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9" r:id="rId3"/>
    <p:sldId id="269" r:id="rId4"/>
    <p:sldId id="304" r:id="rId5"/>
    <p:sldId id="270" r:id="rId6"/>
    <p:sldId id="265" r:id="rId7"/>
    <p:sldId id="306" r:id="rId8"/>
    <p:sldId id="258" r:id="rId9"/>
    <p:sldId id="307" r:id="rId10"/>
    <p:sldId id="260" r:id="rId11"/>
    <p:sldId id="279" r:id="rId12"/>
    <p:sldId id="285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Bodoni" panose="020B060402020202020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Ubuntu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3053" userDrawn="1">
          <p15:clr>
            <a:srgbClr val="A4A3A4"/>
          </p15:clr>
        </p15:guide>
        <p15:guide id="3" orient="horz" pos="2871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DEF49-B096-46BA-9C2A-80A56DB3B503}">
  <a:tblStyle styleId="{946DEF49-B096-46BA-9C2A-80A56DB3B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63A1E-55E2-41CA-9B8D-4CB20E0CAE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42eb61d9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42eb61d9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42eb61d9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42eb61d9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9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5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2eb61d9d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2eb61d9d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5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2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224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05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1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6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30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1" r:id="rId3"/>
    <p:sldLayoutId id="2147483662" r:id="rId4"/>
    <p:sldLayoutId id="2147483664" r:id="rId5"/>
    <p:sldLayoutId id="2147483665" r:id="rId6"/>
    <p:sldLayoutId id="2147483671" r:id="rId7"/>
    <p:sldLayoutId id="2147483673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231792" y="1737163"/>
            <a:ext cx="7443858" cy="1295504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s" sz="2400"/>
              <a:t>Sistem Informasi Pengelolaan Jasa Perbaikan Alat Elektronik Pada Oneya Solutions Berbasis Website</a:t>
            </a:r>
            <a:endParaRPr sz="2400" i="1"/>
          </a:p>
        </p:txBody>
      </p:sp>
      <p:sp>
        <p:nvSpPr>
          <p:cNvPr id="194" name="Google Shape;194;p32"/>
          <p:cNvSpPr txBox="1"/>
          <p:nvPr/>
        </p:nvSpPr>
        <p:spPr>
          <a:xfrm>
            <a:off x="4517683" y="3972597"/>
            <a:ext cx="4447897" cy="99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I Putu Yosua Yerikho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170030021</a:t>
            </a:r>
          </a:p>
          <a:p>
            <a:pPr algn="r">
              <a:lnSpc>
                <a:spcPct val="115000"/>
              </a:lnSpc>
            </a:pPr>
            <a:r>
              <a:rPr lang="es" sz="16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Sistem Informasi</a:t>
            </a:r>
            <a:endParaRPr sz="16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ubTitle" idx="1"/>
          </p:nvPr>
        </p:nvSpPr>
        <p:spPr>
          <a:xfrm>
            <a:off x="2322712" y="1909614"/>
            <a:ext cx="4498576" cy="601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/>
              <a:t>DEMO PROGRAM</a:t>
            </a:r>
            <a:endParaRPr sz="3600" i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773" name="Google Shape;773;p55"/>
          <p:cNvSpPr txBox="1">
            <a:spLocks noGrp="1"/>
          </p:cNvSpPr>
          <p:nvPr>
            <p:ph type="ctrTitle"/>
          </p:nvPr>
        </p:nvSpPr>
        <p:spPr>
          <a:xfrm>
            <a:off x="705173" y="623646"/>
            <a:ext cx="1906291" cy="4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Kesimpulan</a:t>
            </a:r>
            <a:endParaRPr sz="2400"/>
          </a:p>
        </p:txBody>
      </p:sp>
      <p:sp>
        <p:nvSpPr>
          <p:cNvPr id="774" name="Google Shape;774;p55"/>
          <p:cNvSpPr txBox="1">
            <a:spLocks noGrp="1"/>
          </p:cNvSpPr>
          <p:nvPr>
            <p:ph type="subTitle" idx="1"/>
          </p:nvPr>
        </p:nvSpPr>
        <p:spPr>
          <a:xfrm>
            <a:off x="705173" y="1090575"/>
            <a:ext cx="3575782" cy="3712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 dihasilkan sebuah 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Sistem Informasi Pengelolaan Jasa Perbaikan Alat Elektronik Berbasis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Oneya Solutions.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fitur–fitur pada sistem ini yang digunakan untuk mengelola data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data teknisi, data pelanggan, data jasa, data saran, serta data komplain.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grafik pendapatan, serta dapat mencetak laporan keuangan bulanan.</a:t>
            </a:r>
          </a:p>
          <a:p>
            <a:pPr marL="342900" lvl="0" indent="-342900" algn="l">
              <a:buSzPct val="100000"/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SzPct val="100000"/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Telah dilakukan pengujian dengan metode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Black box testing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Google Shape;773;p55">
            <a:extLst>
              <a:ext uri="{FF2B5EF4-FFF2-40B4-BE49-F238E27FC236}">
                <a16:creationId xmlns:a16="http://schemas.microsoft.com/office/drawing/2014/main" id="{7F02A001-DB38-48F6-B75F-1CD0CFC5DBFD}"/>
              </a:ext>
            </a:extLst>
          </p:cNvPr>
          <p:cNvSpPr txBox="1">
            <a:spLocks/>
          </p:cNvSpPr>
          <p:nvPr/>
        </p:nvSpPr>
        <p:spPr>
          <a:xfrm>
            <a:off x="4626247" y="623646"/>
            <a:ext cx="1906291" cy="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2400"/>
              <a:t>Saran</a:t>
            </a:r>
          </a:p>
        </p:txBody>
      </p:sp>
      <p:sp>
        <p:nvSpPr>
          <p:cNvPr id="31" name="Google Shape;774;p55">
            <a:extLst>
              <a:ext uri="{FF2B5EF4-FFF2-40B4-BE49-F238E27FC236}">
                <a16:creationId xmlns:a16="http://schemas.microsoft.com/office/drawing/2014/main" id="{40314494-12FE-4627-9B5B-FDEFA6A136F3}"/>
              </a:ext>
            </a:extLst>
          </p:cNvPr>
          <p:cNvSpPr txBox="1">
            <a:spLocks/>
          </p:cNvSpPr>
          <p:nvPr/>
        </p:nvSpPr>
        <p:spPr>
          <a:xfrm>
            <a:off x="5119608" y="1090574"/>
            <a:ext cx="3575782" cy="371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pembayaran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Dapat dilakukan pengujian 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metode </a:t>
            </a:r>
            <a:r>
              <a:rPr lang="id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White</a:t>
            </a:r>
            <a:r>
              <a:rPr lang="en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id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ox Testing </a:t>
            </a:r>
            <a:r>
              <a:rPr lang="en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 menguji </a:t>
            </a:r>
            <a:r>
              <a:rPr lang="en-ID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</a:t>
            </a:r>
            <a:r>
              <a:rPr lang="en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maupun alur percabangannya apakah sudah sesuai dan benar</a:t>
            </a:r>
            <a:r>
              <a:rPr lang="id-ID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agar pelanggan dapat melakukan komplain lebih dari 1 (satu) kali.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300">
              <a:effectLst/>
              <a:latin typeface="Ubuntu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 fitur notifikasi jika status </a:t>
            </a:r>
            <a:r>
              <a:rPr lang="en-US" sz="1300" i="1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US" sz="1300">
                <a:effectLst/>
                <a:latin typeface="Ubuntu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berubah.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1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1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12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2674505" y="2045426"/>
            <a:ext cx="3852489" cy="999049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1100"/>
            </a:pPr>
            <a:r>
              <a:rPr lang="es">
                <a:solidFill>
                  <a:schemeClr val="bg1"/>
                </a:solidFill>
              </a:rPr>
              <a:t>Terimakasih!</a:t>
            </a:r>
            <a:endParaRPr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2675900" y="1220011"/>
            <a:ext cx="3926100" cy="772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3600">
                <a:solidFill>
                  <a:schemeClr val="dk2"/>
                </a:solidFill>
              </a:rPr>
              <a:t>Latar Belakang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1430400" y="1371451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9C9D3-9546-494D-8390-3B353BF2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01" y="2417208"/>
            <a:ext cx="1512129" cy="1512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24FA978-A4CB-4AD0-B703-49150D74B853}"/>
              </a:ext>
            </a:extLst>
          </p:cNvPr>
          <p:cNvSpPr/>
          <p:nvPr/>
        </p:nvSpPr>
        <p:spPr>
          <a:xfrm>
            <a:off x="3111911" y="2966794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8FB76-47C0-4844-8D7B-FE993746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65" y="2164325"/>
            <a:ext cx="1512128" cy="15129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84CAE6-966F-40B5-895D-8423C5C1117A}"/>
              </a:ext>
            </a:extLst>
          </p:cNvPr>
          <p:cNvSpPr/>
          <p:nvPr/>
        </p:nvSpPr>
        <p:spPr>
          <a:xfrm>
            <a:off x="5203724" y="2966793"/>
            <a:ext cx="641555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DE41D-A7C0-4385-8B3F-DA518DB5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358" y="2289054"/>
            <a:ext cx="1512986" cy="1512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s" sz="4000"/>
              <a:t>Rumusan Masalah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61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/>
              <a:t>Rumusan masalah berdasarkan latar belakang yang telah dijabarkan adalah bagaimana merancang dan membangun sebuah sistem informasi pengelolaan jasa perbaikan alat elektronik berbasis web pada Oneya Solutions ?</a:t>
            </a:r>
            <a:endParaRPr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5751;p72">
            <a:extLst>
              <a:ext uri="{FF2B5EF4-FFF2-40B4-BE49-F238E27FC236}">
                <a16:creationId xmlns:a16="http://schemas.microsoft.com/office/drawing/2014/main" id="{AF5DB0FE-71EF-4C08-BA2D-5B8405C8630B}"/>
              </a:ext>
            </a:extLst>
          </p:cNvPr>
          <p:cNvGrpSpPr/>
          <p:nvPr/>
        </p:nvGrpSpPr>
        <p:grpSpPr>
          <a:xfrm>
            <a:off x="8050025" y="4015097"/>
            <a:ext cx="346347" cy="339623"/>
            <a:chOff x="1490050" y="3805975"/>
            <a:chExt cx="491900" cy="482350"/>
          </a:xfrm>
          <a:solidFill>
            <a:schemeClr val="lt1"/>
          </a:solidFill>
        </p:grpSpPr>
        <p:sp>
          <p:nvSpPr>
            <p:cNvPr id="7" name="Google Shape;5752;p72">
              <a:extLst>
                <a:ext uri="{FF2B5EF4-FFF2-40B4-BE49-F238E27FC236}">
                  <a16:creationId xmlns:a16="http://schemas.microsoft.com/office/drawing/2014/main" id="{584CF016-0801-4AA2-95D9-85ECE0188DCD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753;p72">
              <a:extLst>
                <a:ext uri="{FF2B5EF4-FFF2-40B4-BE49-F238E27FC236}">
                  <a16:creationId xmlns:a16="http://schemas.microsoft.com/office/drawing/2014/main" id="{2EF09EA9-DC54-47FC-A443-DDF909C9CA96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5754;p72">
              <a:extLst>
                <a:ext uri="{FF2B5EF4-FFF2-40B4-BE49-F238E27FC236}">
                  <a16:creationId xmlns:a16="http://schemas.microsoft.com/office/drawing/2014/main" id="{6A4DA8B2-3223-43B4-B55D-C9B75CDBD315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5755;p72">
              <a:extLst>
                <a:ext uri="{FF2B5EF4-FFF2-40B4-BE49-F238E27FC236}">
                  <a16:creationId xmlns:a16="http://schemas.microsoft.com/office/drawing/2014/main" id="{6189C817-BFCF-4BD5-AD2C-BF35E000424C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914128" y="881476"/>
            <a:ext cx="457413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s" sz="4000"/>
              <a:t>Tujuan Penelitian</a:t>
            </a:r>
            <a:endParaRPr sz="4000"/>
          </a:p>
        </p:txBody>
      </p:sp>
      <p:sp>
        <p:nvSpPr>
          <p:cNvPr id="308" name="Google Shape;308;p45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>
                <a:solidFill>
                  <a:srgbClr val="CCCCCC"/>
                </a:solidFill>
              </a:rPr>
              <a:pPr/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subTitle" idx="1"/>
          </p:nvPr>
        </p:nvSpPr>
        <p:spPr>
          <a:xfrm>
            <a:off x="996373" y="1907428"/>
            <a:ext cx="7017637" cy="1058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sv-SE" sz="1800"/>
              <a:t>Tujuan penelitian adalah untuk merancang dan membangun sistem informasi pengelolaan jasa perbaikan alat elektronik berbasis web pada Oneya Solutions.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C2713-B428-4527-8830-D868F35CEB0D}"/>
              </a:ext>
            </a:extLst>
          </p:cNvPr>
          <p:cNvSpPr/>
          <p:nvPr/>
        </p:nvSpPr>
        <p:spPr>
          <a:xfrm>
            <a:off x="1085865" y="1526176"/>
            <a:ext cx="2631209" cy="4571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oogle Shape;6257;p74">
            <a:extLst>
              <a:ext uri="{FF2B5EF4-FFF2-40B4-BE49-F238E27FC236}">
                <a16:creationId xmlns:a16="http://schemas.microsoft.com/office/drawing/2014/main" id="{B69960D5-F511-4710-8B67-99DFAF804301}"/>
              </a:ext>
            </a:extLst>
          </p:cNvPr>
          <p:cNvGrpSpPr/>
          <p:nvPr/>
        </p:nvGrpSpPr>
        <p:grpSpPr>
          <a:xfrm>
            <a:off x="715219" y="4004550"/>
            <a:ext cx="370645" cy="368042"/>
            <a:chOff x="-63250675" y="3744075"/>
            <a:chExt cx="320350" cy="318100"/>
          </a:xfrm>
          <a:solidFill>
            <a:schemeClr val="lt1"/>
          </a:solidFill>
        </p:grpSpPr>
        <p:sp>
          <p:nvSpPr>
            <p:cNvPr id="7" name="Google Shape;6258;p74">
              <a:extLst>
                <a:ext uri="{FF2B5EF4-FFF2-40B4-BE49-F238E27FC236}">
                  <a16:creationId xmlns:a16="http://schemas.microsoft.com/office/drawing/2014/main" id="{622E3984-5B1D-468F-ADB7-C35AF7B7B83D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6259;p74">
              <a:extLst>
                <a:ext uri="{FF2B5EF4-FFF2-40B4-BE49-F238E27FC236}">
                  <a16:creationId xmlns:a16="http://schemas.microsoft.com/office/drawing/2014/main" id="{ADFA3DB6-EDF4-427A-9E1B-1A91C903A7DC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6260;p74">
              <a:extLst>
                <a:ext uri="{FF2B5EF4-FFF2-40B4-BE49-F238E27FC236}">
                  <a16:creationId xmlns:a16="http://schemas.microsoft.com/office/drawing/2014/main" id="{24DFD878-3C72-4FE4-BFF6-EE2B9BA8D6F5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43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2400"/>
              <a:t>Manfaat Penelitian</a:t>
            </a:r>
            <a:endParaRPr sz="2400"/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5</a:t>
            </a:fld>
            <a:endParaRPr/>
          </a:p>
        </p:txBody>
      </p:sp>
      <p:sp>
        <p:nvSpPr>
          <p:cNvPr id="317" name="Google Shape;317;p46"/>
          <p:cNvSpPr txBox="1"/>
          <p:nvPr/>
        </p:nvSpPr>
        <p:spPr>
          <a:xfrm>
            <a:off x="880198" y="1268015"/>
            <a:ext cx="7383604" cy="2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Admin dalam mencatat pesanan yang diminta oleh pelanggan secara efektif dan efisien. 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Memudahkan teknisi dalam mengambil pesanan yang sesuai dengan keahlian yang dimiliki serta merubah status perbaikan yang dikerjakan.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dalam memberikan informasi kepada pelanggan dalam melihat status service dari perangkatnya dengan cara memasukkan id yang diberikan saat mengirimkan formulir service.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pelanggan dalam mengirimkan saran dan komplain atas kinerja yang telah dilakukan Oneya Solutions.</a:t>
            </a: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endParaRPr lang="es" sz="1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342896" indent="-342896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s" sz="1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Membantu Admin memantau kinerja atas teknisinya berdasarkan saran dan komplain dari pelanggan sehingga meningkatkan kualitas pelayanan Oneya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671051" y="682525"/>
            <a:ext cx="4051331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400"/>
              <a:t>Ruang Lingkup Penelitian</a:t>
            </a:r>
            <a:endParaRPr sz="240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515860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6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611039" y="1658844"/>
            <a:ext cx="1282251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Pengguna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212359" y="2300653"/>
            <a:ext cx="2271000" cy="89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Admin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Teknisi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>
                <a:solidFill>
                  <a:schemeClr val="bg2">
                    <a:lumMod val="75000"/>
                  </a:schemeClr>
                </a:solidFill>
              </a:rPr>
              <a:t>Pelanggan</a:t>
            </a:r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784928" y="1576359"/>
            <a:ext cx="176467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Bangun Sistem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6707906" y="1644078"/>
            <a:ext cx="1611038" cy="42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/>
              <a:t>Perancangan</a:t>
            </a:r>
            <a:endParaRPr/>
          </a:p>
        </p:txBody>
      </p:sp>
      <p:grpSp>
        <p:nvGrpSpPr>
          <p:cNvPr id="20" name="Google Shape;8392;p78">
            <a:extLst>
              <a:ext uri="{FF2B5EF4-FFF2-40B4-BE49-F238E27FC236}">
                <a16:creationId xmlns:a16="http://schemas.microsoft.com/office/drawing/2014/main" id="{38B867DC-5C70-4BDB-B840-0383C25AD826}"/>
              </a:ext>
            </a:extLst>
          </p:cNvPr>
          <p:cNvGrpSpPr/>
          <p:nvPr/>
        </p:nvGrpSpPr>
        <p:grpSpPr>
          <a:xfrm>
            <a:off x="1097147" y="1637507"/>
            <a:ext cx="409556" cy="407314"/>
            <a:chOff x="-5971525" y="3273750"/>
            <a:chExt cx="292250" cy="290650"/>
          </a:xfrm>
        </p:grpSpPr>
        <p:sp>
          <p:nvSpPr>
            <p:cNvPr id="21" name="Google Shape;8393;p78">
              <a:extLst>
                <a:ext uri="{FF2B5EF4-FFF2-40B4-BE49-F238E27FC236}">
                  <a16:creationId xmlns:a16="http://schemas.microsoft.com/office/drawing/2014/main" id="{EE12E6D9-882F-45FE-B74A-2EF4FBE512C0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8394;p78">
              <a:extLst>
                <a:ext uri="{FF2B5EF4-FFF2-40B4-BE49-F238E27FC236}">
                  <a16:creationId xmlns:a16="http://schemas.microsoft.com/office/drawing/2014/main" id="{67FFB08E-76B7-4666-BF06-9C000FBD9D0E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" name="Google Shape;8336;p78">
            <a:extLst>
              <a:ext uri="{FF2B5EF4-FFF2-40B4-BE49-F238E27FC236}">
                <a16:creationId xmlns:a16="http://schemas.microsoft.com/office/drawing/2014/main" id="{C7A06B37-FC58-4E58-936B-38E42544B1FE}"/>
              </a:ext>
            </a:extLst>
          </p:cNvPr>
          <p:cNvGrpSpPr/>
          <p:nvPr/>
        </p:nvGrpSpPr>
        <p:grpSpPr>
          <a:xfrm>
            <a:off x="3651782" y="1651460"/>
            <a:ext cx="421927" cy="370882"/>
            <a:chOff x="-3030525" y="3973150"/>
            <a:chExt cx="293025" cy="257575"/>
          </a:xfrm>
        </p:grpSpPr>
        <p:sp>
          <p:nvSpPr>
            <p:cNvPr id="24" name="Google Shape;8337;p78">
              <a:extLst>
                <a:ext uri="{FF2B5EF4-FFF2-40B4-BE49-F238E27FC236}">
                  <a16:creationId xmlns:a16="http://schemas.microsoft.com/office/drawing/2014/main" id="{46300945-C858-412E-9AAB-FDDB759F2D2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8338;p78">
              <a:extLst>
                <a:ext uri="{FF2B5EF4-FFF2-40B4-BE49-F238E27FC236}">
                  <a16:creationId xmlns:a16="http://schemas.microsoft.com/office/drawing/2014/main" id="{87457ADB-1159-4AFA-AFE0-04B5487A1FDB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274;p41">
            <a:extLst>
              <a:ext uri="{FF2B5EF4-FFF2-40B4-BE49-F238E27FC236}">
                <a16:creationId xmlns:a16="http://schemas.microsoft.com/office/drawing/2014/main" id="{864B45C9-9B74-4F6B-B7DF-A7A6A24AB13A}"/>
              </a:ext>
            </a:extLst>
          </p:cNvPr>
          <p:cNvSpPr txBox="1">
            <a:spLocks/>
          </p:cNvSpPr>
          <p:nvPr/>
        </p:nvSpPr>
        <p:spPr>
          <a:xfrm>
            <a:off x="6097783" y="2149001"/>
            <a:ext cx="2746595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Data Flow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Entity Relationship Diagram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Konseptual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Basis Data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Struktur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Tabel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oogle Shape;6579;p74">
            <a:extLst>
              <a:ext uri="{FF2B5EF4-FFF2-40B4-BE49-F238E27FC236}">
                <a16:creationId xmlns:a16="http://schemas.microsoft.com/office/drawing/2014/main" id="{4D2373BE-D877-436C-AC1C-8D4760361BB9}"/>
              </a:ext>
            </a:extLst>
          </p:cNvPr>
          <p:cNvGrpSpPr/>
          <p:nvPr/>
        </p:nvGrpSpPr>
        <p:grpSpPr>
          <a:xfrm>
            <a:off x="6099965" y="1612209"/>
            <a:ext cx="466813" cy="465555"/>
            <a:chOff x="1310075" y="3253275"/>
            <a:chExt cx="296950" cy="296150"/>
          </a:xfrm>
        </p:grpSpPr>
        <p:sp>
          <p:nvSpPr>
            <p:cNvPr id="35" name="Google Shape;6580;p74">
              <a:extLst>
                <a:ext uri="{FF2B5EF4-FFF2-40B4-BE49-F238E27FC236}">
                  <a16:creationId xmlns:a16="http://schemas.microsoft.com/office/drawing/2014/main" id="{CD7872A6-78B4-4C12-A085-42E3209DE91C}"/>
                </a:ext>
              </a:extLst>
            </p:cNvPr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6581;p74">
              <a:extLst>
                <a:ext uri="{FF2B5EF4-FFF2-40B4-BE49-F238E27FC236}">
                  <a16:creationId xmlns:a16="http://schemas.microsoft.com/office/drawing/2014/main" id="{5D2F0299-415E-4FB5-AFC2-D7CFA114AD2E}"/>
                </a:ext>
              </a:extLst>
            </p:cNvPr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6582;p74">
              <a:extLst>
                <a:ext uri="{FF2B5EF4-FFF2-40B4-BE49-F238E27FC236}">
                  <a16:creationId xmlns:a16="http://schemas.microsoft.com/office/drawing/2014/main" id="{0362F93B-8E6B-4D67-8ACD-8838E140DED3}"/>
                </a:ext>
              </a:extLst>
            </p:cNvPr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Google Shape;274;p41">
            <a:extLst>
              <a:ext uri="{FF2B5EF4-FFF2-40B4-BE49-F238E27FC236}">
                <a16:creationId xmlns:a16="http://schemas.microsoft.com/office/drawing/2014/main" id="{CF20B33F-6AD2-4C01-8472-3993945DC41B}"/>
              </a:ext>
            </a:extLst>
          </p:cNvPr>
          <p:cNvSpPr txBox="1">
            <a:spLocks/>
          </p:cNvSpPr>
          <p:nvPr/>
        </p:nvSpPr>
        <p:spPr>
          <a:xfrm>
            <a:off x="3742628" y="2221058"/>
            <a:ext cx="2271000" cy="119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PHP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Javascript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Laravel</a:t>
            </a:r>
          </a:p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Vue 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8908" y="3585681"/>
            <a:ext cx="6926185" cy="924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73;p41"/>
          <p:cNvSpPr txBox="1">
            <a:spLocks/>
          </p:cNvSpPr>
          <p:nvPr/>
        </p:nvSpPr>
        <p:spPr>
          <a:xfrm>
            <a:off x="3067755" y="3880566"/>
            <a:ext cx="1282251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 err="1"/>
              <a:t>Pengujian</a:t>
            </a:r>
            <a:endParaRPr lang="en-US" dirty="0"/>
          </a:p>
        </p:txBody>
      </p:sp>
      <p:sp>
        <p:nvSpPr>
          <p:cNvPr id="40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4536856" y="3857310"/>
            <a:ext cx="2270998" cy="4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7" indent="-285747" algn="l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s" sz="1600" dirty="0">
                <a:solidFill>
                  <a:schemeClr val="bg2">
                    <a:lumMod val="75000"/>
                  </a:schemeClr>
                </a:solidFill>
              </a:rPr>
              <a:t>Black Box Testing</a:t>
            </a:r>
            <a:endParaRPr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1" name="Google Shape;5876;p72">
            <a:extLst>
              <a:ext uri="{FF2B5EF4-FFF2-40B4-BE49-F238E27FC236}">
                <a16:creationId xmlns:a16="http://schemas.microsoft.com/office/drawing/2014/main" id="{1B522646-F4B6-430F-8D5E-E30466908084}"/>
              </a:ext>
            </a:extLst>
          </p:cNvPr>
          <p:cNvGrpSpPr/>
          <p:nvPr/>
        </p:nvGrpSpPr>
        <p:grpSpPr>
          <a:xfrm>
            <a:off x="2563322" y="3843070"/>
            <a:ext cx="453636" cy="450695"/>
            <a:chOff x="5049575" y="4993600"/>
            <a:chExt cx="482050" cy="478925"/>
          </a:xfrm>
        </p:grpSpPr>
        <p:sp>
          <p:nvSpPr>
            <p:cNvPr id="42" name="Google Shape;5877;p72">
              <a:extLst>
                <a:ext uri="{FF2B5EF4-FFF2-40B4-BE49-F238E27FC236}">
                  <a16:creationId xmlns:a16="http://schemas.microsoft.com/office/drawing/2014/main" id="{3C360400-2516-4337-B1CA-830EB4BAE634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878;p72">
              <a:extLst>
                <a:ext uri="{FF2B5EF4-FFF2-40B4-BE49-F238E27FC236}">
                  <a16:creationId xmlns:a16="http://schemas.microsoft.com/office/drawing/2014/main" id="{0EFC5E53-149E-4587-9A71-CE28196EC592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5879;p72">
              <a:extLst>
                <a:ext uri="{FF2B5EF4-FFF2-40B4-BE49-F238E27FC236}">
                  <a16:creationId xmlns:a16="http://schemas.microsoft.com/office/drawing/2014/main" id="{BD3C327E-1126-4725-8E89-1CC63CB67BB9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5880;p72">
              <a:extLst>
                <a:ext uri="{FF2B5EF4-FFF2-40B4-BE49-F238E27FC236}">
                  <a16:creationId xmlns:a16="http://schemas.microsoft.com/office/drawing/2014/main" id="{C682F3C0-439F-4457-953D-9399C2F7E0F6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6" name="Google Shape;270;p41"/>
          <p:cNvCxnSpPr/>
          <p:nvPr/>
        </p:nvCxnSpPr>
        <p:spPr>
          <a:xfrm flipH="1">
            <a:off x="1126455" y="3606229"/>
            <a:ext cx="710314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0"/>
          <p:cNvSpPr/>
          <p:nvPr/>
        </p:nvSpPr>
        <p:spPr>
          <a:xfrm>
            <a:off x="783525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9" name="Google Shape;879;p60"/>
          <p:cNvSpPr txBox="1"/>
          <p:nvPr/>
        </p:nvSpPr>
        <p:spPr>
          <a:xfrm>
            <a:off x="878458" y="152493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Pengumpulan</a:t>
            </a:r>
            <a:r>
              <a:rPr lang="es" sz="105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5" name="Google Shape;905;p60"/>
          <p:cNvCxnSpPr/>
          <p:nvPr/>
        </p:nvCxnSpPr>
        <p:spPr>
          <a:xfrm>
            <a:off x="1622107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60"/>
          <p:cNvSpPr txBox="1">
            <a:spLocks noGrp="1"/>
          </p:cNvSpPr>
          <p:nvPr>
            <p:ph type="sldNum" idx="12"/>
          </p:nvPr>
        </p:nvSpPr>
        <p:spPr>
          <a:xfrm>
            <a:off x="85486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s"/>
              <a:pPr>
                <a:buSzPts val="1100"/>
              </a:pPr>
              <a:t>7</a:t>
            </a:fld>
            <a:endParaRPr/>
          </a:p>
        </p:txBody>
      </p:sp>
      <p:sp>
        <p:nvSpPr>
          <p:cNvPr id="910" name="Google Shape;910;p60"/>
          <p:cNvSpPr txBox="1">
            <a:spLocks noGrp="1"/>
          </p:cNvSpPr>
          <p:nvPr>
            <p:ph type="title"/>
          </p:nvPr>
        </p:nvSpPr>
        <p:spPr>
          <a:xfrm>
            <a:off x="783525" y="621501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s" sz="2000"/>
              <a:t>Metode Penelitian</a:t>
            </a:r>
            <a:endParaRPr/>
          </a:p>
        </p:txBody>
      </p:sp>
      <p:sp>
        <p:nvSpPr>
          <p:cNvPr id="52" name="Google Shape;868;p60">
            <a:extLst>
              <a:ext uri="{FF2B5EF4-FFF2-40B4-BE49-F238E27FC236}">
                <a16:creationId xmlns:a16="http://schemas.microsoft.com/office/drawing/2014/main" id="{C528AF65-0D9B-42F3-B58D-550E12A3E2A9}"/>
              </a:ext>
            </a:extLst>
          </p:cNvPr>
          <p:cNvSpPr/>
          <p:nvPr/>
        </p:nvSpPr>
        <p:spPr>
          <a:xfrm>
            <a:off x="3649626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Google Shape;879;p60">
            <a:extLst>
              <a:ext uri="{FF2B5EF4-FFF2-40B4-BE49-F238E27FC236}">
                <a16:creationId xmlns:a16="http://schemas.microsoft.com/office/drawing/2014/main" id="{EE367CBC-0A51-4D1D-946E-9C3BDB5D429A}"/>
              </a:ext>
            </a:extLst>
          </p:cNvPr>
          <p:cNvSpPr txBox="1"/>
          <p:nvPr/>
        </p:nvSpPr>
        <p:spPr>
          <a:xfrm>
            <a:off x="374456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Analisa Kebutuhan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4" name="Google Shape;905;p60">
            <a:extLst>
              <a:ext uri="{FF2B5EF4-FFF2-40B4-BE49-F238E27FC236}">
                <a16:creationId xmlns:a16="http://schemas.microsoft.com/office/drawing/2014/main" id="{13598245-49F9-443F-A491-33529BDB3F72}"/>
              </a:ext>
            </a:extLst>
          </p:cNvPr>
          <p:cNvCxnSpPr/>
          <p:nvPr/>
        </p:nvCxnSpPr>
        <p:spPr>
          <a:xfrm>
            <a:off x="4488209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868;p60">
            <a:extLst>
              <a:ext uri="{FF2B5EF4-FFF2-40B4-BE49-F238E27FC236}">
                <a16:creationId xmlns:a16="http://schemas.microsoft.com/office/drawing/2014/main" id="{61B8233D-26CF-4F14-8936-15FAD5807DA4}"/>
              </a:ext>
            </a:extLst>
          </p:cNvPr>
          <p:cNvSpPr/>
          <p:nvPr/>
        </p:nvSpPr>
        <p:spPr>
          <a:xfrm>
            <a:off x="6482848" y="1328543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79;p60">
            <a:extLst>
              <a:ext uri="{FF2B5EF4-FFF2-40B4-BE49-F238E27FC236}">
                <a16:creationId xmlns:a16="http://schemas.microsoft.com/office/drawing/2014/main" id="{9D414FBC-14EB-4B40-8C48-8ABB7B9B6413}"/>
              </a:ext>
            </a:extLst>
          </p:cNvPr>
          <p:cNvSpPr txBox="1"/>
          <p:nvPr/>
        </p:nvSpPr>
        <p:spPr>
          <a:xfrm>
            <a:off x="6569480" y="1394626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Perancangan Desain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0" name="Google Shape;905;p60">
            <a:extLst>
              <a:ext uri="{FF2B5EF4-FFF2-40B4-BE49-F238E27FC236}">
                <a16:creationId xmlns:a16="http://schemas.microsoft.com/office/drawing/2014/main" id="{207F4555-DD35-4EA6-83F3-993D3F69E1C1}"/>
              </a:ext>
            </a:extLst>
          </p:cNvPr>
          <p:cNvCxnSpPr/>
          <p:nvPr/>
        </p:nvCxnSpPr>
        <p:spPr>
          <a:xfrm>
            <a:off x="7321430" y="1944051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868;p60">
            <a:extLst>
              <a:ext uri="{FF2B5EF4-FFF2-40B4-BE49-F238E27FC236}">
                <a16:creationId xmlns:a16="http://schemas.microsoft.com/office/drawing/2014/main" id="{1B280E62-B1AE-4E35-AA23-723CF0326153}"/>
              </a:ext>
            </a:extLst>
          </p:cNvPr>
          <p:cNvSpPr/>
          <p:nvPr/>
        </p:nvSpPr>
        <p:spPr>
          <a:xfrm>
            <a:off x="6482848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879;p60">
            <a:extLst>
              <a:ext uri="{FF2B5EF4-FFF2-40B4-BE49-F238E27FC236}">
                <a16:creationId xmlns:a16="http://schemas.microsoft.com/office/drawing/2014/main" id="{49A08A18-7D3C-484A-B8E9-ADB6C175CD2D}"/>
              </a:ext>
            </a:extLst>
          </p:cNvPr>
          <p:cNvSpPr txBox="1"/>
          <p:nvPr/>
        </p:nvSpPr>
        <p:spPr>
          <a:xfrm>
            <a:off x="6577781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Pembuatan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3" name="Google Shape;905;p60">
            <a:extLst>
              <a:ext uri="{FF2B5EF4-FFF2-40B4-BE49-F238E27FC236}">
                <a16:creationId xmlns:a16="http://schemas.microsoft.com/office/drawing/2014/main" id="{A496929F-C4E1-4FB8-B7EE-7241474D5204}"/>
              </a:ext>
            </a:extLst>
          </p:cNvPr>
          <p:cNvCxnSpPr/>
          <p:nvPr/>
        </p:nvCxnSpPr>
        <p:spPr>
          <a:xfrm>
            <a:off x="7321430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868;p60">
            <a:extLst>
              <a:ext uri="{FF2B5EF4-FFF2-40B4-BE49-F238E27FC236}">
                <a16:creationId xmlns:a16="http://schemas.microsoft.com/office/drawing/2014/main" id="{0FF2BD30-3156-4036-A39D-7D9BAF15D423}"/>
              </a:ext>
            </a:extLst>
          </p:cNvPr>
          <p:cNvSpPr/>
          <p:nvPr/>
        </p:nvSpPr>
        <p:spPr>
          <a:xfrm>
            <a:off x="3649626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Google Shape;879;p60">
            <a:extLst>
              <a:ext uri="{FF2B5EF4-FFF2-40B4-BE49-F238E27FC236}">
                <a16:creationId xmlns:a16="http://schemas.microsoft.com/office/drawing/2014/main" id="{84F1F125-8150-44CA-9AE1-DF17E4DB763B}"/>
              </a:ext>
            </a:extLst>
          </p:cNvPr>
          <p:cNvSpPr txBox="1"/>
          <p:nvPr/>
        </p:nvSpPr>
        <p:spPr>
          <a:xfrm>
            <a:off x="3744560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Pengujian Sistem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6" name="Google Shape;905;p60">
            <a:extLst>
              <a:ext uri="{FF2B5EF4-FFF2-40B4-BE49-F238E27FC236}">
                <a16:creationId xmlns:a16="http://schemas.microsoft.com/office/drawing/2014/main" id="{FD724E34-B03D-4458-A22B-A965F55FF8D0}"/>
              </a:ext>
            </a:extLst>
          </p:cNvPr>
          <p:cNvCxnSpPr/>
          <p:nvPr/>
        </p:nvCxnSpPr>
        <p:spPr>
          <a:xfrm>
            <a:off x="4488209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868;p60">
            <a:extLst>
              <a:ext uri="{FF2B5EF4-FFF2-40B4-BE49-F238E27FC236}">
                <a16:creationId xmlns:a16="http://schemas.microsoft.com/office/drawing/2014/main" id="{4B466075-E17E-4F67-8D77-41417C54EC3C}"/>
              </a:ext>
            </a:extLst>
          </p:cNvPr>
          <p:cNvSpPr/>
          <p:nvPr/>
        </p:nvSpPr>
        <p:spPr>
          <a:xfrm>
            <a:off x="783525" y="3405608"/>
            <a:ext cx="1885933" cy="89108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879;p60">
            <a:extLst>
              <a:ext uri="{FF2B5EF4-FFF2-40B4-BE49-F238E27FC236}">
                <a16:creationId xmlns:a16="http://schemas.microsoft.com/office/drawing/2014/main" id="{ABFF5FD8-AB5B-48A1-B2B4-6009EA38CE1D}"/>
              </a:ext>
            </a:extLst>
          </p:cNvPr>
          <p:cNvSpPr txBox="1"/>
          <p:nvPr/>
        </p:nvSpPr>
        <p:spPr>
          <a:xfrm>
            <a:off x="878458" y="3602001"/>
            <a:ext cx="1696063" cy="28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Penulisan Laporan</a:t>
            </a:r>
            <a:endParaRPr sz="105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69" name="Google Shape;905;p60">
            <a:extLst>
              <a:ext uri="{FF2B5EF4-FFF2-40B4-BE49-F238E27FC236}">
                <a16:creationId xmlns:a16="http://schemas.microsoft.com/office/drawing/2014/main" id="{8FEC4E01-4482-485B-B607-2D76632FCB17}"/>
              </a:ext>
            </a:extLst>
          </p:cNvPr>
          <p:cNvCxnSpPr/>
          <p:nvPr/>
        </p:nvCxnSpPr>
        <p:spPr>
          <a:xfrm>
            <a:off x="1622107" y="4021116"/>
            <a:ext cx="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973F7E3A-9E76-4E8A-869D-A8F7DDAA7A03}"/>
              </a:ext>
            </a:extLst>
          </p:cNvPr>
          <p:cNvSpPr/>
          <p:nvPr/>
        </p:nvSpPr>
        <p:spPr>
          <a:xfrm>
            <a:off x="294853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89EB03B-2DF4-4F49-8F0F-D8511C99AD19}"/>
              </a:ext>
            </a:extLst>
          </p:cNvPr>
          <p:cNvSpPr/>
          <p:nvPr/>
        </p:nvSpPr>
        <p:spPr>
          <a:xfrm>
            <a:off x="5742671" y="1589922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4756734-242D-459A-93A1-1833DE313E70}"/>
              </a:ext>
            </a:extLst>
          </p:cNvPr>
          <p:cNvSpPr/>
          <p:nvPr/>
        </p:nvSpPr>
        <p:spPr>
          <a:xfrm rot="5400000">
            <a:off x="7185143" y="2674994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E0B5B-D06D-4AD7-841D-5F358E9FCC6D}"/>
              </a:ext>
            </a:extLst>
          </p:cNvPr>
          <p:cNvSpPr/>
          <p:nvPr/>
        </p:nvSpPr>
        <p:spPr>
          <a:xfrm rot="10800000">
            <a:off x="5738519" y="3696393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C7C1EA4-07C0-4646-9F6A-08B6963B852E}"/>
              </a:ext>
            </a:extLst>
          </p:cNvPr>
          <p:cNvSpPr/>
          <p:nvPr/>
        </p:nvSpPr>
        <p:spPr>
          <a:xfrm rot="10800000">
            <a:off x="2948531" y="3658471"/>
            <a:ext cx="464574" cy="38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54750" y="1464590"/>
            <a:ext cx="2920800" cy="535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/>
              <a:t>Data F</a:t>
            </a:r>
            <a:r>
              <a:rPr lang="en-US" sz="2800" b="1"/>
              <a:t>l</a:t>
            </a:r>
            <a:r>
              <a:rPr lang="es" sz="2800" b="1"/>
              <a:t>ow D</a:t>
            </a:r>
            <a:r>
              <a:rPr lang="en-US" sz="2800" b="1"/>
              <a:t>i</a:t>
            </a:r>
            <a:r>
              <a:rPr lang="es" sz="2800" b="1"/>
              <a:t>agram Level 0</a:t>
            </a:r>
            <a:endParaRPr sz="6000" b="1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C3C145-0634-4205-B42D-4F7536E4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53" y="0"/>
            <a:ext cx="422404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54750" y="1464590"/>
            <a:ext cx="2920800" cy="535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Konseptual Basis Data</a:t>
            </a:r>
            <a:endParaRPr sz="6000" b="1"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94C2B9-6D77-4130-BCE8-08DA6451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73" y="162732"/>
            <a:ext cx="3299097" cy="48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126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353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Arvo</vt:lpstr>
      <vt:lpstr>Ubuntu Light</vt:lpstr>
      <vt:lpstr>Bodoni</vt:lpstr>
      <vt:lpstr>Ubuntu</vt:lpstr>
      <vt:lpstr>Arial</vt:lpstr>
      <vt:lpstr>Wingdings</vt:lpstr>
      <vt:lpstr>Minimal Charm</vt:lpstr>
      <vt:lpstr>Sistem Informasi Pengelolaan Jasa Perbaikan Alat Elektronik Pada Oneya Solutions Berbasis Website</vt:lpstr>
      <vt:lpstr>Latar Belakang</vt:lpstr>
      <vt:lpstr>Rumusan Masalah</vt:lpstr>
      <vt:lpstr>Tujuan Penelitian</vt:lpstr>
      <vt:lpstr>Manfaat Penelitian</vt:lpstr>
      <vt:lpstr>Ruang Lingkup Penelitian</vt:lpstr>
      <vt:lpstr>Metode Penelitian</vt:lpstr>
      <vt:lpstr>Data Flow Diagram Level 0</vt:lpstr>
      <vt:lpstr>Konseptual Basis Data</vt:lpstr>
      <vt:lpstr>PowerPoint Presentation</vt:lpstr>
      <vt:lpstr>Kesimpulan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Jasa Perbaikan Alat Elektronik Pada Oneya Solutions Berbasis Website</dc:title>
  <cp:lastModifiedBy>Tidak Tau</cp:lastModifiedBy>
  <cp:revision>71</cp:revision>
  <dcterms:modified xsi:type="dcterms:W3CDTF">2021-06-08T01:55:57Z</dcterms:modified>
</cp:coreProperties>
</file>