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obster"/>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83A4DE5-E6A6-40CC-88D0-7F0E6C8B1021}">
  <a:tblStyle styleId="{783A4DE5-E6A6-40CC-88D0-7F0E6C8B102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48" name="Shape 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10" name="Shape 1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16" name="Shape 1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22" name="Shape 1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28" name="Shape 1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57" name="Shape 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63" name="Shape 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73" name="Shape 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84" name="Shape 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9" name="Shape 9"/>
        <p:cNvGrpSpPr/>
        <p:nvPr/>
      </p:nvGrpSpPr>
      <p:grpSpPr>
        <a:xfrm>
          <a:off x="0" y="0"/>
          <a:ext cx="0" cy="0"/>
          <a:chOff x="0" y="0"/>
          <a:chExt cx="0" cy="0"/>
        </a:xfrm>
      </p:grpSpPr>
      <p:sp>
        <p:nvSpPr>
          <p:cNvPr id="10" name="Shape 10"/>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11" name="Shape 11"/>
          <p:cNvSpPr txBox="1"/>
          <p:nvPr>
            <p:ph idx="1" type="body"/>
          </p:nvPr>
        </p:nvSpPr>
        <p:spPr>
          <a:xfrm>
            <a:off x="609600" y="1535113"/>
            <a:ext cx="5386917"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lnSpc>
                <a:spcPct val="100000"/>
              </a:lnSpc>
              <a:spcBef>
                <a:spcPts val="400"/>
              </a:spcBef>
              <a:spcAft>
                <a:spcPts val="0"/>
              </a:spcAft>
              <a:buClr>
                <a:schemeClr val="dk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36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9pPr>
          </a:lstStyle>
          <a:p/>
        </p:txBody>
      </p:sp>
      <p:sp>
        <p:nvSpPr>
          <p:cNvPr id="12" name="Shape 12"/>
          <p:cNvSpPr txBox="1"/>
          <p:nvPr>
            <p:ph idx="2" type="body"/>
          </p:nvPr>
        </p:nvSpPr>
        <p:spPr>
          <a:xfrm>
            <a:off x="609600" y="2174875"/>
            <a:ext cx="5386917"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3" name="Shape 13"/>
          <p:cNvSpPr txBox="1"/>
          <p:nvPr>
            <p:ph idx="3" type="body"/>
          </p:nvPr>
        </p:nvSpPr>
        <p:spPr>
          <a:xfrm>
            <a:off x="6193368" y="1535113"/>
            <a:ext cx="5389033"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lnSpc>
                <a:spcPct val="100000"/>
              </a:lnSpc>
              <a:spcBef>
                <a:spcPts val="400"/>
              </a:spcBef>
              <a:spcAft>
                <a:spcPts val="0"/>
              </a:spcAft>
              <a:buClr>
                <a:schemeClr val="dk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36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9pPr>
          </a:lstStyle>
          <a:p/>
        </p:txBody>
      </p:sp>
      <p:sp>
        <p:nvSpPr>
          <p:cNvPr id="14" name="Shape 14"/>
          <p:cNvSpPr txBox="1"/>
          <p:nvPr>
            <p:ph idx="4" type="body"/>
          </p:nvPr>
        </p:nvSpPr>
        <p:spPr>
          <a:xfrm>
            <a:off x="6193368" y="2174875"/>
            <a:ext cx="5389033"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40" name="Shape 40"/>
        <p:cNvGrpSpPr/>
        <p:nvPr/>
      </p:nvGrpSpPr>
      <p:grpSpPr>
        <a:xfrm>
          <a:off x="0" y="0"/>
          <a:ext cx="0" cy="0"/>
          <a:chOff x="0" y="0"/>
          <a:chExt cx="0" cy="0"/>
        </a:xfrm>
      </p:grpSpPr>
      <p:sp>
        <p:nvSpPr>
          <p:cNvPr id="41" name="Shape 41"/>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42" name="Shape 42"/>
          <p:cNvSpPr txBox="1"/>
          <p:nvPr>
            <p:ph idx="1" type="body"/>
          </p:nvPr>
        </p:nvSpPr>
        <p:spPr>
          <a:xfrm rot="5400000">
            <a:off x="3833019" y="-1623217"/>
            <a:ext cx="4525963" cy="10972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43" name="Shape 43"/>
        <p:cNvGrpSpPr/>
        <p:nvPr/>
      </p:nvGrpSpPr>
      <p:grpSpPr>
        <a:xfrm>
          <a:off x="0" y="0"/>
          <a:ext cx="0" cy="0"/>
          <a:chOff x="0" y="0"/>
          <a:chExt cx="0" cy="0"/>
        </a:xfrm>
      </p:grpSpPr>
      <p:sp>
        <p:nvSpPr>
          <p:cNvPr id="44" name="Shape 44"/>
          <p:cNvSpPr txBox="1"/>
          <p:nvPr>
            <p:ph type="title"/>
          </p:nvPr>
        </p:nvSpPr>
        <p:spPr>
          <a:xfrm rot="5400000">
            <a:off x="7285037" y="1828802"/>
            <a:ext cx="5851525" cy="2743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45" name="Shape 45"/>
          <p:cNvSpPr txBox="1"/>
          <p:nvPr>
            <p:ph idx="1" type="body"/>
          </p:nvPr>
        </p:nvSpPr>
        <p:spPr>
          <a:xfrm rot="5400000">
            <a:off x="1697037" y="-812799"/>
            <a:ext cx="5851525" cy="80264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5" name="Shape 15"/>
        <p:cNvGrpSpPr/>
        <p:nvPr/>
      </p:nvGrpSpPr>
      <p:grpSpPr>
        <a:xfrm>
          <a:off x="0" y="0"/>
          <a:ext cx="0" cy="0"/>
          <a:chOff x="0" y="0"/>
          <a:chExt cx="0" cy="0"/>
        </a:xfrm>
      </p:grpSpPr>
      <p:sp>
        <p:nvSpPr>
          <p:cNvPr id="16" name="Shape 16"/>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17" name="Shape 17"/>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8" name="Shape 18"/>
        <p:cNvGrpSpPr/>
        <p:nvPr/>
      </p:nvGrpSpPr>
      <p:grpSpPr>
        <a:xfrm>
          <a:off x="0" y="0"/>
          <a:ext cx="0" cy="0"/>
          <a:chOff x="0" y="0"/>
          <a:chExt cx="0" cy="0"/>
        </a:xfrm>
      </p:grpSpPr>
      <p:pic>
        <p:nvPicPr>
          <p:cNvPr descr="band" id="19" name="Shape 19"/>
          <p:cNvPicPr preferRelativeResize="0"/>
          <p:nvPr/>
        </p:nvPicPr>
        <p:blipFill rotWithShape="1">
          <a:blip r:embed="rId2">
            <a:alphaModFix/>
          </a:blip>
          <a:srcRect b="0" l="0" r="0" t="0"/>
          <a:stretch/>
        </p:blipFill>
        <p:spPr>
          <a:xfrm>
            <a:off x="0" y="5589588"/>
            <a:ext cx="11988799" cy="1268412"/>
          </a:xfrm>
          <a:prstGeom prst="rect">
            <a:avLst/>
          </a:prstGeom>
          <a:noFill/>
          <a:ln>
            <a:noFill/>
          </a:ln>
        </p:spPr>
      </p:pic>
      <p:sp>
        <p:nvSpPr>
          <p:cNvPr id="20" name="Shape 20"/>
          <p:cNvSpPr txBox="1"/>
          <p:nvPr>
            <p:ph type="ctrTitle"/>
          </p:nvPr>
        </p:nvSpPr>
        <p:spPr>
          <a:xfrm>
            <a:off x="914400" y="2286000"/>
            <a:ext cx="103632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1B57B5"/>
              </a:buClr>
              <a:buSzPts val="1400"/>
              <a:buFont typeface="Verdana"/>
              <a:buNone/>
              <a:defRPr b="0" i="0" sz="4000" u="none" cap="none" strike="noStrike">
                <a:solidFill>
                  <a:srgbClr val="1B57B5"/>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21" name="Shape 21"/>
          <p:cNvSpPr txBox="1"/>
          <p:nvPr>
            <p:ph idx="1" type="subTitle"/>
          </p:nvPr>
        </p:nvSpPr>
        <p:spPr>
          <a:xfrm>
            <a:off x="1828800" y="3810000"/>
            <a:ext cx="85344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chemeClr val="lt2"/>
              </a:buClr>
              <a:buSzPts val="3200"/>
              <a:buFont typeface="Verdana"/>
              <a:buNone/>
              <a:defRPr b="0" i="0" sz="3200" u="none" cap="none" strike="noStrike">
                <a:solidFill>
                  <a:schemeClr val="lt2"/>
                </a:solidFill>
                <a:latin typeface="Verdana"/>
                <a:ea typeface="Verdana"/>
                <a:cs typeface="Verdana"/>
                <a:sym typeface="Verdana"/>
              </a:defRPr>
            </a:lvl1pPr>
            <a:lvl2pPr lvl="1" marR="0" rtl="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lvl="2"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lvl="3"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lvl="4"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lvl="5"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lvl="6"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lvl="7"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lvl="8"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963084" y="4406901"/>
            <a:ext cx="103632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1400"/>
              <a:buFont typeface="Verdana"/>
              <a:buNone/>
              <a:defRPr b="1" i="0" sz="4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24" name="Shape 24"/>
          <p:cNvSpPr txBox="1"/>
          <p:nvPr>
            <p:ph idx="1" type="body"/>
          </p:nvPr>
        </p:nvSpPr>
        <p:spPr>
          <a:xfrm>
            <a:off x="963084" y="2906713"/>
            <a:ext cx="103632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indent="-228600" lvl="1" marL="914400" marR="0" rtl="0" algn="l">
              <a:lnSpc>
                <a:spcPct val="100000"/>
              </a:lnSpc>
              <a:spcBef>
                <a:spcPts val="360"/>
              </a:spcBef>
              <a:spcAft>
                <a:spcPts val="0"/>
              </a:spcAft>
              <a:buClr>
                <a:schemeClr val="dk1"/>
              </a:buClr>
              <a:buSzPts val="1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320"/>
              </a:spcBef>
              <a:spcAft>
                <a:spcPts val="0"/>
              </a:spcAft>
              <a:buClr>
                <a:schemeClr val="dk1"/>
              </a:buClr>
              <a:buSzPts val="16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27" name="Shape 27"/>
          <p:cNvSpPr txBox="1"/>
          <p:nvPr>
            <p:ph idx="1" type="body"/>
          </p:nvPr>
        </p:nvSpPr>
        <p:spPr>
          <a:xfrm>
            <a:off x="609600" y="1600201"/>
            <a:ext cx="53848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28" name="Shape 28"/>
          <p:cNvSpPr txBox="1"/>
          <p:nvPr>
            <p:ph idx="2" type="body"/>
          </p:nvPr>
        </p:nvSpPr>
        <p:spPr>
          <a:xfrm>
            <a:off x="6197600" y="1600201"/>
            <a:ext cx="53848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2" name="Shape 32"/>
        <p:cNvGrpSpPr/>
        <p:nvPr/>
      </p:nvGrpSpPr>
      <p:grpSpPr>
        <a:xfrm>
          <a:off x="0" y="0"/>
          <a:ext cx="0" cy="0"/>
          <a:chOff x="0" y="0"/>
          <a:chExt cx="0" cy="0"/>
        </a:xfrm>
      </p:grpSpPr>
      <p:sp>
        <p:nvSpPr>
          <p:cNvPr id="33" name="Shape 33"/>
          <p:cNvSpPr txBox="1"/>
          <p:nvPr>
            <p:ph type="title"/>
          </p:nvPr>
        </p:nvSpPr>
        <p:spPr>
          <a:xfrm>
            <a:off x="609601" y="273050"/>
            <a:ext cx="4011084"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1400"/>
              <a:buFont typeface="Verdana"/>
              <a:buNone/>
              <a:defRPr b="1" i="0" sz="2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34" name="Shape 34"/>
          <p:cNvSpPr txBox="1"/>
          <p:nvPr>
            <p:ph idx="1" type="body"/>
          </p:nvPr>
        </p:nvSpPr>
        <p:spPr>
          <a:xfrm>
            <a:off x="4766733" y="273051"/>
            <a:ext cx="6815667"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35" name="Shape 35"/>
          <p:cNvSpPr txBox="1"/>
          <p:nvPr>
            <p:ph idx="2" type="body"/>
          </p:nvPr>
        </p:nvSpPr>
        <p:spPr>
          <a:xfrm>
            <a:off x="609601" y="1435101"/>
            <a:ext cx="4011084"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lnSpc>
                <a:spcPct val="100000"/>
              </a:lnSpc>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20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36" name="Shape 36"/>
        <p:cNvGrpSpPr/>
        <p:nvPr/>
      </p:nvGrpSpPr>
      <p:grpSpPr>
        <a:xfrm>
          <a:off x="0" y="0"/>
          <a:ext cx="0" cy="0"/>
          <a:chOff x="0" y="0"/>
          <a:chExt cx="0" cy="0"/>
        </a:xfrm>
      </p:grpSpPr>
      <p:sp>
        <p:nvSpPr>
          <p:cNvPr id="37" name="Shape 37"/>
          <p:cNvSpPr txBox="1"/>
          <p:nvPr>
            <p:ph type="title"/>
          </p:nvPr>
        </p:nvSpPr>
        <p:spPr>
          <a:xfrm>
            <a:off x="2389717" y="4800600"/>
            <a:ext cx="73152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1400"/>
              <a:buFont typeface="Verdana"/>
              <a:buNone/>
              <a:defRPr b="1" i="0" sz="2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38" name="Shape 38"/>
          <p:cNvSpPr/>
          <p:nvPr>
            <p:ph idx="2" type="pic"/>
          </p:nvPr>
        </p:nvSpPr>
        <p:spPr>
          <a:xfrm>
            <a:off x="2389717" y="612775"/>
            <a:ext cx="73152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lnSpc>
                <a:spcPct val="100000"/>
              </a:lnSpc>
              <a:spcBef>
                <a:spcPts val="560"/>
              </a:spcBef>
              <a:spcAft>
                <a:spcPts val="0"/>
              </a:spcAft>
              <a:buClr>
                <a:schemeClr val="dk1"/>
              </a:buClr>
              <a:buSzPts val="2800"/>
              <a:buFont typeface="Verdana"/>
              <a:buNone/>
              <a:defRPr b="0" i="0" sz="2800" u="none" cap="none" strike="noStrike">
                <a:solidFill>
                  <a:schemeClr val="dk1"/>
                </a:solidFill>
                <a:latin typeface="Verdana"/>
                <a:ea typeface="Verdana"/>
                <a:cs typeface="Verdana"/>
                <a:sym typeface="Verdana"/>
              </a:defRPr>
            </a:lvl2pPr>
            <a:lvl3pPr lvl="2" marR="0" rtl="0" algn="l">
              <a:lnSpc>
                <a:spcPct val="100000"/>
              </a:lnSpc>
              <a:spcBef>
                <a:spcPts val="480"/>
              </a:spcBef>
              <a:spcAft>
                <a:spcPts val="0"/>
              </a:spcAft>
              <a:buClr>
                <a:schemeClr val="dk1"/>
              </a:buClr>
              <a:buSzPts val="2400"/>
              <a:buFont typeface="Verdana"/>
              <a:buNone/>
              <a:defRPr b="0" i="0" sz="2400" u="none" cap="none" strike="noStrike">
                <a:solidFill>
                  <a:schemeClr val="dk1"/>
                </a:solidFill>
                <a:latin typeface="Verdana"/>
                <a:ea typeface="Verdana"/>
                <a:cs typeface="Verdana"/>
                <a:sym typeface="Verdana"/>
              </a:defRPr>
            </a:lvl3pPr>
            <a:lvl4pPr lvl="3" marR="0" rtl="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4pPr>
            <a:lvl5pPr lvl="4" marR="0" rtl="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5pPr>
            <a:lvl6pPr lvl="5" marR="0" rtl="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6pPr>
            <a:lvl7pPr lvl="6" marR="0" rtl="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7pPr>
            <a:lvl8pPr lvl="7" marR="0" rtl="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8pPr>
            <a:lvl9pPr lvl="8" marR="0" rtl="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9pPr>
          </a:lstStyle>
          <a:p/>
        </p:txBody>
      </p:sp>
      <p:sp>
        <p:nvSpPr>
          <p:cNvPr id="39" name="Shape 39"/>
          <p:cNvSpPr txBox="1"/>
          <p:nvPr>
            <p:ph idx="1" type="body"/>
          </p:nvPr>
        </p:nvSpPr>
        <p:spPr>
          <a:xfrm>
            <a:off x="2389717" y="5367338"/>
            <a:ext cx="73152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lnSpc>
                <a:spcPct val="100000"/>
              </a:lnSpc>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20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band" id="6" name="Shape 6"/>
          <p:cNvPicPr preferRelativeResize="0"/>
          <p:nvPr/>
        </p:nvPicPr>
        <p:blipFill rotWithShape="1">
          <a:blip r:embed="rId1">
            <a:alphaModFix/>
          </a:blip>
          <a:srcRect b="0" l="0" r="0" t="0"/>
          <a:stretch/>
        </p:blipFill>
        <p:spPr>
          <a:xfrm>
            <a:off x="0" y="5589588"/>
            <a:ext cx="11988799" cy="1268412"/>
          </a:xfrm>
          <a:prstGeom prst="rect">
            <a:avLst/>
          </a:prstGeom>
          <a:noFill/>
          <a:ln>
            <a:noFill/>
          </a:ln>
        </p:spPr>
      </p:pic>
      <p:sp>
        <p:nvSpPr>
          <p:cNvPr id="7" name="Shape 7"/>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1pPr>
            <a:lvl2pPr lvl="1"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2pPr>
            <a:lvl3pPr lvl="2"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3pPr>
            <a:lvl4pPr lvl="3"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4pPr>
            <a:lvl5pPr lvl="4"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5pPr>
            <a:lvl6pPr lvl="5"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6pPr>
            <a:lvl7pPr lvl="6"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7pPr>
            <a:lvl8pPr lvl="7"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8pPr>
            <a:lvl9pPr lvl="8" marR="0" rtl="0" algn="ctr">
              <a:spcBef>
                <a:spcPts val="0"/>
              </a:spcBef>
              <a:spcAft>
                <a:spcPts val="0"/>
              </a:spcAft>
              <a:buClr>
                <a:schemeClr val="dk2"/>
              </a:buClr>
              <a:buSzPts val="1400"/>
              <a:buFont typeface="Verdana"/>
              <a:buNone/>
              <a:defRPr b="0" i="0" sz="4000" u="none" cap="none" strike="noStrike">
                <a:solidFill>
                  <a:schemeClr val="dk2"/>
                </a:solidFill>
                <a:latin typeface="Verdana"/>
                <a:ea typeface="Verdana"/>
                <a:cs typeface="Verdana"/>
                <a:sym typeface="Verdana"/>
              </a:defRPr>
            </a:lvl9pPr>
          </a:lstStyle>
          <a:p/>
        </p:txBody>
      </p:sp>
      <p:sp>
        <p:nvSpPr>
          <p:cNvPr id="8" name="Shape 8"/>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12voltsolarpanels.net/charge-your-cell-phone" TargetMode="External"/><Relationship Id="rId4" Type="http://schemas.openxmlformats.org/officeDocument/2006/relationships/hyperlink" Target="https://m.youtube.com/watch?v=xKxrkht7CpY" TargetMode="External"/><Relationship Id="rId5" Type="http://schemas.openxmlformats.org/officeDocument/2006/relationships/hyperlink" Target="https://www.nrel.gov/workingwithus/re-photovoltaic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100"/>
              <a:buFont typeface="Verdana"/>
              <a:buNone/>
            </a:pPr>
            <a:r>
              <a:t/>
            </a:r>
            <a:endParaRPr b="1" i="0" sz="36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chemeClr val="dk1"/>
              </a:buClr>
              <a:buSzPts val="1100"/>
              <a:buFont typeface="Verdana"/>
              <a:buNone/>
            </a:pPr>
            <a:r>
              <a:rPr b="1" i="0" lang="en-IN" sz="3600" u="none" cap="none" strike="noStrike">
                <a:solidFill>
                  <a:schemeClr val="dk1"/>
                </a:solidFill>
                <a:latin typeface="Verdana"/>
                <a:ea typeface="Verdana"/>
                <a:cs typeface="Verdana"/>
                <a:sym typeface="Verdana"/>
              </a:rPr>
              <a:t>Solar Charger For Mobile Phones</a:t>
            </a:r>
            <a:endParaRPr b="1" i="0" sz="3600" u="none" cap="none" strike="noStrike">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chemeClr val="dk2"/>
              </a:buClr>
              <a:buSzPts val="1400"/>
              <a:buFont typeface="Verdana"/>
              <a:buNone/>
            </a:pPr>
            <a:r>
              <a:t/>
            </a:r>
            <a:endParaRPr b="1" i="0" sz="3600" u="none" cap="none" strike="noStrike">
              <a:solidFill>
                <a:srgbClr val="0C0C0C"/>
              </a:solidFill>
              <a:latin typeface="Verdana"/>
              <a:ea typeface="Verdana"/>
              <a:cs typeface="Verdana"/>
              <a:sym typeface="Verdana"/>
            </a:endParaRPr>
          </a:p>
        </p:txBody>
      </p:sp>
      <p:sp>
        <p:nvSpPr>
          <p:cNvPr id="51" name="Shape 51"/>
          <p:cNvSpPr txBox="1"/>
          <p:nvPr>
            <p:ph idx="1" type="body"/>
          </p:nvPr>
        </p:nvSpPr>
        <p:spPr>
          <a:xfrm>
            <a:off x="796834" y="1535113"/>
            <a:ext cx="5199600" cy="639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Verdana"/>
              <a:buNone/>
            </a:pPr>
            <a:r>
              <a:rPr b="1" i="0" lang="en-IN" sz="2400" u="none" cap="none" strike="noStrike">
                <a:solidFill>
                  <a:schemeClr val="dk1"/>
                </a:solidFill>
                <a:latin typeface="Verdana"/>
                <a:ea typeface="Verdana"/>
                <a:cs typeface="Verdana"/>
                <a:sym typeface="Verdana"/>
              </a:rPr>
              <a:t>DONE BY</a:t>
            </a:r>
            <a:endParaRPr b="1" i="0" sz="2400" u="none" cap="none" strike="noStrike">
              <a:solidFill>
                <a:schemeClr val="dk1"/>
              </a:solidFill>
              <a:latin typeface="Verdana"/>
              <a:ea typeface="Verdana"/>
              <a:cs typeface="Verdana"/>
              <a:sym typeface="Verdana"/>
            </a:endParaRPr>
          </a:p>
        </p:txBody>
      </p:sp>
      <p:sp>
        <p:nvSpPr>
          <p:cNvPr id="52" name="Shape 52"/>
          <p:cNvSpPr txBox="1"/>
          <p:nvPr>
            <p:ph idx="2" type="body"/>
          </p:nvPr>
        </p:nvSpPr>
        <p:spPr>
          <a:xfrm>
            <a:off x="609600" y="1907176"/>
            <a:ext cx="5386800" cy="495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   S.Naveen Kumar(I.T-A)</a:t>
            </a:r>
            <a:endParaRPr b="0"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   L.Gourav Kumar(I.T-A)</a:t>
            </a:r>
            <a:endParaRPr b="0"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					</a:t>
            </a:r>
            <a:endParaRPr b="0" i="0" sz="2400" u="none" cap="none" strike="noStrike">
              <a:solidFill>
                <a:schemeClr val="dk1"/>
              </a:solidFill>
              <a:latin typeface="Verdana"/>
              <a:ea typeface="Verdana"/>
              <a:cs typeface="Verdana"/>
              <a:sym typeface="Verdana"/>
            </a:endParaRPr>
          </a:p>
        </p:txBody>
      </p:sp>
      <p:sp>
        <p:nvSpPr>
          <p:cNvPr id="53" name="Shape 53"/>
          <p:cNvSpPr txBox="1"/>
          <p:nvPr>
            <p:ph idx="3" type="body"/>
          </p:nvPr>
        </p:nvSpPr>
        <p:spPr>
          <a:xfrm>
            <a:off x="5996517" y="1535113"/>
            <a:ext cx="5586000" cy="639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Verdana"/>
              <a:buNone/>
            </a:pPr>
            <a:r>
              <a:rPr b="1" i="0" lang="en-IN" sz="2400" u="none" cap="none" strike="noStrike">
                <a:solidFill>
                  <a:schemeClr val="dk1"/>
                </a:solidFill>
                <a:latin typeface="Verdana"/>
                <a:ea typeface="Verdana"/>
                <a:cs typeface="Verdana"/>
                <a:sym typeface="Verdana"/>
              </a:rPr>
              <a:t>GUIDED BY</a:t>
            </a:r>
            <a:endParaRPr b="1" i="0" sz="2400" u="none" cap="none" strike="noStrike">
              <a:solidFill>
                <a:schemeClr val="dk1"/>
              </a:solidFill>
              <a:latin typeface="Verdana"/>
              <a:ea typeface="Verdana"/>
              <a:cs typeface="Verdana"/>
              <a:sym typeface="Verdana"/>
            </a:endParaRPr>
          </a:p>
        </p:txBody>
      </p:sp>
      <p:sp>
        <p:nvSpPr>
          <p:cNvPr id="54" name="Shape 54"/>
          <p:cNvSpPr txBox="1"/>
          <p:nvPr>
            <p:ph idx="4" type="body"/>
          </p:nvPr>
        </p:nvSpPr>
        <p:spPr>
          <a:xfrm>
            <a:off x="6193367" y="2337979"/>
            <a:ext cx="5388900" cy="395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Dr.Chithra Selvaraj</a:t>
            </a:r>
            <a:endParaRPr b="0"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Associate Professor</a:t>
            </a:r>
            <a:endParaRPr b="0"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Department of Information         Technology</a:t>
            </a:r>
            <a:endParaRPr b="0"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SSN College of Engineering</a:t>
            </a:r>
            <a:endParaRPr b="0" i="0" sz="2400" u="none" cap="none" strike="noStrike">
              <a:solidFill>
                <a:schemeClr val="dk1"/>
              </a:solidFill>
              <a:latin typeface="Verdana"/>
              <a:ea typeface="Verdana"/>
              <a:cs typeface="Verdana"/>
              <a:sym typeface="Verdana"/>
            </a:endParaRPr>
          </a:p>
          <a:p>
            <a:pPr indent="-190500" lvl="0" marL="342900" marR="0" rtl="0" algn="l">
              <a:lnSpc>
                <a:spcPct val="10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Verdana"/>
              <a:buNone/>
            </a:pPr>
            <a:r>
              <a:rPr b="1" i="0" lang="en-IN" sz="4000" u="none" cap="none" strike="noStrike">
                <a:solidFill>
                  <a:schemeClr val="dk2"/>
                </a:solidFill>
                <a:latin typeface="Verdana"/>
                <a:ea typeface="Verdana"/>
                <a:cs typeface="Verdana"/>
                <a:sym typeface="Verdana"/>
              </a:rPr>
              <a:t>BUDGET</a:t>
            </a:r>
            <a:endParaRPr b="1" i="0" sz="4000" u="none" cap="none" strike="noStrike">
              <a:solidFill>
                <a:schemeClr val="dk2"/>
              </a:solidFill>
              <a:latin typeface="Verdana"/>
              <a:ea typeface="Verdana"/>
              <a:cs typeface="Verdana"/>
              <a:sym typeface="Verdana"/>
            </a:endParaRPr>
          </a:p>
        </p:txBody>
      </p:sp>
      <p:graphicFrame>
        <p:nvGraphicFramePr>
          <p:cNvPr id="113" name="Shape 113"/>
          <p:cNvGraphicFramePr/>
          <p:nvPr/>
        </p:nvGraphicFramePr>
        <p:xfrm>
          <a:off x="1631775" y="1427050"/>
          <a:ext cx="3000000" cy="3000000"/>
        </p:xfrm>
        <a:graphic>
          <a:graphicData uri="http://schemas.openxmlformats.org/drawingml/2006/table">
            <a:tbl>
              <a:tblPr>
                <a:noFill/>
                <a:tableStyleId>{783A4DE5-E6A6-40CC-88D0-7F0E6C8B1021}</a:tableStyleId>
              </a:tblPr>
              <a:tblGrid>
                <a:gridCol w="1893250"/>
                <a:gridCol w="4481100"/>
                <a:gridCol w="2163500"/>
              </a:tblGrid>
              <a:tr h="849400">
                <a:tc>
                  <a:txBody>
                    <a:bodyPr>
                      <a:noAutofit/>
                    </a:bodyPr>
                    <a:lstStyle/>
                    <a:p>
                      <a:pPr indent="0" lvl="0" marL="0" marR="0" rtl="0" algn="l">
                        <a:lnSpc>
                          <a:spcPct val="120000"/>
                        </a:lnSpc>
                        <a:spcBef>
                          <a:spcPts val="0"/>
                        </a:spcBef>
                        <a:spcAft>
                          <a:spcPts val="0"/>
                        </a:spcAft>
                        <a:buClr>
                          <a:srgbClr val="000000"/>
                        </a:buClr>
                        <a:buSzPts val="3000"/>
                        <a:buFont typeface="Verdana"/>
                        <a:buNone/>
                      </a:pPr>
                      <a:r>
                        <a:rPr b="1" lang="en-IN" sz="3000" u="none" cap="none" strike="noStrike">
                          <a:latin typeface="Verdana"/>
                          <a:ea typeface="Verdana"/>
                          <a:cs typeface="Verdana"/>
                          <a:sym typeface="Verdana"/>
                        </a:rPr>
                        <a:t>     S.No</a:t>
                      </a:r>
                      <a:endParaRPr b="1" sz="30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20000"/>
                        </a:lnSpc>
                        <a:spcBef>
                          <a:spcPts val="0"/>
                        </a:spcBef>
                        <a:spcAft>
                          <a:spcPts val="0"/>
                        </a:spcAft>
                        <a:buClr>
                          <a:srgbClr val="000000"/>
                        </a:buClr>
                        <a:buSzPts val="3000"/>
                        <a:buFont typeface="Verdana"/>
                        <a:buNone/>
                      </a:pPr>
                      <a:r>
                        <a:rPr b="1" lang="en-IN" sz="3000" u="none" cap="none" strike="noStrike">
                          <a:latin typeface="Verdana"/>
                          <a:ea typeface="Verdana"/>
                          <a:cs typeface="Verdana"/>
                          <a:sym typeface="Verdana"/>
                        </a:rPr>
                        <a:t>Item Description</a:t>
                      </a:r>
                      <a:endParaRPr b="1" sz="30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20000"/>
                        </a:lnSpc>
                        <a:spcBef>
                          <a:spcPts val="0"/>
                        </a:spcBef>
                        <a:spcAft>
                          <a:spcPts val="0"/>
                        </a:spcAft>
                        <a:buClr>
                          <a:srgbClr val="000000"/>
                        </a:buClr>
                        <a:buSzPts val="3000"/>
                        <a:buFont typeface="Times New Roman"/>
                        <a:buNone/>
                      </a:pPr>
                      <a:r>
                        <a:rPr b="1" lang="en-IN" sz="3000" u="none" cap="none" strike="noStrike">
                          <a:latin typeface="Times New Roman"/>
                          <a:ea typeface="Times New Roman"/>
                          <a:cs typeface="Times New Roman"/>
                          <a:sym typeface="Times New Roman"/>
                        </a:rPr>
                        <a:t> </a:t>
                      </a:r>
                      <a:r>
                        <a:rPr b="1" lang="en-IN" sz="3000" u="none" cap="none" strike="noStrike">
                          <a:latin typeface="Verdana"/>
                          <a:ea typeface="Verdana"/>
                          <a:cs typeface="Verdana"/>
                          <a:sym typeface="Verdana"/>
                        </a:rPr>
                        <a:t>Cost(Rs)</a:t>
                      </a:r>
                      <a:endParaRPr b="1" sz="30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57175">
                <a:tc>
                  <a:txBody>
                    <a:bodyPr>
                      <a:noAutofit/>
                    </a:bodyPr>
                    <a:lstStyle/>
                    <a:p>
                      <a:pPr indent="0" lvl="0" marL="0" marR="0" rtl="0" algn="ct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1</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Solar Panel (5 inch) and adapter kit.</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3000</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28600">
                <a:tc>
                  <a:txBody>
                    <a:bodyPr>
                      <a:noAutofit/>
                    </a:bodyPr>
                    <a:lstStyle/>
                    <a:p>
                      <a:pPr indent="0" lvl="0" marL="0" marR="0" rtl="0" algn="ct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2</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Cable Connectors (3.5 mm jack)</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1000</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28600">
                <a:tc>
                  <a:txBody>
                    <a:bodyPr>
                      <a:noAutofit/>
                    </a:bodyPr>
                    <a:lstStyle/>
                    <a:p>
                      <a:pPr indent="0" lvl="0" marL="0" marR="0" rtl="0" algn="ct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3</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Rechargable Battery (2500mah)</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1000</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28600">
                <a:tc>
                  <a:txBody>
                    <a:bodyPr>
                      <a:noAutofit/>
                    </a:bodyPr>
                    <a:lstStyle/>
                    <a:p>
                      <a:pPr indent="0" lvl="0" marL="0" marR="0" rtl="0" algn="ct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4</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Solar charge controller.</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1000</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28600">
                <a:tc>
                  <a:txBody>
                    <a:bodyPr>
                      <a:noAutofit/>
                    </a:bodyPr>
                    <a:lstStyle/>
                    <a:p>
                      <a:pPr indent="0" lvl="0" marL="0" marR="0" rtl="0" algn="ct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5</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miscellaneous</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1000</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28600">
                <a:tc>
                  <a:txBody>
                    <a:bodyPr>
                      <a:noAutofit/>
                    </a:bodyPr>
                    <a:lstStyle/>
                    <a:p>
                      <a:pPr indent="0" lvl="0" marL="0" marR="0" rtl="0" algn="l">
                        <a:lnSpc>
                          <a:spcPct val="115000"/>
                        </a:lnSpc>
                        <a:spcBef>
                          <a:spcPts val="0"/>
                        </a:spcBef>
                        <a:spcAft>
                          <a:spcPts val="0"/>
                        </a:spcAft>
                        <a:buClr>
                          <a:srgbClr val="000000"/>
                        </a:buClr>
                        <a:buSzPts val="1800"/>
                        <a:buFont typeface="Arial"/>
                        <a:buNone/>
                      </a:pPr>
                      <a:r>
                        <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r">
                        <a:lnSpc>
                          <a:spcPct val="120000"/>
                        </a:lnSpc>
                        <a:spcBef>
                          <a:spcPts val="0"/>
                        </a:spcBef>
                        <a:spcAft>
                          <a:spcPts val="0"/>
                        </a:spcAft>
                        <a:buClr>
                          <a:srgbClr val="000000"/>
                        </a:buClr>
                        <a:buSzPts val="1800"/>
                        <a:buFont typeface="Verdana"/>
                        <a:buNone/>
                      </a:pPr>
                      <a:r>
                        <a:rPr b="1" lang="en-IN" sz="1800" u="none" cap="none" strike="noStrike">
                          <a:latin typeface="Verdana"/>
                          <a:ea typeface="Verdana"/>
                          <a:cs typeface="Verdana"/>
                          <a:sym typeface="Verdana"/>
                        </a:rPr>
                        <a:t>Total</a:t>
                      </a:r>
                      <a:endParaRPr b="1"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r">
                        <a:lnSpc>
                          <a:spcPct val="120000"/>
                        </a:lnSpc>
                        <a:spcBef>
                          <a:spcPts val="0"/>
                        </a:spcBef>
                        <a:spcAft>
                          <a:spcPts val="0"/>
                        </a:spcAft>
                        <a:buClr>
                          <a:srgbClr val="000000"/>
                        </a:buClr>
                        <a:buSzPts val="1800"/>
                        <a:buFont typeface="Verdana"/>
                        <a:buNone/>
                      </a:pPr>
                      <a:r>
                        <a:rPr lang="en-IN" sz="1800" u="none" cap="none" strike="noStrike">
                          <a:latin typeface="Verdana"/>
                          <a:ea typeface="Verdana"/>
                          <a:cs typeface="Verdana"/>
                          <a:sym typeface="Verdana"/>
                        </a:rPr>
                        <a:t>7000</a:t>
                      </a:r>
                      <a:endParaRPr sz="1800" u="none" cap="none" strike="noStrike">
                        <a:latin typeface="Verdana"/>
                        <a:ea typeface="Verdana"/>
                        <a:cs typeface="Verdana"/>
                        <a:sym typeface="Verdana"/>
                      </a:endParaRPr>
                    </a:p>
                  </a:txBody>
                  <a:tcPr marT="91425" marB="91425" marR="68575" marL="685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Verdana"/>
              <a:buNone/>
            </a:pPr>
            <a:r>
              <a:rPr b="0" i="0" lang="en-IN" sz="4000" u="none" cap="none" strike="noStrike">
                <a:solidFill>
                  <a:schemeClr val="dk2"/>
                </a:solidFill>
                <a:latin typeface="Verdana"/>
                <a:ea typeface="Verdana"/>
                <a:cs typeface="Verdana"/>
                <a:sym typeface="Verdana"/>
              </a:rPr>
              <a:t>RELATED WORKS</a:t>
            </a:r>
            <a:endParaRPr b="0" i="0" sz="4000" u="none" cap="none" strike="noStrike">
              <a:solidFill>
                <a:schemeClr val="dk2"/>
              </a:solidFill>
              <a:latin typeface="Verdana"/>
              <a:ea typeface="Verdana"/>
              <a:cs typeface="Verdana"/>
              <a:sym typeface="Verdana"/>
            </a:endParaRPr>
          </a:p>
        </p:txBody>
      </p:sp>
      <p:pic>
        <p:nvPicPr>
          <p:cNvPr id="119" name="Shape 119"/>
          <p:cNvPicPr preferRelativeResize="0"/>
          <p:nvPr/>
        </p:nvPicPr>
        <p:blipFill rotWithShape="1">
          <a:blip r:embed="rId3">
            <a:alphaModFix/>
          </a:blip>
          <a:srcRect b="0" l="0" r="0" t="0"/>
          <a:stretch/>
        </p:blipFill>
        <p:spPr>
          <a:xfrm>
            <a:off x="828175" y="1250413"/>
            <a:ext cx="10314192" cy="51355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Verdana"/>
              <a:buNone/>
            </a:pPr>
            <a:r>
              <a:rPr b="0" i="0" lang="en-IN" sz="4000" u="none" cap="none" strike="noStrike">
                <a:solidFill>
                  <a:schemeClr val="dk2"/>
                </a:solidFill>
                <a:latin typeface="Verdana"/>
                <a:ea typeface="Verdana"/>
                <a:cs typeface="Verdana"/>
                <a:sym typeface="Verdana"/>
              </a:rPr>
              <a:t>RELATED WORKS</a:t>
            </a:r>
            <a:endParaRPr b="0" i="0" sz="4000" u="none" cap="none" strike="noStrike">
              <a:solidFill>
                <a:schemeClr val="dk2"/>
              </a:solidFill>
              <a:latin typeface="Verdana"/>
              <a:ea typeface="Verdana"/>
              <a:cs typeface="Verdana"/>
              <a:sym typeface="Verdana"/>
            </a:endParaRPr>
          </a:p>
        </p:txBody>
      </p:sp>
      <p:pic>
        <p:nvPicPr>
          <p:cNvPr id="125" name="Shape 125"/>
          <p:cNvPicPr preferRelativeResize="0"/>
          <p:nvPr/>
        </p:nvPicPr>
        <p:blipFill rotWithShape="1">
          <a:blip r:embed="rId3">
            <a:alphaModFix/>
          </a:blip>
          <a:srcRect b="0" l="0" r="0" t="0"/>
          <a:stretch/>
        </p:blipFill>
        <p:spPr>
          <a:xfrm>
            <a:off x="2146000" y="1761800"/>
            <a:ext cx="7201249" cy="3415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268275" y="95625"/>
            <a:ext cx="11468100" cy="952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Verdana"/>
              <a:buNone/>
            </a:pPr>
            <a:r>
              <a:rPr b="1" i="0" lang="en-IN" sz="4000" u="none" cap="none" strike="noStrike">
                <a:solidFill>
                  <a:schemeClr val="dk2"/>
                </a:solidFill>
                <a:latin typeface="Verdana"/>
                <a:ea typeface="Verdana"/>
                <a:cs typeface="Verdana"/>
                <a:sym typeface="Verdana"/>
              </a:rPr>
              <a:t>REFERENCES</a:t>
            </a:r>
            <a:endParaRPr b="1" i="0" sz="4000" u="none" cap="none" strike="noStrike">
              <a:solidFill>
                <a:schemeClr val="dk2"/>
              </a:solidFill>
              <a:latin typeface="Verdana"/>
              <a:ea typeface="Verdana"/>
              <a:cs typeface="Verdana"/>
              <a:sym typeface="Verdana"/>
            </a:endParaRPr>
          </a:p>
        </p:txBody>
      </p:sp>
      <p:sp>
        <p:nvSpPr>
          <p:cNvPr id="131" name="Shape 131"/>
          <p:cNvSpPr txBox="1"/>
          <p:nvPr/>
        </p:nvSpPr>
        <p:spPr>
          <a:xfrm>
            <a:off x="561575" y="1048125"/>
            <a:ext cx="10972800" cy="52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Verdana"/>
              <a:ea typeface="Verdana"/>
              <a:cs typeface="Verdana"/>
              <a:sym typeface="Verdana"/>
            </a:endParaRPr>
          </a:p>
          <a:p>
            <a:pPr indent="-342900" lvl="0" marL="457200" marR="0" rtl="0" algn="l">
              <a:lnSpc>
                <a:spcPct val="120000"/>
              </a:lnSpc>
              <a:spcBef>
                <a:spcPts val="0"/>
              </a:spcBef>
              <a:spcAft>
                <a:spcPts val="0"/>
              </a:spcAft>
              <a:buClr>
                <a:schemeClr val="dk1"/>
              </a:buClr>
              <a:buSzPts val="1800"/>
              <a:buFont typeface="Verdana"/>
              <a:buChar char="•"/>
            </a:pPr>
            <a:r>
              <a:rPr b="0" i="0" lang="en-IN" sz="1800" u="sng" cap="none" strike="noStrike">
                <a:solidFill>
                  <a:schemeClr val="hlink"/>
                </a:solidFill>
                <a:latin typeface="Verdana"/>
                <a:ea typeface="Verdana"/>
                <a:cs typeface="Verdana"/>
                <a:sym typeface="Verdana"/>
                <a:hlinkClick r:id="rId3"/>
              </a:rPr>
              <a:t>http://www.12voltsolarpanels.net/charge-your-cell-phone</a:t>
            </a:r>
            <a:r>
              <a:rPr b="0" i="0" lang="en-IN" sz="1800" u="none" cap="none" strike="noStrike">
                <a:solidFill>
                  <a:schemeClr val="dk1"/>
                </a:solidFill>
                <a:latin typeface="Verdana"/>
                <a:ea typeface="Verdana"/>
                <a:cs typeface="Verdana"/>
                <a:sym typeface="Verdana"/>
              </a:rPr>
              <a:t>. </a:t>
            </a:r>
            <a:endParaRPr b="0" i="0" sz="1800" u="none" cap="none" strike="noStrike">
              <a:solidFill>
                <a:schemeClr val="dk1"/>
              </a:solidFill>
              <a:latin typeface="Verdana"/>
              <a:ea typeface="Verdana"/>
              <a:cs typeface="Verdana"/>
              <a:sym typeface="Verdana"/>
            </a:endParaRPr>
          </a:p>
          <a:p>
            <a:pPr indent="0" lvl="0" marL="0" marR="0" rtl="0" algn="l">
              <a:lnSpc>
                <a:spcPct val="120000"/>
              </a:lnSpc>
              <a:spcBef>
                <a:spcPts val="0"/>
              </a:spcBef>
              <a:spcAft>
                <a:spcPts val="0"/>
              </a:spcAft>
              <a:buClr>
                <a:schemeClr val="dk1"/>
              </a:buClr>
              <a:buSzPts val="1800"/>
              <a:buFont typeface="Verdana"/>
              <a:buNone/>
            </a:pPr>
            <a:r>
              <a:rPr b="0" i="0" lang="en-IN" sz="1800" u="none" cap="none" strike="noStrike">
                <a:solidFill>
                  <a:schemeClr val="dk1"/>
                </a:solidFill>
                <a:latin typeface="Verdana"/>
                <a:ea typeface="Verdana"/>
                <a:cs typeface="Verdana"/>
                <a:sym typeface="Verdana"/>
              </a:rPr>
              <a:t> </a:t>
            </a:r>
            <a:endParaRPr b="0" i="0" sz="1800" u="none" cap="none" strike="noStrike">
              <a:solidFill>
                <a:schemeClr val="dk1"/>
              </a:solidFill>
              <a:latin typeface="Verdana"/>
              <a:ea typeface="Verdana"/>
              <a:cs typeface="Verdana"/>
              <a:sym typeface="Verdana"/>
            </a:endParaRPr>
          </a:p>
          <a:p>
            <a:pPr indent="-342900" lvl="0" marL="457200" marR="0" rtl="0" algn="l">
              <a:lnSpc>
                <a:spcPct val="120000"/>
              </a:lnSpc>
              <a:spcBef>
                <a:spcPts val="0"/>
              </a:spcBef>
              <a:spcAft>
                <a:spcPts val="0"/>
              </a:spcAft>
              <a:buClr>
                <a:schemeClr val="dk1"/>
              </a:buClr>
              <a:buSzPts val="1800"/>
              <a:buFont typeface="Verdana"/>
              <a:buChar char="•"/>
            </a:pPr>
            <a:r>
              <a:rPr b="0" i="0" lang="en-IN" sz="1800" u="none" cap="none" strike="noStrike">
                <a:solidFill>
                  <a:schemeClr val="dk1"/>
                </a:solidFill>
                <a:latin typeface="Verdana"/>
                <a:ea typeface="Verdana"/>
                <a:cs typeface="Verdana"/>
                <a:sym typeface="Verdana"/>
              </a:rPr>
              <a:t>"Samsung launches E1107 Crest Solar cell phone". mobileburn.com. Retrieved 2011-06-29.</a:t>
            </a:r>
            <a:endParaRPr b="0" i="0" sz="1800" u="none" cap="none" strike="noStrike">
              <a:solidFill>
                <a:schemeClr val="dk1"/>
              </a:solidFill>
              <a:latin typeface="Verdana"/>
              <a:ea typeface="Verdana"/>
              <a:cs typeface="Verdana"/>
              <a:sym typeface="Verdana"/>
            </a:endParaRPr>
          </a:p>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a:p>
            <a:pPr indent="-342900" lvl="0" marL="457200" marR="0" rtl="0" algn="l">
              <a:lnSpc>
                <a:spcPct val="120000"/>
              </a:lnSpc>
              <a:spcBef>
                <a:spcPts val="0"/>
              </a:spcBef>
              <a:spcAft>
                <a:spcPts val="0"/>
              </a:spcAft>
              <a:buClr>
                <a:schemeClr val="dk1"/>
              </a:buClr>
              <a:buSzPts val="1800"/>
              <a:buFont typeface="Verdana"/>
              <a:buChar char="•"/>
            </a:pPr>
            <a:r>
              <a:rPr b="0" i="0" lang="en-IN" sz="1800" u="sng" cap="none" strike="noStrike">
                <a:solidFill>
                  <a:schemeClr val="hlink"/>
                </a:solidFill>
                <a:latin typeface="Verdana"/>
                <a:ea typeface="Verdana"/>
                <a:cs typeface="Verdana"/>
                <a:sym typeface="Verdana"/>
                <a:hlinkClick r:id="rId4"/>
              </a:rPr>
              <a:t>https://m.youtube.com/watch?v=xKxrkht7CpY</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1155CC"/>
              </a:buClr>
              <a:buSzPts val="1800"/>
              <a:buFont typeface="Verdana"/>
              <a:buNone/>
            </a:pPr>
            <a:r>
              <a:rPr b="0" i="0" lang="en-IN" sz="1800" u="sng" cap="none" strike="noStrike">
                <a:solidFill>
                  <a:srgbClr val="1155CC"/>
                </a:solidFill>
                <a:latin typeface="Verdana"/>
                <a:ea typeface="Verdana"/>
                <a:cs typeface="Verdana"/>
                <a:sym typeface="Verdana"/>
              </a:rPr>
              <a:t> </a:t>
            </a:r>
            <a:endParaRPr b="0" i="0" sz="1800" u="sng" cap="none" strike="noStrike">
              <a:solidFill>
                <a:schemeClr val="hlink"/>
              </a:solidFill>
              <a:latin typeface="Verdana"/>
              <a:ea typeface="Verdana"/>
              <a:cs typeface="Verdana"/>
              <a:sym typeface="Verdana"/>
              <a:hlinkClick r:id="rId5"/>
            </a:endParaRPr>
          </a:p>
          <a:p>
            <a:pPr indent="-342900" lvl="0" marL="457200" marR="0" rtl="0" algn="l">
              <a:lnSpc>
                <a:spcPct val="120000"/>
              </a:lnSpc>
              <a:spcBef>
                <a:spcPts val="0"/>
              </a:spcBef>
              <a:spcAft>
                <a:spcPts val="0"/>
              </a:spcAft>
              <a:buClr>
                <a:schemeClr val="dk1"/>
              </a:buClr>
              <a:buSzPts val="1800"/>
              <a:buFont typeface="Verdana"/>
              <a:buChar char="•"/>
            </a:pPr>
            <a:r>
              <a:rPr b="0" i="0" lang="en-IN" sz="1800" u="none" cap="none" strike="noStrike">
                <a:solidFill>
                  <a:schemeClr val="dk1"/>
                </a:solidFill>
                <a:latin typeface="Verdana"/>
                <a:ea typeface="Verdana"/>
                <a:cs typeface="Verdana"/>
                <a:sym typeface="Verdana"/>
              </a:rPr>
              <a:t>Lacap, A.M., et al. (2004) Solar Power Harvester. Undergraduate Thesis, Lyceum of the Philippines.</a:t>
            </a:r>
            <a:endParaRPr b="0" i="0" sz="1800" u="none" cap="none" strike="noStrike">
              <a:solidFill>
                <a:schemeClr val="dk1"/>
              </a:solidFill>
              <a:latin typeface="Verdana"/>
              <a:ea typeface="Verdana"/>
              <a:cs typeface="Verdana"/>
              <a:sym typeface="Verdana"/>
            </a:endParaRPr>
          </a:p>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a:p>
            <a:pPr indent="-342900" lvl="0" marL="457200" marR="0" rtl="0" algn="just">
              <a:lnSpc>
                <a:spcPct val="120000"/>
              </a:lnSpc>
              <a:spcBef>
                <a:spcPts val="0"/>
              </a:spcBef>
              <a:spcAft>
                <a:spcPts val="0"/>
              </a:spcAft>
              <a:buClr>
                <a:schemeClr val="dk1"/>
              </a:buClr>
              <a:buSzPts val="1800"/>
              <a:buFont typeface="Verdana"/>
              <a:buChar char="•"/>
            </a:pPr>
            <a:r>
              <a:rPr b="0" i="0" lang="en-IN" sz="1800" u="none" cap="none" strike="noStrike">
                <a:solidFill>
                  <a:schemeClr val="dk1"/>
                </a:solidFill>
                <a:latin typeface="Verdana"/>
                <a:ea typeface="Verdana"/>
                <a:cs typeface="Verdana"/>
                <a:sym typeface="Verdana"/>
              </a:rPr>
              <a:t>Nolasco Jr., E.L. (2008) Enhance Solar Powered Wireless Weather Station Multi Source Cellular Phone Charger. Master’s Thesis, Bulacan State University, Bulacan.</a:t>
            </a:r>
            <a:endParaRPr b="0" i="0" sz="1800" u="none" cap="none" strike="noStrike">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100"/>
              <a:buFont typeface="Arial"/>
              <a:buNone/>
            </a:pPr>
            <a:r>
              <a:t/>
            </a:r>
            <a:endParaRPr b="0" i="0" sz="1800" u="none" cap="none" strike="noStrike">
              <a:solidFill>
                <a:schemeClr val="dk1"/>
              </a:solidFill>
              <a:latin typeface="Verdana"/>
              <a:ea typeface="Verdana"/>
              <a:cs typeface="Verdana"/>
              <a:sym typeface="Verdana"/>
            </a:endParaRPr>
          </a:p>
          <a:p>
            <a:pPr indent="-228600" lvl="0" marL="457200" marR="0" rtl="0" algn="l">
              <a:lnSpc>
                <a:spcPct val="100000"/>
              </a:lnSpc>
              <a:spcBef>
                <a:spcPts val="0"/>
              </a:spcBef>
              <a:spcAft>
                <a:spcPts val="0"/>
              </a:spcAft>
              <a:buClr>
                <a:srgbClr val="000000"/>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Verdana"/>
              <a:ea typeface="Verdana"/>
              <a:cs typeface="Verdana"/>
              <a:sym typeface="Verdana"/>
            </a:endParaRPr>
          </a:p>
        </p:txBody>
      </p:sp>
      <p:sp>
        <p:nvSpPr>
          <p:cNvPr id="132" name="Shape 132"/>
          <p:cNvSpPr txBox="1"/>
          <p:nvPr/>
        </p:nvSpPr>
        <p:spPr>
          <a:xfrm>
            <a:off x="1219200" y="2860810"/>
            <a:ext cx="9753600" cy="113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609600" y="2248820"/>
            <a:ext cx="10972800" cy="150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Verdana"/>
              <a:buNone/>
            </a:pPr>
            <a:r>
              <a:rPr b="0" i="0" lang="en-IN" sz="4000" u="none" cap="none" strike="noStrike">
                <a:solidFill>
                  <a:schemeClr val="dk2"/>
                </a:solidFill>
                <a:latin typeface="Verdana"/>
                <a:ea typeface="Verdana"/>
                <a:cs typeface="Verdana"/>
                <a:sym typeface="Verdana"/>
              </a:rPr>
              <a:t>THANK YOU :) </a:t>
            </a:r>
            <a:endParaRPr b="0" i="0" sz="4000" u="none" cap="none" strike="noStrike">
              <a:solidFill>
                <a:schemeClr val="dk2"/>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Verdana"/>
              <a:buNone/>
            </a:pPr>
            <a:r>
              <a:rPr b="0" i="0" lang="en-IN" sz="4000" u="none" cap="none" strike="noStrike">
                <a:solidFill>
                  <a:schemeClr val="dk2"/>
                </a:solidFill>
                <a:latin typeface="Verdana"/>
                <a:ea typeface="Verdana"/>
                <a:cs typeface="Verdana"/>
                <a:sym typeface="Verdana"/>
              </a:rPr>
              <a:t>MOTIVATION</a:t>
            </a:r>
            <a:endParaRPr b="0" i="0" sz="4000" u="none" cap="none" strike="noStrike">
              <a:solidFill>
                <a:schemeClr val="dk2"/>
              </a:solidFill>
              <a:latin typeface="Verdana"/>
              <a:ea typeface="Verdana"/>
              <a:cs typeface="Verdana"/>
              <a:sym typeface="Verdana"/>
            </a:endParaRPr>
          </a:p>
        </p:txBody>
      </p:sp>
      <p:sp>
        <p:nvSpPr>
          <p:cNvPr id="60" name="Shape 60"/>
          <p:cNvSpPr txBox="1"/>
          <p:nvPr>
            <p:ph idx="1" type="body"/>
          </p:nvPr>
        </p:nvSpPr>
        <p:spPr>
          <a:xfrm>
            <a:off x="609601" y="1567543"/>
            <a:ext cx="10297800" cy="408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IN" sz="1800" u="none" cap="none" strike="noStrike">
                <a:solidFill>
                  <a:schemeClr val="dk1"/>
                </a:solidFill>
                <a:latin typeface="Verdana"/>
                <a:ea typeface="Verdana"/>
                <a:cs typeface="Verdana"/>
                <a:sym typeface="Verdana"/>
              </a:rPr>
              <a:t> </a:t>
            </a:r>
            <a:r>
              <a:rPr b="0" i="0" lang="en-IN" sz="2000" u="none" cap="none" strike="noStrike">
                <a:solidFill>
                  <a:schemeClr val="dk1"/>
                </a:solidFill>
                <a:latin typeface="Verdana"/>
                <a:ea typeface="Verdana"/>
                <a:cs typeface="Verdana"/>
                <a:sym typeface="Verdana"/>
              </a:rPr>
              <a:t>Problems Faced By The Current Smartphones :</a:t>
            </a:r>
            <a:endParaRPr b="0" i="0" sz="32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IN" sz="2000" u="none" cap="none" strike="noStrike">
                <a:solidFill>
                  <a:schemeClr val="dk1"/>
                </a:solidFill>
                <a:latin typeface="Verdana"/>
                <a:ea typeface="Verdana"/>
                <a:cs typeface="Verdana"/>
                <a:sym typeface="Verdana"/>
              </a:rPr>
              <a:t>Increased battery consumption by high end apllications.</a:t>
            </a:r>
            <a:endParaRPr b="0" i="0" sz="32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Noto Sans Symbols"/>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IN" sz="2000" u="none" cap="none" strike="noStrike">
                <a:solidFill>
                  <a:schemeClr val="dk1"/>
                </a:solidFill>
                <a:latin typeface="Verdana"/>
                <a:ea typeface="Verdana"/>
                <a:cs typeface="Verdana"/>
                <a:sym typeface="Verdana"/>
              </a:rPr>
              <a:t>Faster draining rate ( Reduced Battrey Life).</a:t>
            </a:r>
            <a:endParaRPr b="0" i="0" sz="32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Noto Sans Symbols"/>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IN" sz="2000" u="none" cap="none" strike="noStrike">
                <a:solidFill>
                  <a:schemeClr val="dk1"/>
                </a:solidFill>
                <a:latin typeface="Verdana"/>
                <a:ea typeface="Verdana"/>
                <a:cs typeface="Verdana"/>
                <a:sym typeface="Verdana"/>
              </a:rPr>
              <a:t>Consumption of electricirty while chariging (i.e, to reduce the dependencies on the electric board panel) </a:t>
            </a:r>
            <a:endParaRPr b="0" i="0" sz="32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Verdana"/>
              <a:buNone/>
            </a:pPr>
            <a:r>
              <a:rPr b="0" i="0" lang="en-IN" sz="4000" u="none" cap="none" strike="noStrike">
                <a:solidFill>
                  <a:schemeClr val="dk2"/>
                </a:solidFill>
                <a:latin typeface="Verdana"/>
                <a:ea typeface="Verdana"/>
                <a:cs typeface="Verdana"/>
                <a:sym typeface="Verdana"/>
              </a:rPr>
              <a:t>PROBLEM STATEMENT</a:t>
            </a:r>
            <a:endParaRPr b="0" i="0" sz="4000" u="none" cap="none" strike="noStrike">
              <a:solidFill>
                <a:schemeClr val="dk2"/>
              </a:solidFill>
              <a:latin typeface="Verdana"/>
              <a:ea typeface="Verdana"/>
              <a:cs typeface="Verdana"/>
              <a:sym typeface="Verdana"/>
            </a:endParaRPr>
          </a:p>
        </p:txBody>
      </p:sp>
      <p:sp>
        <p:nvSpPr>
          <p:cNvPr id="66" name="Shape 66"/>
          <p:cNvSpPr txBox="1"/>
          <p:nvPr>
            <p:ph idx="4" type="body"/>
          </p:nvPr>
        </p:nvSpPr>
        <p:spPr>
          <a:xfrm>
            <a:off x="5532375" y="1670900"/>
            <a:ext cx="5867400" cy="3835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Nowadays the usage of smartphones</a:t>
            </a:r>
            <a:endParaRPr b="0" i="0" sz="24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had increased to an immense level, and the important problem faced the smartphones is the battrey consumption. </a:t>
            </a:r>
            <a:r>
              <a:rPr b="1" i="0" lang="en-IN" sz="2400" u="none" cap="none" strike="noStrike">
                <a:solidFill>
                  <a:schemeClr val="dk1"/>
                </a:solidFill>
                <a:latin typeface="Verdana"/>
                <a:ea typeface="Verdana"/>
                <a:cs typeface="Verdana"/>
                <a:sym typeface="Verdana"/>
              </a:rPr>
              <a:t>What if this problem could be solved by nature? .</a:t>
            </a:r>
            <a:endParaRPr b="1" i="0" sz="24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SzPts val="2400"/>
              <a:buFont typeface="Verdana"/>
              <a:buNone/>
            </a:pPr>
            <a:r>
              <a:t/>
            </a:r>
            <a:endParaRPr b="1" i="0" sz="24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Our project focuses on charging these mobile phones using the solar </a:t>
            </a:r>
            <a:endParaRPr b="0" i="0" sz="24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SzPts val="2400"/>
              <a:buFont typeface="Verdana"/>
              <a:buNone/>
            </a:pPr>
            <a:r>
              <a:rPr b="0" i="0" lang="en-IN" sz="2400" u="none" cap="none" strike="noStrike">
                <a:solidFill>
                  <a:schemeClr val="dk1"/>
                </a:solidFill>
                <a:latin typeface="Verdana"/>
                <a:ea typeface="Verdana"/>
                <a:cs typeface="Verdana"/>
                <a:sym typeface="Verdana"/>
              </a:rPr>
              <a:t>energy.</a:t>
            </a:r>
            <a:endParaRPr b="0" i="0" sz="2400" u="none" cap="none" strike="noStrike">
              <a:solidFill>
                <a:schemeClr val="dk1"/>
              </a:solidFill>
              <a:latin typeface="Verdana"/>
              <a:ea typeface="Verdana"/>
              <a:cs typeface="Verdana"/>
              <a:sym typeface="Verdana"/>
            </a:endParaRPr>
          </a:p>
        </p:txBody>
      </p:sp>
      <p:pic>
        <p:nvPicPr>
          <p:cNvPr descr="Image result for battery drainage" id="67" name="Shape 67"/>
          <p:cNvPicPr preferRelativeResize="0"/>
          <p:nvPr/>
        </p:nvPicPr>
        <p:blipFill rotWithShape="1">
          <a:blip r:embed="rId3">
            <a:alphaModFix/>
          </a:blip>
          <a:srcRect b="0" l="0" r="0" t="0"/>
          <a:stretch/>
        </p:blipFill>
        <p:spPr>
          <a:xfrm>
            <a:off x="1001650" y="1095188"/>
            <a:ext cx="2686050" cy="1704975"/>
          </a:xfrm>
          <a:prstGeom prst="rect">
            <a:avLst/>
          </a:prstGeom>
          <a:noFill/>
          <a:ln>
            <a:noFill/>
          </a:ln>
        </p:spPr>
      </p:pic>
      <p:pic>
        <p:nvPicPr>
          <p:cNvPr descr="Image result for sun" id="68" name="Shape 68"/>
          <p:cNvPicPr preferRelativeResize="0"/>
          <p:nvPr/>
        </p:nvPicPr>
        <p:blipFill rotWithShape="1">
          <a:blip r:embed="rId4">
            <a:alphaModFix/>
          </a:blip>
          <a:srcRect b="0" l="0" r="0" t="0"/>
          <a:stretch/>
        </p:blipFill>
        <p:spPr>
          <a:xfrm>
            <a:off x="862275" y="3718600"/>
            <a:ext cx="2026200" cy="1439825"/>
          </a:xfrm>
          <a:prstGeom prst="rect">
            <a:avLst/>
          </a:prstGeom>
          <a:noFill/>
          <a:ln>
            <a:noFill/>
          </a:ln>
        </p:spPr>
      </p:pic>
      <p:pic>
        <p:nvPicPr>
          <p:cNvPr descr="Image result for charged battery" id="69" name="Shape 69"/>
          <p:cNvPicPr preferRelativeResize="0"/>
          <p:nvPr/>
        </p:nvPicPr>
        <p:blipFill rotWithShape="1">
          <a:blip r:embed="rId5">
            <a:alphaModFix/>
          </a:blip>
          <a:srcRect b="0" l="0" r="0" t="0"/>
          <a:stretch/>
        </p:blipFill>
        <p:spPr>
          <a:xfrm>
            <a:off x="3223525" y="3917550"/>
            <a:ext cx="1973800" cy="2509025"/>
          </a:xfrm>
          <a:prstGeom prst="rect">
            <a:avLst/>
          </a:prstGeom>
          <a:noFill/>
          <a:ln>
            <a:noFill/>
          </a:ln>
        </p:spPr>
      </p:pic>
      <p:sp>
        <p:nvSpPr>
          <p:cNvPr id="70" name="Shape 70"/>
          <p:cNvSpPr txBox="1"/>
          <p:nvPr/>
        </p:nvSpPr>
        <p:spPr>
          <a:xfrm>
            <a:off x="2692825" y="2885650"/>
            <a:ext cx="5259900" cy="61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Lobster"/>
              <a:buNone/>
            </a:pPr>
            <a:r>
              <a:rPr b="1" i="0" lang="en-IN" sz="1400" u="none" cap="none" strike="noStrike">
                <a:solidFill>
                  <a:srgbClr val="000000"/>
                </a:solidFill>
                <a:latin typeface="Lobster"/>
                <a:ea typeface="Lobster"/>
                <a:cs typeface="Lobster"/>
                <a:sym typeface="Lobster"/>
              </a:rPr>
              <a:t>OR</a:t>
            </a:r>
            <a:endParaRPr b="1" i="0" sz="1400" u="none" cap="none" strike="noStrike">
              <a:solidFill>
                <a:srgbClr val="000000"/>
              </a:solidFill>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Verdana"/>
              <a:buNone/>
            </a:pPr>
            <a:r>
              <a:rPr b="0" i="0" lang="en-IN" sz="4000" u="none" cap="none" strike="noStrike">
                <a:solidFill>
                  <a:schemeClr val="dk2"/>
                </a:solidFill>
                <a:latin typeface="Verdana"/>
                <a:ea typeface="Verdana"/>
                <a:cs typeface="Verdana"/>
                <a:sym typeface="Verdana"/>
              </a:rPr>
              <a:t>Technical Perspective</a:t>
            </a:r>
            <a:endParaRPr b="0" i="0" sz="4000" u="none" cap="none" strike="noStrike">
              <a:solidFill>
                <a:schemeClr val="dk2"/>
              </a:solidFill>
              <a:latin typeface="Verdana"/>
              <a:ea typeface="Verdana"/>
              <a:cs typeface="Verdana"/>
              <a:sym typeface="Verdana"/>
            </a:endParaRPr>
          </a:p>
        </p:txBody>
      </p:sp>
      <p:sp>
        <p:nvSpPr>
          <p:cNvPr id="76" name="Shape 76"/>
          <p:cNvSpPr txBox="1"/>
          <p:nvPr>
            <p:ph idx="1" type="body"/>
          </p:nvPr>
        </p:nvSpPr>
        <p:spPr>
          <a:xfrm>
            <a:off x="609601" y="1567543"/>
            <a:ext cx="10297800" cy="408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IN" sz="1800" u="none" cap="none" strike="noStrike">
                <a:solidFill>
                  <a:schemeClr val="dk1"/>
                </a:solidFill>
                <a:latin typeface="Verdana"/>
                <a:ea typeface="Verdana"/>
                <a:cs typeface="Verdana"/>
                <a:sym typeface="Verdana"/>
              </a:rPr>
              <a:t> </a:t>
            </a:r>
            <a:r>
              <a:rPr b="0" i="0" lang="en-IN" sz="2000" u="none" cap="none" strike="noStrike">
                <a:solidFill>
                  <a:schemeClr val="dk1"/>
                </a:solidFill>
                <a:latin typeface="Verdana"/>
                <a:ea typeface="Verdana"/>
                <a:cs typeface="Verdana"/>
                <a:sym typeface="Verdana"/>
              </a:rPr>
              <a:t>This project uses the technical concepts as:</a:t>
            </a:r>
            <a:endParaRPr b="0" i="0" sz="32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Char char="•"/>
            </a:pPr>
            <a:r>
              <a:rPr b="0" i="0" lang="en-IN" sz="2000" u="none" cap="none" strike="noStrike">
                <a:solidFill>
                  <a:schemeClr val="dk1"/>
                </a:solidFill>
                <a:latin typeface="Verdana"/>
                <a:ea typeface="Verdana"/>
                <a:cs typeface="Verdana"/>
                <a:sym typeface="Verdana"/>
              </a:rPr>
              <a:t> Solar-Cell Technology.</a:t>
            </a:r>
            <a:endParaRPr b="0" i="0" sz="3200" u="none" cap="none" strike="noStrike">
              <a:solidFill>
                <a:schemeClr val="dk1"/>
              </a:solidFill>
              <a:latin typeface="Verdana"/>
              <a:ea typeface="Verdana"/>
              <a:cs typeface="Verdana"/>
              <a:sym typeface="Verdana"/>
            </a:endParaRPr>
          </a:p>
          <a:p>
            <a:pPr indent="12700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Char char="•"/>
            </a:pPr>
            <a:r>
              <a:rPr b="0" i="0" lang="en-IN" sz="2000" u="none" cap="none" strike="noStrike">
                <a:solidFill>
                  <a:schemeClr val="dk1"/>
                </a:solidFill>
                <a:latin typeface="Verdana"/>
                <a:ea typeface="Verdana"/>
                <a:cs typeface="Verdana"/>
                <a:sym typeface="Verdana"/>
              </a:rPr>
              <a:t> Electrochemisrty.</a:t>
            </a:r>
            <a:endParaRPr b="0" i="0" sz="3200" u="none" cap="none" strike="noStrike">
              <a:solidFill>
                <a:schemeClr val="dk1"/>
              </a:solidFill>
              <a:latin typeface="Verdana"/>
              <a:ea typeface="Verdana"/>
              <a:cs typeface="Verdana"/>
              <a:sym typeface="Verdana"/>
            </a:endParaRPr>
          </a:p>
          <a:p>
            <a:pPr indent="12700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Char char="•"/>
            </a:pPr>
            <a:r>
              <a:rPr b="0" i="0" lang="en-IN" sz="2000" u="none" cap="none" strike="noStrike">
                <a:solidFill>
                  <a:schemeClr val="dk1"/>
                </a:solidFill>
                <a:latin typeface="Verdana"/>
                <a:ea typeface="Verdana"/>
                <a:cs typeface="Verdana"/>
                <a:sym typeface="Verdana"/>
              </a:rPr>
              <a:t> Concept of Photo-Voltaic Cell.</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idx="1" type="body"/>
          </p:nvPr>
        </p:nvSpPr>
        <p:spPr>
          <a:xfrm>
            <a:off x="609600" y="393875"/>
            <a:ext cx="10972800" cy="54138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SzPts val="3200"/>
              <a:buChar char="•"/>
            </a:pPr>
            <a:r>
              <a:rPr lang="en-IN"/>
              <a:t>Solar Cell Technology : Phenome</a:t>
            </a:r>
            <a:r>
              <a:rPr lang="en-IN"/>
              <a:t>na </a:t>
            </a:r>
            <a:r>
              <a:rPr lang="en-IN"/>
              <a:t> that converts the energy of light directly into electricity by the photovoltaic effect, which is a physical and chemical phenomenon</a:t>
            </a:r>
            <a:endParaRPr/>
          </a:p>
          <a:p>
            <a:pPr indent="0" lvl="0" marL="0" rtl="0">
              <a:spcBef>
                <a:spcPts val="640"/>
              </a:spcBef>
              <a:spcAft>
                <a:spcPts val="0"/>
              </a:spcAft>
              <a:buNone/>
            </a:pPr>
            <a:r>
              <a:t/>
            </a:r>
            <a:endParaRPr/>
          </a:p>
          <a:p>
            <a:pPr indent="-431800" lvl="0" marL="457200" rtl="0">
              <a:spcBef>
                <a:spcPts val="640"/>
              </a:spcBef>
              <a:spcAft>
                <a:spcPts val="0"/>
              </a:spcAft>
              <a:buSzPts val="3200"/>
              <a:buChar char="•"/>
            </a:pPr>
            <a:r>
              <a:rPr lang="en-IN"/>
              <a:t>Electrochemistry : This concept is us</a:t>
            </a:r>
            <a:r>
              <a:rPr lang="en-IN"/>
              <a:t>ed in oder to explain about the internal process which take place inside the cell to convert the available chemical energy to form of electrical energy.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609600" y="274638"/>
            <a:ext cx="10972800" cy="86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Verdana"/>
              <a:buNone/>
            </a:pPr>
            <a:r>
              <a:rPr b="0" i="0" lang="en-IN" sz="4000" u="none" cap="none" strike="noStrike">
                <a:solidFill>
                  <a:schemeClr val="dk2"/>
                </a:solidFill>
                <a:latin typeface="Verdana"/>
                <a:ea typeface="Verdana"/>
                <a:cs typeface="Verdana"/>
                <a:sym typeface="Verdana"/>
              </a:rPr>
              <a:t>MECHANISM</a:t>
            </a:r>
            <a:endParaRPr b="0" i="0" sz="4000" u="none" cap="none" strike="noStrike">
              <a:solidFill>
                <a:schemeClr val="dk2"/>
              </a:solidFill>
              <a:latin typeface="Verdana"/>
              <a:ea typeface="Verdana"/>
              <a:cs typeface="Verdana"/>
              <a:sym typeface="Verdana"/>
            </a:endParaRPr>
          </a:p>
        </p:txBody>
      </p:sp>
      <p:pic>
        <p:nvPicPr>
          <p:cNvPr id="87" name="Shape 87"/>
          <p:cNvPicPr preferRelativeResize="0"/>
          <p:nvPr/>
        </p:nvPicPr>
        <p:blipFill>
          <a:blip r:embed="rId3">
            <a:alphaModFix/>
          </a:blip>
          <a:stretch>
            <a:fillRect/>
          </a:stretch>
        </p:blipFill>
        <p:spPr>
          <a:xfrm>
            <a:off x="152400" y="1295538"/>
            <a:ext cx="11277600" cy="441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Verdana"/>
              <a:buNone/>
            </a:pPr>
            <a:r>
              <a:rPr b="1" i="0" lang="en-IN" sz="4000" u="none" cap="none" strike="noStrike">
                <a:solidFill>
                  <a:schemeClr val="accent6"/>
                </a:solidFill>
              </a:rPr>
              <a:t>MECHANISM</a:t>
            </a:r>
            <a:endParaRPr b="1" i="0" sz="4000" u="none" cap="none" strike="noStrike">
              <a:solidFill>
                <a:schemeClr val="accent6"/>
              </a:solidFill>
            </a:endParaRPr>
          </a:p>
        </p:txBody>
      </p:sp>
      <p:sp>
        <p:nvSpPr>
          <p:cNvPr id="93" name="Shape 93"/>
          <p:cNvSpPr txBox="1"/>
          <p:nvPr>
            <p:ph idx="1" type="body"/>
          </p:nvPr>
        </p:nvSpPr>
        <p:spPr>
          <a:xfrm>
            <a:off x="609600" y="1165951"/>
            <a:ext cx="10972800" cy="45261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00000"/>
              </a:lnSpc>
              <a:spcBef>
                <a:spcPts val="0"/>
              </a:spcBef>
              <a:spcAft>
                <a:spcPts val="0"/>
              </a:spcAft>
              <a:buClr>
                <a:schemeClr val="dk1"/>
              </a:buClr>
              <a:buSzPts val="3200"/>
              <a:buFont typeface="Verdana"/>
              <a:buChar char="•"/>
            </a:pPr>
            <a:r>
              <a:rPr b="1" i="0" lang="en-IN" sz="2400" u="none" cap="none" strike="noStrike">
                <a:solidFill>
                  <a:schemeClr val="dk1"/>
                </a:solidFill>
              </a:rPr>
              <a:t>Solar battery charger works on the principle that the charge control circuit will generate the constant voltage.</a:t>
            </a:r>
            <a:endParaRPr b="1" i="0" sz="3200" u="none" cap="none" strike="noStrike">
              <a:solidFill>
                <a:schemeClr val="dk1"/>
              </a:solidFill>
            </a:endParaRPr>
          </a:p>
          <a:p>
            <a:pPr indent="-431800" lvl="0" marL="457200" marR="0" rtl="0" algn="l">
              <a:lnSpc>
                <a:spcPct val="100000"/>
              </a:lnSpc>
              <a:spcBef>
                <a:spcPts val="640"/>
              </a:spcBef>
              <a:spcAft>
                <a:spcPts val="0"/>
              </a:spcAft>
              <a:buClr>
                <a:schemeClr val="dk1"/>
              </a:buClr>
              <a:buSzPts val="3200"/>
              <a:buFont typeface="Verdana"/>
              <a:buChar char="•"/>
            </a:pPr>
            <a:r>
              <a:rPr b="1" i="0" lang="en-IN" sz="2400" u="none" cap="none" strike="noStrike">
                <a:solidFill>
                  <a:schemeClr val="dk1"/>
                </a:solidFill>
              </a:rPr>
              <a:t>Along with the solar panel adaptor kit is also required to make an intermidiate connection between the panel and the mobile battery.</a:t>
            </a:r>
            <a:endParaRPr b="1" i="0" sz="3200" u="none" cap="none" strike="noStrike">
              <a:solidFill>
                <a:schemeClr val="dk1"/>
              </a:solidFill>
            </a:endParaRPr>
          </a:p>
          <a:p>
            <a:pPr indent="-431800" lvl="0" marL="457200" marR="0" rtl="0" algn="l">
              <a:lnSpc>
                <a:spcPct val="100000"/>
              </a:lnSpc>
              <a:spcBef>
                <a:spcPts val="640"/>
              </a:spcBef>
              <a:spcAft>
                <a:spcPts val="0"/>
              </a:spcAft>
              <a:buClr>
                <a:schemeClr val="dk1"/>
              </a:buClr>
              <a:buSzPts val="3200"/>
              <a:buFont typeface="Verdana"/>
              <a:buChar char="•"/>
            </a:pPr>
            <a:r>
              <a:rPr b="1" i="0" lang="en-IN" sz="2400" u="none" cap="none" strike="noStrike">
                <a:solidFill>
                  <a:schemeClr val="dk1"/>
                </a:solidFill>
              </a:rPr>
              <a:t>A charge controller or charge regulator is basically a voltage and/or current regulator to keep batteries from overcharging. It regulates the voltage and current coming from the solar panels going to the battery.</a:t>
            </a:r>
            <a:endParaRPr b="1" i="0" sz="2400" u="none" cap="none" strike="noStrike">
              <a:solidFill>
                <a:schemeClr val="dk1"/>
              </a:solidFill>
            </a:endParaRPr>
          </a:p>
          <a:p>
            <a:pPr indent="-431800" lvl="0" marL="457200" marR="0" rtl="0" algn="l">
              <a:lnSpc>
                <a:spcPct val="100000"/>
              </a:lnSpc>
              <a:spcBef>
                <a:spcPts val="640"/>
              </a:spcBef>
              <a:spcAft>
                <a:spcPts val="0"/>
              </a:spcAft>
              <a:buClr>
                <a:schemeClr val="dk1"/>
              </a:buClr>
              <a:buSzPts val="3200"/>
              <a:buFont typeface="Verdana"/>
              <a:buChar char="•"/>
            </a:pPr>
            <a:r>
              <a:rPr b="1" i="0" lang="en-IN" sz="2400" u="none" cap="none" strike="noStrike">
                <a:solidFill>
                  <a:schemeClr val="dk1"/>
                </a:solidFill>
              </a:rPr>
              <a:t> Most "12 volt" panels put out about 16 to 20 volts, so if there is no regulation the batteries will be damaged from overcharging. Most batteries need around 14 to 14.5 volts to get fully charged.</a:t>
            </a:r>
            <a:endParaRPr b="1" i="0" sz="3200" u="none" cap="none" strike="noStrike">
              <a:solidFill>
                <a:schemeClr val="dk1"/>
              </a:solidFill>
            </a:endParaRPr>
          </a:p>
          <a:p>
            <a:pPr indent="-228600" lvl="0" marL="457200" marR="0" rtl="0" algn="l">
              <a:lnSpc>
                <a:spcPct val="100000"/>
              </a:lnSpc>
              <a:spcBef>
                <a:spcPts val="640"/>
              </a:spcBef>
              <a:spcAft>
                <a:spcPts val="0"/>
              </a:spcAft>
              <a:buClr>
                <a:schemeClr val="dk1"/>
              </a:buClr>
              <a:buSzPts val="3200"/>
              <a:buFont typeface="Verdana"/>
              <a:buNone/>
            </a:pPr>
            <a:r>
              <a:t/>
            </a:r>
            <a:endParaRPr b="1" i="0" sz="2400" u="none" cap="none" strike="noStrike">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idx="1" type="body"/>
          </p:nvPr>
        </p:nvSpPr>
        <p:spPr>
          <a:xfrm>
            <a:off x="609600" y="1600201"/>
            <a:ext cx="10972800" cy="45261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00000"/>
              </a:lnSpc>
              <a:spcBef>
                <a:spcPts val="640"/>
              </a:spcBef>
              <a:spcAft>
                <a:spcPts val="0"/>
              </a:spcAft>
              <a:buClr>
                <a:schemeClr val="dk1"/>
              </a:buClr>
              <a:buSzPts val="3200"/>
              <a:buFont typeface="Verdana"/>
              <a:buChar char="•"/>
            </a:pPr>
            <a:r>
              <a:rPr b="1" i="0" lang="en-IN" sz="2800" u="none" cap="none" strike="noStrike">
                <a:solidFill>
                  <a:schemeClr val="dk1"/>
                </a:solidFill>
              </a:rPr>
              <a:t>The electricity collected using solar panel is regulated to the required voltage using the solar charge controller which is then passed through the cable connectors to the battery. </a:t>
            </a:r>
            <a:endParaRPr b="1"/>
          </a:p>
          <a:p>
            <a:pPr indent="-431800" lvl="0" marL="457200" marR="0" rtl="0" algn="l">
              <a:lnSpc>
                <a:spcPct val="100000"/>
              </a:lnSpc>
              <a:spcBef>
                <a:spcPts val="640"/>
              </a:spcBef>
              <a:spcAft>
                <a:spcPts val="0"/>
              </a:spcAft>
              <a:buClr>
                <a:schemeClr val="dk1"/>
              </a:buClr>
              <a:buSzPts val="3200"/>
              <a:buFont typeface="Verdana"/>
              <a:buChar char="•"/>
            </a:pPr>
            <a:r>
              <a:rPr b="1" i="0" lang="en-IN" sz="2800" u="none" cap="none" strike="noStrike">
                <a:solidFill>
                  <a:schemeClr val="dk1"/>
                </a:solidFill>
              </a:rPr>
              <a:t>The adaptor kit which is associated with the solar panel act a intermediate device. </a:t>
            </a:r>
            <a:endParaRPr b="1"/>
          </a:p>
          <a:p>
            <a:pPr indent="-431800" lvl="0" marL="457200" marR="0" rtl="0" algn="l">
              <a:lnSpc>
                <a:spcPct val="100000"/>
              </a:lnSpc>
              <a:spcBef>
                <a:spcPts val="640"/>
              </a:spcBef>
              <a:spcAft>
                <a:spcPts val="0"/>
              </a:spcAft>
              <a:buClr>
                <a:schemeClr val="dk1"/>
              </a:buClr>
              <a:buSzPts val="3200"/>
              <a:buFont typeface="Verdana"/>
              <a:buChar char="•"/>
            </a:pPr>
            <a:r>
              <a:rPr b="1" i="0" lang="en-IN" sz="2800" u="none" cap="none" strike="noStrike">
                <a:solidFill>
                  <a:schemeClr val="dk1"/>
                </a:solidFill>
              </a:rPr>
              <a:t>The electricity which is collected is used to carry out the chemical process inside the battery so that reverse process takes place and the battery gets charged</a:t>
            </a:r>
            <a:r>
              <a:rPr b="1" i="0" lang="en-IN" sz="3200" u="none" cap="none" strike="noStrike">
                <a:solidFill>
                  <a:schemeClr val="dk1"/>
                </a:solidFill>
              </a:rPr>
              <a:t>. </a:t>
            </a:r>
            <a:endParaRPr b="1"/>
          </a:p>
          <a:p>
            <a:pPr indent="0" lvl="0" marL="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Verdana"/>
              <a:buNone/>
            </a:pPr>
            <a:r>
              <a:rPr b="0" i="0" lang="en-IN" sz="4000" u="none" cap="none" strike="noStrike">
                <a:solidFill>
                  <a:schemeClr val="dk2"/>
                </a:solidFill>
                <a:latin typeface="Verdana"/>
                <a:ea typeface="Verdana"/>
                <a:cs typeface="Verdana"/>
                <a:sym typeface="Verdana"/>
              </a:rPr>
              <a:t>HARDWARE COMPONENTS</a:t>
            </a:r>
            <a:endParaRPr b="0" i="0" sz="4000" u="none" cap="none" strike="noStrike">
              <a:solidFill>
                <a:schemeClr val="dk2"/>
              </a:solidFill>
              <a:latin typeface="Verdana"/>
              <a:ea typeface="Verdana"/>
              <a:cs typeface="Verdana"/>
              <a:sym typeface="Verdana"/>
            </a:endParaRPr>
          </a:p>
        </p:txBody>
      </p:sp>
      <p:sp>
        <p:nvSpPr>
          <p:cNvPr id="104" name="Shape 104"/>
          <p:cNvSpPr txBox="1"/>
          <p:nvPr>
            <p:ph idx="1" type="body"/>
          </p:nvPr>
        </p:nvSpPr>
        <p:spPr>
          <a:xfrm>
            <a:off x="0" y="1490688"/>
            <a:ext cx="10477500" cy="45387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dk1"/>
              </a:buClr>
              <a:buSzPts val="2400"/>
              <a:buFont typeface="Verdana"/>
              <a:buChar char="▪"/>
            </a:pPr>
            <a:r>
              <a:rPr b="1" i="0" lang="en-IN" sz="2400" u="none" cap="none" strike="noStrike">
                <a:solidFill>
                  <a:schemeClr val="dk1"/>
                </a:solidFill>
                <a:latin typeface="Verdana"/>
                <a:ea typeface="Verdana"/>
                <a:cs typeface="Verdana"/>
                <a:sym typeface="Verdana"/>
              </a:rPr>
              <a:t>Solar Panel (5 inch) and adapter kit.</a:t>
            </a:r>
            <a:endParaRPr b="1"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3200"/>
              <a:buFont typeface="Verdana"/>
              <a:buNone/>
            </a:pPr>
            <a:r>
              <a:t/>
            </a:r>
            <a:endParaRPr b="1"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dk1"/>
              </a:buClr>
              <a:buSzPts val="2400"/>
              <a:buFont typeface="Verdana"/>
              <a:buChar char="▪"/>
            </a:pPr>
            <a:r>
              <a:rPr b="1" i="0" lang="en-IN" sz="2400" u="none" cap="none" strike="noStrike">
                <a:solidFill>
                  <a:schemeClr val="dk1"/>
                </a:solidFill>
                <a:latin typeface="Verdana"/>
                <a:ea typeface="Verdana"/>
                <a:cs typeface="Verdana"/>
                <a:sym typeface="Verdana"/>
              </a:rPr>
              <a:t>Cable Connectors (3.5 mm jack).</a:t>
            </a:r>
            <a:endParaRPr b="1"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3200"/>
              <a:buFont typeface="Verdana"/>
              <a:buNone/>
            </a:pPr>
            <a:r>
              <a:t/>
            </a:r>
            <a:endParaRPr b="1"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dk1"/>
              </a:buClr>
              <a:buSzPts val="2400"/>
              <a:buFont typeface="Verdana"/>
              <a:buChar char="▪"/>
            </a:pPr>
            <a:r>
              <a:rPr b="1" i="0" lang="en-IN" sz="2400" u="none" cap="none" strike="noStrike">
                <a:solidFill>
                  <a:schemeClr val="dk1"/>
                </a:solidFill>
                <a:latin typeface="Verdana"/>
                <a:ea typeface="Verdana"/>
                <a:cs typeface="Verdana"/>
                <a:sym typeface="Verdana"/>
              </a:rPr>
              <a:t>Rechargable Battery (2500mah).</a:t>
            </a:r>
            <a:endParaRPr b="1"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3200"/>
              <a:buFont typeface="Verdana"/>
              <a:buNone/>
            </a:pPr>
            <a:r>
              <a:t/>
            </a:r>
            <a:endParaRPr b="1"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dk1"/>
              </a:buClr>
              <a:buSzPts val="2400"/>
              <a:buFont typeface="Verdana"/>
              <a:buChar char="▪"/>
            </a:pPr>
            <a:r>
              <a:rPr b="1" i="0" lang="en-IN" sz="2400" u="none" cap="none" strike="noStrike">
                <a:solidFill>
                  <a:schemeClr val="dk1"/>
                </a:solidFill>
                <a:latin typeface="Verdana"/>
                <a:ea typeface="Verdana"/>
                <a:cs typeface="Verdana"/>
                <a:sym typeface="Verdana"/>
              </a:rPr>
              <a:t>Solar charge controller.</a:t>
            </a:r>
            <a:endParaRPr b="1" i="0" sz="2400" u="none" cap="none" strike="noStrike">
              <a:solidFill>
                <a:schemeClr val="dk1"/>
              </a:solidFill>
              <a:latin typeface="Verdana"/>
              <a:ea typeface="Verdana"/>
              <a:cs typeface="Verdana"/>
              <a:sym typeface="Verdana"/>
            </a:endParaRPr>
          </a:p>
          <a:p>
            <a:pPr indent="0" lvl="0" marL="0" marR="0" rtl="0" algn="l">
              <a:lnSpc>
                <a:spcPct val="100000"/>
              </a:lnSpc>
              <a:spcBef>
                <a:spcPts val="480"/>
              </a:spcBef>
              <a:spcAft>
                <a:spcPts val="0"/>
              </a:spcAft>
              <a:buClr>
                <a:schemeClr val="dk1"/>
              </a:buClr>
              <a:buSzPts val="3200"/>
              <a:buFont typeface="Verdana"/>
              <a:buNone/>
            </a:pPr>
            <a:r>
              <a:t/>
            </a:r>
            <a:endParaRPr b="0" i="0" sz="2400" u="none" cap="none" strike="noStrike">
              <a:solidFill>
                <a:schemeClr val="dk1"/>
              </a:solidFill>
              <a:latin typeface="Verdana"/>
              <a:ea typeface="Verdana"/>
              <a:cs typeface="Verdana"/>
              <a:sym typeface="Verdana"/>
            </a:endParaRPr>
          </a:p>
        </p:txBody>
      </p:sp>
      <p:pic>
        <p:nvPicPr>
          <p:cNvPr descr="Image result for solar panel" id="105" name="Shape 105"/>
          <p:cNvPicPr preferRelativeResize="0"/>
          <p:nvPr/>
        </p:nvPicPr>
        <p:blipFill rotWithShape="1">
          <a:blip r:embed="rId3">
            <a:alphaModFix/>
          </a:blip>
          <a:srcRect b="0" l="0" r="0" t="0"/>
          <a:stretch/>
        </p:blipFill>
        <p:spPr>
          <a:xfrm>
            <a:off x="7759200" y="1549575"/>
            <a:ext cx="2112300" cy="1546125"/>
          </a:xfrm>
          <a:prstGeom prst="rect">
            <a:avLst/>
          </a:prstGeom>
          <a:noFill/>
          <a:ln>
            <a:noFill/>
          </a:ln>
        </p:spPr>
      </p:pic>
      <p:pic>
        <p:nvPicPr>
          <p:cNvPr descr="Image result for solar charge controller" id="106" name="Shape 106"/>
          <p:cNvPicPr preferRelativeResize="0"/>
          <p:nvPr/>
        </p:nvPicPr>
        <p:blipFill rotWithShape="1">
          <a:blip r:embed="rId4">
            <a:alphaModFix/>
          </a:blip>
          <a:srcRect b="0" l="0" r="0" t="0"/>
          <a:stretch/>
        </p:blipFill>
        <p:spPr>
          <a:xfrm>
            <a:off x="6846025" y="3227625"/>
            <a:ext cx="2143125" cy="2143125"/>
          </a:xfrm>
          <a:prstGeom prst="rect">
            <a:avLst/>
          </a:prstGeom>
          <a:noFill/>
          <a:ln>
            <a:noFill/>
          </a:ln>
        </p:spPr>
      </p:pic>
      <p:pic>
        <p:nvPicPr>
          <p:cNvPr descr="Image result for rechargeable mobile batteries" id="107" name="Shape 107"/>
          <p:cNvPicPr preferRelativeResize="0"/>
          <p:nvPr/>
        </p:nvPicPr>
        <p:blipFill rotWithShape="1">
          <a:blip r:embed="rId5">
            <a:alphaModFix/>
          </a:blip>
          <a:srcRect b="0" l="0" r="0" t="0"/>
          <a:stretch/>
        </p:blipFill>
        <p:spPr>
          <a:xfrm>
            <a:off x="9320750" y="3175025"/>
            <a:ext cx="2322326"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SN pres template - Final">
  <a:themeElements>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