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94C45-9816-FCC7-6BE2-0A5F2CF9F2AB}"/>
              </a:ext>
            </a:extLst>
          </p:cNvPr>
          <p:cNvSpPr>
            <a:spLocks noGrp="1"/>
          </p:cNvSpPr>
          <p:nvPr>
            <p:ph type="ctrTitle"/>
          </p:nvPr>
        </p:nvSpPr>
        <p:spPr>
          <a:xfrm>
            <a:off x="1556994" y="1129114"/>
            <a:ext cx="9549352" cy="1655762"/>
          </a:xfrm>
        </p:spPr>
        <p:txBody>
          <a:bodyPr>
            <a:noAutofit/>
          </a:bodyPr>
          <a:lstStyle/>
          <a:p>
            <a:pPr marL="868045" indent="-868045" algn="ctr">
              <a:lnSpc>
                <a:spcPct val="100000"/>
              </a:lnSpc>
              <a:spcBef>
                <a:spcPts val="380"/>
              </a:spcBef>
            </a:pPr>
            <a:r>
              <a:rPr lang="en-IN"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IN" sz="3600" dirty="0">
                <a:effectLst/>
                <a:latin typeface="Times New Roman" panose="02020603050405020304" pitchFamily="18" charset="0"/>
                <a:ea typeface="Times New Roman" panose="02020603050405020304" pitchFamily="18" charset="0"/>
              </a:rPr>
              <a:t/>
            </a:r>
            <a:br>
              <a:rPr lang="en-IN" sz="3600" dirty="0">
                <a:effectLst/>
                <a:latin typeface="Times New Roman" panose="02020603050405020304" pitchFamily="18" charset="0"/>
                <a:ea typeface="Times New Roman" panose="02020603050405020304" pitchFamily="18" charset="0"/>
              </a:rPr>
            </a:br>
            <a:r>
              <a:rPr lang="en-IN" sz="3200" dirty="0">
                <a:effectLst/>
                <a:latin typeface="Times New Roman" panose="02020603050405020304" pitchFamily="18" charset="0"/>
                <a:ea typeface="Times New Roman" panose="02020603050405020304" pitchFamily="18" charset="0"/>
              </a:rPr>
              <a:t>Exploring the Major Factors of</a:t>
            </a:r>
            <a:br>
              <a:rPr lang="en-IN" sz="3200" dirty="0">
                <a:effectLst/>
                <a:latin typeface="Times New Roman" panose="02020603050405020304" pitchFamily="18" charset="0"/>
                <a:ea typeface="Times New Roman" panose="02020603050405020304" pitchFamily="18" charset="0"/>
              </a:rPr>
            </a:br>
            <a:r>
              <a:rPr lang="en-IN" sz="3200" dirty="0">
                <a:effectLst/>
                <a:latin typeface="Times New Roman" panose="02020603050405020304" pitchFamily="18" charset="0"/>
                <a:ea typeface="Times New Roman" panose="02020603050405020304" pitchFamily="18" charset="0"/>
              </a:rPr>
              <a:t> Road Accidents in New York </a:t>
            </a:r>
            <a:br>
              <a:rPr lang="en-IN" sz="3200" dirty="0">
                <a:effectLst/>
                <a:latin typeface="Times New Roman" panose="02020603050405020304" pitchFamily="18" charset="0"/>
                <a:ea typeface="Times New Roman" panose="02020603050405020304" pitchFamily="18" charset="0"/>
              </a:rPr>
            </a:br>
            <a:r>
              <a:rPr lang="en-IN" sz="3200" dirty="0">
                <a:effectLst/>
                <a:latin typeface="Times New Roman" panose="02020603050405020304" pitchFamily="18" charset="0"/>
                <a:ea typeface="Times New Roman" panose="02020603050405020304" pitchFamily="18" charset="0"/>
              </a:rPr>
              <a:t>City  (</a:t>
            </a:r>
            <a:r>
              <a:rPr lang="en-IN" sz="3200" i="1" dirty="0">
                <a:effectLst/>
                <a:latin typeface="Times New Roman" panose="02020603050405020304" pitchFamily="18" charset="0"/>
                <a:ea typeface="Times New Roman" panose="02020603050405020304" pitchFamily="18" charset="0"/>
              </a:rPr>
              <a:t>Team-Z)</a:t>
            </a:r>
            <a:r>
              <a:rPr lang="en-IN" sz="3200" dirty="0">
                <a:effectLst/>
                <a:latin typeface="Times New Roman" panose="02020603050405020304" pitchFamily="18" charset="0"/>
                <a:ea typeface="Times New Roman" panose="02020603050405020304" pitchFamily="18" charset="0"/>
              </a:rPr>
              <a:t/>
            </a:r>
            <a:br>
              <a:rPr lang="en-IN" sz="3200" dirty="0">
                <a:effectLst/>
                <a:latin typeface="Times New Roman" panose="02020603050405020304" pitchFamily="18" charset="0"/>
                <a:ea typeface="Times New Roman" panose="02020603050405020304" pitchFamily="18" charset="0"/>
              </a:rPr>
            </a:br>
            <a:endParaRPr lang="en-IN" sz="3200" dirty="0"/>
          </a:p>
        </p:txBody>
      </p:sp>
      <p:sp>
        <p:nvSpPr>
          <p:cNvPr id="3" name="Subtitle 2">
            <a:extLst>
              <a:ext uri="{FF2B5EF4-FFF2-40B4-BE49-F238E27FC236}">
                <a16:creationId xmlns:a16="http://schemas.microsoft.com/office/drawing/2014/main" id="{1B752A01-79E2-2A11-5295-D2EFA8E1275C}"/>
              </a:ext>
            </a:extLst>
          </p:cNvPr>
          <p:cNvSpPr>
            <a:spLocks noGrp="1"/>
          </p:cNvSpPr>
          <p:nvPr>
            <p:ph type="subTitle" idx="1"/>
          </p:nvPr>
        </p:nvSpPr>
        <p:spPr>
          <a:xfrm>
            <a:off x="1556994" y="3429000"/>
            <a:ext cx="8791575" cy="1793624"/>
          </a:xfrm>
        </p:spPr>
        <p:txBody>
          <a:bodyPr anchor="b">
            <a:normAutofit fontScale="25000" lnSpcReduction="20000"/>
          </a:bodyPr>
          <a:lstStyle/>
          <a:p>
            <a:pPr marL="1158875" algn="ctr">
              <a:spcBef>
                <a:spcPts val="490"/>
              </a:spcBef>
            </a:pPr>
            <a:r>
              <a:rPr lang="en-IN" sz="6400" b="1" kern="0" dirty="0">
                <a:solidFill>
                  <a:schemeClr val="tx1">
                    <a:lumMod val="95000"/>
                  </a:schemeClr>
                </a:solidFill>
                <a:effectLst/>
                <a:latin typeface="Times New Roman" panose="02020603050405020304" pitchFamily="18" charset="0"/>
                <a:ea typeface="Times New Roman" panose="02020603050405020304" pitchFamily="18" charset="0"/>
              </a:rPr>
              <a:t>Aafreen Shan </a:t>
            </a:r>
            <a:r>
              <a:rPr lang="en-IN" sz="6400" b="1" kern="0" dirty="0" err="1">
                <a:solidFill>
                  <a:schemeClr val="tx1">
                    <a:lumMod val="95000"/>
                  </a:schemeClr>
                </a:solidFill>
                <a:effectLst/>
                <a:latin typeface="Times New Roman" panose="02020603050405020304" pitchFamily="18" charset="0"/>
                <a:ea typeface="Times New Roman" panose="02020603050405020304" pitchFamily="18" charset="0"/>
              </a:rPr>
              <a:t>Asmath</a:t>
            </a:r>
            <a:endParaRPr lang="en-IN" sz="6400" b="1" kern="0" dirty="0">
              <a:solidFill>
                <a:schemeClr val="tx1">
                  <a:lumMod val="95000"/>
                </a:schemeClr>
              </a:solidFill>
              <a:effectLst/>
              <a:latin typeface="Times New Roman" panose="02020603050405020304" pitchFamily="18" charset="0"/>
              <a:ea typeface="Times New Roman" panose="02020603050405020304" pitchFamily="18" charset="0"/>
            </a:endParaRPr>
          </a:p>
          <a:p>
            <a:pPr marL="1360170" marR="199390" indent="-44450" algn="ctr">
              <a:lnSpc>
                <a:spcPct val="106000"/>
              </a:lnSpc>
              <a:spcBef>
                <a:spcPts val="75"/>
              </a:spcBef>
              <a:spcAft>
                <a:spcPts val="0"/>
              </a:spcAft>
            </a:pPr>
            <a:r>
              <a:rPr lang="en-IN" sz="6400" i="1" dirty="0" err="1">
                <a:solidFill>
                  <a:schemeClr val="tx1">
                    <a:lumMod val="95000"/>
                  </a:schemeClr>
                </a:solidFill>
                <a:effectLst/>
                <a:latin typeface="Times New Roman" panose="02020603050405020304" pitchFamily="18" charset="0"/>
                <a:ea typeface="Times New Roman" panose="02020603050405020304" pitchFamily="18" charset="0"/>
              </a:rPr>
              <a:t>M.Sc</a:t>
            </a:r>
            <a:r>
              <a:rPr lang="en-IN" sz="6400" i="1" dirty="0">
                <a:solidFill>
                  <a:schemeClr val="tx1">
                    <a:lumMod val="95000"/>
                  </a:schemeClr>
                </a:solidFill>
                <a:effectLst/>
                <a:latin typeface="Times New Roman" panose="02020603050405020304" pitchFamily="18" charset="0"/>
                <a:ea typeface="Times New Roman" panose="02020603050405020304" pitchFamily="18" charset="0"/>
              </a:rPr>
              <a:t> Data Analytics </a:t>
            </a:r>
          </a:p>
          <a:p>
            <a:pPr marL="1360170" marR="199390" indent="-44450" algn="ctr">
              <a:lnSpc>
                <a:spcPct val="106000"/>
              </a:lnSpc>
              <a:spcBef>
                <a:spcPts val="75"/>
              </a:spcBef>
              <a:spcAft>
                <a:spcPts val="0"/>
              </a:spcAft>
            </a:pPr>
            <a:r>
              <a:rPr lang="en-IN" sz="6400" i="1" dirty="0">
                <a:solidFill>
                  <a:schemeClr val="tx1">
                    <a:lumMod val="95000"/>
                  </a:schemeClr>
                </a:solidFill>
                <a:latin typeface="Times New Roman" panose="02020603050405020304" pitchFamily="18" charset="0"/>
                <a:ea typeface="Times New Roman" panose="02020603050405020304" pitchFamily="18" charset="0"/>
              </a:rPr>
              <a:t>x23231335@student.ncirl.ie</a:t>
            </a:r>
            <a:endParaRPr lang="en-IN" sz="6400" dirty="0">
              <a:solidFill>
                <a:schemeClr val="tx1">
                  <a:lumMod val="95000"/>
                </a:schemeClr>
              </a:solidFill>
              <a:effectLst/>
              <a:latin typeface="Times New Roman" panose="02020603050405020304" pitchFamily="18" charset="0"/>
              <a:ea typeface="Times New Roman" panose="02020603050405020304" pitchFamily="18" charset="0"/>
            </a:endParaRPr>
          </a:p>
          <a:p>
            <a:pPr marR="125095" algn="ctr">
              <a:spcBef>
                <a:spcPts val="490"/>
              </a:spcBef>
            </a:pPr>
            <a:r>
              <a:rPr lang="en-IN" sz="6400" dirty="0">
                <a:solidFill>
                  <a:schemeClr val="tx1">
                    <a:lumMod val="95000"/>
                  </a:schemeClr>
                </a:solidFill>
                <a:effectLst/>
                <a:latin typeface="Times New Roman" panose="02020603050405020304" pitchFamily="18" charset="0"/>
                <a:ea typeface="Times New Roman" panose="02020603050405020304" pitchFamily="18" charset="0"/>
              </a:rPr>
              <a:t/>
            </a:r>
            <a:br>
              <a:rPr lang="en-IN" sz="6400" dirty="0">
                <a:solidFill>
                  <a:schemeClr val="tx1">
                    <a:lumMod val="95000"/>
                  </a:schemeClr>
                </a:solidFill>
                <a:effectLst/>
                <a:latin typeface="Times New Roman" panose="02020603050405020304" pitchFamily="18" charset="0"/>
                <a:ea typeface="Times New Roman" panose="02020603050405020304" pitchFamily="18" charset="0"/>
              </a:rPr>
            </a:br>
            <a:r>
              <a:rPr lang="en-IN" sz="6400" dirty="0">
                <a:solidFill>
                  <a:schemeClr val="tx1">
                    <a:lumMod val="95000"/>
                  </a:schemeClr>
                </a:solidFill>
                <a:effectLst/>
                <a:latin typeface="Times New Roman" panose="02020603050405020304" pitchFamily="18" charset="0"/>
                <a:ea typeface="Times New Roman" panose="02020603050405020304" pitchFamily="18" charset="0"/>
              </a:rPr>
              <a:t>                                 </a:t>
            </a:r>
            <a:r>
              <a:rPr lang="en-IN" sz="6400" b="1" kern="0" spc="-10" dirty="0">
                <a:solidFill>
                  <a:schemeClr val="tx1">
                    <a:lumMod val="95000"/>
                  </a:schemeClr>
                </a:solidFill>
                <a:effectLst/>
                <a:latin typeface="Times New Roman" panose="02020603050405020304" pitchFamily="18" charset="0"/>
                <a:ea typeface="Times New Roman" panose="02020603050405020304" pitchFamily="18" charset="0"/>
              </a:rPr>
              <a:t>Naveen Kumar Ramesh</a:t>
            </a:r>
            <a:endParaRPr lang="en-IN" sz="6400" b="1" kern="0" dirty="0">
              <a:solidFill>
                <a:schemeClr val="tx1">
                  <a:lumMod val="95000"/>
                </a:schemeClr>
              </a:solidFill>
              <a:effectLst/>
              <a:latin typeface="Times New Roman" panose="02020603050405020304" pitchFamily="18" charset="0"/>
              <a:ea typeface="Times New Roman" panose="02020603050405020304" pitchFamily="18" charset="0"/>
            </a:endParaRPr>
          </a:p>
          <a:p>
            <a:pPr marL="1057910" marR="1183005" indent="-44450" algn="ctr">
              <a:lnSpc>
                <a:spcPct val="106000"/>
              </a:lnSpc>
              <a:spcBef>
                <a:spcPts val="75"/>
              </a:spcBef>
              <a:spcAft>
                <a:spcPts val="0"/>
              </a:spcAft>
            </a:pPr>
            <a:r>
              <a:rPr lang="en-IN" sz="6400" i="1" dirty="0">
                <a:solidFill>
                  <a:schemeClr val="tx1">
                    <a:lumMod val="95000"/>
                  </a:schemeClr>
                </a:solidFill>
                <a:effectLst/>
                <a:latin typeface="Times New Roman" panose="02020603050405020304" pitchFamily="18" charset="0"/>
                <a:ea typeface="Times New Roman" panose="02020603050405020304" pitchFamily="18" charset="0"/>
              </a:rPr>
              <a:t>                                </a:t>
            </a:r>
            <a:r>
              <a:rPr lang="en-IN" sz="6400" i="1" dirty="0" err="1">
                <a:solidFill>
                  <a:schemeClr val="tx1">
                    <a:lumMod val="95000"/>
                  </a:schemeClr>
                </a:solidFill>
                <a:effectLst/>
                <a:latin typeface="Times New Roman" panose="02020603050405020304" pitchFamily="18" charset="0"/>
                <a:ea typeface="Times New Roman" panose="02020603050405020304" pitchFamily="18" charset="0"/>
              </a:rPr>
              <a:t>M.Sc</a:t>
            </a:r>
            <a:r>
              <a:rPr lang="en-IN" sz="6400" i="1" dirty="0">
                <a:solidFill>
                  <a:schemeClr val="tx1">
                    <a:lumMod val="95000"/>
                  </a:schemeClr>
                </a:solidFill>
                <a:effectLst/>
                <a:latin typeface="Times New Roman" panose="02020603050405020304" pitchFamily="18" charset="0"/>
                <a:ea typeface="Times New Roman" panose="02020603050405020304" pitchFamily="18" charset="0"/>
              </a:rPr>
              <a:t> Data Analytics </a:t>
            </a:r>
          </a:p>
          <a:p>
            <a:pPr marL="1057910" marR="1183005" indent="-44450" algn="ctr">
              <a:lnSpc>
                <a:spcPct val="106000"/>
              </a:lnSpc>
              <a:spcBef>
                <a:spcPts val="75"/>
              </a:spcBef>
              <a:spcAft>
                <a:spcPts val="0"/>
              </a:spcAft>
            </a:pPr>
            <a:r>
              <a:rPr lang="en-IN" sz="6400" i="1" dirty="0">
                <a:solidFill>
                  <a:schemeClr val="tx1">
                    <a:lumMod val="95000"/>
                  </a:schemeClr>
                </a:solidFill>
                <a:latin typeface="Times New Roman" panose="02020603050405020304" pitchFamily="18" charset="0"/>
                <a:ea typeface="Times New Roman" panose="02020603050405020304" pitchFamily="18" charset="0"/>
              </a:rPr>
              <a:t>                                    x23103922@student.ncirl.ie</a:t>
            </a:r>
            <a:endParaRPr lang="en-IN" sz="6400" dirty="0">
              <a:solidFill>
                <a:schemeClr val="tx1">
                  <a:lumMod val="95000"/>
                </a:schemeClr>
              </a:solidFill>
              <a:effectLst/>
              <a:latin typeface="Times New Roman" panose="02020603050405020304" pitchFamily="18" charset="0"/>
              <a:ea typeface="Times New Roman" panose="02020603050405020304" pitchFamily="18" charset="0"/>
            </a:endParaRPr>
          </a:p>
          <a:p>
            <a:r>
              <a:rPr lang="en-IN" sz="2600" dirty="0">
                <a:effectLst/>
                <a:latin typeface="Times New Roman" panose="02020603050405020304" pitchFamily="18" charset="0"/>
                <a:ea typeface="Times New Roman" panose="02020603050405020304" pitchFamily="18" charset="0"/>
              </a:rPr>
              <a:t/>
            </a:r>
            <a:br>
              <a:rPr lang="en-IN" sz="2600" dirty="0">
                <a:effectLst/>
                <a:latin typeface="Times New Roman" panose="02020603050405020304" pitchFamily="18" charset="0"/>
                <a:ea typeface="Times New Roman" panose="02020603050405020304" pitchFamily="18" charset="0"/>
              </a:rPr>
            </a:br>
            <a:r>
              <a:rPr lang="en-IN" sz="2600" dirty="0">
                <a:effectLst/>
                <a:latin typeface="Times New Roman" panose="02020603050405020304" pitchFamily="18" charset="0"/>
                <a:ea typeface="Times New Roman" panose="02020603050405020304" pitchFamily="18" charset="0"/>
              </a:rPr>
              <a:t> </a:t>
            </a:r>
          </a:p>
          <a:p>
            <a:endParaRPr lang="en-IN" i="1" dirty="0">
              <a:cs typeface="Times New Roman" panose="02020603050405020304" pitchFamily="18" charset="0"/>
            </a:endParaRPr>
          </a:p>
        </p:txBody>
      </p:sp>
    </p:spTree>
    <p:extLst>
      <p:ext uri="{BB962C8B-B14F-4D97-AF65-F5344CB8AC3E}">
        <p14:creationId xmlns:p14="http://schemas.microsoft.com/office/powerpoint/2010/main" val="1743090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5E9C-36B4-F5AD-467F-A7812314ECAB}"/>
              </a:ext>
            </a:extLst>
          </p:cNvPr>
          <p:cNvSpPr>
            <a:spLocks noGrp="1"/>
          </p:cNvSpPr>
          <p:nvPr>
            <p:ph type="title"/>
          </p:nvPr>
        </p:nvSpPr>
        <p:spPr>
          <a:xfrm>
            <a:off x="1141412" y="408968"/>
            <a:ext cx="9905998" cy="1478570"/>
          </a:xfrm>
        </p:spPr>
        <p:txBody>
          <a:bodyPr>
            <a:normAutofit/>
          </a:bodyPr>
          <a:lstStyle/>
          <a:p>
            <a:r>
              <a:rPr lang="en-IN" sz="2000" i="1" dirty="0">
                <a:effectLst/>
                <a:latin typeface="Times New Roman" panose="02020603050405020304" pitchFamily="18" charset="0"/>
                <a:ea typeface="Times New Roman" panose="02020603050405020304" pitchFamily="18" charset="0"/>
              </a:rPr>
              <a:t>Dataset</a:t>
            </a:r>
            <a:r>
              <a:rPr lang="en-IN" sz="2000" i="1" spc="50" dirty="0">
                <a:effectLst/>
                <a:latin typeface="Times New Roman" panose="02020603050405020304" pitchFamily="18" charset="0"/>
                <a:ea typeface="Times New Roman" panose="02020603050405020304" pitchFamily="18" charset="0"/>
              </a:rPr>
              <a:t>-</a:t>
            </a:r>
            <a:r>
              <a:rPr lang="en-IN" sz="2000" i="1" dirty="0">
                <a:effectLst/>
                <a:latin typeface="Times New Roman" panose="02020603050405020304" pitchFamily="18" charset="0"/>
                <a:ea typeface="Times New Roman" panose="02020603050405020304" pitchFamily="18" charset="0"/>
              </a:rPr>
              <a:t>1: </a:t>
            </a:r>
            <a:r>
              <a:rPr lang="en-IN" sz="2000" dirty="0">
                <a:effectLst/>
                <a:latin typeface="Times New Roman" panose="02020603050405020304" pitchFamily="18" charset="0"/>
                <a:ea typeface="Times New Roman" panose="02020603050405020304" pitchFamily="18" charset="0"/>
              </a:rPr>
              <a:t>Motor Vehicle Collision Crashes (Structured)</a:t>
            </a:r>
            <a:endParaRPr lang="en-IN" sz="2000" dirty="0"/>
          </a:p>
        </p:txBody>
      </p:sp>
      <p:sp>
        <p:nvSpPr>
          <p:cNvPr id="3" name="Content Placeholder 2">
            <a:extLst>
              <a:ext uri="{FF2B5EF4-FFF2-40B4-BE49-F238E27FC236}">
                <a16:creationId xmlns:a16="http://schemas.microsoft.com/office/drawing/2014/main" id="{38D10BC6-2D14-5B27-55B1-C992BE27849C}"/>
              </a:ext>
            </a:extLst>
          </p:cNvPr>
          <p:cNvSpPr>
            <a:spLocks noGrp="1"/>
          </p:cNvSpPr>
          <p:nvPr>
            <p:ph idx="1"/>
          </p:nvPr>
        </p:nvSpPr>
        <p:spPr>
          <a:xfrm>
            <a:off x="1227137" y="1658143"/>
            <a:ext cx="9905999" cy="3541714"/>
          </a:xfrm>
        </p:spPr>
        <p:txBody>
          <a:bodyPr>
            <a:noAutofit/>
          </a:bodyPr>
          <a:lstStyle/>
          <a:p>
            <a:r>
              <a:rPr lang="en-IN" dirty="0">
                <a:effectLst/>
                <a:latin typeface="Times New Roman" panose="02020603050405020304" pitchFamily="18" charset="0"/>
                <a:ea typeface="Times New Roman" panose="02020603050405020304" pitchFamily="18" charset="0"/>
              </a:rPr>
              <a:t>This dataset shows The number of 'Motor Vehicle Collision Crashes in New York city which indicates the date and time of car crashes as well as their locations, injuries or fatalities if any and causes of such collisions. </a:t>
            </a:r>
          </a:p>
          <a:p>
            <a:r>
              <a:rPr lang="en-IN" dirty="0">
                <a:latin typeface="Times New Roman" panose="02020603050405020304" pitchFamily="18" charset="0"/>
                <a:ea typeface="Times New Roman" panose="02020603050405020304" pitchFamily="18" charset="0"/>
              </a:rPr>
              <a:t>It contains </a:t>
            </a:r>
            <a:r>
              <a:rPr lang="en-IN" dirty="0">
                <a:effectLst/>
                <a:latin typeface="Times New Roman" panose="02020603050405020304" pitchFamily="18" charset="0"/>
                <a:ea typeface="Times New Roman" panose="02020603050405020304" pitchFamily="18" charset="0"/>
              </a:rPr>
              <a:t> 29 columns with information about  borough, zip code, latitude followed by longitude points indicating the car crash street name or type to analyse collision trends for better road safety policies and strategies against accidents. </a:t>
            </a:r>
          </a:p>
          <a:p>
            <a:r>
              <a:rPr lang="en-IN" dirty="0">
                <a:latin typeface="Times New Roman" panose="02020603050405020304" pitchFamily="18" charset="0"/>
              </a:rPr>
              <a:t>Data is taken from Data.gov which is a public website for governmental data published and maintained by the Us </a:t>
            </a:r>
            <a:r>
              <a:rPr lang="en-IN" dirty="0" err="1">
                <a:latin typeface="Times New Roman" panose="02020603050405020304" pitchFamily="18" charset="0"/>
              </a:rPr>
              <a:t>goverment</a:t>
            </a:r>
            <a:r>
              <a:rPr lang="en-IN" dirty="0">
                <a:latin typeface="Times New Roman" panose="02020603050405020304" pitchFamily="18" charset="0"/>
              </a:rPr>
              <a:t>.</a:t>
            </a:r>
            <a:endParaRPr lang="en-IN" dirty="0"/>
          </a:p>
        </p:txBody>
      </p:sp>
    </p:spTree>
    <p:extLst>
      <p:ext uri="{BB962C8B-B14F-4D97-AF65-F5344CB8AC3E}">
        <p14:creationId xmlns:p14="http://schemas.microsoft.com/office/powerpoint/2010/main" val="2952183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3E79-ED9F-A20B-818B-B5241E64FA3B}"/>
              </a:ext>
            </a:extLst>
          </p:cNvPr>
          <p:cNvSpPr>
            <a:spLocks noGrp="1"/>
          </p:cNvSpPr>
          <p:nvPr>
            <p:ph type="title"/>
          </p:nvPr>
        </p:nvSpPr>
        <p:spPr/>
        <p:txBody>
          <a:bodyPr>
            <a:normAutofit/>
          </a:bodyPr>
          <a:lstStyle/>
          <a:p>
            <a:r>
              <a:rPr lang="en-IN" sz="2000" i="1" spc="0" dirty="0">
                <a:effectLst/>
                <a:latin typeface="Times New Roman" panose="02020603050405020304" pitchFamily="18" charset="0"/>
                <a:ea typeface="Times New Roman" panose="02020603050405020304" pitchFamily="18" charset="0"/>
              </a:rPr>
              <a:t>Dataset-2: </a:t>
            </a:r>
            <a:r>
              <a:rPr lang="en-IN" sz="2000" spc="0" dirty="0">
                <a:effectLst/>
                <a:latin typeface="Times New Roman" panose="02020603050405020304" pitchFamily="18" charset="0"/>
                <a:ea typeface="Times New Roman" panose="02020603050405020304" pitchFamily="18" charset="0"/>
              </a:rPr>
              <a:t>Motor Vehicle Collision Crashes person (Unstructured)</a:t>
            </a:r>
            <a:br>
              <a:rPr lang="en-IN" sz="2000" spc="0" dirty="0">
                <a:effectLst/>
                <a:latin typeface="Times New Roman" panose="02020603050405020304" pitchFamily="18" charset="0"/>
                <a:ea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89AE70EE-C7E7-0EF4-B3B4-44376722D86D}"/>
              </a:ext>
            </a:extLst>
          </p:cNvPr>
          <p:cNvSpPr>
            <a:spLocks noGrp="1"/>
          </p:cNvSpPr>
          <p:nvPr>
            <p:ph idx="1"/>
          </p:nvPr>
        </p:nvSpPr>
        <p:spPr>
          <a:xfrm>
            <a:off x="948907" y="1800308"/>
            <a:ext cx="9905999" cy="3541714"/>
          </a:xfrm>
        </p:spPr>
        <p:txBody>
          <a:bodyPr>
            <a:normAutofit/>
          </a:bodyPr>
          <a:lstStyle/>
          <a:p>
            <a:r>
              <a:rPr lang="en-US" dirty="0">
                <a:latin typeface="Times New Roman" panose="02020603050405020304" pitchFamily="18" charset="0"/>
                <a:cs typeface="Times New Roman" panose="02020603050405020304" pitchFamily="18" charset="0"/>
              </a:rPr>
              <a:t>The second dataset “Motor Vehicle Collision Crashes – Person” contains the data of the people who were involved in the crash.. </a:t>
            </a:r>
          </a:p>
          <a:p>
            <a:r>
              <a:rPr lang="en-US" dirty="0">
                <a:latin typeface="Times New Roman" panose="02020603050405020304" pitchFamily="18" charset="0"/>
                <a:cs typeface="Times New Roman" panose="02020603050405020304" pitchFamily="18" charset="0"/>
              </a:rPr>
              <a:t>It has 21 columns including their crash date and time as well, their injuries and state of emotion, condition, sex. </a:t>
            </a:r>
          </a:p>
          <a:p>
            <a:r>
              <a:rPr lang="en-IN" dirty="0">
                <a:latin typeface="Times New Roman" panose="02020603050405020304" pitchFamily="18" charset="0"/>
                <a:cs typeface="Times New Roman" panose="02020603050405020304" pitchFamily="18" charset="0"/>
              </a:rPr>
              <a:t>Data is taken from </a:t>
            </a:r>
            <a:r>
              <a:rPr lang="en-IN" dirty="0" smtClean="0">
                <a:latin typeface="Times New Roman" panose="02020603050405020304" pitchFamily="18" charset="0"/>
                <a:cs typeface="Times New Roman" panose="02020603050405020304" pitchFamily="18" charset="0"/>
              </a:rPr>
              <a:t>Data.gov </a:t>
            </a:r>
            <a:r>
              <a:rPr lang="en-IN" dirty="0">
                <a:latin typeface="Times New Roman" panose="02020603050405020304" pitchFamily="18" charset="0"/>
                <a:cs typeface="Times New Roman" panose="02020603050405020304" pitchFamily="18" charset="0"/>
              </a:rPr>
              <a:t>which is a public website for governmental data published and maintained by the </a:t>
            </a:r>
            <a:r>
              <a:rPr lang="en-IN" dirty="0" err="1">
                <a:latin typeface="Times New Roman" panose="02020603050405020304" pitchFamily="18" charset="0"/>
                <a:cs typeface="Times New Roman" panose="02020603050405020304" pitchFamily="18" charset="0"/>
              </a:rPr>
              <a:t>the</a:t>
            </a:r>
            <a:r>
              <a:rPr lang="en-IN" dirty="0">
                <a:latin typeface="Times New Roman" panose="02020603050405020304" pitchFamily="18" charset="0"/>
                <a:cs typeface="Times New Roman" panose="02020603050405020304" pitchFamily="18" charset="0"/>
              </a:rPr>
              <a:t> Us </a:t>
            </a:r>
            <a:r>
              <a:rPr lang="en-IN" dirty="0" err="1">
                <a:latin typeface="Times New Roman" panose="02020603050405020304" pitchFamily="18" charset="0"/>
                <a:cs typeface="Times New Roman" panose="02020603050405020304" pitchFamily="18" charset="0"/>
              </a:rPr>
              <a:t>goverment</a:t>
            </a:r>
            <a:r>
              <a:rPr lang="en-IN"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15103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722" y="618518"/>
            <a:ext cx="10375641" cy="5172682"/>
          </a:xfrm>
        </p:spPr>
      </p:pic>
    </p:spTree>
    <p:extLst>
      <p:ext uri="{BB962C8B-B14F-4D97-AF65-F5344CB8AC3E}">
        <p14:creationId xmlns:p14="http://schemas.microsoft.com/office/powerpoint/2010/main" val="291970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141413" y="569167"/>
            <a:ext cx="9905998" cy="49351"/>
          </a:xfrm>
        </p:spPr>
        <p:txBody>
          <a:bodyPr>
            <a:normAutofit fontScale="90000"/>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1" y="363894"/>
            <a:ext cx="6550090" cy="5334000"/>
          </a:xfrm>
        </p:spPr>
      </p:pic>
    </p:spTree>
    <p:extLst>
      <p:ext uri="{BB962C8B-B14F-4D97-AF65-F5344CB8AC3E}">
        <p14:creationId xmlns:p14="http://schemas.microsoft.com/office/powerpoint/2010/main" val="290750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3BF2-BEC6-5866-481C-5D7D95B6450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84AD169-77AC-1460-BD64-DFBC69EB1CB8}"/>
              </a:ext>
            </a:extLst>
          </p:cNvPr>
          <p:cNvSpPr>
            <a:spLocks noGrp="1"/>
          </p:cNvSpPr>
          <p:nvPr>
            <p:ph idx="1"/>
          </p:nvPr>
        </p:nvSpPr>
        <p:spPr>
          <a:xfrm>
            <a:off x="923827" y="1731013"/>
            <a:ext cx="9991609" cy="4160740"/>
          </a:xfrm>
        </p:spPr>
        <p:txBody>
          <a:bodyPr>
            <a:normAutofit lnSpcReduction="10000"/>
          </a:bodyPr>
          <a:lstStyle/>
          <a:p>
            <a:pPr>
              <a:spcBef>
                <a:spcPts val="5"/>
              </a:spcBef>
              <a:tabLst>
                <a:tab pos="1384300" algn="l"/>
              </a:tabLst>
            </a:pPr>
            <a:r>
              <a:rPr lang="en-US" sz="1600" dirty="0">
                <a:effectLst/>
                <a:latin typeface="Times New Roman" panose="02020603050405020304" pitchFamily="18" charset="0"/>
                <a:ea typeface="Times New Roman" panose="02020603050405020304" pitchFamily="18" charset="0"/>
              </a:rPr>
              <a:t>  Based on the study of the datasets Motor Collisions – Crashes and Motor Collision – Person, combined with the analysis of   the data, we can able to get valuable insights and new perspectives on the control and reduction of road accidents or crashes happening in the year till 2023 in New York City. Our data analysis show that the Mature people with ages categorized from 35-45 years where the main group of person facing road accidents with having a injury on the head or neck when they were on the driver role or full body injury when they were in in the co-passenger role. </a:t>
            </a:r>
            <a:endParaRPr lang="en-US" sz="1600" dirty="0" smtClean="0">
              <a:effectLst/>
              <a:latin typeface="Times New Roman" panose="02020603050405020304" pitchFamily="18" charset="0"/>
              <a:ea typeface="Times New Roman" panose="02020603050405020304" pitchFamily="18" charset="0"/>
            </a:endParaRPr>
          </a:p>
          <a:p>
            <a:pPr>
              <a:spcBef>
                <a:spcPts val="5"/>
              </a:spcBef>
              <a:tabLst>
                <a:tab pos="1384300" algn="l"/>
              </a:tabLst>
            </a:pPr>
            <a:endParaRPr lang="en-US" sz="1600" dirty="0">
              <a:latin typeface="Times New Roman" panose="02020603050405020304" pitchFamily="18" charset="0"/>
              <a:ea typeface="Times New Roman" panose="02020603050405020304" pitchFamily="18" charset="0"/>
            </a:endParaRPr>
          </a:p>
          <a:p>
            <a:pPr>
              <a:spcBef>
                <a:spcPts val="5"/>
              </a:spcBef>
              <a:tabLst>
                <a:tab pos="1384300" algn="l"/>
              </a:tabLst>
            </a:pPr>
            <a:r>
              <a:rPr lang="en-US" sz="1600" dirty="0" smtClean="0">
                <a:effectLst/>
                <a:latin typeface="Times New Roman" panose="02020603050405020304" pitchFamily="18" charset="0"/>
                <a:ea typeface="Times New Roman" panose="02020603050405020304" pitchFamily="18" charset="0"/>
              </a:rPr>
              <a:t>By </a:t>
            </a:r>
            <a:r>
              <a:rPr lang="en-US" sz="1600" dirty="0">
                <a:effectLst/>
                <a:latin typeface="Times New Roman" panose="02020603050405020304" pitchFamily="18" charset="0"/>
                <a:ea typeface="Times New Roman" panose="02020603050405020304" pitchFamily="18" charset="0"/>
              </a:rPr>
              <a:t>implementing suitable traffic rules depending the </a:t>
            </a:r>
            <a:r>
              <a:rPr lang="en-US" sz="1600" dirty="0" smtClean="0">
                <a:effectLst/>
                <a:latin typeface="Times New Roman" panose="02020603050405020304" pitchFamily="18" charset="0"/>
                <a:ea typeface="Times New Roman" panose="02020603050405020304" pitchFamily="18" charset="0"/>
              </a:rPr>
              <a:t>season, where </a:t>
            </a:r>
            <a:r>
              <a:rPr lang="en-US" sz="1600" dirty="0">
                <a:effectLst/>
                <a:latin typeface="Times New Roman" panose="02020603050405020304" pitchFamily="18" charset="0"/>
                <a:ea typeface="Times New Roman" panose="02020603050405020304" pitchFamily="18" charset="0"/>
              </a:rPr>
              <a:t>there will be an increase in the road accidents and also creating awareness among the people with the category of Mature people of the effects of the accidents occurring in the city, which will automatically reduce the number of accidents by half in a year. As the type of vehicle facing most number of crashes per year was Sedan, can equipped with further safety features and speed control mechanism which also plays a huge part in reduction of the road accidents. Furthermore, the future analysis of this area, may require additional datasets including relevant details on the neighboring cities with cross data analysis and a update on the gathering of updated data in these recent time. With these updated data and insights, developing a machine learning model will also be a better help in predicting the major factor and thus by reducing the future crashes.</a:t>
            </a:r>
            <a:endParaRPr lang="en-IN" sz="1600" dirty="0">
              <a:effectLst/>
              <a:latin typeface="Times New Roman" panose="02020603050405020304" pitchFamily="18" charset="0"/>
              <a:ea typeface="Times New Roman" panose="02020603050405020304" pitchFamily="18" charset="0"/>
            </a:endParaRPr>
          </a:p>
          <a:p>
            <a:pPr marL="180340" indent="0" algn="just">
              <a:lnSpc>
                <a:spcPts val="1145"/>
              </a:lnSpc>
              <a:buNone/>
            </a:pPr>
            <a:endParaRPr lang="en-IN" sz="1600" dirty="0">
              <a:effectLst/>
              <a:latin typeface="Times New Roman" panose="02020603050405020304" pitchFamily="18" charset="0"/>
              <a:ea typeface="Times New Roman" panose="02020603050405020304" pitchFamily="18" charset="0"/>
            </a:endParaRPr>
          </a:p>
          <a:p>
            <a:pPr marL="180340" indent="0" algn="just">
              <a:lnSpc>
                <a:spcPts val="1145"/>
              </a:lnSpc>
              <a:buNone/>
            </a:pPr>
            <a:endParaRPr lang="en-IN" sz="1800" dirty="0">
              <a:effectLst/>
              <a:latin typeface="Times New Roman" panose="02020603050405020304" pitchFamily="18" charset="0"/>
              <a:ea typeface="Times New Roman" panose="02020603050405020304" pitchFamily="18" charset="0"/>
            </a:endParaRPr>
          </a:p>
          <a:p>
            <a:pPr>
              <a:spcBef>
                <a:spcPts val="5"/>
              </a:spcBef>
              <a:tabLst>
                <a:tab pos="1384300" algn="l"/>
              </a:tabLst>
            </a:pPr>
            <a:endParaRPr lang="en-IN" dirty="0"/>
          </a:p>
        </p:txBody>
      </p:sp>
    </p:spTree>
    <p:extLst>
      <p:ext uri="{BB962C8B-B14F-4D97-AF65-F5344CB8AC3E}">
        <p14:creationId xmlns:p14="http://schemas.microsoft.com/office/powerpoint/2010/main" val="3025130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1273</TotalTime>
  <Words>472</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Trebuchet MS</vt:lpstr>
      <vt:lpstr>Tw Cen MT</vt:lpstr>
      <vt:lpstr>Circuit</vt:lpstr>
      <vt:lpstr>             Exploring the Major Factors of  Road Accidents in New York  City  (Team-Z) </vt:lpstr>
      <vt:lpstr>Dataset-1: Motor Vehicle Collision Crashes (Structured)</vt:lpstr>
      <vt:lpstr>Dataset-2: Motor Vehicle Collision Crashes person (Unstructured) </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Major Factors of  Road Accidents in New York  City  (Team-Z)</dc:title>
  <dc:creator>Aafreen shan</dc:creator>
  <cp:lastModifiedBy>Naveen</cp:lastModifiedBy>
  <cp:revision>5</cp:revision>
  <dcterms:created xsi:type="dcterms:W3CDTF">2024-05-01T22:54:52Z</dcterms:created>
  <dcterms:modified xsi:type="dcterms:W3CDTF">2024-10-17T14:26:32Z</dcterms:modified>
</cp:coreProperties>
</file>