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udentncirl-my.sharepoint.com/:v:/g/personal/x23103922_student_ncirl_ie/EbEnjciVZz1Nhlx17ILlKpMB3NMpSCMpW_P0rLsiaW-qnA?e=KyY7nu&amp;nav=eyJyZWZlcnJhbEluZm8iOnsicmVmZXJyYWxBcHAiOiJTdHJlYW1XZWJBcHAiLCJyZWZlcnJhbFZpZXciOiJTaGFyZURpYWxvZy1MaW5rIiwicmVmZXJyYWxBcHBQbGF0Zm9ybSI6IldlYiIsInJlZmVycmFsTW9kZSI6InZpZXcifSwicGxheWJhY2tPcHRpb25zIjp7InN0YXJ0VGltZUluU2Vjb25kcyI6MS4zOH19" TargetMode="External"/><Relationship Id="rId2" Type="http://schemas.openxmlformats.org/officeDocument/2006/relationships/hyperlink" Target="mailto:x23103922@student.ncirl.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4C45-9816-FCC7-6BE2-0A5F2CF9F2AB}"/>
              </a:ext>
            </a:extLst>
          </p:cNvPr>
          <p:cNvSpPr>
            <a:spLocks noGrp="1"/>
          </p:cNvSpPr>
          <p:nvPr>
            <p:ph type="ctrTitle"/>
          </p:nvPr>
        </p:nvSpPr>
        <p:spPr>
          <a:xfrm>
            <a:off x="1556994" y="1129114"/>
            <a:ext cx="9549352" cy="1655762"/>
          </a:xfrm>
        </p:spPr>
        <p:txBody>
          <a:bodyPr>
            <a:noAutofit/>
          </a:bodyPr>
          <a:lstStyle/>
          <a:p>
            <a:pPr marL="868045" indent="-868045" algn="ctr">
              <a:lnSpc>
                <a:spcPct val="100000"/>
              </a:lnSpc>
              <a:spcBef>
                <a:spcPts val="380"/>
              </a:spcBef>
            </a:pP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3600" dirty="0">
                <a:effectLst/>
                <a:latin typeface="Times New Roman" panose="02020603050405020304" pitchFamily="18" charset="0"/>
                <a:ea typeface="Times New Roman" panose="02020603050405020304" pitchFamily="18" charset="0"/>
              </a:rPr>
              <a:t/>
            </a:r>
            <a:br>
              <a:rPr lang="en-IN" sz="3600" dirty="0">
                <a:effectLst/>
                <a:latin typeface="Times New Roman" panose="02020603050405020304" pitchFamily="18" charset="0"/>
                <a:ea typeface="Times New Roman" panose="02020603050405020304" pitchFamily="18" charset="0"/>
              </a:rPr>
            </a:br>
            <a:r>
              <a:rPr lang="en-US" sz="3200" dirty="0"/>
              <a:t>Machine Learning Transfiguration: Evolving Predictions across Cars price, Air Quality, and Electric Vehicles</a:t>
            </a:r>
            <a:r>
              <a:rPr lang="en-IN" dirty="0"/>
              <a:t/>
            </a:r>
            <a:br>
              <a:rPr lang="en-IN" dirty="0"/>
            </a:b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1B752A01-79E2-2A11-5295-D2EFA8E1275C}"/>
              </a:ext>
            </a:extLst>
          </p:cNvPr>
          <p:cNvSpPr>
            <a:spLocks noGrp="1"/>
          </p:cNvSpPr>
          <p:nvPr>
            <p:ph type="subTitle" idx="1"/>
          </p:nvPr>
        </p:nvSpPr>
        <p:spPr>
          <a:xfrm>
            <a:off x="1556994" y="3429000"/>
            <a:ext cx="8791575" cy="2906486"/>
          </a:xfrm>
        </p:spPr>
        <p:txBody>
          <a:bodyPr anchor="b">
            <a:normAutofit fontScale="25000" lnSpcReduction="20000"/>
          </a:bodyPr>
          <a:lstStyle/>
          <a:p>
            <a:pPr marR="125095" algn="ctr">
              <a:spcBef>
                <a:spcPts val="490"/>
              </a:spcBef>
            </a:pPr>
            <a:r>
              <a:rPr lang="en-IN" sz="6400" dirty="0">
                <a:solidFill>
                  <a:schemeClr val="tx1">
                    <a:lumMod val="95000"/>
                  </a:schemeClr>
                </a:solidFill>
                <a:effectLst/>
                <a:latin typeface="Times New Roman" panose="02020603050405020304" pitchFamily="18" charset="0"/>
                <a:ea typeface="Times New Roman" panose="02020603050405020304" pitchFamily="18" charset="0"/>
              </a:rPr>
              <a:t/>
            </a:r>
            <a:br>
              <a:rPr lang="en-IN" sz="6400" dirty="0">
                <a:solidFill>
                  <a:schemeClr val="tx1">
                    <a:lumMod val="95000"/>
                  </a:schemeClr>
                </a:solidFill>
                <a:effectLst/>
                <a:latin typeface="Times New Roman" panose="02020603050405020304" pitchFamily="18" charset="0"/>
                <a:ea typeface="Times New Roman" panose="02020603050405020304" pitchFamily="18" charset="0"/>
              </a:rPr>
            </a:br>
            <a:r>
              <a:rPr lang="en-IN" sz="6400" dirty="0">
                <a:solidFill>
                  <a:schemeClr val="tx1">
                    <a:lumMod val="95000"/>
                  </a:schemeClr>
                </a:solidFill>
                <a:effectLst/>
                <a:latin typeface="Times New Roman" panose="02020603050405020304" pitchFamily="18" charset="0"/>
                <a:ea typeface="Times New Roman" panose="02020603050405020304" pitchFamily="18" charset="0"/>
              </a:rPr>
              <a:t>                         </a:t>
            </a:r>
            <a:r>
              <a:rPr lang="en-IN" sz="6400" dirty="0" smtClean="0">
                <a:solidFill>
                  <a:schemeClr val="tx1">
                    <a:lumMod val="95000"/>
                  </a:schemeClr>
                </a:solidFill>
                <a:effectLst/>
                <a:latin typeface="Times New Roman" panose="02020603050405020304" pitchFamily="18" charset="0"/>
                <a:ea typeface="Times New Roman" panose="02020603050405020304" pitchFamily="18" charset="0"/>
              </a:rPr>
              <a:t>                                   </a:t>
            </a:r>
            <a:r>
              <a:rPr lang="en-IN" sz="9800" dirty="0">
                <a:solidFill>
                  <a:schemeClr val="tx1"/>
                </a:solidFill>
                <a:latin typeface="+mj-lt"/>
                <a:ea typeface="+mj-ea"/>
                <a:cs typeface="+mj-cs"/>
              </a:rPr>
              <a:t>Naveen Kumar Ramesh</a:t>
            </a:r>
          </a:p>
          <a:p>
            <a:pPr marL="1057910" marR="1183005" indent="-44450" algn="ctr">
              <a:lnSpc>
                <a:spcPct val="106000"/>
              </a:lnSpc>
              <a:spcBef>
                <a:spcPts val="75"/>
              </a:spcBef>
              <a:spcAft>
                <a:spcPts val="0"/>
              </a:spcAft>
            </a:pPr>
            <a:r>
              <a:rPr lang="en-IN" sz="9800" dirty="0">
                <a:solidFill>
                  <a:schemeClr val="tx1"/>
                </a:solidFill>
                <a:latin typeface="+mj-lt"/>
                <a:ea typeface="+mj-ea"/>
                <a:cs typeface="+mj-cs"/>
              </a:rPr>
              <a:t>                              </a:t>
            </a:r>
            <a:r>
              <a:rPr lang="en-IN" sz="9800" dirty="0" smtClean="0">
                <a:solidFill>
                  <a:schemeClr val="tx1"/>
                </a:solidFill>
                <a:latin typeface="+mj-lt"/>
                <a:ea typeface="+mj-ea"/>
                <a:cs typeface="+mj-cs"/>
              </a:rPr>
              <a:t>         </a:t>
            </a:r>
            <a:r>
              <a:rPr lang="en-IN" sz="9800" dirty="0" err="1">
                <a:solidFill>
                  <a:schemeClr val="tx1"/>
                </a:solidFill>
                <a:latin typeface="+mj-lt"/>
                <a:ea typeface="+mj-ea"/>
                <a:cs typeface="+mj-cs"/>
              </a:rPr>
              <a:t>M.Sc</a:t>
            </a:r>
            <a:r>
              <a:rPr lang="en-IN" sz="9800" dirty="0">
                <a:solidFill>
                  <a:schemeClr val="tx1"/>
                </a:solidFill>
                <a:latin typeface="+mj-lt"/>
                <a:ea typeface="+mj-ea"/>
                <a:cs typeface="+mj-cs"/>
              </a:rPr>
              <a:t> Data Analytics </a:t>
            </a:r>
          </a:p>
          <a:p>
            <a:pPr marL="1057910" marR="1183005" indent="-44450" algn="ctr">
              <a:lnSpc>
                <a:spcPct val="106000"/>
              </a:lnSpc>
              <a:spcBef>
                <a:spcPts val="75"/>
              </a:spcBef>
              <a:spcAft>
                <a:spcPts val="0"/>
              </a:spcAft>
            </a:pPr>
            <a:r>
              <a:rPr lang="en-IN" sz="9800" dirty="0">
                <a:solidFill>
                  <a:schemeClr val="tx1"/>
                </a:solidFill>
                <a:latin typeface="+mj-lt"/>
                <a:ea typeface="+mj-ea"/>
                <a:cs typeface="+mj-cs"/>
              </a:rPr>
              <a:t>     </a:t>
            </a:r>
            <a:r>
              <a:rPr lang="en-IN" sz="9800" dirty="0" smtClean="0">
                <a:solidFill>
                  <a:schemeClr val="tx1"/>
                </a:solidFill>
                <a:latin typeface="+mj-lt"/>
                <a:ea typeface="+mj-ea"/>
                <a:cs typeface="+mj-cs"/>
              </a:rPr>
              <a:t>                   </a:t>
            </a:r>
            <a:r>
              <a:rPr lang="en-IN" sz="9800" dirty="0" smtClean="0">
                <a:solidFill>
                  <a:schemeClr val="tx1"/>
                </a:solidFill>
                <a:latin typeface="+mj-lt"/>
                <a:ea typeface="+mj-ea"/>
                <a:cs typeface="+mj-cs"/>
                <a:hlinkClick r:id="rId2"/>
              </a:rPr>
              <a:t>x23103922@student.ncirl.ie</a:t>
            </a:r>
            <a:endParaRPr lang="en-IN" sz="9800" dirty="0" smtClean="0">
              <a:solidFill>
                <a:schemeClr val="tx1"/>
              </a:solidFill>
              <a:latin typeface="+mj-lt"/>
              <a:ea typeface="+mj-ea"/>
              <a:cs typeface="+mj-cs"/>
            </a:endParaRPr>
          </a:p>
          <a:p>
            <a:pPr marL="1057910" marR="1183005" indent="-44450" algn="ctr">
              <a:lnSpc>
                <a:spcPct val="106000"/>
              </a:lnSpc>
              <a:spcBef>
                <a:spcPts val="75"/>
              </a:spcBef>
              <a:spcAft>
                <a:spcPts val="0"/>
              </a:spcAft>
            </a:pPr>
            <a:r>
              <a:rPr lang="en-IN" sz="9800" dirty="0" smtClean="0">
                <a:solidFill>
                  <a:schemeClr val="tx1"/>
                </a:solidFill>
                <a:latin typeface="+mj-lt"/>
                <a:ea typeface="+mj-ea"/>
                <a:cs typeface="+mj-cs"/>
              </a:rPr>
              <a:t>                       PRESENTATION Video link: </a:t>
            </a:r>
            <a:r>
              <a:rPr lang="en-IN" sz="9800" dirty="0" smtClean="0">
                <a:solidFill>
                  <a:schemeClr val="tx1"/>
                </a:solidFill>
                <a:latin typeface="+mj-lt"/>
                <a:ea typeface="+mj-ea"/>
                <a:cs typeface="+mj-cs"/>
                <a:hlinkClick r:id="rId3"/>
              </a:rPr>
              <a:t>link</a:t>
            </a:r>
            <a:endParaRPr lang="en-IN" sz="9800" dirty="0" smtClean="0">
              <a:solidFill>
                <a:schemeClr val="tx1"/>
              </a:solidFill>
              <a:latin typeface="+mj-lt"/>
              <a:ea typeface="+mj-ea"/>
              <a:cs typeface="+mj-cs"/>
            </a:endParaRPr>
          </a:p>
          <a:p>
            <a:r>
              <a:rPr lang="en-IN" sz="2600" dirty="0" smtClean="0">
                <a:effectLst/>
                <a:latin typeface="Times New Roman" panose="02020603050405020304" pitchFamily="18" charset="0"/>
                <a:ea typeface="Times New Roman" panose="02020603050405020304" pitchFamily="18" charset="0"/>
              </a:rPr>
              <a:t>   </a:t>
            </a:r>
            <a:r>
              <a:rPr lang="en-IN" sz="2600" dirty="0">
                <a:effectLst/>
                <a:latin typeface="Times New Roman" panose="02020603050405020304" pitchFamily="18" charset="0"/>
                <a:ea typeface="Times New Roman" panose="02020603050405020304" pitchFamily="18" charset="0"/>
              </a:rPr>
              <a:t/>
            </a:r>
            <a:br>
              <a:rPr lang="en-IN" sz="2600" dirty="0">
                <a:effectLst/>
                <a:latin typeface="Times New Roman" panose="02020603050405020304" pitchFamily="18" charset="0"/>
                <a:ea typeface="Times New Roman" panose="02020603050405020304" pitchFamily="18" charset="0"/>
              </a:rPr>
            </a:br>
            <a:r>
              <a:rPr lang="en-IN" sz="2600" dirty="0">
                <a:effectLst/>
                <a:latin typeface="Times New Roman" panose="02020603050405020304" pitchFamily="18" charset="0"/>
                <a:ea typeface="Times New Roman" panose="02020603050405020304" pitchFamily="18" charset="0"/>
              </a:rPr>
              <a:t> </a:t>
            </a:r>
          </a:p>
          <a:p>
            <a:endParaRPr lang="en-IN" i="1" dirty="0">
              <a:cs typeface="Times New Roman" panose="02020603050405020304" pitchFamily="18" charset="0"/>
            </a:endParaRPr>
          </a:p>
        </p:txBody>
      </p:sp>
      <p:sp>
        <p:nvSpPr>
          <p:cNvPr id="4" name="Rectangle 1"/>
          <p:cNvSpPr>
            <a:spLocks noChangeArrowheads="1"/>
          </p:cNvSpPr>
          <p:nvPr/>
        </p:nvSpPr>
        <p:spPr bwMode="auto">
          <a:xfrm>
            <a:off x="0" y="-18466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3226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090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3BF2-BEC6-5866-481C-5D7D95B6450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84AD169-77AC-1460-BD64-DFBC69EB1CB8}"/>
              </a:ext>
            </a:extLst>
          </p:cNvPr>
          <p:cNvSpPr>
            <a:spLocks noGrp="1"/>
          </p:cNvSpPr>
          <p:nvPr>
            <p:ph idx="1"/>
          </p:nvPr>
        </p:nvSpPr>
        <p:spPr>
          <a:xfrm>
            <a:off x="923827" y="1731013"/>
            <a:ext cx="9991609" cy="4160740"/>
          </a:xfrm>
        </p:spPr>
        <p:txBody>
          <a:bodyPr>
            <a:normAutofit fontScale="62500" lnSpcReduction="20000"/>
          </a:bodyPr>
          <a:lstStyle/>
          <a:p>
            <a:r>
              <a:rPr lang="en-US" sz="1600" dirty="0">
                <a:effectLst/>
                <a:latin typeface="Times New Roman" panose="02020603050405020304" pitchFamily="18" charset="0"/>
                <a:ea typeface="Times New Roman" panose="02020603050405020304" pitchFamily="18" charset="0"/>
              </a:rPr>
              <a:t> </a:t>
            </a:r>
            <a:r>
              <a:rPr lang="en-IN" dirty="0"/>
              <a:t>To conclude the model, </a:t>
            </a:r>
            <a:r>
              <a:rPr lang="x-none" dirty="0"/>
              <a:t>this </a:t>
            </a:r>
            <a:r>
              <a:rPr lang="en-IN" dirty="0"/>
              <a:t>analysis </a:t>
            </a:r>
            <a:r>
              <a:rPr lang="x-none" dirty="0"/>
              <a:t>and study include three different areas: car price prediction</a:t>
            </a:r>
            <a:r>
              <a:rPr lang="en-IN" dirty="0"/>
              <a:t>, global air pollution and EV population datasets</a:t>
            </a:r>
            <a:r>
              <a:rPr lang="x-none" dirty="0"/>
              <a:t>. </a:t>
            </a:r>
            <a:r>
              <a:rPr lang="en-IN" dirty="0"/>
              <a:t>Valuable and </a:t>
            </a:r>
            <a:r>
              <a:rPr lang="x-none" dirty="0"/>
              <a:t>Important discoveries were </a:t>
            </a:r>
            <a:r>
              <a:rPr lang="en-IN" dirty="0"/>
              <a:t>found</a:t>
            </a:r>
            <a:r>
              <a:rPr lang="x-none" dirty="0"/>
              <a:t> with every exploratory data analysis (EDA) project</a:t>
            </a:r>
            <a:r>
              <a:rPr lang="en-IN" dirty="0"/>
              <a:t> by visualizing the patterns,</a:t>
            </a:r>
            <a:r>
              <a:rPr lang="x-none" dirty="0"/>
              <a:t> trends, distributions, and connections among the</a:t>
            </a:r>
            <a:r>
              <a:rPr lang="en-IN" dirty="0"/>
              <a:t> factors present in the</a:t>
            </a:r>
            <a:r>
              <a:rPr lang="x-none" dirty="0"/>
              <a:t> datasets. </a:t>
            </a:r>
            <a:r>
              <a:rPr lang="en-IN" dirty="0"/>
              <a:t>With the help of the EDA, we made a thorough analysis of the most popular automobile classifications, car colours, and gearbox types and other factors in order to estimate car prices. Other visualizations such as Pie charts, bar charts, and scatter plots were used to improve detailing of the dataset's important linkages. The regression models such as Linear Regression, Decision Tree, and Support Vector Machine (SVM) were subsequently evaluated for the first dataset, it was found that the Decision Tree model had the best predictive accuracy for this particular prediction problem by estimating the value of R square and RMSE values.</a:t>
            </a:r>
          </a:p>
          <a:p>
            <a:r>
              <a:rPr lang="en-IN" dirty="0"/>
              <a:t>Regarding the </a:t>
            </a:r>
            <a:r>
              <a:rPr lang="en-IN" dirty="0" smtClean="0"/>
              <a:t>analysis </a:t>
            </a:r>
            <a:r>
              <a:rPr lang="en-IN" dirty="0"/>
              <a:t>of Global air pollution, the EDA examined the amount of pollution gases present in the atmosphere has been clearly calculated. With the help of the detailed insights, we can able to fully understand the factors and relationships of the variables. With the evaluation of the analysed parameters, we can able to successfully develop models Gradient Boosting and Decision trees. Overall, as the accuracy of the Gradient boost model shows a accuracy of 97%, which represents the performance of the model is so much better. In order to investigate EV population classification, a full and complete analysis of EV model type sales classification, the correlation between the factors, and the influence of EV sales with respect to the makers have been completely understood and evaluated.</a:t>
            </a:r>
            <a:endParaRPr lang="en-IN" sz="1600" dirty="0">
              <a:effectLst/>
              <a:latin typeface="Times New Roman" panose="02020603050405020304" pitchFamily="18" charset="0"/>
              <a:ea typeface="Times New Roman" panose="02020603050405020304" pitchFamily="18" charset="0"/>
            </a:endParaRPr>
          </a:p>
          <a:p>
            <a:pPr marL="180340" indent="0" algn="just">
              <a:lnSpc>
                <a:spcPts val="1145"/>
              </a:lnSpc>
              <a:buNone/>
            </a:pPr>
            <a:endParaRPr lang="en-IN" sz="1800" dirty="0">
              <a:effectLst/>
              <a:latin typeface="Times New Roman" panose="02020603050405020304" pitchFamily="18" charset="0"/>
              <a:ea typeface="Times New Roman" panose="02020603050405020304" pitchFamily="18" charset="0"/>
            </a:endParaRPr>
          </a:p>
          <a:p>
            <a:pPr>
              <a:spcBef>
                <a:spcPts val="5"/>
              </a:spcBef>
              <a:tabLst>
                <a:tab pos="1384300" algn="l"/>
              </a:tabLst>
            </a:pPr>
            <a:endParaRPr lang="en-IN" dirty="0"/>
          </a:p>
        </p:txBody>
      </p:sp>
    </p:spTree>
    <p:extLst>
      <p:ext uri="{BB962C8B-B14F-4D97-AF65-F5344CB8AC3E}">
        <p14:creationId xmlns:p14="http://schemas.microsoft.com/office/powerpoint/2010/main" val="3025130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5E9C-36B4-F5AD-467F-A7812314ECAB}"/>
              </a:ext>
            </a:extLst>
          </p:cNvPr>
          <p:cNvSpPr>
            <a:spLocks noGrp="1"/>
          </p:cNvSpPr>
          <p:nvPr>
            <p:ph type="title"/>
          </p:nvPr>
        </p:nvSpPr>
        <p:spPr>
          <a:xfrm>
            <a:off x="1141412" y="408968"/>
            <a:ext cx="9905998" cy="1478570"/>
          </a:xfrm>
        </p:spPr>
        <p:txBody>
          <a:bodyPr>
            <a:normAutofit/>
          </a:bodyPr>
          <a:lstStyle/>
          <a:p>
            <a:r>
              <a:rPr lang="en-IN" sz="1800" b="1" dirty="0">
                <a:latin typeface="+mn-lt"/>
                <a:ea typeface="+mn-ea"/>
                <a:cs typeface="+mn-cs"/>
              </a:rPr>
              <a:t>Dataset collection</a:t>
            </a:r>
          </a:p>
        </p:txBody>
      </p:sp>
      <p:sp>
        <p:nvSpPr>
          <p:cNvPr id="3" name="Content Placeholder 2">
            <a:extLst>
              <a:ext uri="{FF2B5EF4-FFF2-40B4-BE49-F238E27FC236}">
                <a16:creationId xmlns:a16="http://schemas.microsoft.com/office/drawing/2014/main" id="{38D10BC6-2D14-5B27-55B1-C992BE27849C}"/>
              </a:ext>
            </a:extLst>
          </p:cNvPr>
          <p:cNvSpPr>
            <a:spLocks noGrp="1"/>
          </p:cNvSpPr>
          <p:nvPr>
            <p:ph idx="1"/>
          </p:nvPr>
        </p:nvSpPr>
        <p:spPr>
          <a:xfrm>
            <a:off x="1227137" y="1658143"/>
            <a:ext cx="9905999" cy="3541714"/>
          </a:xfrm>
        </p:spPr>
        <p:txBody>
          <a:bodyPr>
            <a:noAutofit/>
          </a:bodyPr>
          <a:lstStyle/>
          <a:p>
            <a:pPr lvl="2" fontAlgn="base"/>
            <a:r>
              <a:rPr lang="en-US" b="1" i="1" dirty="0" smtClean="0"/>
              <a:t>Dataset 1: Car </a:t>
            </a:r>
            <a:r>
              <a:rPr lang="en-US" b="1" i="1" dirty="0"/>
              <a:t>Price </a:t>
            </a:r>
            <a:r>
              <a:rPr lang="en-US" b="1" i="1" dirty="0" smtClean="0"/>
              <a:t>Dataset: </a:t>
            </a:r>
            <a:r>
              <a:rPr lang="en-US" b="1" dirty="0"/>
              <a:t>For the study, as mentioned we are using the Car Price Prediction dataset, it consists of a </a:t>
            </a:r>
            <a:r>
              <a:rPr lang="en-US" b="1" dirty="0" err="1"/>
              <a:t>a</a:t>
            </a:r>
            <a:r>
              <a:rPr lang="en-US" b="1" dirty="0"/>
              <a:t> detailed collection of information related to various car brands and models, providing essential attributes such as production year, price, mileage, and additional specifications. The datasets consists total of 18 columns and 19,238 rows, each data represents a unique car model and its associated features. </a:t>
            </a:r>
            <a:r>
              <a:rPr lang="en-US" dirty="0"/>
              <a:t> </a:t>
            </a:r>
            <a:endParaRPr lang="en-IN" dirty="0"/>
          </a:p>
          <a:p>
            <a:pPr lvl="2" fontAlgn="base"/>
            <a:r>
              <a:rPr lang="en-US" b="1" i="1" dirty="0" smtClean="0"/>
              <a:t>Dataset 2: Global </a:t>
            </a:r>
            <a:r>
              <a:rPr lang="en-US" b="1" i="1" dirty="0"/>
              <a:t>air pollution </a:t>
            </a:r>
            <a:r>
              <a:rPr lang="en-US" b="1" i="1" dirty="0" smtClean="0"/>
              <a:t>Dataset: </a:t>
            </a:r>
            <a:r>
              <a:rPr lang="en-US" b="1" dirty="0"/>
              <a:t>The Global Air Quality Index dataset from </a:t>
            </a:r>
            <a:r>
              <a:rPr lang="en-US" b="1" dirty="0" err="1"/>
              <a:t>Kaggle</a:t>
            </a:r>
            <a:r>
              <a:rPr lang="en-US" b="1" dirty="0"/>
              <a:t> comprises country and city data alongside Air Quality Index (AQI) values and categories, including those for carbon monoxide (CO), ozone, particulate matter (PM) 2.5, and nitrous oxide (NO2). It aims to predict PM AQI 2.5 values using other parameters. Columns like CO AQI value and category, ozone AQI value and category, and NO2 AQI value and category provide insights into specific pollutants and their respective AQI classifications. This comprehensive dataset serves as a foundation for analyzing air quality across various locations, aiding in understanding pollution levels and their impacts globally.</a:t>
            </a:r>
            <a:r>
              <a:rPr lang="en-IN" b="1" dirty="0"/>
              <a:t> </a:t>
            </a:r>
          </a:p>
        </p:txBody>
      </p:sp>
    </p:spTree>
    <p:extLst>
      <p:ext uri="{BB962C8B-B14F-4D97-AF65-F5344CB8AC3E}">
        <p14:creationId xmlns:p14="http://schemas.microsoft.com/office/powerpoint/2010/main" val="295218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3E79-ED9F-A20B-818B-B5241E64FA3B}"/>
              </a:ext>
            </a:extLst>
          </p:cNvPr>
          <p:cNvSpPr>
            <a:spLocks noGrp="1"/>
          </p:cNvSpPr>
          <p:nvPr>
            <p:ph type="title"/>
          </p:nvPr>
        </p:nvSpPr>
        <p:spPr/>
        <p:txBody>
          <a:bodyPr>
            <a:normAutofit/>
          </a:bodyPr>
          <a:lstStyle/>
          <a:p>
            <a:r>
              <a:rPr lang="en-IN" sz="1800" b="1" dirty="0">
                <a:latin typeface="+mn-lt"/>
                <a:ea typeface="+mn-ea"/>
                <a:cs typeface="+mn-cs"/>
              </a:rPr>
              <a:t>Dataset collection</a:t>
            </a:r>
          </a:p>
        </p:txBody>
      </p:sp>
      <p:sp>
        <p:nvSpPr>
          <p:cNvPr id="3" name="Content Placeholder 2">
            <a:extLst>
              <a:ext uri="{FF2B5EF4-FFF2-40B4-BE49-F238E27FC236}">
                <a16:creationId xmlns:a16="http://schemas.microsoft.com/office/drawing/2014/main" id="{89AE70EE-C7E7-0EF4-B3B4-44376722D86D}"/>
              </a:ext>
            </a:extLst>
          </p:cNvPr>
          <p:cNvSpPr>
            <a:spLocks noGrp="1"/>
          </p:cNvSpPr>
          <p:nvPr>
            <p:ph idx="1"/>
          </p:nvPr>
        </p:nvSpPr>
        <p:spPr>
          <a:xfrm>
            <a:off x="948907" y="1800308"/>
            <a:ext cx="9905999" cy="3541714"/>
          </a:xfrm>
        </p:spPr>
        <p:txBody>
          <a:bodyPr>
            <a:normAutofit/>
          </a:bodyPr>
          <a:lstStyle/>
          <a:p>
            <a:pPr lvl="2" fontAlgn="base"/>
            <a:r>
              <a:rPr lang="en-US" b="1" i="1" dirty="0" smtClean="0"/>
              <a:t>Dataset3 : EV </a:t>
            </a:r>
            <a:r>
              <a:rPr lang="en-US" b="1" i="1" dirty="0"/>
              <a:t>population </a:t>
            </a:r>
            <a:r>
              <a:rPr lang="en-US" b="1" i="1" dirty="0" smtClean="0"/>
              <a:t>Dataset</a:t>
            </a:r>
            <a:r>
              <a:rPr lang="en-US" b="1" dirty="0" smtClean="0"/>
              <a:t>: </a:t>
            </a:r>
            <a:r>
              <a:rPr lang="en-US" b="1" dirty="0"/>
              <a:t>The EV population dataset (Figure 3) includes the data of number of BEVs and PHEVs registered with the Washington Department of Licensing State. The dataset contains the   important factors such as country, model year, age, type of EV, electric range and other parameters. Several approaches have been performed in the previous studies while examining the relevant works in the field of EV market evaluation to make the model to perform with better accuracy. Some conventional models, like decision trees and logistic regression have been used in this dataset because they are transparent and easy to interpret the data when </a:t>
            </a:r>
            <a:r>
              <a:rPr lang="en-US" b="1" dirty="0" err="1"/>
              <a:t>analysing</a:t>
            </a:r>
            <a:r>
              <a:rPr lang="en-US" b="1" dirty="0"/>
              <a:t> the factors influencing EV population.</a:t>
            </a:r>
            <a:endParaRPr lang="en-IN" b="1" i="1" dirty="0"/>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5103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 </a:t>
            </a:r>
            <a:r>
              <a:rPr lang="en-US" sz="2000" dirty="0"/>
              <a:t>Car Price Prediction EDA</a:t>
            </a:r>
            <a:br>
              <a:rPr lang="en-US" sz="2000" dirty="0"/>
            </a:br>
            <a:r>
              <a:rPr lang="en-US" sz="2000" dirty="0" smtClean="0"/>
              <a:t>Analyzing </a:t>
            </a:r>
            <a:r>
              <a:rPr lang="en-US" sz="2000" dirty="0"/>
              <a:t>Trends and Preferences in the Automotive Market</a:t>
            </a:r>
          </a:p>
        </p:txBody>
      </p:sp>
      <p:sp>
        <p:nvSpPr>
          <p:cNvPr id="3" name="Content Placeholder 2"/>
          <p:cNvSpPr>
            <a:spLocks noGrp="1"/>
          </p:cNvSpPr>
          <p:nvPr>
            <p:ph idx="1"/>
          </p:nvPr>
        </p:nvSpPr>
        <p:spPr/>
        <p:txBody>
          <a:bodyPr>
            <a:noAutofit/>
          </a:bodyPr>
          <a:lstStyle/>
          <a:p>
            <a:r>
              <a:rPr lang="en-US" dirty="0"/>
              <a:t>Key Findings</a:t>
            </a:r>
          </a:p>
          <a:p>
            <a:pPr lvl="1"/>
            <a:r>
              <a:rPr lang="en-US" dirty="0"/>
              <a:t>Top Car Categories Analysis</a:t>
            </a:r>
          </a:p>
          <a:p>
            <a:pPr lvl="2"/>
            <a:r>
              <a:rPr lang="en-US" dirty="0"/>
              <a:t>Distribution of car expenses within each category.</a:t>
            </a:r>
          </a:p>
          <a:p>
            <a:pPr lvl="2"/>
            <a:r>
              <a:rPr lang="en-US" dirty="0"/>
              <a:t>Popularity of colors and gearbox types.</a:t>
            </a:r>
          </a:p>
          <a:p>
            <a:pPr lvl="1"/>
            <a:r>
              <a:rPr lang="en-US" dirty="0"/>
              <a:t>Insights from Visualizations</a:t>
            </a:r>
          </a:p>
          <a:p>
            <a:pPr lvl="2"/>
            <a:r>
              <a:rPr lang="en-US" dirty="0"/>
              <a:t>Customer preferences regarding car model and color.</a:t>
            </a:r>
          </a:p>
          <a:p>
            <a:pPr lvl="2"/>
            <a:r>
              <a:rPr lang="en-US" dirty="0"/>
              <a:t>Implications for future developments and marketing strategies.</a:t>
            </a:r>
          </a:p>
          <a:p>
            <a:pPr lvl="1"/>
            <a:r>
              <a:rPr lang="en-US" dirty="0"/>
              <a:t>Gearbox Preference Analysis</a:t>
            </a:r>
          </a:p>
          <a:p>
            <a:pPr lvl="2"/>
            <a:r>
              <a:rPr lang="en-US" dirty="0"/>
              <a:t>Trends in gearbox types preferred by consumers.</a:t>
            </a:r>
          </a:p>
          <a:p>
            <a:pPr lvl="2"/>
            <a:r>
              <a:rPr lang="en-US" dirty="0"/>
              <a:t>Potential implications for future vehicle design.</a:t>
            </a:r>
          </a:p>
        </p:txBody>
      </p:sp>
    </p:spTree>
    <p:extLst>
      <p:ext uri="{BB962C8B-B14F-4D97-AF65-F5344CB8AC3E}">
        <p14:creationId xmlns:p14="http://schemas.microsoft.com/office/powerpoint/2010/main" val="3986757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AIR pollution</a:t>
            </a:r>
            <a:r>
              <a:rPr lang="en-US" dirty="0"/>
              <a:t/>
            </a:r>
            <a:br>
              <a:rPr lang="en-US" dirty="0"/>
            </a:br>
            <a:r>
              <a:rPr lang="en-US" dirty="0" smtClean="0"/>
              <a:t/>
            </a:r>
            <a:br>
              <a:rPr lang="en-US" dirty="0" smtClean="0"/>
            </a:br>
            <a:r>
              <a:rPr lang="en-US" dirty="0" smtClean="0"/>
              <a:t>Analyzing Trends between the parameters affecting the </a:t>
            </a:r>
            <a:r>
              <a:rPr lang="en-US" smtClean="0"/>
              <a:t>air pollution</a:t>
            </a:r>
            <a:r>
              <a:rPr lang="en-US" dirty="0"/>
              <a:t/>
            </a:r>
            <a:br>
              <a:rPr lang="en-US" dirty="0"/>
            </a:br>
            <a:r>
              <a:rPr lang="en-US" dirty="0"/>
              <a:t/>
            </a:r>
            <a:br>
              <a:rPr lang="en-US" dirty="0"/>
            </a:br>
            <a:endParaRPr lang="en-IN" sz="2400" dirty="0"/>
          </a:p>
        </p:txBody>
      </p:sp>
      <p:sp>
        <p:nvSpPr>
          <p:cNvPr id="3" name="Content Placeholder 2"/>
          <p:cNvSpPr>
            <a:spLocks noGrp="1"/>
          </p:cNvSpPr>
          <p:nvPr>
            <p:ph idx="1"/>
          </p:nvPr>
        </p:nvSpPr>
        <p:spPr/>
        <p:txBody>
          <a:bodyPr>
            <a:normAutofit/>
          </a:bodyPr>
          <a:lstStyle/>
          <a:p>
            <a:r>
              <a:rPr lang="en-US" dirty="0"/>
              <a:t>Key Findings</a:t>
            </a:r>
          </a:p>
          <a:p>
            <a:pPr lvl="1"/>
            <a:r>
              <a:rPr lang="en-US" dirty="0"/>
              <a:t>Data Summary and Cleaning</a:t>
            </a:r>
          </a:p>
          <a:p>
            <a:pPr lvl="2"/>
            <a:r>
              <a:rPr lang="en-US" dirty="0"/>
              <a:t>Initial data processing steps, including handling null values and outliers.</a:t>
            </a:r>
          </a:p>
          <a:p>
            <a:pPr lvl="1"/>
            <a:r>
              <a:rPr lang="en-US" dirty="0"/>
              <a:t>Correlation Analysis</a:t>
            </a:r>
          </a:p>
          <a:p>
            <a:pPr lvl="2"/>
            <a:r>
              <a:rPr lang="en-US" dirty="0"/>
              <a:t>Significant correlations between pollutants, highlighting key contributors to air pollution.</a:t>
            </a:r>
          </a:p>
          <a:p>
            <a:pPr lvl="1"/>
            <a:r>
              <a:rPr lang="en-US" dirty="0"/>
              <a:t>Pollution Level Visualization</a:t>
            </a:r>
          </a:p>
          <a:p>
            <a:pPr lvl="2"/>
            <a:r>
              <a:rPr lang="en-US" dirty="0"/>
              <a:t>Visual representations of AQI levels for different pollutants.</a:t>
            </a:r>
          </a:p>
          <a:p>
            <a:pPr lvl="2"/>
            <a:r>
              <a:rPr lang="en-US" dirty="0"/>
              <a:t>Importance of AQI in assessing air quality and health risks.</a:t>
            </a:r>
          </a:p>
          <a:p>
            <a:endParaRPr lang="en-IN" sz="1800" dirty="0"/>
          </a:p>
        </p:txBody>
      </p:sp>
    </p:spTree>
    <p:extLst>
      <p:ext uri="{BB962C8B-B14F-4D97-AF65-F5344CB8AC3E}">
        <p14:creationId xmlns:p14="http://schemas.microsoft.com/office/powerpoint/2010/main" val="83067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the EV population dataset and its significance in understanding electric vehicle sales trends</a:t>
            </a:r>
            <a:r>
              <a:rPr lang="en-US" dirty="0" smtClean="0"/>
              <a:t>. - EDA</a:t>
            </a:r>
            <a:r>
              <a:rPr lang="en-US" dirty="0"/>
              <a:t/>
            </a:r>
            <a:br>
              <a:rPr lang="en-US" dirty="0"/>
            </a:br>
            <a:r>
              <a:rPr lang="en-US" dirty="0"/>
              <a:t/>
            </a:r>
            <a:br>
              <a:rPr lang="en-US" dirty="0"/>
            </a:br>
            <a:endParaRPr lang="en-IN" sz="2000" dirty="0"/>
          </a:p>
        </p:txBody>
      </p:sp>
      <p:sp>
        <p:nvSpPr>
          <p:cNvPr id="3" name="Content Placeholder 2"/>
          <p:cNvSpPr>
            <a:spLocks noGrp="1"/>
          </p:cNvSpPr>
          <p:nvPr>
            <p:ph idx="1"/>
          </p:nvPr>
        </p:nvSpPr>
        <p:spPr/>
        <p:txBody>
          <a:bodyPr>
            <a:normAutofit fontScale="85000" lnSpcReduction="10000"/>
          </a:bodyPr>
          <a:lstStyle/>
          <a:p>
            <a:r>
              <a:rPr lang="en-US" dirty="0"/>
              <a:t>Most Sold EV Models</a:t>
            </a:r>
          </a:p>
          <a:p>
            <a:pPr lvl="1"/>
            <a:r>
              <a:rPr lang="en-US" dirty="0"/>
              <a:t>Bar Plot for EV Model Sales</a:t>
            </a:r>
          </a:p>
          <a:p>
            <a:pPr lvl="2"/>
            <a:r>
              <a:rPr lang="en-US" dirty="0"/>
              <a:t>Visualization showcasing the most sold EV models in Washington state.</a:t>
            </a:r>
          </a:p>
          <a:p>
            <a:pPr lvl="2"/>
            <a:r>
              <a:rPr lang="en-US" dirty="0"/>
              <a:t>Confirmation of Tesla as the dominant EV manufacturer, particularly for Battery Electric Vehicles (BEVs).</a:t>
            </a:r>
          </a:p>
          <a:p>
            <a:pPr lvl="2"/>
            <a:r>
              <a:rPr lang="en-US" dirty="0"/>
              <a:t>Presence of Plug-in Hybrid Electric Vehicle (PHEV) models from manufacturers like Chevrolet and Chrysler.</a:t>
            </a:r>
          </a:p>
          <a:p>
            <a:r>
              <a:rPr lang="en-US" dirty="0"/>
              <a:t>Preference for BEVs vs PHEVs</a:t>
            </a:r>
          </a:p>
          <a:p>
            <a:pPr lvl="1"/>
            <a:r>
              <a:rPr lang="en-US" dirty="0"/>
              <a:t>Pie Chart for BEV vs PHEV Sales</a:t>
            </a:r>
          </a:p>
          <a:p>
            <a:pPr lvl="2"/>
            <a:r>
              <a:rPr lang="en-US" dirty="0"/>
              <a:t>Illustration of the percentage distribution of BEVs and PHEVs in total EV sales.</a:t>
            </a:r>
          </a:p>
          <a:p>
            <a:pPr lvl="2"/>
            <a:r>
              <a:rPr lang="en-US" dirty="0"/>
              <a:t>Clear preference for BEV models among consumers.</a:t>
            </a:r>
          </a:p>
          <a:p>
            <a:pPr lvl="2"/>
            <a:r>
              <a:rPr lang="en-US" dirty="0"/>
              <a:t>Implications for future EV market strategies and forecasting.</a:t>
            </a:r>
          </a:p>
          <a:p>
            <a:endParaRPr lang="en-IN" sz="1800" dirty="0"/>
          </a:p>
        </p:txBody>
      </p:sp>
    </p:spTree>
    <p:extLst>
      <p:ext uri="{BB962C8B-B14F-4D97-AF65-F5344CB8AC3E}">
        <p14:creationId xmlns:p14="http://schemas.microsoft.com/office/powerpoint/2010/main" val="64233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a:t>
            </a:r>
            <a:r>
              <a:rPr lang="en-US" dirty="0"/>
              <a:t>Price Prediction </a:t>
            </a:r>
            <a:r>
              <a:rPr lang="en-US" dirty="0" smtClean="0"/>
              <a:t>Analysis</a:t>
            </a:r>
            <a:br>
              <a:rPr lang="en-US" dirty="0" smtClean="0"/>
            </a:br>
            <a:r>
              <a:rPr lang="en-US" dirty="0" smtClean="0"/>
              <a:t>Evaluation </a:t>
            </a:r>
            <a:r>
              <a:rPr lang="en-US" dirty="0"/>
              <a:t>of Predictive Models</a:t>
            </a:r>
          </a:p>
        </p:txBody>
      </p:sp>
      <p:sp>
        <p:nvSpPr>
          <p:cNvPr id="3" name="Content Placeholder 2"/>
          <p:cNvSpPr>
            <a:spLocks noGrp="1"/>
          </p:cNvSpPr>
          <p:nvPr>
            <p:ph idx="1"/>
          </p:nvPr>
        </p:nvSpPr>
        <p:spPr/>
        <p:txBody>
          <a:bodyPr/>
          <a:lstStyle/>
          <a:p>
            <a:r>
              <a:rPr lang="en-US" dirty="0"/>
              <a:t>Brief overview of the Car Price Prediction dataset</a:t>
            </a:r>
          </a:p>
          <a:p>
            <a:r>
              <a:rPr lang="en-US" dirty="0"/>
              <a:t>Mention the use of three distinct algorithms: Linear Regression, Decision Tree, and Support Vector Machine (SVM</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136" y="4070180"/>
            <a:ext cx="3041399" cy="21640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98" y="4020344"/>
            <a:ext cx="3103602" cy="22083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63" y="4592998"/>
            <a:ext cx="2933032" cy="1281028"/>
          </a:xfrm>
          <a:prstGeom prst="rect">
            <a:avLst/>
          </a:prstGeom>
        </p:spPr>
      </p:pic>
    </p:spTree>
    <p:extLst>
      <p:ext uri="{BB962C8B-B14F-4D97-AF65-F5344CB8AC3E}">
        <p14:creationId xmlns:p14="http://schemas.microsoft.com/office/powerpoint/2010/main" val="2596826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a:t>
            </a:r>
            <a:r>
              <a:rPr lang="en-US" dirty="0"/>
              <a:t>Air Pollution Classification Analysis</a:t>
            </a:r>
            <a:br>
              <a:rPr lang="en-US" dirty="0"/>
            </a:br>
            <a:r>
              <a:rPr lang="en-US" dirty="0" smtClean="0"/>
              <a:t>Evaluation </a:t>
            </a:r>
            <a:r>
              <a:rPr lang="en-US" dirty="0"/>
              <a:t>of Decision Tree Classifier and Gradient Boosting Model</a:t>
            </a:r>
          </a:p>
        </p:txBody>
      </p:sp>
      <p:sp>
        <p:nvSpPr>
          <p:cNvPr id="3" name="Content Placeholder 2"/>
          <p:cNvSpPr>
            <a:spLocks noGrp="1"/>
          </p:cNvSpPr>
          <p:nvPr>
            <p:ph idx="1"/>
          </p:nvPr>
        </p:nvSpPr>
        <p:spPr/>
        <p:txBody>
          <a:bodyPr/>
          <a:lstStyle/>
          <a:p>
            <a:r>
              <a:rPr lang="en-US" dirty="0"/>
              <a:t>Brief overview of the Global Air Pollution dataset</a:t>
            </a:r>
          </a:p>
          <a:p>
            <a:r>
              <a:rPr lang="en-US" dirty="0"/>
              <a:t>Explanation of the classification problem: predicting the PM 2.5 AQI category variable</a:t>
            </a:r>
          </a:p>
          <a:p>
            <a:r>
              <a:rPr lang="en-US" dirty="0"/>
              <a:t>Mention of the models used: Decision Tree Classifier and Gradient </a:t>
            </a:r>
            <a:r>
              <a:rPr lang="en-US" dirty="0" smtClean="0"/>
              <a:t>Boosting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642" y="4338316"/>
            <a:ext cx="3672769" cy="2613316"/>
          </a:xfrm>
          <a:prstGeom prst="rect">
            <a:avLst/>
          </a:prstGeom>
        </p:spPr>
      </p:pic>
    </p:spTree>
    <p:extLst>
      <p:ext uri="{BB962C8B-B14F-4D97-AF65-F5344CB8AC3E}">
        <p14:creationId xmlns:p14="http://schemas.microsoft.com/office/powerpoint/2010/main" val="2311821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 </a:t>
            </a:r>
            <a:r>
              <a:rPr lang="en-US" dirty="0"/>
              <a:t>Population Model Analysis</a:t>
            </a:r>
            <a:br>
              <a:rPr lang="en-US" dirty="0"/>
            </a:br>
            <a:r>
              <a:rPr lang="en-US" dirty="0" smtClean="0"/>
              <a:t>Estimation </a:t>
            </a:r>
            <a:r>
              <a:rPr lang="en-US" dirty="0"/>
              <a:t>of Factors Affecting EV Market Price and Sales</a:t>
            </a:r>
          </a:p>
        </p:txBody>
      </p:sp>
      <p:sp>
        <p:nvSpPr>
          <p:cNvPr id="3" name="Content Placeholder 2"/>
          <p:cNvSpPr>
            <a:spLocks noGrp="1"/>
          </p:cNvSpPr>
          <p:nvPr>
            <p:ph idx="1"/>
          </p:nvPr>
        </p:nvSpPr>
        <p:spPr/>
        <p:txBody>
          <a:bodyPr/>
          <a:lstStyle/>
          <a:p>
            <a:r>
              <a:rPr lang="en-US" dirty="0"/>
              <a:t>Overview of the EV Population dataset</a:t>
            </a:r>
          </a:p>
          <a:p>
            <a:r>
              <a:rPr lang="en-US" dirty="0" smtClean="0"/>
              <a:t>developing </a:t>
            </a:r>
            <a:r>
              <a:rPr lang="en-US" dirty="0"/>
              <a:t>a model to predict factors affecting market price and sales of EV </a:t>
            </a:r>
            <a:r>
              <a:rPr lang="en-US" dirty="0" smtClean="0"/>
              <a:t>population. Decision tree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232" y="3759910"/>
            <a:ext cx="3635447" cy="25867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18" y="4111430"/>
            <a:ext cx="5730737" cy="2423370"/>
          </a:xfrm>
          <a:prstGeom prst="rect">
            <a:avLst/>
          </a:prstGeom>
        </p:spPr>
      </p:pic>
    </p:spTree>
    <p:extLst>
      <p:ext uri="{BB962C8B-B14F-4D97-AF65-F5344CB8AC3E}">
        <p14:creationId xmlns:p14="http://schemas.microsoft.com/office/powerpoint/2010/main" val="3803645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4573</TotalTime>
  <Words>858</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            Machine Learning Transfiguration: Evolving Predictions across Cars price, Air Quality, and Electric Vehicles  </vt:lpstr>
      <vt:lpstr>Dataset collection</vt:lpstr>
      <vt:lpstr>Dataset collection</vt:lpstr>
      <vt:lpstr> Car Price Prediction EDA Analyzing Trends and Preferences in the Automotive Market</vt:lpstr>
      <vt:lpstr>GLOBAL AIR pollution  Analyzing Trends between the parameters affecting the air pollution  </vt:lpstr>
      <vt:lpstr>Overview of the EV population dataset and its significance in understanding electric vehicle sales trends. - EDA  </vt:lpstr>
      <vt:lpstr>Car Price Prediction Analysis Evaluation of Predictive Models</vt:lpstr>
      <vt:lpstr>Global Air Pollution Classification Analysis Evaluation of Decision Tree Classifier and Gradient Boosting Model</vt:lpstr>
      <vt:lpstr>EV Population Model Analysis Estimation of Factors Affecting EV Market Price and Sales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Major Factors of  Road Accidents in New York  City  (Team-Z)</dc:title>
  <dc:creator>Aafreen shan</dc:creator>
  <cp:lastModifiedBy>Naveen</cp:lastModifiedBy>
  <cp:revision>14</cp:revision>
  <dcterms:created xsi:type="dcterms:W3CDTF">2024-05-01T22:54:52Z</dcterms:created>
  <dcterms:modified xsi:type="dcterms:W3CDTF">2024-05-13T15:11:19Z</dcterms:modified>
</cp:coreProperties>
</file>