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7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umar\Downloads\employee_data%20(2)%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umar\Downloads\employee_data%20(2)%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(version 1).xlsb]Sheet1!PivotTable1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t>
            </a:r>
            <a:r>
              <a:rPr lang="en-IN"/>
              <a:t>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47</c:v>
                </c:pt>
                <c:pt idx="1">
                  <c:v>43</c:v>
                </c:pt>
                <c:pt idx="2">
                  <c:v>40</c:v>
                </c:pt>
                <c:pt idx="3">
                  <c:v>40</c:v>
                </c:pt>
                <c:pt idx="4">
                  <c:v>43</c:v>
                </c:pt>
                <c:pt idx="5">
                  <c:v>38</c:v>
                </c:pt>
                <c:pt idx="6">
                  <c:v>44</c:v>
                </c:pt>
                <c:pt idx="7">
                  <c:v>44</c:v>
                </c:pt>
                <c:pt idx="8">
                  <c:v>37</c:v>
                </c:pt>
                <c:pt idx="9">
                  <c:v>44</c:v>
                </c:pt>
              </c:numCache>
            </c:numRef>
          </c:val>
          <c:extLst>
            <c:ext xmlns:c16="http://schemas.microsoft.com/office/drawing/2014/chart" uri="{C3380CC4-5D6E-409C-BE32-E72D297353CC}">
              <c16:uniqueId val="{00000000-7951-41A2-BD5B-D14F1E3AE5D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71</c:v>
                </c:pt>
                <c:pt idx="1">
                  <c:v>87</c:v>
                </c:pt>
                <c:pt idx="2">
                  <c:v>79</c:v>
                </c:pt>
                <c:pt idx="3">
                  <c:v>74</c:v>
                </c:pt>
                <c:pt idx="4">
                  <c:v>79</c:v>
                </c:pt>
                <c:pt idx="5">
                  <c:v>82</c:v>
                </c:pt>
                <c:pt idx="6">
                  <c:v>86</c:v>
                </c:pt>
                <c:pt idx="7">
                  <c:v>75</c:v>
                </c:pt>
                <c:pt idx="8">
                  <c:v>74</c:v>
                </c:pt>
                <c:pt idx="9">
                  <c:v>69</c:v>
                </c:pt>
              </c:numCache>
            </c:numRef>
          </c:val>
          <c:extLst>
            <c:ext xmlns:c16="http://schemas.microsoft.com/office/drawing/2014/chart" uri="{C3380CC4-5D6E-409C-BE32-E72D297353CC}">
              <c16:uniqueId val="{00000002-7951-41A2-BD5B-D14F1E3AE5D2}"/>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151</c:v>
                </c:pt>
                <c:pt idx="1">
                  <c:v>143</c:v>
                </c:pt>
                <c:pt idx="2">
                  <c:v>164</c:v>
                </c:pt>
                <c:pt idx="3">
                  <c:v>155</c:v>
                </c:pt>
                <c:pt idx="4">
                  <c:v>158</c:v>
                </c:pt>
                <c:pt idx="5">
                  <c:v>151</c:v>
                </c:pt>
                <c:pt idx="6">
                  <c:v>148</c:v>
                </c:pt>
                <c:pt idx="7">
                  <c:v>154</c:v>
                </c:pt>
                <c:pt idx="8">
                  <c:v>157</c:v>
                </c:pt>
                <c:pt idx="9">
                  <c:v>153</c:v>
                </c:pt>
              </c:numCache>
            </c:numRef>
          </c:val>
          <c:extLst>
            <c:ext xmlns:c16="http://schemas.microsoft.com/office/drawing/2014/chart" uri="{C3380CC4-5D6E-409C-BE32-E72D297353CC}">
              <c16:uniqueId val="{00000004-7951-41A2-BD5B-D14F1E3AE5D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27</c:v>
                </c:pt>
                <c:pt idx="2">
                  <c:v>19</c:v>
                </c:pt>
                <c:pt idx="3">
                  <c:v>27</c:v>
                </c:pt>
                <c:pt idx="4">
                  <c:v>24</c:v>
                </c:pt>
                <c:pt idx="5">
                  <c:v>30</c:v>
                </c:pt>
                <c:pt idx="6">
                  <c:v>21</c:v>
                </c:pt>
                <c:pt idx="7">
                  <c:v>31</c:v>
                </c:pt>
                <c:pt idx="8">
                  <c:v>29</c:v>
                </c:pt>
                <c:pt idx="9">
                  <c:v>28</c:v>
                </c:pt>
              </c:numCache>
            </c:numRef>
          </c:val>
          <c:extLst>
            <c:ext xmlns:c16="http://schemas.microsoft.com/office/drawing/2014/chart" uri="{C3380CC4-5D6E-409C-BE32-E72D297353CC}">
              <c16:uniqueId val="{00000005-7951-41A2-BD5B-D14F1E3AE5D2}"/>
            </c:ext>
          </c:extLst>
        </c:ser>
        <c:dLbls>
          <c:showLegendKey val="0"/>
          <c:showVal val="0"/>
          <c:showCatName val="0"/>
          <c:showSerName val="0"/>
          <c:showPercent val="0"/>
          <c:showBubbleSize val="0"/>
        </c:dLbls>
        <c:gapWidth val="219"/>
        <c:overlap val="-27"/>
        <c:axId val="889251519"/>
        <c:axId val="889249119"/>
      </c:barChart>
      <c:catAx>
        <c:axId val="88925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9249119"/>
        <c:crosses val="autoZero"/>
        <c:auto val="1"/>
        <c:lblAlgn val="ctr"/>
        <c:lblOffset val="100"/>
        <c:noMultiLvlLbl val="0"/>
      </c:catAx>
      <c:valAx>
        <c:axId val="889249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9251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(version 1).xlsb]Sheet1!PivotTable1</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2E8-4D2E-9D67-DB3A6CBB70C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2E8-4D2E-9D67-DB3A6CBB70C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2E8-4D2E-9D67-DB3A6CBB70C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2E8-4D2E-9D67-DB3A6CBB70C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2E8-4D2E-9D67-DB3A6CBB70C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F2E8-4D2E-9D67-DB3A6CBB70C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F2E8-4D2E-9D67-DB3A6CBB70C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F2E8-4D2E-9D67-DB3A6CBB70C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F2E8-4D2E-9D67-DB3A6CBB70C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F2E8-4D2E-9D67-DB3A6CBB70C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47</c:v>
                </c:pt>
                <c:pt idx="1">
                  <c:v>43</c:v>
                </c:pt>
                <c:pt idx="2">
                  <c:v>40</c:v>
                </c:pt>
                <c:pt idx="3">
                  <c:v>40</c:v>
                </c:pt>
                <c:pt idx="4">
                  <c:v>43</c:v>
                </c:pt>
                <c:pt idx="5">
                  <c:v>38</c:v>
                </c:pt>
                <c:pt idx="6">
                  <c:v>44</c:v>
                </c:pt>
                <c:pt idx="7">
                  <c:v>44</c:v>
                </c:pt>
                <c:pt idx="8">
                  <c:v>37</c:v>
                </c:pt>
                <c:pt idx="9">
                  <c:v>44</c:v>
                </c:pt>
              </c:numCache>
            </c:numRef>
          </c:val>
          <c:extLst>
            <c:ext xmlns:c16="http://schemas.microsoft.com/office/drawing/2014/chart" uri="{C3380CC4-5D6E-409C-BE32-E72D297353CC}">
              <c16:uniqueId val="{00000014-F2E8-4D2E-9D67-DB3A6CBB70CD}"/>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F2E8-4D2E-9D67-DB3A6CBB70C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F2E8-4D2E-9D67-DB3A6CBB70C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F2E8-4D2E-9D67-DB3A6CBB70C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F2E8-4D2E-9D67-DB3A6CBB70C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F2E8-4D2E-9D67-DB3A6CBB70C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F2E8-4D2E-9D67-DB3A6CBB70C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F2E8-4D2E-9D67-DB3A6CBB70C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F2E8-4D2E-9D67-DB3A6CBB70C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F2E8-4D2E-9D67-DB3A6CBB70C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F2E8-4D2E-9D67-DB3A6CBB70C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71</c:v>
                </c:pt>
                <c:pt idx="1">
                  <c:v>87</c:v>
                </c:pt>
                <c:pt idx="2">
                  <c:v>79</c:v>
                </c:pt>
                <c:pt idx="3">
                  <c:v>74</c:v>
                </c:pt>
                <c:pt idx="4">
                  <c:v>79</c:v>
                </c:pt>
                <c:pt idx="5">
                  <c:v>82</c:v>
                </c:pt>
                <c:pt idx="6">
                  <c:v>86</c:v>
                </c:pt>
                <c:pt idx="7">
                  <c:v>75</c:v>
                </c:pt>
                <c:pt idx="8">
                  <c:v>74</c:v>
                </c:pt>
                <c:pt idx="9">
                  <c:v>69</c:v>
                </c:pt>
              </c:numCache>
            </c:numRef>
          </c:val>
          <c:extLst>
            <c:ext xmlns:c16="http://schemas.microsoft.com/office/drawing/2014/chart" uri="{C3380CC4-5D6E-409C-BE32-E72D297353CC}">
              <c16:uniqueId val="{00000029-F2E8-4D2E-9D67-DB3A6CBB70CD}"/>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F2E8-4D2E-9D67-DB3A6CBB70C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F2E8-4D2E-9D67-DB3A6CBB70C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F2E8-4D2E-9D67-DB3A6CBB70C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F2E8-4D2E-9D67-DB3A6CBB70C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F2E8-4D2E-9D67-DB3A6CBB70C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F2E8-4D2E-9D67-DB3A6CBB70C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F2E8-4D2E-9D67-DB3A6CBB70C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F2E8-4D2E-9D67-DB3A6CBB70C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F2E8-4D2E-9D67-DB3A6CBB70C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F2E8-4D2E-9D67-DB3A6CBB70C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151</c:v>
                </c:pt>
                <c:pt idx="1">
                  <c:v>143</c:v>
                </c:pt>
                <c:pt idx="2">
                  <c:v>164</c:v>
                </c:pt>
                <c:pt idx="3">
                  <c:v>155</c:v>
                </c:pt>
                <c:pt idx="4">
                  <c:v>158</c:v>
                </c:pt>
                <c:pt idx="5">
                  <c:v>151</c:v>
                </c:pt>
                <c:pt idx="6">
                  <c:v>148</c:v>
                </c:pt>
                <c:pt idx="7">
                  <c:v>154</c:v>
                </c:pt>
                <c:pt idx="8">
                  <c:v>157</c:v>
                </c:pt>
                <c:pt idx="9">
                  <c:v>153</c:v>
                </c:pt>
              </c:numCache>
            </c:numRef>
          </c:val>
          <c:extLst>
            <c:ext xmlns:c16="http://schemas.microsoft.com/office/drawing/2014/chart" uri="{C3380CC4-5D6E-409C-BE32-E72D297353CC}">
              <c16:uniqueId val="{0000003E-F2E8-4D2E-9D67-DB3A6CBB70CD}"/>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F2E8-4D2E-9D67-DB3A6CBB70C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F2E8-4D2E-9D67-DB3A6CBB70C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F2E8-4D2E-9D67-DB3A6CBB70C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F2E8-4D2E-9D67-DB3A6CBB70C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F2E8-4D2E-9D67-DB3A6CBB70C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F2E8-4D2E-9D67-DB3A6CBB70C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F2E8-4D2E-9D67-DB3A6CBB70C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F2E8-4D2E-9D67-DB3A6CBB70C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F2E8-4D2E-9D67-DB3A6CBB70C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F2E8-4D2E-9D67-DB3A6CBB70C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27</c:v>
                </c:pt>
                <c:pt idx="2">
                  <c:v>19</c:v>
                </c:pt>
                <c:pt idx="3">
                  <c:v>27</c:v>
                </c:pt>
                <c:pt idx="4">
                  <c:v>24</c:v>
                </c:pt>
                <c:pt idx="5">
                  <c:v>30</c:v>
                </c:pt>
                <c:pt idx="6">
                  <c:v>21</c:v>
                </c:pt>
                <c:pt idx="7">
                  <c:v>31</c:v>
                </c:pt>
                <c:pt idx="8">
                  <c:v>29</c:v>
                </c:pt>
                <c:pt idx="9">
                  <c:v>28</c:v>
                </c:pt>
              </c:numCache>
            </c:numRef>
          </c:val>
          <c:extLst>
            <c:ext xmlns:c16="http://schemas.microsoft.com/office/drawing/2014/chart" uri="{C3380CC4-5D6E-409C-BE32-E72D297353CC}">
              <c16:uniqueId val="{00000053-F2E8-4D2E-9D67-DB3A6CBB70CD}"/>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711CF-E027-44CB-B19F-DECCD0B924D9}"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3920B-AFD2-4F0B-9331-177B1BA0C985}" type="slidenum">
              <a:rPr lang="en-IN" smtClean="0"/>
              <a:t>‹#›</a:t>
            </a:fld>
            <a:endParaRPr lang="en-IN"/>
          </a:p>
        </p:txBody>
      </p:sp>
    </p:spTree>
    <p:extLst>
      <p:ext uri="{BB962C8B-B14F-4D97-AF65-F5344CB8AC3E}">
        <p14:creationId xmlns:p14="http://schemas.microsoft.com/office/powerpoint/2010/main" val="31469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B33920B-AFD2-4F0B-9331-177B1BA0C985}" type="slidenum">
              <a:rPr lang="en-IN" smtClean="0"/>
              <a:t>1</a:t>
            </a:fld>
            <a:endParaRPr lang="en-IN"/>
          </a:p>
        </p:txBody>
      </p:sp>
    </p:spTree>
    <p:extLst>
      <p:ext uri="{BB962C8B-B14F-4D97-AF65-F5344CB8AC3E}">
        <p14:creationId xmlns:p14="http://schemas.microsoft.com/office/powerpoint/2010/main" val="1481472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0112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75606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26159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1818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69013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37720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39255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83454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04503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21347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9272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302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38116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2631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1832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3728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2496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9/4/2024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24398217"/>
      </p:ext>
    </p:extLst>
  </p:cSld>
  <p:clrMap bg1="lt1" tx1="dk1" bg2="lt2" tx2="dk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 id="2147484291" r:id="rId12"/>
    <p:sldLayoutId id="2147484292" r:id="rId13"/>
    <p:sldLayoutId id="2147484293" r:id="rId14"/>
    <p:sldLayoutId id="2147484294" r:id="rId15"/>
    <p:sldLayoutId id="2147484295" r:id="rId16"/>
    <p:sldLayoutId id="214748429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image" Target="../media/image6.tmp"/><Relationship Id="rId1" Type="http://schemas.openxmlformats.org/officeDocument/2006/relationships/slideLayout" Target="../slideLayouts/slideLayout7.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ECEC-FDDB-B8F1-56EC-50DF226FB071}"/>
              </a:ext>
            </a:extLst>
          </p:cNvPr>
          <p:cNvSpPr>
            <a:spLocks noGrp="1"/>
          </p:cNvSpPr>
          <p:nvPr>
            <p:ph type="ctrTitle"/>
          </p:nvPr>
        </p:nvSpPr>
        <p:spPr>
          <a:xfrm>
            <a:off x="1186544" y="1340426"/>
            <a:ext cx="8294916" cy="654629"/>
          </a:xfrm>
        </p:spPr>
        <p:txBody>
          <a:bodyPr>
            <a:normAutofit/>
          </a:bodyPr>
          <a:lstStyle/>
          <a:p>
            <a:r>
              <a:rPr lang="en-IN" sz="3600" b="1">
                <a:solidFill>
                  <a:schemeClr val="tx1">
                    <a:lumMod val="85000"/>
                    <a:lumOff val="15000"/>
                  </a:schemeClr>
                </a:solidFill>
              </a:rPr>
              <a:t>EMPL0YEE DATA ANALYSIS USING EXCEL</a:t>
            </a:r>
          </a:p>
        </p:txBody>
      </p:sp>
      <p:sp>
        <p:nvSpPr>
          <p:cNvPr id="6" name="TextBox 5">
            <a:extLst>
              <a:ext uri="{FF2B5EF4-FFF2-40B4-BE49-F238E27FC236}">
                <a16:creationId xmlns:a16="http://schemas.microsoft.com/office/drawing/2014/main" id="{5A50EF17-613A-DFBF-C032-3A66515E3993}"/>
              </a:ext>
            </a:extLst>
          </p:cNvPr>
          <p:cNvSpPr txBox="1"/>
          <p:nvPr/>
        </p:nvSpPr>
        <p:spPr>
          <a:xfrm>
            <a:off x="1713924" y="2767280"/>
            <a:ext cx="8294915" cy="1323439"/>
          </a:xfrm>
          <a:prstGeom prst="rect">
            <a:avLst/>
          </a:prstGeom>
          <a:noFill/>
        </p:spPr>
        <p:txBody>
          <a:bodyPr wrap="square" rtlCol="0">
            <a:spAutoFit/>
          </a:bodyPr>
          <a:lstStyle/>
          <a:p>
            <a:r>
              <a:rPr lang="en-IN" sz="2000" dirty="0">
                <a:solidFill>
                  <a:schemeClr val="tx2">
                    <a:lumMod val="75000"/>
                  </a:schemeClr>
                </a:solidFill>
              </a:rPr>
              <a:t>NAME: NAVENDHINI P</a:t>
            </a:r>
          </a:p>
          <a:p>
            <a:r>
              <a:rPr lang="en-IN" sz="2000" dirty="0">
                <a:solidFill>
                  <a:schemeClr val="tx2">
                    <a:lumMod val="75000"/>
                  </a:schemeClr>
                </a:solidFill>
              </a:rPr>
              <a:t>REGISTER NO: 312217947</a:t>
            </a:r>
          </a:p>
          <a:p>
            <a:r>
              <a:rPr lang="en-IN" sz="2000" dirty="0">
                <a:solidFill>
                  <a:schemeClr val="tx2">
                    <a:lumMod val="75000"/>
                  </a:schemeClr>
                </a:solidFill>
              </a:rPr>
              <a:t>DEPARTMENT: B.COM ( ACCOUNTING AND FINANCE)</a:t>
            </a:r>
          </a:p>
          <a:p>
            <a:r>
              <a:rPr lang="en-IN" sz="2000" dirty="0">
                <a:solidFill>
                  <a:schemeClr val="tx2">
                    <a:lumMod val="75000"/>
                  </a:schemeClr>
                </a:solidFill>
              </a:rPr>
              <a:t>COLLEGE: ST.ANNE’S ARTS AND SCIENCE COLLEGE</a:t>
            </a:r>
          </a:p>
        </p:txBody>
      </p:sp>
    </p:spTree>
    <p:extLst>
      <p:ext uri="{BB962C8B-B14F-4D97-AF65-F5344CB8AC3E}">
        <p14:creationId xmlns:p14="http://schemas.microsoft.com/office/powerpoint/2010/main" val="355949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34F63-7AEC-184D-A196-8136D53A1F87}"/>
              </a:ext>
            </a:extLst>
          </p:cNvPr>
          <p:cNvSpPr txBox="1"/>
          <p:nvPr/>
        </p:nvSpPr>
        <p:spPr>
          <a:xfrm>
            <a:off x="1841787" y="1745786"/>
            <a:ext cx="6094268" cy="4524315"/>
          </a:xfrm>
          <a:prstGeom prst="rect">
            <a:avLst/>
          </a:prstGeom>
          <a:noFill/>
        </p:spPr>
        <p:txBody>
          <a:bodyPr wrap="square">
            <a:spAutoFit/>
          </a:bodyPr>
          <a:lstStyle/>
          <a:p>
            <a:r>
              <a:rPr lang="en-IN" sz="1200" b="1"/>
              <a:t>DATA COLLECTION</a:t>
            </a:r>
          </a:p>
          <a:p>
            <a:r>
              <a:rPr lang="en-IN" sz="1200">
                <a:solidFill>
                  <a:schemeClr val="accent1">
                    <a:lumMod val="75000"/>
                  </a:schemeClr>
                </a:solidFill>
              </a:rPr>
              <a:t>Data source </a:t>
            </a:r>
            <a:r>
              <a:rPr lang="en-IN" sz="1200"/>
              <a:t>:  edunet  Foundation Dashboard</a:t>
            </a:r>
          </a:p>
          <a:p>
            <a:r>
              <a:rPr lang="en-IN" sz="1200">
                <a:solidFill>
                  <a:schemeClr val="accent1">
                    <a:lumMod val="75000"/>
                  </a:schemeClr>
                </a:solidFill>
              </a:rPr>
              <a:t>Basis: </a:t>
            </a:r>
            <a:r>
              <a:rPr lang="en-IN" sz="1200"/>
              <a:t>Employee dataset </a:t>
            </a:r>
          </a:p>
          <a:p>
            <a:r>
              <a:rPr lang="en-IN" sz="1200" b="1"/>
              <a:t>DATA PREPARATION</a:t>
            </a:r>
          </a:p>
          <a:p>
            <a:r>
              <a:rPr lang="en-IN" sz="1200">
                <a:solidFill>
                  <a:schemeClr val="accent1">
                    <a:lumMod val="75000"/>
                  </a:schemeClr>
                </a:solidFill>
              </a:rPr>
              <a:t>Feature selection</a:t>
            </a:r>
            <a:r>
              <a:rPr lang="en-IN" sz="1200"/>
              <a:t>: Selected based on Performance </a:t>
            </a:r>
          </a:p>
          <a:p>
            <a:r>
              <a:rPr lang="en-IN" sz="1200">
                <a:solidFill>
                  <a:schemeClr val="accent1">
                    <a:lumMod val="75000"/>
                  </a:schemeClr>
                </a:solidFill>
              </a:rPr>
              <a:t>Features</a:t>
            </a:r>
            <a:r>
              <a:rPr lang="en-IN" sz="1200"/>
              <a:t>: First Name, Department, Gender code, performance level, Employee type</a:t>
            </a:r>
          </a:p>
          <a:p>
            <a:r>
              <a:rPr lang="en-IN" sz="1200" b="1"/>
              <a:t>DATA CLEANING</a:t>
            </a:r>
          </a:p>
          <a:p>
            <a:r>
              <a:rPr lang="en-IN" sz="1200"/>
              <a:t>Conditional Formatting: Missing values was identified</a:t>
            </a:r>
          </a:p>
          <a:p>
            <a:r>
              <a:rPr lang="en-IN" sz="1200" b="1"/>
              <a:t>DATA AGGREGATION</a:t>
            </a:r>
          </a:p>
          <a:p>
            <a:r>
              <a:rPr lang="en-IN" sz="1200"/>
              <a:t>Excel function: IFS function used for categorizing employees on the basis of their performance level</a:t>
            </a:r>
          </a:p>
          <a:p>
            <a:r>
              <a:rPr lang="en-IN" sz="1200">
                <a:solidFill>
                  <a:schemeClr val="accent1">
                    <a:lumMod val="75000"/>
                  </a:schemeClr>
                </a:solidFill>
              </a:rPr>
              <a:t>Performance level categories </a:t>
            </a:r>
          </a:p>
          <a:p>
            <a:r>
              <a:rPr lang="en-IN" sz="1200"/>
              <a:t>5 - Very high</a:t>
            </a:r>
          </a:p>
          <a:p>
            <a:r>
              <a:rPr lang="en-IN" sz="1200"/>
              <a:t>4 – High</a:t>
            </a:r>
          </a:p>
          <a:p>
            <a:r>
              <a:rPr lang="en-IN" sz="1200"/>
              <a:t>3 - Medium </a:t>
            </a:r>
          </a:p>
          <a:p>
            <a:r>
              <a:rPr lang="en-IN" sz="1200"/>
              <a:t>2 &amp;1 – Low</a:t>
            </a:r>
          </a:p>
          <a:p>
            <a:r>
              <a:rPr lang="en-IN" sz="1200" b="1"/>
              <a:t>DATA ANALYSIS</a:t>
            </a:r>
          </a:p>
          <a:p>
            <a:r>
              <a:rPr lang="en-IN" sz="1200">
                <a:solidFill>
                  <a:schemeClr val="accent1">
                    <a:lumMod val="75000"/>
                  </a:schemeClr>
                </a:solidFill>
              </a:rPr>
              <a:t>Pivot table</a:t>
            </a:r>
            <a:r>
              <a:rPr lang="en-IN" sz="1200"/>
              <a:t>: Pivot table was generated to summarize data and cross tabulation ( performance level by department; Filtered by Gender)</a:t>
            </a:r>
          </a:p>
          <a:p>
            <a:r>
              <a:rPr lang="en-IN" sz="1200">
                <a:solidFill>
                  <a:schemeClr val="accent1">
                    <a:lumMod val="75000"/>
                  </a:schemeClr>
                </a:solidFill>
              </a:rPr>
              <a:t>Slicer: </a:t>
            </a:r>
            <a:r>
              <a:rPr lang="en-IN" sz="1200"/>
              <a:t>To filter/ slice the data to scrutinize and sort particular information (Employee type )</a:t>
            </a:r>
          </a:p>
          <a:p>
            <a:r>
              <a:rPr lang="en-IN" sz="1200" b="1"/>
              <a:t>VISUALIZATION OF DATA</a:t>
            </a:r>
          </a:p>
          <a:p>
            <a:r>
              <a:rPr lang="en-IN" sz="1200">
                <a:solidFill>
                  <a:schemeClr val="accent1">
                    <a:lumMod val="75000"/>
                  </a:schemeClr>
                </a:solidFill>
              </a:rPr>
              <a:t>Chart: </a:t>
            </a:r>
            <a:r>
              <a:rPr lang="en-IN" sz="1200"/>
              <a:t>Recommended charts (Column chart) was used</a:t>
            </a:r>
          </a:p>
          <a:p>
            <a:r>
              <a:rPr lang="en-IN" sz="1200">
                <a:solidFill>
                  <a:schemeClr val="accent1">
                    <a:lumMod val="75000"/>
                  </a:schemeClr>
                </a:solidFill>
              </a:rPr>
              <a:t>Chart Element</a:t>
            </a:r>
            <a:r>
              <a:rPr lang="en-IN" sz="1200"/>
              <a:t>: Chart title was added</a:t>
            </a:r>
          </a:p>
          <a:p>
            <a:r>
              <a:rPr lang="en-IN" sz="1200">
                <a:solidFill>
                  <a:schemeClr val="accent1">
                    <a:lumMod val="75000"/>
                  </a:schemeClr>
                </a:solidFill>
              </a:rPr>
              <a:t>Trendline: Linear </a:t>
            </a:r>
            <a:r>
              <a:rPr lang="en-IN" sz="1200"/>
              <a:t>and exponential line was used</a:t>
            </a:r>
          </a:p>
        </p:txBody>
      </p:sp>
      <p:sp>
        <p:nvSpPr>
          <p:cNvPr id="4" name="TextBox 3">
            <a:extLst>
              <a:ext uri="{FF2B5EF4-FFF2-40B4-BE49-F238E27FC236}">
                <a16:creationId xmlns:a16="http://schemas.microsoft.com/office/drawing/2014/main" id="{F72BBC29-7047-F148-ED3A-4A2AA9516A25}"/>
              </a:ext>
            </a:extLst>
          </p:cNvPr>
          <p:cNvSpPr txBox="1"/>
          <p:nvPr/>
        </p:nvSpPr>
        <p:spPr>
          <a:xfrm>
            <a:off x="1350818" y="883227"/>
            <a:ext cx="5226627" cy="523220"/>
          </a:xfrm>
          <a:prstGeom prst="rect">
            <a:avLst/>
          </a:prstGeom>
          <a:noFill/>
        </p:spPr>
        <p:txBody>
          <a:bodyPr wrap="square" rtlCol="0">
            <a:spAutoFit/>
          </a:bodyPr>
          <a:lstStyle/>
          <a:p>
            <a:r>
              <a:rPr lang="en-IN" sz="2800" b="1"/>
              <a:t>MODELLING AND APPROACH</a:t>
            </a:r>
          </a:p>
        </p:txBody>
      </p:sp>
    </p:spTree>
    <p:extLst>
      <p:ext uri="{BB962C8B-B14F-4D97-AF65-F5344CB8AC3E}">
        <p14:creationId xmlns:p14="http://schemas.microsoft.com/office/powerpoint/2010/main" val="233341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A2D61-AA34-7187-5D6D-7263FD9F862D}"/>
              </a:ext>
            </a:extLst>
          </p:cNvPr>
          <p:cNvSpPr txBox="1"/>
          <p:nvPr/>
        </p:nvSpPr>
        <p:spPr>
          <a:xfrm>
            <a:off x="1433945" y="852055"/>
            <a:ext cx="1766455" cy="523220"/>
          </a:xfrm>
          <a:prstGeom prst="rect">
            <a:avLst/>
          </a:prstGeom>
          <a:noFill/>
        </p:spPr>
        <p:txBody>
          <a:bodyPr wrap="square" rtlCol="0">
            <a:spAutoFit/>
          </a:bodyPr>
          <a:lstStyle/>
          <a:p>
            <a:r>
              <a:rPr lang="en-IN" sz="2800" b="1"/>
              <a:t>RESULTS</a:t>
            </a:r>
          </a:p>
        </p:txBody>
      </p:sp>
      <p:graphicFrame>
        <p:nvGraphicFramePr>
          <p:cNvPr id="3" name="Chart 2">
            <a:extLst>
              <a:ext uri="{FF2B5EF4-FFF2-40B4-BE49-F238E27FC236}">
                <a16:creationId xmlns:a16="http://schemas.microsoft.com/office/drawing/2014/main" id="{DA1AF391-E477-9798-725C-D2A40B441A1C}"/>
              </a:ext>
            </a:extLst>
          </p:cNvPr>
          <p:cNvGraphicFramePr>
            <a:graphicFrameLocks/>
          </p:cNvGraphicFramePr>
          <p:nvPr>
            <p:extLst>
              <p:ext uri="{D42A27DB-BD31-4B8C-83A1-F6EECF244321}">
                <p14:modId xmlns:p14="http://schemas.microsoft.com/office/powerpoint/2010/main" val="668335197"/>
              </p:ext>
            </p:extLst>
          </p:nvPr>
        </p:nvGraphicFramePr>
        <p:xfrm>
          <a:off x="2888673" y="1672589"/>
          <a:ext cx="5850082" cy="4094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56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B34E8-2A2A-5276-E4F4-CB3FFCA6115F}"/>
              </a:ext>
            </a:extLst>
          </p:cNvPr>
          <p:cNvSpPr txBox="1"/>
          <p:nvPr/>
        </p:nvSpPr>
        <p:spPr>
          <a:xfrm>
            <a:off x="1714500" y="945573"/>
            <a:ext cx="1589809" cy="523220"/>
          </a:xfrm>
          <a:prstGeom prst="rect">
            <a:avLst/>
          </a:prstGeom>
          <a:noFill/>
        </p:spPr>
        <p:txBody>
          <a:bodyPr wrap="square" rtlCol="0">
            <a:spAutoFit/>
          </a:bodyPr>
          <a:lstStyle/>
          <a:p>
            <a:r>
              <a:rPr lang="en-IN" sz="2800" b="1"/>
              <a:t>RESULTS</a:t>
            </a:r>
          </a:p>
        </p:txBody>
      </p:sp>
      <p:graphicFrame>
        <p:nvGraphicFramePr>
          <p:cNvPr id="3" name="Chart 2">
            <a:extLst>
              <a:ext uri="{FF2B5EF4-FFF2-40B4-BE49-F238E27FC236}">
                <a16:creationId xmlns:a16="http://schemas.microsoft.com/office/drawing/2014/main" id="{C949DF2D-1E03-4538-C8FD-FABE14DF5A52}"/>
              </a:ext>
            </a:extLst>
          </p:cNvPr>
          <p:cNvGraphicFramePr>
            <a:graphicFrameLocks/>
          </p:cNvGraphicFramePr>
          <p:nvPr>
            <p:extLst>
              <p:ext uri="{D42A27DB-BD31-4B8C-83A1-F6EECF244321}">
                <p14:modId xmlns:p14="http://schemas.microsoft.com/office/powerpoint/2010/main" val="485000785"/>
              </p:ext>
            </p:extLst>
          </p:nvPr>
        </p:nvGraphicFramePr>
        <p:xfrm>
          <a:off x="2529192" y="2205989"/>
          <a:ext cx="5461418" cy="34555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181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EE076E-E056-81CC-7EE7-84249879672E}"/>
              </a:ext>
            </a:extLst>
          </p:cNvPr>
          <p:cNvSpPr txBox="1"/>
          <p:nvPr/>
        </p:nvSpPr>
        <p:spPr>
          <a:xfrm>
            <a:off x="1610591" y="2072847"/>
            <a:ext cx="8063345" cy="3046988"/>
          </a:xfrm>
          <a:prstGeom prst="rect">
            <a:avLst/>
          </a:prstGeom>
          <a:noFill/>
        </p:spPr>
        <p:txBody>
          <a:bodyPr wrap="square">
            <a:spAutoFit/>
          </a:bodyPr>
          <a:lstStyle/>
          <a:p>
            <a:r>
              <a:rPr lang="en-IN" sz="2400"/>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p>
        </p:txBody>
      </p:sp>
      <p:sp>
        <p:nvSpPr>
          <p:cNvPr id="4" name="TextBox 3">
            <a:extLst>
              <a:ext uri="{FF2B5EF4-FFF2-40B4-BE49-F238E27FC236}">
                <a16:creationId xmlns:a16="http://schemas.microsoft.com/office/drawing/2014/main" id="{E0469596-0D73-EFBA-4BCA-33E4360985F5}"/>
              </a:ext>
            </a:extLst>
          </p:cNvPr>
          <p:cNvSpPr txBox="1"/>
          <p:nvPr/>
        </p:nvSpPr>
        <p:spPr>
          <a:xfrm>
            <a:off x="1402775" y="1153391"/>
            <a:ext cx="5122718" cy="584775"/>
          </a:xfrm>
          <a:prstGeom prst="rect">
            <a:avLst/>
          </a:prstGeom>
          <a:noFill/>
        </p:spPr>
        <p:txBody>
          <a:bodyPr wrap="square" rtlCol="0">
            <a:spAutoFit/>
          </a:bodyPr>
          <a:lstStyle/>
          <a:p>
            <a:r>
              <a:rPr lang="en-IN" sz="3200" b="1"/>
              <a:t>CONCLUSION</a:t>
            </a:r>
          </a:p>
        </p:txBody>
      </p:sp>
    </p:spTree>
    <p:extLst>
      <p:ext uri="{BB962C8B-B14F-4D97-AF65-F5344CB8AC3E}">
        <p14:creationId xmlns:p14="http://schemas.microsoft.com/office/powerpoint/2010/main" val="268142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224A-4A35-C2C1-5B8C-DCE763194F28}"/>
              </a:ext>
            </a:extLst>
          </p:cNvPr>
          <p:cNvSpPr>
            <a:spLocks noGrp="1"/>
          </p:cNvSpPr>
          <p:nvPr>
            <p:ph type="title"/>
          </p:nvPr>
        </p:nvSpPr>
        <p:spPr>
          <a:xfrm>
            <a:off x="1080654" y="828563"/>
            <a:ext cx="4852555" cy="636555"/>
          </a:xfrm>
        </p:spPr>
        <p:txBody>
          <a:bodyPr>
            <a:normAutofit fontScale="90000"/>
          </a:bodyPr>
          <a:lstStyle/>
          <a:p>
            <a:r>
              <a:rPr lang="en-IN" b="1">
                <a:solidFill>
                  <a:schemeClr val="tx1">
                    <a:lumMod val="85000"/>
                    <a:lumOff val="15000"/>
                  </a:schemeClr>
                </a:solidFill>
              </a:rPr>
              <a:t>PROJECT TITLE</a:t>
            </a:r>
          </a:p>
        </p:txBody>
      </p:sp>
      <p:sp>
        <p:nvSpPr>
          <p:cNvPr id="3" name="Text Placeholder 2">
            <a:extLst>
              <a:ext uri="{FF2B5EF4-FFF2-40B4-BE49-F238E27FC236}">
                <a16:creationId xmlns:a16="http://schemas.microsoft.com/office/drawing/2014/main" id="{79A93C16-E799-95B8-80F7-15F198F464A8}"/>
              </a:ext>
            </a:extLst>
          </p:cNvPr>
          <p:cNvSpPr>
            <a:spLocks noGrp="1"/>
          </p:cNvSpPr>
          <p:nvPr>
            <p:ph type="body" idx="1"/>
          </p:nvPr>
        </p:nvSpPr>
        <p:spPr>
          <a:xfrm>
            <a:off x="1163782" y="2504209"/>
            <a:ext cx="10101744" cy="852055"/>
          </a:xfrm>
        </p:spPr>
        <p:txBody>
          <a:bodyPr>
            <a:normAutofit/>
          </a:bodyPr>
          <a:lstStyle/>
          <a:p>
            <a:r>
              <a:rPr lang="en-IN" sz="2400" b="1">
                <a:solidFill>
                  <a:schemeClr val="tx1">
                    <a:lumMod val="85000"/>
                    <a:lumOff val="15000"/>
                  </a:schemeClr>
                </a:solidFill>
                <a:ea typeface="Calibri" panose="020F0502020204030204" pitchFamily="34" charset="0"/>
                <a:cs typeface="Calibri" panose="020F0502020204030204" pitchFamily="34" charset="0"/>
              </a:rPr>
              <a:t>Employee performance analysis using excel</a:t>
            </a:r>
          </a:p>
        </p:txBody>
      </p:sp>
    </p:spTree>
    <p:extLst>
      <p:ext uri="{BB962C8B-B14F-4D97-AF65-F5344CB8AC3E}">
        <p14:creationId xmlns:p14="http://schemas.microsoft.com/office/powerpoint/2010/main" val="368934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731F-B436-0A1B-E9D9-07D3B444BAF1}"/>
              </a:ext>
            </a:extLst>
          </p:cNvPr>
          <p:cNvSpPr>
            <a:spLocks noGrp="1"/>
          </p:cNvSpPr>
          <p:nvPr>
            <p:ph type="title"/>
          </p:nvPr>
        </p:nvSpPr>
        <p:spPr>
          <a:xfrm>
            <a:off x="1604159" y="669495"/>
            <a:ext cx="2098964" cy="691219"/>
          </a:xfrm>
        </p:spPr>
        <p:txBody>
          <a:bodyPr>
            <a:normAutofit fontScale="90000"/>
          </a:bodyPr>
          <a:lstStyle/>
          <a:p>
            <a:r>
              <a:rPr lang="en-IN" b="1">
                <a:solidFill>
                  <a:schemeClr val="tx1">
                    <a:lumMod val="85000"/>
                    <a:lumOff val="15000"/>
                  </a:schemeClr>
                </a:solidFill>
              </a:rPr>
              <a:t>Agenda</a:t>
            </a:r>
          </a:p>
        </p:txBody>
      </p:sp>
      <p:sp>
        <p:nvSpPr>
          <p:cNvPr id="5" name="TextBox 4">
            <a:extLst>
              <a:ext uri="{FF2B5EF4-FFF2-40B4-BE49-F238E27FC236}">
                <a16:creationId xmlns:a16="http://schemas.microsoft.com/office/drawing/2014/main" id="{8A6F7A0A-E287-498A-F36D-3C71E45F1863}"/>
              </a:ext>
            </a:extLst>
          </p:cNvPr>
          <p:cNvSpPr txBox="1"/>
          <p:nvPr/>
        </p:nvSpPr>
        <p:spPr>
          <a:xfrm>
            <a:off x="2964377" y="2136338"/>
            <a:ext cx="9058151" cy="2585323"/>
          </a:xfrm>
          <a:prstGeom prst="rect">
            <a:avLst/>
          </a:prstGeom>
          <a:noFill/>
        </p:spPr>
        <p:txBody>
          <a:bodyPr wrap="square" rtlCol="0">
            <a:spAutoFit/>
          </a:bodyPr>
          <a:lstStyle/>
          <a:p>
            <a:pPr marL="342900" indent="-342900">
              <a:buAutoNum type="arabicPeriod"/>
            </a:pPr>
            <a:r>
              <a:rPr lang="en-IN"/>
              <a:t>Problem statement</a:t>
            </a:r>
          </a:p>
          <a:p>
            <a:pPr marL="342900" indent="-342900">
              <a:buAutoNum type="arabicPeriod"/>
            </a:pPr>
            <a:r>
              <a:rPr lang="en-IN"/>
              <a:t>Project overview</a:t>
            </a:r>
          </a:p>
          <a:p>
            <a:pPr marL="342900" indent="-342900">
              <a:buAutoNum type="arabicPeriod"/>
            </a:pPr>
            <a:r>
              <a:rPr lang="en-IN"/>
              <a:t>End users</a:t>
            </a:r>
          </a:p>
          <a:p>
            <a:pPr marL="342900" indent="-342900">
              <a:buAutoNum type="arabicPeriod"/>
            </a:pPr>
            <a:r>
              <a:rPr lang="en-IN"/>
              <a:t>Our Solution and Proposition</a:t>
            </a:r>
          </a:p>
          <a:p>
            <a:pPr marL="342900" indent="-342900">
              <a:buAutoNum type="arabicPeriod"/>
            </a:pPr>
            <a:r>
              <a:rPr lang="en-IN"/>
              <a:t>Dataset Description</a:t>
            </a:r>
          </a:p>
          <a:p>
            <a:pPr marL="342900" indent="-342900">
              <a:buAutoNum type="arabicPeriod"/>
            </a:pPr>
            <a:r>
              <a:rPr lang="en-IN"/>
              <a:t>Modelling approach</a:t>
            </a:r>
          </a:p>
          <a:p>
            <a:pPr marL="342900" indent="-342900">
              <a:buAutoNum type="arabicPeriod"/>
            </a:pPr>
            <a:r>
              <a:rPr lang="en-IN"/>
              <a:t>Result and Discussion</a:t>
            </a:r>
          </a:p>
          <a:p>
            <a:pPr marL="342900" indent="-342900">
              <a:buAutoNum type="arabicPeriod"/>
            </a:pPr>
            <a:r>
              <a:rPr lang="en-IN"/>
              <a:t>Conclusion</a:t>
            </a:r>
          </a:p>
          <a:p>
            <a:pPr marL="342900" indent="-342900">
              <a:buAutoNum type="arabicPeriod"/>
            </a:pPr>
            <a:endParaRPr lang="en-IN"/>
          </a:p>
        </p:txBody>
      </p:sp>
      <p:pic>
        <p:nvPicPr>
          <p:cNvPr id="3" name="object 20">
            <a:extLst>
              <a:ext uri="{FF2B5EF4-FFF2-40B4-BE49-F238E27FC236}">
                <a16:creationId xmlns:a16="http://schemas.microsoft.com/office/drawing/2014/main" id="{219684B8-91CD-A917-C3FF-BAAAD3775474}"/>
              </a:ext>
            </a:extLst>
          </p:cNvPr>
          <p:cNvPicPr/>
          <p:nvPr/>
        </p:nvPicPr>
        <p:blipFill>
          <a:blip r:embed="rId2" cstate="print"/>
          <a:stretch>
            <a:fillRect/>
          </a:stretch>
        </p:blipFill>
        <p:spPr>
          <a:xfrm>
            <a:off x="636813" y="3602182"/>
            <a:ext cx="1632857" cy="2743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07127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446EF-F125-D43F-EC5B-BA1CBC46984D}"/>
              </a:ext>
            </a:extLst>
          </p:cNvPr>
          <p:cNvSpPr txBox="1"/>
          <p:nvPr/>
        </p:nvSpPr>
        <p:spPr>
          <a:xfrm>
            <a:off x="1129553" y="903642"/>
            <a:ext cx="5152913" cy="584775"/>
          </a:xfrm>
          <a:prstGeom prst="rect">
            <a:avLst/>
          </a:prstGeom>
          <a:noFill/>
        </p:spPr>
        <p:txBody>
          <a:bodyPr wrap="square" rtlCol="0">
            <a:spAutoFit/>
          </a:bodyPr>
          <a:lstStyle/>
          <a:p>
            <a:r>
              <a:rPr lang="en-IN" sz="3200" b="1"/>
              <a:t>PERFORMANCE STATEMENT</a:t>
            </a:r>
          </a:p>
        </p:txBody>
      </p:sp>
      <p:sp>
        <p:nvSpPr>
          <p:cNvPr id="6" name="TextBox 5">
            <a:extLst>
              <a:ext uri="{FF2B5EF4-FFF2-40B4-BE49-F238E27FC236}">
                <a16:creationId xmlns:a16="http://schemas.microsoft.com/office/drawing/2014/main" id="{3713A444-37B7-1315-CD1F-224C8D58082A}"/>
              </a:ext>
            </a:extLst>
          </p:cNvPr>
          <p:cNvSpPr txBox="1"/>
          <p:nvPr/>
        </p:nvSpPr>
        <p:spPr>
          <a:xfrm>
            <a:off x="1129553" y="1990166"/>
            <a:ext cx="7885355" cy="1938992"/>
          </a:xfrm>
          <a:prstGeom prst="rect">
            <a:avLst/>
          </a:prstGeom>
          <a:noFill/>
        </p:spPr>
        <p:txBody>
          <a:bodyPr wrap="square">
            <a:spAutoFit/>
          </a:bodyPr>
          <a:lstStyle/>
          <a:p>
            <a:r>
              <a:rPr lang="en-IN" sz="2400"/>
              <a:t> This project aims to analyse employee performance based on satisfaction levels using Excel. The goal is to identify patterns and correlations within the data to help improve employee satisfaction and performance across different demographics and business units.</a:t>
            </a:r>
          </a:p>
        </p:txBody>
      </p:sp>
    </p:spTree>
    <p:extLst>
      <p:ext uri="{BB962C8B-B14F-4D97-AF65-F5344CB8AC3E}">
        <p14:creationId xmlns:p14="http://schemas.microsoft.com/office/powerpoint/2010/main" val="180405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5EADB-9CA5-B034-9726-01D3B2F89ECA}"/>
              </a:ext>
            </a:extLst>
          </p:cNvPr>
          <p:cNvSpPr txBox="1"/>
          <p:nvPr/>
        </p:nvSpPr>
        <p:spPr>
          <a:xfrm>
            <a:off x="1011219" y="1862029"/>
            <a:ext cx="9864762" cy="2246769"/>
          </a:xfrm>
          <a:prstGeom prst="rect">
            <a:avLst/>
          </a:prstGeom>
          <a:noFill/>
        </p:spPr>
        <p:txBody>
          <a:bodyPr wrap="square">
            <a:spAutoFit/>
          </a:bodyPr>
          <a:lstStyle/>
          <a:p>
            <a:r>
              <a:rPr lang="en-IN" sz="2000"/>
              <a:t>The "Employee Performance Analysis Using Excel" project focuses on evaluating employee performance by analysing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sp>
        <p:nvSpPr>
          <p:cNvPr id="4" name="TextBox 3">
            <a:extLst>
              <a:ext uri="{FF2B5EF4-FFF2-40B4-BE49-F238E27FC236}">
                <a16:creationId xmlns:a16="http://schemas.microsoft.com/office/drawing/2014/main" id="{77E6D3F1-91C3-A6E1-BBD8-92D55024729C}"/>
              </a:ext>
            </a:extLst>
          </p:cNvPr>
          <p:cNvSpPr txBox="1"/>
          <p:nvPr/>
        </p:nvSpPr>
        <p:spPr>
          <a:xfrm>
            <a:off x="1011219" y="826139"/>
            <a:ext cx="4554072" cy="523220"/>
          </a:xfrm>
          <a:prstGeom prst="rect">
            <a:avLst/>
          </a:prstGeom>
          <a:noFill/>
        </p:spPr>
        <p:txBody>
          <a:bodyPr wrap="square" rtlCol="0">
            <a:spAutoFit/>
          </a:bodyPr>
          <a:lstStyle/>
          <a:p>
            <a:r>
              <a:rPr lang="en-IN" sz="2800" b="1"/>
              <a:t>PROJECT OVERVIEW</a:t>
            </a:r>
          </a:p>
        </p:txBody>
      </p:sp>
    </p:spTree>
    <p:extLst>
      <p:ext uri="{BB962C8B-B14F-4D97-AF65-F5344CB8AC3E}">
        <p14:creationId xmlns:p14="http://schemas.microsoft.com/office/powerpoint/2010/main" val="271334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3C617-A35A-850A-5321-9DD8CC462F85}"/>
              </a:ext>
            </a:extLst>
          </p:cNvPr>
          <p:cNvSpPr txBox="1"/>
          <p:nvPr/>
        </p:nvSpPr>
        <p:spPr>
          <a:xfrm>
            <a:off x="1735281" y="1880755"/>
            <a:ext cx="8156862" cy="4278094"/>
          </a:xfrm>
          <a:prstGeom prst="rect">
            <a:avLst/>
          </a:prstGeom>
          <a:noFill/>
        </p:spPr>
        <p:txBody>
          <a:bodyPr wrap="square">
            <a:spAutoFit/>
          </a:bodyPr>
          <a:lstStyle/>
          <a:p>
            <a:r>
              <a:rPr lang="en-IN" sz="1600"/>
              <a:t>CONDITIONAL FORMATTING</a:t>
            </a:r>
          </a:p>
          <a:p>
            <a:r>
              <a:rPr lang="en-IN" sz="1600"/>
              <a:t>Highlighting cells that are blanks or have no value</a:t>
            </a:r>
          </a:p>
          <a:p>
            <a:endParaRPr lang="en-IN" sz="1600"/>
          </a:p>
          <a:p>
            <a:r>
              <a:rPr lang="en-IN" sz="1600"/>
              <a:t>FILTER</a:t>
            </a:r>
          </a:p>
          <a:p>
            <a:r>
              <a:rPr lang="en-IN" sz="1600"/>
              <a:t>Focusing on blank cells and removing them</a:t>
            </a:r>
          </a:p>
          <a:p>
            <a:endParaRPr lang="en-IN" sz="1600"/>
          </a:p>
          <a:p>
            <a:r>
              <a:rPr lang="en-IN" sz="1600"/>
              <a:t>FORMULA</a:t>
            </a:r>
          </a:p>
          <a:p>
            <a:r>
              <a:rPr lang="en-IN" sz="1600"/>
              <a:t>For identifying the age category from late 20s to early60s</a:t>
            </a:r>
          </a:p>
          <a:p>
            <a:endParaRPr lang="en-IN" sz="1600"/>
          </a:p>
          <a:p>
            <a:r>
              <a:rPr lang="en-IN" sz="1600"/>
              <a:t>PIVOT TABLE</a:t>
            </a:r>
          </a:p>
          <a:p>
            <a:r>
              <a:rPr lang="en-IN" sz="1600"/>
              <a:t>Summarizing data and analysing relationship and generating report</a:t>
            </a:r>
          </a:p>
          <a:p>
            <a:endParaRPr lang="en-IN" sz="1600"/>
          </a:p>
          <a:p>
            <a:r>
              <a:rPr lang="en-IN" sz="1600"/>
              <a:t>SLICER</a:t>
            </a:r>
          </a:p>
          <a:p>
            <a:r>
              <a:rPr lang="en-IN" sz="1600"/>
              <a:t>Filtering data for enhancing user experience and highlight clear view of specific data</a:t>
            </a:r>
          </a:p>
          <a:p>
            <a:endParaRPr lang="en-IN" sz="1600"/>
          </a:p>
          <a:p>
            <a:r>
              <a:rPr lang="en-IN" sz="1600"/>
              <a:t>GRAPH</a:t>
            </a:r>
          </a:p>
          <a:p>
            <a:r>
              <a:rPr lang="en-IN" sz="1600"/>
              <a:t>For data visualization</a:t>
            </a:r>
          </a:p>
        </p:txBody>
      </p:sp>
      <p:sp>
        <p:nvSpPr>
          <p:cNvPr id="4" name="TextBox 3">
            <a:extLst>
              <a:ext uri="{FF2B5EF4-FFF2-40B4-BE49-F238E27FC236}">
                <a16:creationId xmlns:a16="http://schemas.microsoft.com/office/drawing/2014/main" id="{1F4A91F3-8FEE-569E-5D0B-5F41BF2FE723}"/>
              </a:ext>
            </a:extLst>
          </p:cNvPr>
          <p:cNvSpPr txBox="1"/>
          <p:nvPr/>
        </p:nvSpPr>
        <p:spPr>
          <a:xfrm>
            <a:off x="1319645" y="581948"/>
            <a:ext cx="3844637" cy="954107"/>
          </a:xfrm>
          <a:prstGeom prst="rect">
            <a:avLst/>
          </a:prstGeom>
          <a:noFill/>
        </p:spPr>
        <p:txBody>
          <a:bodyPr wrap="square" rtlCol="0">
            <a:spAutoFit/>
          </a:bodyPr>
          <a:lstStyle/>
          <a:p>
            <a:r>
              <a:rPr lang="en-IN" sz="2800" b="1"/>
              <a:t>OUR SOLUTION AND IT’S PROPOSITION</a:t>
            </a:r>
          </a:p>
        </p:txBody>
      </p:sp>
      <p:pic>
        <p:nvPicPr>
          <p:cNvPr id="5" name="object 2">
            <a:extLst>
              <a:ext uri="{FF2B5EF4-FFF2-40B4-BE49-F238E27FC236}">
                <a16:creationId xmlns:a16="http://schemas.microsoft.com/office/drawing/2014/main" id="{B5B51551-7BC8-425B-DAC4-0DAE9E925D52}"/>
              </a:ext>
            </a:extLst>
          </p:cNvPr>
          <p:cNvPicPr/>
          <p:nvPr/>
        </p:nvPicPr>
        <p:blipFill>
          <a:blip r:embed="rId2" cstate="print"/>
          <a:stretch>
            <a:fillRect/>
          </a:stretch>
        </p:blipFill>
        <p:spPr>
          <a:xfrm>
            <a:off x="9247908" y="1536055"/>
            <a:ext cx="2556597" cy="289170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71780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AF1DFF-3257-A784-3007-1CF1389D5C7B}"/>
              </a:ext>
            </a:extLst>
          </p:cNvPr>
          <p:cNvSpPr txBox="1"/>
          <p:nvPr/>
        </p:nvSpPr>
        <p:spPr>
          <a:xfrm>
            <a:off x="1246311" y="612559"/>
            <a:ext cx="5496791" cy="523220"/>
          </a:xfrm>
          <a:prstGeom prst="rect">
            <a:avLst/>
          </a:prstGeom>
          <a:noFill/>
        </p:spPr>
        <p:txBody>
          <a:bodyPr wrap="square" rtlCol="0">
            <a:spAutoFit/>
          </a:bodyPr>
          <a:lstStyle/>
          <a:p>
            <a:r>
              <a:rPr lang="en-IN" sz="2800" b="1" dirty="0"/>
              <a:t>WHO ARE THE END USERS?</a:t>
            </a:r>
          </a:p>
        </p:txBody>
      </p:sp>
      <p:pic>
        <p:nvPicPr>
          <p:cNvPr id="5" name="Picture 4">
            <a:extLst>
              <a:ext uri="{FF2B5EF4-FFF2-40B4-BE49-F238E27FC236}">
                <a16:creationId xmlns:a16="http://schemas.microsoft.com/office/drawing/2014/main" id="{3EE56C1A-B5C3-B678-C059-E5C9EC7E3C7D}"/>
              </a:ext>
            </a:extLst>
          </p:cNvPr>
          <p:cNvPicPr>
            <a:picLocks noChangeAspect="1"/>
          </p:cNvPicPr>
          <p:nvPr/>
        </p:nvPicPr>
        <p:blipFill>
          <a:blip r:embed="rId2"/>
          <a:stretch>
            <a:fillRect/>
          </a:stretch>
        </p:blipFill>
        <p:spPr>
          <a:xfrm>
            <a:off x="6092189" y="3425189"/>
            <a:ext cx="7621" cy="7621"/>
          </a:xfrm>
          <a:prstGeom prst="rect">
            <a:avLst/>
          </a:prstGeom>
        </p:spPr>
      </p:pic>
      <p:pic>
        <p:nvPicPr>
          <p:cNvPr id="9" name="Picture 8">
            <a:extLst>
              <a:ext uri="{FF2B5EF4-FFF2-40B4-BE49-F238E27FC236}">
                <a16:creationId xmlns:a16="http://schemas.microsoft.com/office/drawing/2014/main" id="{4C96B1D4-6335-78A9-0311-BFD6FE8AC83D}"/>
              </a:ext>
            </a:extLst>
          </p:cNvPr>
          <p:cNvPicPr>
            <a:picLocks noChangeAspect="1"/>
          </p:cNvPicPr>
          <p:nvPr/>
        </p:nvPicPr>
        <p:blipFill rotWithShape="1">
          <a:blip r:embed="rId3"/>
          <a:srcRect l="31304" t="33805" r="26473" b="25089"/>
          <a:stretch/>
        </p:blipFill>
        <p:spPr>
          <a:xfrm>
            <a:off x="5504721" y="4059028"/>
            <a:ext cx="1238381" cy="13682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8D89A8ED-7272-81A7-E7B2-B981C032FC10}"/>
              </a:ext>
            </a:extLst>
          </p:cNvPr>
          <p:cNvPicPr>
            <a:picLocks noChangeAspect="1"/>
          </p:cNvPicPr>
          <p:nvPr/>
        </p:nvPicPr>
        <p:blipFill rotWithShape="1">
          <a:blip r:embed="rId4"/>
          <a:srcRect l="35490" t="26946" r="35490" b="24918"/>
          <a:stretch/>
        </p:blipFill>
        <p:spPr>
          <a:xfrm>
            <a:off x="1072054" y="1805482"/>
            <a:ext cx="1418897" cy="14239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784319B6-901F-092E-496C-1A009EB5BE70}"/>
              </a:ext>
            </a:extLst>
          </p:cNvPr>
          <p:cNvPicPr>
            <a:picLocks noChangeAspect="1"/>
          </p:cNvPicPr>
          <p:nvPr/>
        </p:nvPicPr>
        <p:blipFill rotWithShape="1">
          <a:blip r:embed="rId5"/>
          <a:srcRect l="36976" t="28470" r="38027" b="27991"/>
          <a:stretch/>
        </p:blipFill>
        <p:spPr>
          <a:xfrm>
            <a:off x="4036165" y="1805482"/>
            <a:ext cx="1319575" cy="13309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AB4F3DC3-E80A-E4B2-A446-09A7DF6789B2}"/>
              </a:ext>
            </a:extLst>
          </p:cNvPr>
          <p:cNvPicPr>
            <a:picLocks noChangeAspect="1"/>
          </p:cNvPicPr>
          <p:nvPr/>
        </p:nvPicPr>
        <p:blipFill rotWithShape="1">
          <a:blip r:embed="rId6"/>
          <a:srcRect l="35282" t="32825" r="36510" b="30930"/>
          <a:stretch/>
        </p:blipFill>
        <p:spPr>
          <a:xfrm>
            <a:off x="6900955" y="1768601"/>
            <a:ext cx="1319575" cy="13309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a:extLst>
              <a:ext uri="{FF2B5EF4-FFF2-40B4-BE49-F238E27FC236}">
                <a16:creationId xmlns:a16="http://schemas.microsoft.com/office/drawing/2014/main" id="{1E22ED03-FFC1-23AA-F133-2092FE0A0DAD}"/>
              </a:ext>
            </a:extLst>
          </p:cNvPr>
          <p:cNvPicPr>
            <a:picLocks noChangeAspect="1"/>
          </p:cNvPicPr>
          <p:nvPr/>
        </p:nvPicPr>
        <p:blipFill rotWithShape="1">
          <a:blip r:embed="rId7"/>
          <a:srcRect l="38938" t="36781" r="38938" b="28974"/>
          <a:stretch/>
        </p:blipFill>
        <p:spPr>
          <a:xfrm>
            <a:off x="9331144" y="1768600"/>
            <a:ext cx="1418898" cy="13309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TextBox 19">
            <a:extLst>
              <a:ext uri="{FF2B5EF4-FFF2-40B4-BE49-F238E27FC236}">
                <a16:creationId xmlns:a16="http://schemas.microsoft.com/office/drawing/2014/main" id="{F01FE57A-DA34-FA83-51B4-99E2C5F78173}"/>
              </a:ext>
            </a:extLst>
          </p:cNvPr>
          <p:cNvSpPr txBox="1"/>
          <p:nvPr/>
        </p:nvSpPr>
        <p:spPr>
          <a:xfrm>
            <a:off x="1103776" y="3425189"/>
            <a:ext cx="1702677" cy="369332"/>
          </a:xfrm>
          <a:prstGeom prst="rect">
            <a:avLst/>
          </a:prstGeom>
          <a:noFill/>
        </p:spPr>
        <p:txBody>
          <a:bodyPr wrap="square" rtlCol="0">
            <a:spAutoFit/>
          </a:bodyPr>
          <a:lstStyle/>
          <a:p>
            <a:r>
              <a:rPr lang="en-IN" dirty="0"/>
              <a:t>HR MANAGER</a:t>
            </a:r>
          </a:p>
        </p:txBody>
      </p:sp>
      <p:sp>
        <p:nvSpPr>
          <p:cNvPr id="21" name="TextBox 20">
            <a:extLst>
              <a:ext uri="{FF2B5EF4-FFF2-40B4-BE49-F238E27FC236}">
                <a16:creationId xmlns:a16="http://schemas.microsoft.com/office/drawing/2014/main" id="{B44FFEFA-C650-E740-AF32-BF6AE8DD0ECB}"/>
              </a:ext>
            </a:extLst>
          </p:cNvPr>
          <p:cNvSpPr txBox="1"/>
          <p:nvPr/>
        </p:nvSpPr>
        <p:spPr>
          <a:xfrm>
            <a:off x="4145439" y="3366530"/>
            <a:ext cx="1797076" cy="646331"/>
          </a:xfrm>
          <a:prstGeom prst="rect">
            <a:avLst/>
          </a:prstGeom>
          <a:noFill/>
        </p:spPr>
        <p:txBody>
          <a:bodyPr wrap="square" rtlCol="0">
            <a:spAutoFit/>
          </a:bodyPr>
          <a:lstStyle/>
          <a:p>
            <a:r>
              <a:rPr lang="en-IN" dirty="0"/>
              <a:t>DEPARTMENT MANAGER</a:t>
            </a:r>
          </a:p>
        </p:txBody>
      </p:sp>
      <p:sp>
        <p:nvSpPr>
          <p:cNvPr id="22" name="TextBox 21">
            <a:extLst>
              <a:ext uri="{FF2B5EF4-FFF2-40B4-BE49-F238E27FC236}">
                <a16:creationId xmlns:a16="http://schemas.microsoft.com/office/drawing/2014/main" id="{6BB99FE4-29DF-0CC1-44DF-9756E8CACF24}"/>
              </a:ext>
            </a:extLst>
          </p:cNvPr>
          <p:cNvSpPr txBox="1"/>
          <p:nvPr/>
        </p:nvSpPr>
        <p:spPr>
          <a:xfrm>
            <a:off x="6957311" y="3366530"/>
            <a:ext cx="1587062" cy="369332"/>
          </a:xfrm>
          <a:prstGeom prst="rect">
            <a:avLst/>
          </a:prstGeom>
          <a:noFill/>
        </p:spPr>
        <p:txBody>
          <a:bodyPr wrap="square" rtlCol="0">
            <a:spAutoFit/>
          </a:bodyPr>
          <a:lstStyle/>
          <a:p>
            <a:r>
              <a:rPr lang="en-IN" dirty="0"/>
              <a:t>EXECUTIVES</a:t>
            </a:r>
          </a:p>
        </p:txBody>
      </p:sp>
      <p:sp>
        <p:nvSpPr>
          <p:cNvPr id="23" name="TextBox 22">
            <a:extLst>
              <a:ext uri="{FF2B5EF4-FFF2-40B4-BE49-F238E27FC236}">
                <a16:creationId xmlns:a16="http://schemas.microsoft.com/office/drawing/2014/main" id="{EE238B61-4AFB-AFF5-6940-D996FC3468C6}"/>
              </a:ext>
            </a:extLst>
          </p:cNvPr>
          <p:cNvSpPr txBox="1"/>
          <p:nvPr/>
        </p:nvSpPr>
        <p:spPr>
          <a:xfrm>
            <a:off x="9291149" y="3320363"/>
            <a:ext cx="1797075" cy="369332"/>
          </a:xfrm>
          <a:prstGeom prst="rect">
            <a:avLst/>
          </a:prstGeom>
          <a:noFill/>
        </p:spPr>
        <p:txBody>
          <a:bodyPr wrap="square" rtlCol="0">
            <a:spAutoFit/>
          </a:bodyPr>
          <a:lstStyle/>
          <a:p>
            <a:r>
              <a:rPr lang="en-IN" dirty="0"/>
              <a:t>DATA ANALYST</a:t>
            </a:r>
          </a:p>
        </p:txBody>
      </p:sp>
      <p:sp>
        <p:nvSpPr>
          <p:cNvPr id="24" name="TextBox 23">
            <a:extLst>
              <a:ext uri="{FF2B5EF4-FFF2-40B4-BE49-F238E27FC236}">
                <a16:creationId xmlns:a16="http://schemas.microsoft.com/office/drawing/2014/main" id="{9EC208E1-B2D1-8A1E-F851-5C8E37693DB8}"/>
              </a:ext>
            </a:extLst>
          </p:cNvPr>
          <p:cNvSpPr txBox="1"/>
          <p:nvPr/>
        </p:nvSpPr>
        <p:spPr>
          <a:xfrm>
            <a:off x="5633545" y="5727632"/>
            <a:ext cx="1471448" cy="369332"/>
          </a:xfrm>
          <a:prstGeom prst="rect">
            <a:avLst/>
          </a:prstGeom>
          <a:noFill/>
        </p:spPr>
        <p:txBody>
          <a:bodyPr wrap="square" rtlCol="0">
            <a:spAutoFit/>
          </a:bodyPr>
          <a:lstStyle/>
          <a:p>
            <a:r>
              <a:rPr lang="en-IN" dirty="0"/>
              <a:t>EMPLOYEES</a:t>
            </a:r>
          </a:p>
        </p:txBody>
      </p:sp>
    </p:spTree>
    <p:extLst>
      <p:ext uri="{BB962C8B-B14F-4D97-AF65-F5344CB8AC3E}">
        <p14:creationId xmlns:p14="http://schemas.microsoft.com/office/powerpoint/2010/main" val="24751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FC13FC9F-A334-EA86-CA58-12B3C5DD423F}"/>
              </a:ext>
            </a:extLst>
          </p:cNvPr>
          <p:cNvPicPr/>
          <p:nvPr/>
        </p:nvPicPr>
        <p:blipFill>
          <a:blip r:embed="rId2" cstate="print"/>
          <a:stretch>
            <a:fillRect/>
          </a:stretch>
        </p:blipFill>
        <p:spPr>
          <a:xfrm>
            <a:off x="9064337" y="2124509"/>
            <a:ext cx="2053936" cy="3419475"/>
          </a:xfrm>
          <a:prstGeom prst="ellipse">
            <a:avLst/>
          </a:prstGeom>
          <a:ln>
            <a:noFill/>
          </a:ln>
          <a:effectLst>
            <a:softEdge rad="112500"/>
          </a:effectLst>
        </p:spPr>
      </p:pic>
      <p:sp>
        <p:nvSpPr>
          <p:cNvPr id="6" name="TextBox 5">
            <a:extLst>
              <a:ext uri="{FF2B5EF4-FFF2-40B4-BE49-F238E27FC236}">
                <a16:creationId xmlns:a16="http://schemas.microsoft.com/office/drawing/2014/main" id="{BDCF01B5-E625-B3B7-684E-EBCF085C85AD}"/>
              </a:ext>
            </a:extLst>
          </p:cNvPr>
          <p:cNvSpPr txBox="1"/>
          <p:nvPr/>
        </p:nvSpPr>
        <p:spPr>
          <a:xfrm>
            <a:off x="1330036" y="872836"/>
            <a:ext cx="5964382" cy="584775"/>
          </a:xfrm>
          <a:prstGeom prst="rect">
            <a:avLst/>
          </a:prstGeom>
          <a:noFill/>
        </p:spPr>
        <p:txBody>
          <a:bodyPr wrap="square">
            <a:spAutoFit/>
          </a:bodyPr>
          <a:lstStyle/>
          <a:p>
            <a:r>
              <a:rPr lang="en-IN" sz="3200" b="1"/>
              <a:t>THE "WOW" IN OUR SOLUTION</a:t>
            </a:r>
          </a:p>
        </p:txBody>
      </p:sp>
      <p:sp>
        <p:nvSpPr>
          <p:cNvPr id="8" name="TextBox 7">
            <a:extLst>
              <a:ext uri="{FF2B5EF4-FFF2-40B4-BE49-F238E27FC236}">
                <a16:creationId xmlns:a16="http://schemas.microsoft.com/office/drawing/2014/main" id="{704849D9-21BF-8660-FC5A-1E424728E48E}"/>
              </a:ext>
            </a:extLst>
          </p:cNvPr>
          <p:cNvSpPr txBox="1"/>
          <p:nvPr/>
        </p:nvSpPr>
        <p:spPr>
          <a:xfrm>
            <a:off x="1330036" y="2296391"/>
            <a:ext cx="7211724" cy="1938992"/>
          </a:xfrm>
          <a:prstGeom prst="rect">
            <a:avLst/>
          </a:prstGeom>
          <a:noFill/>
        </p:spPr>
        <p:txBody>
          <a:bodyPr wrap="square">
            <a:spAutoFit/>
          </a:bodyPr>
          <a:lstStyle/>
          <a:p>
            <a:r>
              <a:rPr lang="en-IN" sz="2400"/>
              <a:t>FORMULA : Performance level =IFS(Z8&gt;=5,"VERY HIGH",Z8&gt;=4,"HIGH", Z8&gt;=3,"MED", TRUE, "LOW")</a:t>
            </a:r>
          </a:p>
          <a:p>
            <a:endParaRPr lang="en-IN" sz="2400"/>
          </a:p>
          <a:p>
            <a:r>
              <a:rPr lang="en-IN" sz="2400"/>
              <a:t>INSIGHTS: Used to evaluate the scores as levels from low to very high</a:t>
            </a:r>
          </a:p>
        </p:txBody>
      </p:sp>
    </p:spTree>
    <p:extLst>
      <p:ext uri="{BB962C8B-B14F-4D97-AF65-F5344CB8AC3E}">
        <p14:creationId xmlns:p14="http://schemas.microsoft.com/office/powerpoint/2010/main" val="393962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36682F-B85F-CD77-2E3F-8F1905D12179}"/>
              </a:ext>
            </a:extLst>
          </p:cNvPr>
          <p:cNvSpPr txBox="1"/>
          <p:nvPr/>
        </p:nvSpPr>
        <p:spPr>
          <a:xfrm>
            <a:off x="1924050" y="1860130"/>
            <a:ext cx="6503843" cy="4247317"/>
          </a:xfrm>
          <a:prstGeom prst="rect">
            <a:avLst/>
          </a:prstGeom>
          <a:noFill/>
        </p:spPr>
        <p:txBody>
          <a:bodyPr wrap="square">
            <a:spAutoFit/>
          </a:bodyPr>
          <a:lstStyle/>
          <a:p>
            <a:r>
              <a:rPr lang="en-IN"/>
              <a:t>Dataset Name: Employee Performance Analysis Data</a:t>
            </a:r>
          </a:p>
          <a:p>
            <a:r>
              <a:rPr lang="en-IN"/>
              <a:t>Description: Contains performance metrics for employees, including satisfaction scores, performance ratings, and demographic details.</a:t>
            </a:r>
          </a:p>
          <a:p>
            <a:r>
              <a:rPr lang="en-IN"/>
              <a:t>Source: Kaggle.com</a:t>
            </a:r>
          </a:p>
          <a:p>
            <a:r>
              <a:rPr lang="en-IN"/>
              <a:t>Variables/Columns:</a:t>
            </a:r>
          </a:p>
          <a:p>
            <a:r>
              <a:rPr lang="en-IN"/>
              <a:t>Name: First name</a:t>
            </a:r>
          </a:p>
          <a:p>
            <a:r>
              <a:rPr lang="en-IN"/>
              <a:t>Gender: Male and Female</a:t>
            </a:r>
          </a:p>
          <a:p>
            <a:r>
              <a:rPr lang="en-IN"/>
              <a:t>Employee Type: contract, Full time, Part time</a:t>
            </a:r>
          </a:p>
          <a:p>
            <a:r>
              <a:rPr lang="en-IN"/>
              <a:t>Performance Rating: Very high, High, Medium, Low</a:t>
            </a:r>
          </a:p>
          <a:p>
            <a:r>
              <a:rPr lang="en-IN"/>
              <a:t>Satisfaction Score: 1-5</a:t>
            </a:r>
          </a:p>
          <a:p>
            <a:r>
              <a:rPr lang="en-IN"/>
              <a:t>Data Types: Numeric and Text</a:t>
            </a:r>
          </a:p>
          <a:p>
            <a:r>
              <a:rPr lang="en-IN"/>
              <a:t>Units of Measurement:</a:t>
            </a:r>
          </a:p>
          <a:p>
            <a:r>
              <a:rPr lang="en-IN"/>
              <a:t>Satisfaction score: Scale of 1-5</a:t>
            </a:r>
          </a:p>
          <a:p>
            <a:r>
              <a:rPr lang="en-IN"/>
              <a:t>Performance rating: Very high, High, Medium, Low</a:t>
            </a:r>
          </a:p>
          <a:p>
            <a:r>
              <a:rPr lang="en-IN"/>
              <a:t>Size: 26 records, 5 fields</a:t>
            </a:r>
          </a:p>
        </p:txBody>
      </p:sp>
      <p:sp>
        <p:nvSpPr>
          <p:cNvPr id="6" name="TextBox 5">
            <a:extLst>
              <a:ext uri="{FF2B5EF4-FFF2-40B4-BE49-F238E27FC236}">
                <a16:creationId xmlns:a16="http://schemas.microsoft.com/office/drawing/2014/main" id="{15283014-3866-1F59-5EE9-4C2BBD5DF687}"/>
              </a:ext>
            </a:extLst>
          </p:cNvPr>
          <p:cNvSpPr txBox="1"/>
          <p:nvPr/>
        </p:nvSpPr>
        <p:spPr>
          <a:xfrm>
            <a:off x="1662545" y="750553"/>
            <a:ext cx="6774873" cy="523220"/>
          </a:xfrm>
          <a:prstGeom prst="rect">
            <a:avLst/>
          </a:prstGeom>
          <a:noFill/>
        </p:spPr>
        <p:txBody>
          <a:bodyPr wrap="square" rtlCol="0">
            <a:spAutoFit/>
          </a:bodyPr>
          <a:lstStyle/>
          <a:p>
            <a:r>
              <a:rPr lang="en-IN" sz="2800" b="1"/>
              <a:t>DATASET DESCRIPTION</a:t>
            </a:r>
          </a:p>
        </p:txBody>
      </p:sp>
    </p:spTree>
    <p:extLst>
      <p:ext uri="{BB962C8B-B14F-4D97-AF65-F5344CB8AC3E}">
        <p14:creationId xmlns:p14="http://schemas.microsoft.com/office/powerpoint/2010/main" val="15162304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14</TotalTime>
  <Words>656</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Droplet</vt:lpstr>
      <vt:lpstr>EMPL0YEE DATA ANALYSIS USING EXCEL</vt:lpstr>
      <vt:lpstr>PROJECT TITLE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EMPL0YEE DATA ANALYSIS USING EXCEL</dc:title>
  <dc:creator>praveen kumar</dc:creator>
  <cp:lastModifiedBy>praveen kumar</cp:lastModifiedBy>
  <cp:revision>6</cp:revision>
  <dcterms:created xsi:type="dcterms:W3CDTF">2024-08-31T04:48:32Z</dcterms:created>
  <dcterms:modified xsi:type="dcterms:W3CDTF">2024-09-04T14:26:18Z</dcterms:modified>
</cp:coreProperties>
</file>