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3" r:id="rId3"/>
  </p:sldMasterIdLst>
  <p:notesMasterIdLst>
    <p:notesMasterId r:id="rId40"/>
  </p:notesMasterIdLst>
  <p:handoutMasterIdLst>
    <p:handoutMasterId r:id="rId41"/>
  </p:handoutMasterIdLst>
  <p:sldIdLst>
    <p:sldId id="410" r:id="rId4"/>
    <p:sldId id="342" r:id="rId5"/>
    <p:sldId id="431" r:id="rId6"/>
    <p:sldId id="396" r:id="rId7"/>
    <p:sldId id="432" r:id="rId8"/>
    <p:sldId id="433" r:id="rId9"/>
    <p:sldId id="349" r:id="rId10"/>
    <p:sldId id="434" r:id="rId11"/>
    <p:sldId id="435" r:id="rId12"/>
    <p:sldId id="436" r:id="rId13"/>
    <p:sldId id="437" r:id="rId14"/>
    <p:sldId id="442" r:id="rId15"/>
    <p:sldId id="441" r:id="rId16"/>
    <p:sldId id="443" r:id="rId17"/>
    <p:sldId id="444" r:id="rId18"/>
    <p:sldId id="447" r:id="rId19"/>
    <p:sldId id="445" r:id="rId20"/>
    <p:sldId id="440" r:id="rId21"/>
    <p:sldId id="457" r:id="rId22"/>
    <p:sldId id="450" r:id="rId23"/>
    <p:sldId id="454" r:id="rId24"/>
    <p:sldId id="455" r:id="rId25"/>
    <p:sldId id="452" r:id="rId26"/>
    <p:sldId id="453" r:id="rId27"/>
    <p:sldId id="456" r:id="rId28"/>
    <p:sldId id="458" r:id="rId29"/>
    <p:sldId id="460" r:id="rId30"/>
    <p:sldId id="448" r:id="rId31"/>
    <p:sldId id="459" r:id="rId32"/>
    <p:sldId id="449" r:id="rId33"/>
    <p:sldId id="461" r:id="rId34"/>
    <p:sldId id="439" r:id="rId35"/>
    <p:sldId id="438" r:id="rId36"/>
    <p:sldId id="346" r:id="rId37"/>
    <p:sldId id="463" r:id="rId38"/>
    <p:sldId id="462" r:id="rId39"/>
  </p:sldIdLst>
  <p:sldSz cx="9906000" cy="6858000" type="A4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44" autoAdjust="0"/>
    <p:restoredTop sz="86437" autoAdjust="0"/>
  </p:normalViewPr>
  <p:slideViewPr>
    <p:cSldViewPr>
      <p:cViewPr>
        <p:scale>
          <a:sx n="125" d="100"/>
          <a:sy n="125" d="100"/>
        </p:scale>
        <p:origin x="-2784" y="-48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78" y="-102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8E501F-E4ED-4C25-A21D-BD3666D969C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C8A736-03B7-40BF-94DF-6F1CCA25A2E6}">
      <dgm:prSet phldrT="[텍스트]"/>
      <dgm:spPr/>
      <dgm:t>
        <a:bodyPr/>
        <a:lstStyle/>
        <a:p>
          <a:pPr latinLnBrk="1"/>
          <a:r>
            <a:rPr lang="en-US" altLang="ko-KR" dirty="0" smtClean="0"/>
            <a:t>Code</a:t>
          </a:r>
          <a:endParaRPr lang="ko-KR" altLang="en-US" dirty="0"/>
        </a:p>
      </dgm:t>
    </dgm:pt>
    <dgm:pt modelId="{AD7C79C1-A5B7-4BDE-BE58-14E9DEAD4E68}" type="parTrans" cxnId="{3B08EAEF-762C-426D-879E-9096C5C8544E}">
      <dgm:prSet/>
      <dgm:spPr/>
      <dgm:t>
        <a:bodyPr/>
        <a:lstStyle/>
        <a:p>
          <a:pPr latinLnBrk="1"/>
          <a:endParaRPr lang="ko-KR" altLang="en-US"/>
        </a:p>
      </dgm:t>
    </dgm:pt>
    <dgm:pt modelId="{1C94BA34-91DC-436D-964B-A990C4580C20}" type="sibTrans" cxnId="{3B08EAEF-762C-426D-879E-9096C5C8544E}">
      <dgm:prSet/>
      <dgm:spPr/>
      <dgm:t>
        <a:bodyPr/>
        <a:lstStyle/>
        <a:p>
          <a:pPr latinLnBrk="1"/>
          <a:endParaRPr lang="ko-KR" altLang="en-US"/>
        </a:p>
      </dgm:t>
    </dgm:pt>
    <dgm:pt modelId="{0B9C74A9-B6BF-4EE4-8BBD-86186B52970E}">
      <dgm:prSet phldrT="[텍스트]"/>
      <dgm:spPr/>
      <dgm:t>
        <a:bodyPr/>
        <a:lstStyle/>
        <a:p>
          <a:pPr latinLnBrk="1"/>
          <a:r>
            <a:rPr lang="en-US" altLang="ko-KR" dirty="0" smtClean="0"/>
            <a:t>Build</a:t>
          </a:r>
          <a:endParaRPr lang="ko-KR" altLang="en-US" dirty="0"/>
        </a:p>
      </dgm:t>
    </dgm:pt>
    <dgm:pt modelId="{E952099E-681B-4E10-9FC1-E4A5C70030E3}" type="parTrans" cxnId="{DE0A5646-C4D3-4A3B-87B1-A4F89C158828}">
      <dgm:prSet/>
      <dgm:spPr/>
      <dgm:t>
        <a:bodyPr/>
        <a:lstStyle/>
        <a:p>
          <a:pPr latinLnBrk="1"/>
          <a:endParaRPr lang="ko-KR" altLang="en-US"/>
        </a:p>
      </dgm:t>
    </dgm:pt>
    <dgm:pt modelId="{95618220-AB01-42AE-807A-4D61642E1457}" type="sibTrans" cxnId="{DE0A5646-C4D3-4A3B-87B1-A4F89C158828}">
      <dgm:prSet/>
      <dgm:spPr/>
      <dgm:t>
        <a:bodyPr/>
        <a:lstStyle/>
        <a:p>
          <a:pPr latinLnBrk="1"/>
          <a:endParaRPr lang="ko-KR" altLang="en-US"/>
        </a:p>
      </dgm:t>
    </dgm:pt>
    <dgm:pt modelId="{D95A7C0C-AD7E-4C72-A217-C3EC2A139366}">
      <dgm:prSet phldrT="[텍스트]"/>
      <dgm:spPr/>
      <dgm:t>
        <a:bodyPr/>
        <a:lstStyle/>
        <a:p>
          <a:pPr latinLnBrk="1"/>
          <a:r>
            <a:rPr lang="en-US" altLang="ko-KR" dirty="0" smtClean="0"/>
            <a:t>Integrate</a:t>
          </a:r>
          <a:endParaRPr lang="ko-KR" altLang="en-US" dirty="0"/>
        </a:p>
      </dgm:t>
    </dgm:pt>
    <dgm:pt modelId="{747A42CC-6AA4-43DB-8098-2BA8520EEE52}" type="parTrans" cxnId="{6642167D-D818-4601-9065-7CF7A7010F1E}">
      <dgm:prSet/>
      <dgm:spPr/>
      <dgm:t>
        <a:bodyPr/>
        <a:lstStyle/>
        <a:p>
          <a:pPr latinLnBrk="1"/>
          <a:endParaRPr lang="ko-KR" altLang="en-US"/>
        </a:p>
      </dgm:t>
    </dgm:pt>
    <dgm:pt modelId="{70838450-5A0D-4DD4-8652-BF68DD1556E1}" type="sibTrans" cxnId="{6642167D-D818-4601-9065-7CF7A7010F1E}">
      <dgm:prSet/>
      <dgm:spPr/>
      <dgm:t>
        <a:bodyPr/>
        <a:lstStyle/>
        <a:p>
          <a:pPr latinLnBrk="1"/>
          <a:endParaRPr lang="ko-KR" altLang="en-US"/>
        </a:p>
      </dgm:t>
    </dgm:pt>
    <dgm:pt modelId="{A35B8881-A366-4FA6-9E0D-BCC2DCFE3C44}">
      <dgm:prSet phldrT="[텍스트]"/>
      <dgm:spPr/>
      <dgm:t>
        <a:bodyPr/>
        <a:lstStyle/>
        <a:p>
          <a:pPr latinLnBrk="1"/>
          <a:r>
            <a:rPr lang="en-US" altLang="ko-KR" dirty="0" smtClean="0"/>
            <a:t>Build</a:t>
          </a:r>
          <a:endParaRPr lang="ko-KR" altLang="en-US" dirty="0"/>
        </a:p>
      </dgm:t>
    </dgm:pt>
    <dgm:pt modelId="{47A561FC-0424-49BA-81E4-58E98CFC9292}" type="parTrans" cxnId="{5B0C4B80-65DD-4651-8016-02627030792D}">
      <dgm:prSet/>
      <dgm:spPr/>
      <dgm:t>
        <a:bodyPr/>
        <a:lstStyle/>
        <a:p>
          <a:pPr latinLnBrk="1"/>
          <a:endParaRPr lang="ko-KR" altLang="en-US"/>
        </a:p>
      </dgm:t>
    </dgm:pt>
    <dgm:pt modelId="{7A6BB492-0885-4EE4-A835-FA053745E36D}" type="sibTrans" cxnId="{5B0C4B80-65DD-4651-8016-02627030792D}">
      <dgm:prSet/>
      <dgm:spPr/>
      <dgm:t>
        <a:bodyPr/>
        <a:lstStyle/>
        <a:p>
          <a:pPr latinLnBrk="1"/>
          <a:endParaRPr lang="ko-KR" altLang="en-US"/>
        </a:p>
      </dgm:t>
    </dgm:pt>
    <dgm:pt modelId="{77C37F02-9E95-4231-8174-5A0E078603DF}">
      <dgm:prSet phldrT="[텍스트]"/>
      <dgm:spPr/>
      <dgm:t>
        <a:bodyPr/>
        <a:lstStyle/>
        <a:p>
          <a:pPr latinLnBrk="1"/>
          <a:r>
            <a:rPr lang="en-US" altLang="ko-KR" dirty="0" smtClean="0"/>
            <a:t>Deployment</a:t>
          </a:r>
          <a:endParaRPr lang="ko-KR" altLang="en-US" dirty="0"/>
        </a:p>
      </dgm:t>
    </dgm:pt>
    <dgm:pt modelId="{4AF7D9B3-747E-4B0F-902B-9505D7F98B80}" type="parTrans" cxnId="{3D595839-7441-4DE5-B72C-3514CE0CB569}">
      <dgm:prSet/>
      <dgm:spPr/>
      <dgm:t>
        <a:bodyPr/>
        <a:lstStyle/>
        <a:p>
          <a:pPr latinLnBrk="1"/>
          <a:endParaRPr lang="ko-KR" altLang="en-US"/>
        </a:p>
      </dgm:t>
    </dgm:pt>
    <dgm:pt modelId="{BA8D0CD8-E62A-4F4E-992D-21E04AE9B5FA}" type="sibTrans" cxnId="{3D595839-7441-4DE5-B72C-3514CE0CB569}">
      <dgm:prSet/>
      <dgm:spPr/>
      <dgm:t>
        <a:bodyPr/>
        <a:lstStyle/>
        <a:p>
          <a:pPr latinLnBrk="1"/>
          <a:endParaRPr lang="ko-KR" altLang="en-US"/>
        </a:p>
      </dgm:t>
    </dgm:pt>
    <dgm:pt modelId="{CBFD9A4B-0941-433C-875B-B0C88612362B}" type="pres">
      <dgm:prSet presAssocID="{FE8E501F-E4ED-4C25-A21D-BD3666D969C9}" presName="Name0" presStyleCnt="0">
        <dgm:presLayoutVars>
          <dgm:dir/>
          <dgm:animLvl val="lvl"/>
          <dgm:resizeHandles val="exact"/>
        </dgm:presLayoutVars>
      </dgm:prSet>
      <dgm:spPr/>
    </dgm:pt>
    <dgm:pt modelId="{73BEC1B6-EEA6-4102-8774-9C91C06AE366}" type="pres">
      <dgm:prSet presAssocID="{80C8A736-03B7-40BF-94DF-6F1CCA25A2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F7F811-F840-4ADB-840C-35E582EFD115}" type="pres">
      <dgm:prSet presAssocID="{1C94BA34-91DC-436D-964B-A990C4580C20}" presName="parTxOnlySpace" presStyleCnt="0"/>
      <dgm:spPr/>
    </dgm:pt>
    <dgm:pt modelId="{6F00D83F-F30B-4FB3-93BD-F72DCEE3BEAD}" type="pres">
      <dgm:prSet presAssocID="{0B9C74A9-B6BF-4EE4-8BBD-86186B52970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F4CCF7-31ED-4B9D-ADEC-E78EFE8F6528}" type="pres">
      <dgm:prSet presAssocID="{95618220-AB01-42AE-807A-4D61642E1457}" presName="parTxOnlySpace" presStyleCnt="0"/>
      <dgm:spPr/>
    </dgm:pt>
    <dgm:pt modelId="{A6D817F0-B5F0-4344-8DBB-58BF1AA6537A}" type="pres">
      <dgm:prSet presAssocID="{D95A7C0C-AD7E-4C72-A217-C3EC2A13936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282E97-6E77-4703-93F8-DBBF3FEA6F3F}" type="pres">
      <dgm:prSet presAssocID="{70838450-5A0D-4DD4-8652-BF68DD1556E1}" presName="parTxOnlySpace" presStyleCnt="0"/>
      <dgm:spPr/>
    </dgm:pt>
    <dgm:pt modelId="{C36CF5AE-FFBF-4F98-9DE1-580A092719E4}" type="pres">
      <dgm:prSet presAssocID="{A35B8881-A366-4FA6-9E0D-BCC2DCFE3C4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2554F2-628A-4BBA-95AA-EDBE289F562C}" type="pres">
      <dgm:prSet presAssocID="{7A6BB492-0885-4EE4-A835-FA053745E36D}" presName="parTxOnlySpace" presStyleCnt="0"/>
      <dgm:spPr/>
    </dgm:pt>
    <dgm:pt modelId="{EC910F65-4A6F-47CD-A736-2A5A36CA9383}" type="pres">
      <dgm:prSet presAssocID="{77C37F02-9E95-4231-8174-5A0E078603D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E0A5646-C4D3-4A3B-87B1-A4F89C158828}" srcId="{FE8E501F-E4ED-4C25-A21D-BD3666D969C9}" destId="{0B9C74A9-B6BF-4EE4-8BBD-86186B52970E}" srcOrd="1" destOrd="0" parTransId="{E952099E-681B-4E10-9FC1-E4A5C70030E3}" sibTransId="{95618220-AB01-42AE-807A-4D61642E1457}"/>
    <dgm:cxn modelId="{0A9EDF6B-74BD-46C3-9443-CEA37646D715}" type="presOf" srcId="{D95A7C0C-AD7E-4C72-A217-C3EC2A139366}" destId="{A6D817F0-B5F0-4344-8DBB-58BF1AA6537A}" srcOrd="0" destOrd="0" presId="urn:microsoft.com/office/officeart/2005/8/layout/chevron1"/>
    <dgm:cxn modelId="{3B08EAEF-762C-426D-879E-9096C5C8544E}" srcId="{FE8E501F-E4ED-4C25-A21D-BD3666D969C9}" destId="{80C8A736-03B7-40BF-94DF-6F1CCA25A2E6}" srcOrd="0" destOrd="0" parTransId="{AD7C79C1-A5B7-4BDE-BE58-14E9DEAD4E68}" sibTransId="{1C94BA34-91DC-436D-964B-A990C4580C20}"/>
    <dgm:cxn modelId="{3452813F-0F4F-486E-BB10-868A20FEA023}" type="presOf" srcId="{77C37F02-9E95-4231-8174-5A0E078603DF}" destId="{EC910F65-4A6F-47CD-A736-2A5A36CA9383}" srcOrd="0" destOrd="0" presId="urn:microsoft.com/office/officeart/2005/8/layout/chevron1"/>
    <dgm:cxn modelId="{4159BF90-62D4-48BB-AF62-4EDFAC033B9B}" type="presOf" srcId="{0B9C74A9-B6BF-4EE4-8BBD-86186B52970E}" destId="{6F00D83F-F30B-4FB3-93BD-F72DCEE3BEAD}" srcOrd="0" destOrd="0" presId="urn:microsoft.com/office/officeart/2005/8/layout/chevron1"/>
    <dgm:cxn modelId="{3D595839-7441-4DE5-B72C-3514CE0CB569}" srcId="{FE8E501F-E4ED-4C25-A21D-BD3666D969C9}" destId="{77C37F02-9E95-4231-8174-5A0E078603DF}" srcOrd="4" destOrd="0" parTransId="{4AF7D9B3-747E-4B0F-902B-9505D7F98B80}" sibTransId="{BA8D0CD8-E62A-4F4E-992D-21E04AE9B5FA}"/>
    <dgm:cxn modelId="{5B0C4B80-65DD-4651-8016-02627030792D}" srcId="{FE8E501F-E4ED-4C25-A21D-BD3666D969C9}" destId="{A35B8881-A366-4FA6-9E0D-BCC2DCFE3C44}" srcOrd="3" destOrd="0" parTransId="{47A561FC-0424-49BA-81E4-58E98CFC9292}" sibTransId="{7A6BB492-0885-4EE4-A835-FA053745E36D}"/>
    <dgm:cxn modelId="{6642167D-D818-4601-9065-7CF7A7010F1E}" srcId="{FE8E501F-E4ED-4C25-A21D-BD3666D969C9}" destId="{D95A7C0C-AD7E-4C72-A217-C3EC2A139366}" srcOrd="2" destOrd="0" parTransId="{747A42CC-6AA4-43DB-8098-2BA8520EEE52}" sibTransId="{70838450-5A0D-4DD4-8652-BF68DD1556E1}"/>
    <dgm:cxn modelId="{EFA0DAC0-2047-487E-BA63-8877E8A4CE7D}" type="presOf" srcId="{A35B8881-A366-4FA6-9E0D-BCC2DCFE3C44}" destId="{C36CF5AE-FFBF-4F98-9DE1-580A092719E4}" srcOrd="0" destOrd="0" presId="urn:microsoft.com/office/officeart/2005/8/layout/chevron1"/>
    <dgm:cxn modelId="{7CDDC44D-FFA5-4BB3-81A1-D4D304D5F868}" type="presOf" srcId="{FE8E501F-E4ED-4C25-A21D-BD3666D969C9}" destId="{CBFD9A4B-0941-433C-875B-B0C88612362B}" srcOrd="0" destOrd="0" presId="urn:microsoft.com/office/officeart/2005/8/layout/chevron1"/>
    <dgm:cxn modelId="{650221B5-6913-4783-BDF9-C8B77C114E4E}" type="presOf" srcId="{80C8A736-03B7-40BF-94DF-6F1CCA25A2E6}" destId="{73BEC1B6-EEA6-4102-8774-9C91C06AE366}" srcOrd="0" destOrd="0" presId="urn:microsoft.com/office/officeart/2005/8/layout/chevron1"/>
    <dgm:cxn modelId="{E5D8D53F-D493-426C-9EC5-A6B9D53FDEC4}" type="presParOf" srcId="{CBFD9A4B-0941-433C-875B-B0C88612362B}" destId="{73BEC1B6-EEA6-4102-8774-9C91C06AE366}" srcOrd="0" destOrd="0" presId="urn:microsoft.com/office/officeart/2005/8/layout/chevron1"/>
    <dgm:cxn modelId="{1C0D4152-A0FF-4BED-A3FD-87BAC75D36E0}" type="presParOf" srcId="{CBFD9A4B-0941-433C-875B-B0C88612362B}" destId="{D6F7F811-F840-4ADB-840C-35E582EFD115}" srcOrd="1" destOrd="0" presId="urn:microsoft.com/office/officeart/2005/8/layout/chevron1"/>
    <dgm:cxn modelId="{1F76D369-1FAE-4177-83E1-D6376E821A34}" type="presParOf" srcId="{CBFD9A4B-0941-433C-875B-B0C88612362B}" destId="{6F00D83F-F30B-4FB3-93BD-F72DCEE3BEAD}" srcOrd="2" destOrd="0" presId="urn:microsoft.com/office/officeart/2005/8/layout/chevron1"/>
    <dgm:cxn modelId="{96AD1DC2-8439-4CE2-AE58-0B9AF7CAA92A}" type="presParOf" srcId="{CBFD9A4B-0941-433C-875B-B0C88612362B}" destId="{56F4CCF7-31ED-4B9D-ADEC-E78EFE8F6528}" srcOrd="3" destOrd="0" presId="urn:microsoft.com/office/officeart/2005/8/layout/chevron1"/>
    <dgm:cxn modelId="{ACB7657F-5B55-4E0F-88BC-00261E9A6582}" type="presParOf" srcId="{CBFD9A4B-0941-433C-875B-B0C88612362B}" destId="{A6D817F0-B5F0-4344-8DBB-58BF1AA6537A}" srcOrd="4" destOrd="0" presId="urn:microsoft.com/office/officeart/2005/8/layout/chevron1"/>
    <dgm:cxn modelId="{26339410-DF60-4485-A333-6D0CB7A85F12}" type="presParOf" srcId="{CBFD9A4B-0941-433C-875B-B0C88612362B}" destId="{D8282E97-6E77-4703-93F8-DBBF3FEA6F3F}" srcOrd="5" destOrd="0" presId="urn:microsoft.com/office/officeart/2005/8/layout/chevron1"/>
    <dgm:cxn modelId="{C97E7708-E3E8-4643-91C8-A23C7D42DDD3}" type="presParOf" srcId="{CBFD9A4B-0941-433C-875B-B0C88612362B}" destId="{C36CF5AE-FFBF-4F98-9DE1-580A092719E4}" srcOrd="6" destOrd="0" presId="urn:microsoft.com/office/officeart/2005/8/layout/chevron1"/>
    <dgm:cxn modelId="{1F19A139-3EDD-4B2E-9043-6CBE0C35F42C}" type="presParOf" srcId="{CBFD9A4B-0941-433C-875B-B0C88612362B}" destId="{972554F2-628A-4BBA-95AA-EDBE289F562C}" srcOrd="7" destOrd="0" presId="urn:microsoft.com/office/officeart/2005/8/layout/chevron1"/>
    <dgm:cxn modelId="{E3AB0F0A-1651-4087-ACD3-9C7391FEDF70}" type="presParOf" srcId="{CBFD9A4B-0941-433C-875B-B0C88612362B}" destId="{EC910F65-4A6F-47CD-A736-2A5A36CA938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EC1B6-EEA6-4102-8774-9C91C06AE366}">
      <dsp:nvSpPr>
        <dsp:cNvPr id="0" name=""/>
        <dsp:cNvSpPr/>
      </dsp:nvSpPr>
      <dsp:spPr>
        <a:xfrm>
          <a:off x="1951" y="2568976"/>
          <a:ext cx="1736735" cy="6946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Code</a:t>
          </a:r>
          <a:endParaRPr lang="ko-KR" altLang="en-US" sz="1300" kern="1200" dirty="0"/>
        </a:p>
      </dsp:txBody>
      <dsp:txXfrm>
        <a:off x="349298" y="2568976"/>
        <a:ext cx="1042041" cy="694694"/>
      </dsp:txXfrm>
    </dsp:sp>
    <dsp:sp modelId="{6F00D83F-F30B-4FB3-93BD-F72DCEE3BEAD}">
      <dsp:nvSpPr>
        <dsp:cNvPr id="0" name=""/>
        <dsp:cNvSpPr/>
      </dsp:nvSpPr>
      <dsp:spPr>
        <a:xfrm>
          <a:off x="1565013" y="2568976"/>
          <a:ext cx="1736735" cy="6946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Build</a:t>
          </a:r>
          <a:endParaRPr lang="ko-KR" altLang="en-US" sz="1300" kern="1200" dirty="0"/>
        </a:p>
      </dsp:txBody>
      <dsp:txXfrm>
        <a:off x="1912360" y="2568976"/>
        <a:ext cx="1042041" cy="694694"/>
      </dsp:txXfrm>
    </dsp:sp>
    <dsp:sp modelId="{A6D817F0-B5F0-4344-8DBB-58BF1AA6537A}">
      <dsp:nvSpPr>
        <dsp:cNvPr id="0" name=""/>
        <dsp:cNvSpPr/>
      </dsp:nvSpPr>
      <dsp:spPr>
        <a:xfrm>
          <a:off x="3128076" y="2568976"/>
          <a:ext cx="1736735" cy="6946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Integrate</a:t>
          </a:r>
          <a:endParaRPr lang="ko-KR" altLang="en-US" sz="1300" kern="1200" dirty="0"/>
        </a:p>
      </dsp:txBody>
      <dsp:txXfrm>
        <a:off x="3475423" y="2568976"/>
        <a:ext cx="1042041" cy="694694"/>
      </dsp:txXfrm>
    </dsp:sp>
    <dsp:sp modelId="{C36CF5AE-FFBF-4F98-9DE1-580A092719E4}">
      <dsp:nvSpPr>
        <dsp:cNvPr id="0" name=""/>
        <dsp:cNvSpPr/>
      </dsp:nvSpPr>
      <dsp:spPr>
        <a:xfrm>
          <a:off x="4691138" y="2568976"/>
          <a:ext cx="1736735" cy="6946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Build</a:t>
          </a:r>
          <a:endParaRPr lang="ko-KR" altLang="en-US" sz="1300" kern="1200" dirty="0"/>
        </a:p>
      </dsp:txBody>
      <dsp:txXfrm>
        <a:off x="5038485" y="2568976"/>
        <a:ext cx="1042041" cy="694694"/>
      </dsp:txXfrm>
    </dsp:sp>
    <dsp:sp modelId="{EC910F65-4A6F-47CD-A736-2A5A36CA9383}">
      <dsp:nvSpPr>
        <dsp:cNvPr id="0" name=""/>
        <dsp:cNvSpPr/>
      </dsp:nvSpPr>
      <dsp:spPr>
        <a:xfrm>
          <a:off x="6254200" y="2568976"/>
          <a:ext cx="1736735" cy="6946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Deployment</a:t>
          </a:r>
          <a:endParaRPr lang="ko-KR" altLang="en-US" sz="1300" kern="1200" dirty="0"/>
        </a:p>
      </dsp:txBody>
      <dsp:txXfrm>
        <a:off x="6601547" y="2568976"/>
        <a:ext cx="1042041" cy="69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5300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2018-07-29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5300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2018-07-29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2950"/>
            <a:ext cx="536575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3" tIns="45651" rIns="91303" bIns="4565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303" tIns="45651" rIns="91303" bIns="4565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28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28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28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28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28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28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28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28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28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28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28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28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28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28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28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28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28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28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2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73000" y="308692"/>
            <a:ext cx="936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 spc="-2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나눔고딕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L,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3000" y="2291708"/>
            <a:ext cx="936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="0" i="0" spc="-2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작성자 </a:t>
            </a:r>
            <a:r>
              <a:rPr lang="en-US" altLang="ko-KR" sz="100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baseline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  <a:r>
              <a:rPr lang="ko-KR" altLang="en-US" sz="100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소속팀 </a:t>
            </a:r>
            <a:r>
              <a:rPr lang="en-US" altLang="ko-KR" sz="100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00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상위부서 </a:t>
            </a:r>
            <a:r>
              <a:rPr lang="en-US" altLang="ko-KR" sz="100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baseline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  <a:r>
              <a:rPr lang="ko-KR" altLang="en-US" sz="100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3974" y="2413338"/>
            <a:ext cx="6310582" cy="78483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4500" b="1" i="0">
                <a:solidFill>
                  <a:schemeClr val="bg1"/>
                </a:solidFill>
                <a:latin typeface="+mj-ea"/>
                <a:ea typeface="+mj-ea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7661" y="230769"/>
            <a:ext cx="3206553" cy="358776"/>
          </a:xfrm>
          <a:prstGeom prst="rect">
            <a:avLst/>
          </a:prstGeom>
        </p:spPr>
      </p:pic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213973" y="230771"/>
            <a:ext cx="585388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i="0">
                <a:solidFill>
                  <a:schemeClr val="bg1"/>
                </a:solidFill>
                <a:latin typeface="+mj-ea"/>
                <a:ea typeface="+mj-ea"/>
                <a:cs typeface="NanumSquare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9298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467" y="6554118"/>
            <a:ext cx="1224849" cy="137046"/>
          </a:xfrm>
          <a:prstGeom prst="rect">
            <a:avLst/>
          </a:prstGeom>
        </p:spPr>
      </p:pic>
      <p:sp>
        <p:nvSpPr>
          <p:cNvPr id="3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7410273" y="6561479"/>
            <a:ext cx="2340260" cy="16741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lang="ko-KR" altLang="en-US" sz="488" b="0" i="0" spc="75" baseline="0">
                <a:solidFill>
                  <a:schemeClr val="tx1"/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r>
              <a:rPr lang="en-US" altLang="ko-KR" smtClean="0"/>
              <a:t>NCP </a:t>
            </a:r>
            <a:r>
              <a:rPr lang="ko-KR" altLang="en-US" smtClean="0"/>
              <a:t>사용자 교육 </a:t>
            </a:r>
            <a:r>
              <a:rPr lang="en-US" altLang="ko-KR" smtClean="0"/>
              <a:t>- Architecting on The Cloud</a:t>
            </a:r>
            <a:endParaRPr lang="en-US" dirty="0"/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6942221" y="6561479"/>
            <a:ext cx="468052" cy="16741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r">
              <a:defRPr lang="ko-KR" altLang="en-US" sz="488" b="0" i="0" spc="75" baseline="0" smtClean="0">
                <a:latin typeface="+mn-ea"/>
                <a:ea typeface="+mn-ea"/>
                <a:cs typeface="NanumSquare" charset="-127"/>
              </a:defRPr>
            </a:lvl1pPr>
          </a:lstStyle>
          <a:p>
            <a:fld id="{C5A325D8-44E5-44F4-8157-9C79336A9EE3}" type="slidenum">
              <a:rPr lang="en-US" altLang="ko-KR" smtClean="0"/>
              <a:pPr/>
              <a:t>‹#›</a:t>
            </a:fld>
            <a:r>
              <a:rPr lang="en-US" altLang="ko-KR" smtClean="0"/>
              <a:t>/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500" y="365125"/>
            <a:ext cx="9282514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100" b="1" i="0">
                <a:latin typeface="+mj-ea"/>
                <a:ea typeface="+mj-ea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09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467" y="6554118"/>
            <a:ext cx="1224849" cy="137046"/>
          </a:xfrm>
          <a:prstGeom prst="rect">
            <a:avLst/>
          </a:prstGeom>
        </p:spPr>
      </p:pic>
      <p:sp>
        <p:nvSpPr>
          <p:cNvPr id="3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7410273" y="6561479"/>
            <a:ext cx="2340260" cy="16741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lang="ko-KR" altLang="en-US" sz="488" b="0" i="0" spc="75" baseline="0">
                <a:solidFill>
                  <a:schemeClr val="tx1"/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r>
              <a:rPr lang="en-US" altLang="ko-KR" smtClean="0"/>
              <a:t>NCP </a:t>
            </a:r>
            <a:r>
              <a:rPr lang="ko-KR" altLang="en-US" smtClean="0"/>
              <a:t>사용자 교육 </a:t>
            </a:r>
            <a:r>
              <a:rPr lang="en-US" altLang="ko-KR" smtClean="0"/>
              <a:t>- Architecting on The Cloud</a:t>
            </a:r>
            <a:endParaRPr lang="en-US" dirty="0"/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6942221" y="6561479"/>
            <a:ext cx="468052" cy="16741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defRPr lang="ko-KR" altLang="en-US" sz="488" b="0" i="0" spc="75" baseline="0" smtClean="0">
                <a:latin typeface="+mn-ea"/>
                <a:ea typeface="+mn-ea"/>
                <a:cs typeface="NanumSquare" charset="-127"/>
              </a:defRPr>
            </a:lvl1pPr>
          </a:lstStyle>
          <a:p>
            <a:pPr algn="r"/>
            <a:fld id="{C5A325D8-44E5-44F4-8157-9C79336A9EE3}" type="slidenum">
              <a:rPr lang="en-US" altLang="ko-KR" smtClean="0"/>
              <a:pPr algn="r"/>
              <a:t>‹#›</a:t>
            </a:fld>
            <a:r>
              <a:rPr lang="en-US" altLang="ko-KR" dirty="0" smtClean="0"/>
              <a:t>/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500" y="365125"/>
            <a:ext cx="9282514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100" b="1" i="0">
                <a:latin typeface="+mj-ea"/>
                <a:ea typeface="+mj-ea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92795" y="1125541"/>
            <a:ext cx="9281716" cy="518378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§"/>
              <a:defRPr sz="1800" b="0" i="0">
                <a:latin typeface="+mn-ea"/>
                <a:ea typeface="+mn-ea"/>
                <a:cs typeface="NanumSquare" charset="-127"/>
              </a:defRPr>
            </a:lvl1pPr>
            <a:lvl2pPr marL="557213" indent="-214313">
              <a:buFont typeface="Arial" panose="020B0604020202020204" pitchFamily="34" charset="0"/>
              <a:buChar char="•"/>
              <a:defRPr sz="1500" b="0" i="0">
                <a:latin typeface="+mn-ea"/>
                <a:ea typeface="+mn-ea"/>
                <a:cs typeface="NanumSquare" charset="-127"/>
              </a:defRPr>
            </a:lvl2pPr>
            <a:lvl3pPr>
              <a:defRPr sz="1350" b="0" i="0">
                <a:latin typeface="+mn-ea"/>
                <a:ea typeface="+mn-ea"/>
                <a:cs typeface="NanumSquare" charset="-127"/>
              </a:defRPr>
            </a:lvl3pPr>
            <a:lvl4pPr marL="1200150" indent="-171450">
              <a:buFont typeface="Arial" panose="020B0604020202020204" pitchFamily="34" charset="0"/>
              <a:buChar char="•"/>
              <a:defRPr sz="1200" b="0" i="0">
                <a:latin typeface="+mn-ea"/>
                <a:ea typeface="+mn-ea"/>
                <a:cs typeface="NanumSquare" charset="-127"/>
              </a:defRPr>
            </a:lvl4pPr>
            <a:lvl5pPr marL="1543050" indent="-171450">
              <a:buFont typeface="Arial" panose="020B0604020202020204" pitchFamily="34" charset="0"/>
              <a:buChar char="•"/>
              <a:defRPr sz="1200" b="0" i="0">
                <a:latin typeface="+mn-ea"/>
                <a:ea typeface="+mn-ea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4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4942585" y="0"/>
            <a:ext cx="4963415" cy="6858000"/>
          </a:xfrm>
          <a:prstGeom prst="rect">
            <a:avLst/>
          </a:prstGeom>
          <a:solidFill>
            <a:srgbClr val="F3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50" dirty="0" smtClean="0"/>
              <a:t>                </a:t>
            </a:r>
            <a:endParaRPr kumimoji="1" lang="ko-KR" altLang="en-US" sz="135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92796" y="1125541"/>
            <a:ext cx="4484686" cy="518378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§"/>
              <a:defRPr sz="2100" b="0" i="0">
                <a:latin typeface="+mn-ea"/>
                <a:ea typeface="+mn-ea"/>
                <a:cs typeface="NanumSquare" charset="-127"/>
              </a:defRPr>
            </a:lvl1pPr>
            <a:lvl2pPr marL="557213" indent="-214313">
              <a:buFont typeface="Arial" panose="020B0604020202020204" pitchFamily="34" charset="0"/>
              <a:buChar char="•"/>
              <a:defRPr sz="1800" b="0" i="0">
                <a:latin typeface="+mn-ea"/>
                <a:ea typeface="+mn-ea"/>
                <a:cs typeface="NanumSquare" charset="-127"/>
              </a:defRPr>
            </a:lvl2pPr>
            <a:lvl3pPr>
              <a:defRPr sz="1500" b="0" i="0">
                <a:latin typeface="+mn-ea"/>
                <a:ea typeface="+mn-ea"/>
                <a:cs typeface="NanumSquare" charset="-127"/>
              </a:defRPr>
            </a:lvl3pPr>
            <a:lvl4pPr marL="1200150" indent="-171450">
              <a:buFont typeface="Arial" panose="020B0604020202020204" pitchFamily="34" charset="0"/>
              <a:buChar char="•"/>
              <a:defRPr sz="1350" b="0" i="0">
                <a:latin typeface="+mn-ea"/>
                <a:ea typeface="+mn-ea"/>
                <a:cs typeface="NanumSquare" charset="-127"/>
              </a:defRPr>
            </a:lvl4pPr>
            <a:lvl5pPr marL="1543050" indent="-171450">
              <a:buFont typeface="Arial" panose="020B0604020202020204" pitchFamily="34" charset="0"/>
              <a:buChar char="•"/>
              <a:defRPr sz="1350" b="0" i="0">
                <a:latin typeface="+mn-ea"/>
                <a:ea typeface="+mn-ea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467" y="6554118"/>
            <a:ext cx="1224849" cy="137046"/>
          </a:xfrm>
          <a:prstGeom prst="rect">
            <a:avLst/>
          </a:prstGeom>
        </p:spPr>
      </p:pic>
      <p:sp>
        <p:nvSpPr>
          <p:cNvPr id="3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7410273" y="6561479"/>
            <a:ext cx="2340260" cy="16741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lang="ko-KR" altLang="en-US" sz="488" b="0" i="0" spc="75" baseline="0">
                <a:solidFill>
                  <a:schemeClr val="tx1"/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r>
              <a:rPr lang="en-US" altLang="ko-KR" smtClean="0"/>
              <a:t>NCP </a:t>
            </a:r>
            <a:r>
              <a:rPr lang="ko-KR" altLang="en-US" smtClean="0"/>
              <a:t>사용자 교육 </a:t>
            </a:r>
            <a:r>
              <a:rPr lang="en-US" altLang="ko-KR" smtClean="0"/>
              <a:t>- Architecting on The Cloud</a:t>
            </a:r>
            <a:endParaRPr lang="en-US" dirty="0"/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6942221" y="6561479"/>
            <a:ext cx="468052" cy="16741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defRPr lang="ko-KR" altLang="en-US" sz="488" b="0" i="0" spc="75" baseline="0" smtClean="0">
                <a:latin typeface="+mn-ea"/>
                <a:ea typeface="+mn-ea"/>
                <a:cs typeface="NanumSquare" charset="-127"/>
              </a:defRPr>
            </a:lvl1pPr>
          </a:lstStyle>
          <a:p>
            <a:pPr algn="r"/>
            <a:fld id="{C5A325D8-44E5-44F4-8157-9C79336A9EE3}" type="slidenum">
              <a:rPr lang="en-US" altLang="ko-KR" smtClean="0"/>
              <a:pPr algn="r"/>
              <a:t>‹#›</a:t>
            </a:fld>
            <a:r>
              <a:rPr lang="en-US" altLang="ko-KR" smtClean="0"/>
              <a:t>/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795" y="365125"/>
            <a:ext cx="4484776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100" b="1" i="0">
                <a:latin typeface="+mj-ea"/>
                <a:ea typeface="+mj-ea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67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3022286" cy="6858000"/>
          </a:xfrm>
          <a:prstGeom prst="rect">
            <a:avLst/>
          </a:prstGeom>
          <a:solidFill>
            <a:srgbClr val="F3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50" dirty="0" smtClean="0"/>
              <a:t>                </a:t>
            </a:r>
            <a:endParaRPr kumimoji="1" lang="ko-KR" altLang="en-US" sz="135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3197806" y="1124746"/>
            <a:ext cx="6435623" cy="518378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§"/>
              <a:defRPr sz="2100" b="0" i="0">
                <a:latin typeface="+mn-ea"/>
                <a:ea typeface="+mn-ea"/>
                <a:cs typeface="NanumSquare" charset="-127"/>
              </a:defRPr>
            </a:lvl1pPr>
            <a:lvl2pPr marL="557213" indent="-214313">
              <a:buFont typeface="Arial" panose="020B0604020202020204" pitchFamily="34" charset="0"/>
              <a:buChar char="•"/>
              <a:defRPr sz="1800" b="0" i="0">
                <a:latin typeface="+mn-ea"/>
                <a:ea typeface="+mn-ea"/>
                <a:cs typeface="NanumSquare" charset="-127"/>
              </a:defRPr>
            </a:lvl2pPr>
            <a:lvl3pPr>
              <a:defRPr sz="1500" b="0" i="0">
                <a:latin typeface="+mn-ea"/>
                <a:ea typeface="+mn-ea"/>
                <a:cs typeface="NanumSquare" charset="-127"/>
              </a:defRPr>
            </a:lvl3pPr>
            <a:lvl4pPr marL="1200150" indent="-171450">
              <a:buFont typeface="Arial" panose="020B0604020202020204" pitchFamily="34" charset="0"/>
              <a:buChar char="•"/>
              <a:defRPr sz="1350" b="0" i="0">
                <a:latin typeface="+mn-ea"/>
                <a:ea typeface="+mn-ea"/>
                <a:cs typeface="NanumSquare" charset="-127"/>
              </a:defRPr>
            </a:lvl4pPr>
            <a:lvl5pPr marL="1543050" indent="-171450">
              <a:buFont typeface="Arial" panose="020B0604020202020204" pitchFamily="34" charset="0"/>
              <a:buChar char="•"/>
              <a:defRPr sz="1350" b="0" i="0">
                <a:latin typeface="+mn-ea"/>
                <a:ea typeface="+mn-ea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467" y="6554118"/>
            <a:ext cx="1224849" cy="137046"/>
          </a:xfrm>
          <a:prstGeom prst="rect">
            <a:avLst/>
          </a:prstGeom>
        </p:spPr>
      </p:pic>
      <p:sp>
        <p:nvSpPr>
          <p:cNvPr id="3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7410273" y="6561479"/>
            <a:ext cx="2340260" cy="16741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lang="ko-KR" altLang="en-US" sz="488" b="0" i="0" spc="75" baseline="0">
                <a:solidFill>
                  <a:schemeClr val="tx1"/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r>
              <a:rPr lang="en-US" altLang="ko-KR" smtClean="0"/>
              <a:t>NCP </a:t>
            </a:r>
            <a:r>
              <a:rPr lang="ko-KR" altLang="en-US" smtClean="0"/>
              <a:t>사용자 교육 </a:t>
            </a:r>
            <a:r>
              <a:rPr lang="en-US" altLang="ko-KR" smtClean="0"/>
              <a:t>- Architecting on The Cloud</a:t>
            </a:r>
            <a:endParaRPr lang="en-US" dirty="0"/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6942221" y="6561479"/>
            <a:ext cx="468052" cy="16741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defRPr lang="ko-KR" altLang="en-US" sz="488" b="0" i="0" spc="75" baseline="0" smtClean="0">
                <a:latin typeface="+mn-ea"/>
                <a:ea typeface="+mn-ea"/>
                <a:cs typeface="NanumSquare" charset="-127"/>
              </a:defRPr>
            </a:lvl1pPr>
          </a:lstStyle>
          <a:p>
            <a:pPr algn="r"/>
            <a:fld id="{C5A325D8-44E5-44F4-8157-9C79336A9EE3}" type="slidenum">
              <a:rPr lang="en-US" altLang="ko-KR" smtClean="0"/>
              <a:pPr algn="r"/>
              <a:t>‹#›</a:t>
            </a:fld>
            <a:r>
              <a:rPr lang="en-US" altLang="ko-KR" smtClean="0"/>
              <a:t>/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7345" y="364330"/>
            <a:ext cx="6436175" cy="41549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100" b="1" i="0">
                <a:latin typeface="+mj-ea"/>
                <a:ea typeface="+mj-ea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77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6309320"/>
            <a:ext cx="9906000" cy="5486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35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467" y="6554118"/>
            <a:ext cx="1224849" cy="137046"/>
          </a:xfrm>
          <a:prstGeom prst="rect">
            <a:avLst/>
          </a:prstGeom>
        </p:spPr>
      </p:pic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7410273" y="6561479"/>
            <a:ext cx="2340260" cy="16741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lang="ko-KR" altLang="en-US" sz="488" b="0" i="0" spc="75" baseline="0">
                <a:solidFill>
                  <a:schemeClr val="tx1"/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r>
              <a:rPr lang="en-US" altLang="ko-KR" smtClean="0"/>
              <a:t>NCP </a:t>
            </a:r>
            <a:r>
              <a:rPr lang="ko-KR" altLang="en-US" smtClean="0"/>
              <a:t>사용자 교육 </a:t>
            </a:r>
            <a:r>
              <a:rPr lang="en-US" altLang="ko-KR" smtClean="0"/>
              <a:t>- Architecting on The Cloud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6942221" y="6561479"/>
            <a:ext cx="468052" cy="16741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defRPr lang="ko-KR" altLang="en-US" sz="488" b="0" i="0" spc="75" baseline="0" smtClean="0">
                <a:latin typeface="+mn-ea"/>
                <a:ea typeface="+mn-ea"/>
                <a:cs typeface="NanumSquare" charset="-127"/>
              </a:defRPr>
            </a:lvl1pPr>
          </a:lstStyle>
          <a:p>
            <a:pPr algn="r"/>
            <a:fld id="{C5A325D8-44E5-44F4-8157-9C79336A9EE3}" type="slidenum">
              <a:rPr lang="en-US" altLang="ko-KR" smtClean="0"/>
              <a:pPr algn="r"/>
              <a:t>‹#›</a:t>
            </a:fld>
            <a:r>
              <a:rPr lang="en-US" altLang="ko-KR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468" y="6550633"/>
            <a:ext cx="1223060" cy="144016"/>
          </a:xfrm>
          <a:prstGeom prst="rect">
            <a:avLst/>
          </a:prstGeom>
        </p:spPr>
      </p:pic>
      <p:sp>
        <p:nvSpPr>
          <p:cNvPr id="3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7410273" y="6558401"/>
            <a:ext cx="2340260" cy="1735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lang="ko-KR" altLang="en-US" sz="528" b="0" i="0" spc="81" baseline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r>
              <a:rPr lang="en-US" altLang="ko-KR" smtClean="0"/>
              <a:t>NCP </a:t>
            </a:r>
            <a:r>
              <a:rPr lang="ko-KR" altLang="en-US" smtClean="0"/>
              <a:t>사용자 교육 </a:t>
            </a:r>
            <a:r>
              <a:rPr lang="en-US" altLang="ko-KR" smtClean="0"/>
              <a:t>- Architecting on The Cloud</a:t>
            </a:r>
            <a:endParaRPr lang="ko-KR" altLang="en-US" dirty="0"/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6942221" y="6558401"/>
            <a:ext cx="468052" cy="1735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r">
              <a:defRPr lang="ko-KR" altLang="en-US" sz="528" b="0" i="0" spc="81" baseline="0" smtClean="0">
                <a:latin typeface="+mn-ea"/>
                <a:ea typeface="+mn-ea"/>
                <a:cs typeface="NanumSquare" charset="-127"/>
              </a:defRPr>
            </a:lvl1pPr>
          </a:lstStyle>
          <a:p>
            <a:fld id="{C5A325D8-44E5-44F4-8157-9C79336A9EE3}" type="slidenum">
              <a:rPr lang="en-US" altLang="ko-KR" smtClean="0"/>
              <a:pPr/>
              <a:t>‹#›</a:t>
            </a:fld>
            <a:r>
              <a:rPr lang="en-US" altLang="ko-KR" smtClean="0"/>
              <a:t>/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500" y="365125"/>
            <a:ext cx="9282514" cy="44242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275" b="1" i="0">
                <a:solidFill>
                  <a:schemeClr val="bg1"/>
                </a:solidFill>
                <a:latin typeface="+mj-ea"/>
                <a:ea typeface="+mj-ea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4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7410273" y="6558401"/>
            <a:ext cx="2340260" cy="1735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lang="ko-KR" altLang="en-US" sz="528" b="0" i="0" spc="81" baseline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r>
              <a:rPr lang="en-US" altLang="ko-KR" smtClean="0"/>
              <a:t>NCP </a:t>
            </a:r>
            <a:r>
              <a:rPr lang="ko-KR" altLang="en-US" smtClean="0"/>
              <a:t>사용자 교육 </a:t>
            </a:r>
            <a:r>
              <a:rPr lang="en-US" altLang="ko-KR" smtClean="0"/>
              <a:t>- Architecting on The Cloud</a:t>
            </a:r>
            <a:endParaRPr lang="en-US" dirty="0"/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6942221" y="6558401"/>
            <a:ext cx="468052" cy="1735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defRPr lang="ko-KR" altLang="en-US" sz="528" b="0" i="0" spc="81" baseline="0" smtClean="0">
                <a:latin typeface="+mn-ea"/>
                <a:ea typeface="+mn-ea"/>
                <a:cs typeface="NanumSquare" charset="-127"/>
              </a:defRPr>
            </a:lvl1pPr>
          </a:lstStyle>
          <a:p>
            <a:pPr algn="r"/>
            <a:fld id="{C5A325D8-44E5-44F4-8157-9C79336A9EE3}" type="slidenum">
              <a:rPr lang="en-US" altLang="ko-KR" smtClean="0"/>
              <a:pPr algn="r"/>
              <a:t>‹#›</a:t>
            </a:fld>
            <a:r>
              <a:rPr lang="en-US" altLang="ko-KR" smtClean="0"/>
              <a:t>/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500" y="365125"/>
            <a:ext cx="9282514" cy="44242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275" b="1" i="0">
                <a:solidFill>
                  <a:schemeClr val="bg1"/>
                </a:solidFill>
                <a:latin typeface="+mj-ea"/>
                <a:ea typeface="+mj-ea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92795" y="1125540"/>
            <a:ext cx="9281716" cy="5183781"/>
          </a:xfrm>
          <a:prstGeom prst="rect">
            <a:avLst/>
          </a:prstGeom>
        </p:spPr>
        <p:txBody>
          <a:bodyPr/>
          <a:lstStyle>
            <a:lvl1pPr marL="278606" indent="-278606">
              <a:buFont typeface="Wingdings" panose="05000000000000000000" pitchFamily="2" charset="2"/>
              <a:buChar char="§"/>
              <a:defRPr sz="1950" b="0" i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1pPr>
            <a:lvl2pPr marL="603647" indent="-232172">
              <a:buFont typeface="Arial" panose="020B0604020202020204" pitchFamily="34" charset="0"/>
              <a:buChar char="•"/>
              <a:defRPr sz="1625" b="0" i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2pPr>
            <a:lvl3pPr>
              <a:defRPr sz="1463" b="0" i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3pPr>
            <a:lvl4pPr marL="1300163" indent="-185738">
              <a:buFont typeface="Arial" panose="020B0604020202020204" pitchFamily="34" charset="0"/>
              <a:buChar char="•"/>
              <a:defRPr sz="1300" b="0" i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4pPr>
            <a:lvl5pPr marL="1671638" indent="-185738">
              <a:buFont typeface="Arial" panose="020B0604020202020204" pitchFamily="34" charset="0"/>
              <a:buChar char="•"/>
              <a:defRPr sz="1300" b="0" i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468" y="6550633"/>
            <a:ext cx="1223060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4942585" y="0"/>
            <a:ext cx="4963415" cy="6858000"/>
          </a:xfrm>
          <a:prstGeom prst="rect">
            <a:avLst/>
          </a:prstGeom>
          <a:solidFill>
            <a:srgbClr val="F3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63" dirty="0" smtClean="0">
                <a:solidFill>
                  <a:schemeClr val="tx1"/>
                </a:solidFill>
              </a:rPr>
              <a:t>                </a:t>
            </a:r>
            <a:endParaRPr kumimoji="1" lang="ko-KR" altLang="en-US" sz="1463" dirty="0">
              <a:solidFill>
                <a:schemeClr val="tx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92795" y="1125540"/>
            <a:ext cx="4484686" cy="5183781"/>
          </a:xfrm>
          <a:prstGeom prst="rect">
            <a:avLst/>
          </a:prstGeom>
        </p:spPr>
        <p:txBody>
          <a:bodyPr/>
          <a:lstStyle>
            <a:lvl1pPr marL="278606" indent="-278606">
              <a:buFont typeface="Wingdings" panose="05000000000000000000" pitchFamily="2" charset="2"/>
              <a:buChar char="§"/>
              <a:defRPr sz="2275" b="0" i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1pPr>
            <a:lvl2pPr marL="603647" indent="-232172">
              <a:buFont typeface="Arial" panose="020B0604020202020204" pitchFamily="34" charset="0"/>
              <a:buChar char="•"/>
              <a:defRPr sz="1950" b="0" i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2pPr>
            <a:lvl3pPr>
              <a:defRPr sz="1625" b="0" i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3pPr>
            <a:lvl4pPr marL="1300163" indent="-185738">
              <a:buFont typeface="Arial" panose="020B0604020202020204" pitchFamily="34" charset="0"/>
              <a:buChar char="•"/>
              <a:defRPr sz="1463" b="0" i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4pPr>
            <a:lvl5pPr marL="1671638" indent="-185738">
              <a:buFont typeface="Arial" panose="020B0604020202020204" pitchFamily="34" charset="0"/>
              <a:buChar char="•"/>
              <a:defRPr sz="1463" b="0" i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3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7410273" y="6558401"/>
            <a:ext cx="2340260" cy="1735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lang="ko-KR" altLang="en-US" sz="528" b="0" i="0" spc="81" baseline="0">
                <a:solidFill>
                  <a:schemeClr val="tx1"/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r>
              <a:rPr lang="en-US" altLang="ko-KR" smtClean="0"/>
              <a:t>NCP </a:t>
            </a:r>
            <a:r>
              <a:rPr lang="ko-KR" altLang="en-US" smtClean="0"/>
              <a:t>사용자 교육 </a:t>
            </a:r>
            <a:r>
              <a:rPr lang="en-US" altLang="ko-KR" smtClean="0"/>
              <a:t>- Architecting on The Cloud</a:t>
            </a:r>
            <a:endParaRPr lang="en-US" dirty="0"/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6942221" y="6558401"/>
            <a:ext cx="468052" cy="1735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defRPr lang="ko-KR" altLang="en-US" sz="528" b="0" i="0" spc="81" baseline="0" smtClean="0">
                <a:solidFill>
                  <a:schemeClr val="tx1"/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pPr algn="r"/>
            <a:fld id="{C5A325D8-44E5-44F4-8157-9C79336A9EE3}" type="slidenum">
              <a:rPr lang="en-US" altLang="ko-KR" smtClean="0"/>
              <a:pPr algn="r"/>
              <a:t>‹#›</a:t>
            </a:fld>
            <a:r>
              <a:rPr lang="en-US" altLang="ko-KR" dirty="0" smtClean="0"/>
              <a:t>/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500" y="365125"/>
            <a:ext cx="4485071" cy="44242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275" b="1" i="0">
                <a:solidFill>
                  <a:schemeClr val="bg1"/>
                </a:solidFill>
                <a:latin typeface="+mj-ea"/>
                <a:ea typeface="+mj-ea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468" y="6550633"/>
            <a:ext cx="1223060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3022286" cy="6858000"/>
          </a:xfrm>
          <a:prstGeom prst="rect">
            <a:avLst/>
          </a:prstGeom>
          <a:solidFill>
            <a:srgbClr val="F3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63" dirty="0" smtClean="0">
                <a:solidFill>
                  <a:schemeClr val="tx1"/>
                </a:solidFill>
              </a:rPr>
              <a:t>                </a:t>
            </a:r>
            <a:endParaRPr kumimoji="1" lang="ko-KR" altLang="en-US" sz="1463" dirty="0">
              <a:solidFill>
                <a:schemeClr val="tx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3198269" y="1125540"/>
            <a:ext cx="6454449" cy="5183781"/>
          </a:xfrm>
          <a:prstGeom prst="rect">
            <a:avLst/>
          </a:prstGeom>
        </p:spPr>
        <p:txBody>
          <a:bodyPr/>
          <a:lstStyle>
            <a:lvl1pPr marL="278606" indent="-278606">
              <a:buFont typeface="Wingdings" panose="05000000000000000000" pitchFamily="2" charset="2"/>
              <a:buChar char="§"/>
              <a:defRPr sz="2275" b="0" i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1pPr>
            <a:lvl2pPr marL="603647" indent="-232172">
              <a:buFont typeface="Arial" panose="020B0604020202020204" pitchFamily="34" charset="0"/>
              <a:buChar char="•"/>
              <a:defRPr sz="1950" b="0" i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2pPr>
            <a:lvl3pPr>
              <a:defRPr sz="1625" b="0" i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3pPr>
            <a:lvl4pPr marL="1300163" indent="-185738">
              <a:buFont typeface="Arial" panose="020B0604020202020204" pitchFamily="34" charset="0"/>
              <a:buChar char="•"/>
              <a:defRPr sz="1463" b="0" i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4pPr>
            <a:lvl5pPr marL="1671638" indent="-185738">
              <a:buFont typeface="Arial" panose="020B0604020202020204" pitchFamily="34" charset="0"/>
              <a:buChar char="•"/>
              <a:defRPr sz="1463" b="0" i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3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7410273" y="6558401"/>
            <a:ext cx="2340260" cy="1735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lang="ko-KR" altLang="en-US" sz="528" b="0" i="0" spc="81" baseline="0">
                <a:solidFill>
                  <a:schemeClr val="tx1"/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r>
              <a:rPr lang="en-US" altLang="ko-KR" smtClean="0"/>
              <a:t>NCP </a:t>
            </a:r>
            <a:r>
              <a:rPr lang="ko-KR" altLang="en-US" smtClean="0"/>
              <a:t>사용자 교육 </a:t>
            </a:r>
            <a:r>
              <a:rPr lang="en-US" altLang="ko-KR" smtClean="0"/>
              <a:t>- Architecting on The Cloud</a:t>
            </a:r>
            <a:endParaRPr lang="en-US" dirty="0"/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6942221" y="6558401"/>
            <a:ext cx="468052" cy="1735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defRPr lang="ko-KR" altLang="en-US" sz="528" b="0" i="0" spc="81" baseline="0" smtClean="0">
                <a:solidFill>
                  <a:schemeClr val="tx1"/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pPr algn="r"/>
            <a:fld id="{C5A325D8-44E5-44F4-8157-9C79336A9EE3}" type="slidenum">
              <a:rPr lang="en-US" altLang="ko-KR" smtClean="0"/>
              <a:pPr algn="r"/>
              <a:t>‹#›</a:t>
            </a:fld>
            <a:r>
              <a:rPr lang="en-US" altLang="ko-KR" dirty="0" smtClean="0"/>
              <a:t>/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7805" y="365125"/>
            <a:ext cx="6455003" cy="44242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275" b="1" i="0">
                <a:solidFill>
                  <a:schemeClr val="bg1"/>
                </a:solidFill>
                <a:latin typeface="+mj-ea"/>
                <a:ea typeface="+mj-ea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468" y="6550633"/>
            <a:ext cx="1223060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73000" y="274638"/>
            <a:ext cx="936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spc="-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73000" y="980729"/>
            <a:ext cx="936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spc="-20" baseline="0">
                <a:ln>
                  <a:noFill/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kern="1200" spc="-20" baseline="0">
                <a:ln>
                  <a:noFill/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 spc="-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 spc="-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 spc="-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 spc="-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0945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6309320"/>
            <a:ext cx="9906000" cy="5486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467" y="6554118"/>
            <a:ext cx="1224849" cy="137046"/>
          </a:xfrm>
          <a:prstGeom prst="rect">
            <a:avLst/>
          </a:prstGeom>
        </p:spPr>
      </p:pic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7410273" y="6558401"/>
            <a:ext cx="2340260" cy="1735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lang="ko-KR" altLang="en-US" sz="528" b="0" i="0" spc="81" baseline="0">
                <a:solidFill>
                  <a:schemeClr val="tx1"/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r>
              <a:rPr lang="en-US" altLang="ko-KR" smtClean="0"/>
              <a:t>NCP </a:t>
            </a:r>
            <a:r>
              <a:rPr lang="ko-KR" altLang="en-US" smtClean="0"/>
              <a:t>사용자 교육 </a:t>
            </a:r>
            <a:r>
              <a:rPr lang="en-US" altLang="ko-KR" smtClean="0"/>
              <a:t>- Architecting on The Cloud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6942221" y="6558401"/>
            <a:ext cx="468052" cy="1735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defRPr lang="ko-KR" altLang="en-US" sz="528" b="0" i="0" spc="81" baseline="0" smtClean="0">
                <a:solidFill>
                  <a:schemeClr val="tx1"/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pPr algn="r"/>
            <a:fld id="{C5A325D8-44E5-44F4-8157-9C79336A9EE3}" type="slidenum">
              <a:rPr lang="en-US" altLang="ko-KR" smtClean="0"/>
              <a:pPr algn="r"/>
              <a:t>‹#›</a:t>
            </a:fld>
            <a:r>
              <a:rPr lang="en-US" altLang="ko-KR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8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구분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3973" y="2413338"/>
            <a:ext cx="6310582" cy="84253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4875" b="1" i="0">
                <a:solidFill>
                  <a:schemeClr val="bg1"/>
                </a:solidFill>
                <a:latin typeface="+mj-ea"/>
                <a:ea typeface="+mj-ea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467" y="6554118"/>
            <a:ext cx="1224849" cy="137046"/>
          </a:xfrm>
          <a:prstGeom prst="rect">
            <a:avLst/>
          </a:prstGeom>
        </p:spPr>
      </p:pic>
      <p:sp>
        <p:nvSpPr>
          <p:cNvPr id="10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7410273" y="6558401"/>
            <a:ext cx="2340260" cy="1735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lang="ko-KR" altLang="en-US" sz="528" b="1" i="0" spc="81" baseline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r>
              <a:rPr lang="en-US" altLang="ko-KR" smtClean="0"/>
              <a:t>NCP </a:t>
            </a:r>
            <a:r>
              <a:rPr lang="ko-KR" altLang="en-US" smtClean="0"/>
              <a:t>사용자 교육 </a:t>
            </a:r>
            <a:r>
              <a:rPr lang="en-US" altLang="ko-KR" smtClean="0"/>
              <a:t>- Architecting on The Cloud</a:t>
            </a:r>
            <a:endParaRPr lang="en-US" dirty="0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6942221" y="6558401"/>
            <a:ext cx="468052" cy="1735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r">
              <a:defRPr lang="ko-KR" altLang="en-US" sz="528" b="1" i="0" spc="81" baseline="0" smtClean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fld id="{C5A325D8-44E5-44F4-8157-9C79336A9EE3}" type="slidenum">
              <a:rPr lang="en-US" altLang="ko-KR" smtClean="0"/>
              <a:pPr/>
              <a:t>‹#›</a:t>
            </a:fld>
            <a:r>
              <a:rPr lang="en-US" altLang="ko-KR" dirty="0" smtClean="0"/>
              <a:t>/</a:t>
            </a:r>
            <a:endParaRPr 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213974" y="230770"/>
            <a:ext cx="585388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25" b="1" i="0">
                <a:solidFill>
                  <a:schemeClr val="bg1"/>
                </a:solidFill>
                <a:latin typeface="+mj-ea"/>
                <a:ea typeface="+mj-ea"/>
                <a:cs typeface="NanumSquare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41861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73000" y="2375786"/>
            <a:ext cx="936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spc="-20" baseline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 smtClean="0"/>
              <a:t>1.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73000" y="298748"/>
            <a:ext cx="936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spc="-20" baseline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pPr marL="0" marR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altLang="ko-KR" sz="1600" b="1" kern="1200" spc="-20" baseline="0" dirty="0" smtClean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rPr>
              <a:t>1.1  </a:t>
            </a:r>
            <a:r>
              <a:rPr lang="ko-KR" altLang="ko-KR" sz="1600" b="1" kern="1200" spc="-20" baseline="0" dirty="0" smtClean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rPr>
              <a:t>페이지 제목</a:t>
            </a:r>
            <a:r>
              <a:rPr lang="en-US" altLang="ko-KR" sz="1600" b="1" kern="1200" spc="-20" baseline="0" dirty="0" smtClean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rPr>
              <a:t>: </a:t>
            </a:r>
            <a:r>
              <a:rPr lang="ko-KR" altLang="ko-KR" sz="1600" b="1" kern="1200" spc="-20" baseline="0" dirty="0" err="1" smtClean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rPr>
              <a:t>나눔고딕</a:t>
            </a:r>
            <a:r>
              <a:rPr lang="en-US" altLang="ko-KR" sz="1600" b="1" kern="1200" spc="-20" baseline="0" dirty="0" smtClean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rPr>
              <a:t> B, 16pt</a:t>
            </a:r>
            <a:endParaRPr lang="ko-KR" altLang="en-US" sz="1600" b="1" kern="1200" spc="-20" baseline="0" dirty="0">
              <a:solidFill>
                <a:schemeClr val="tx1"/>
              </a:solidFill>
              <a:latin typeface="+mj-lt"/>
              <a:ea typeface="나눔고딕" panose="020D0604000000000000" pitchFamily="50" charset="-127"/>
              <a:cs typeface="+mj-cs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60084" y="223729"/>
            <a:ext cx="9165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0084" y="979140"/>
            <a:ext cx="9165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629233" y="203670"/>
            <a:ext cx="1006085" cy="262125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-2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</a:t>
            </a:r>
            <a:endParaRPr lang="en-US" altLang="ko-KR" sz="750" spc="-20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61034" y="6428953"/>
            <a:ext cx="301309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-2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-2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63000" y="1233853"/>
            <a:ext cx="858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0410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73000" y="298748"/>
            <a:ext cx="936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spc="-20" baseline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pPr marL="0" marR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altLang="ko-KR" sz="1600" b="1" kern="1200" spc="-20" baseline="0" dirty="0" smtClean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rPr>
              <a:t>1.1  </a:t>
            </a:r>
            <a:r>
              <a:rPr lang="ko-KR" altLang="ko-KR" sz="1600" b="1" kern="1200" spc="-20" baseline="0" dirty="0" smtClean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rPr>
              <a:t>페이지 제목</a:t>
            </a:r>
            <a:r>
              <a:rPr lang="en-US" altLang="ko-KR" sz="1600" b="1" kern="1200" spc="-20" baseline="0" dirty="0" smtClean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rPr>
              <a:t>: </a:t>
            </a:r>
            <a:r>
              <a:rPr lang="ko-KR" altLang="ko-KR" sz="1600" b="1" kern="1200" spc="-20" baseline="0" dirty="0" err="1" smtClean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rPr>
              <a:t>나눔고딕</a:t>
            </a:r>
            <a:r>
              <a:rPr lang="en-US" altLang="ko-KR" sz="1600" b="1" kern="1200" spc="-20" baseline="0" dirty="0" smtClean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rPr>
              <a:t> B, 16pt</a:t>
            </a:r>
            <a:endParaRPr lang="ko-KR" altLang="en-US" sz="1600" b="1" kern="1200" spc="-20" baseline="0" dirty="0">
              <a:solidFill>
                <a:schemeClr val="tx1"/>
              </a:solidFill>
              <a:latin typeface="+mj-lt"/>
              <a:ea typeface="나눔고딕" panose="020D0604000000000000" pitchFamily="50" charset="-127"/>
              <a:cs typeface="+mj-cs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60084" y="223729"/>
            <a:ext cx="9165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0084" y="979140"/>
            <a:ext cx="9165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629233" y="203670"/>
            <a:ext cx="1006085" cy="262125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-2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대외비</a:t>
            </a:r>
            <a:endParaRPr lang="en-US" altLang="ko-KR" sz="750" spc="-20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61034" y="6428953"/>
            <a:ext cx="301309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C0BB0C5-6955-4F9B-BA60-58E2367A55EF}" type="slidenum">
              <a:rPr kumimoji="0" lang="ko-KR" altLang="en-US" sz="800" b="0" i="0" u="none" strike="noStrike" kern="1200" cap="none" spc="-2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sz="8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네이버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클라우드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플랫폼</a:t>
            </a:r>
            <a:r>
              <a:rPr lang="en-US" altLang="ko-KR" sz="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가이드</a:t>
            </a:r>
            <a:endParaRPr kumimoji="0" lang="ko-KR" altLang="en-US" sz="800" b="0" i="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63000" y="1233853"/>
            <a:ext cx="858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73000" y="298748"/>
            <a:ext cx="936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spc="-20" baseline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pPr marL="0" marR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altLang="ko-KR" sz="1600" b="1" kern="1200" spc="-20" baseline="0" dirty="0" smtClean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rPr>
              <a:t>1.1  </a:t>
            </a:r>
            <a:r>
              <a:rPr lang="ko-KR" altLang="ko-KR" sz="1600" b="1" kern="1200" spc="-20" baseline="0" dirty="0" smtClean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rPr>
              <a:t>페이지 제목</a:t>
            </a:r>
            <a:r>
              <a:rPr lang="en-US" altLang="ko-KR" sz="1600" b="1" kern="1200" spc="-20" baseline="0" dirty="0" smtClean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rPr>
              <a:t>: </a:t>
            </a:r>
            <a:r>
              <a:rPr lang="ko-KR" altLang="ko-KR" sz="1600" b="1" kern="1200" spc="-20" baseline="0" dirty="0" err="1" smtClean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rPr>
              <a:t>나눔고딕</a:t>
            </a:r>
            <a:r>
              <a:rPr lang="en-US" altLang="ko-KR" sz="1600" b="1" kern="1200" spc="-20" baseline="0" dirty="0" smtClean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rPr>
              <a:t> B, 16pt</a:t>
            </a:r>
            <a:endParaRPr lang="ko-KR" altLang="en-US" sz="1600" b="1" kern="1200" spc="-20" baseline="0" dirty="0">
              <a:solidFill>
                <a:schemeClr val="tx1"/>
              </a:solidFill>
              <a:latin typeface="+mj-lt"/>
              <a:ea typeface="나눔고딕" panose="020D0604000000000000" pitchFamily="50" charset="-127"/>
              <a:cs typeface="+mj-cs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60084" y="223729"/>
            <a:ext cx="9165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0084" y="979140"/>
            <a:ext cx="9165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8629233" y="203670"/>
            <a:ext cx="1006085" cy="262125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-2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기밀</a:t>
            </a:r>
            <a:endParaRPr lang="en-US" altLang="ko-KR" sz="750" spc="-20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61034" y="6428953"/>
            <a:ext cx="301309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C0BB0C5-6955-4F9B-BA60-58E2367A55EF}" type="slidenum">
              <a:rPr kumimoji="0" lang="ko-KR" altLang="en-US" sz="800" b="0" i="0" u="none" strike="noStrike" kern="1200" cap="none" spc="-2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sz="8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네이버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클라우드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플랫폼</a:t>
            </a:r>
            <a:r>
              <a:rPr lang="en-US" altLang="ko-KR" sz="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8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가이드</a:t>
            </a:r>
            <a:endParaRPr kumimoji="0" lang="ko-KR" altLang="en-US" sz="800" b="0" i="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63000" y="1233853"/>
            <a:ext cx="858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6600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73000" y="2375786"/>
            <a:ext cx="936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4500" spc="-20" baseline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sz="4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End of Document</a:t>
            </a:r>
            <a:endParaRPr lang="ko-KR" altLang="en-US" sz="4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468" y="6550633"/>
            <a:ext cx="1223060" cy="144016"/>
          </a:xfrm>
          <a:prstGeom prst="rect">
            <a:avLst/>
          </a:prstGeom>
        </p:spPr>
      </p:pic>
      <p:sp>
        <p:nvSpPr>
          <p:cNvPr id="3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7410273" y="6558401"/>
            <a:ext cx="2340260" cy="1735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defRPr lang="ko-KR" altLang="en-US" sz="528" b="0" i="0" spc="81" baseline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r>
              <a:rPr lang="en-US" altLang="ko-KR" smtClean="0"/>
              <a:t>NCP </a:t>
            </a:r>
            <a:r>
              <a:rPr lang="ko-KR" altLang="en-US" smtClean="0"/>
              <a:t>사용자 교육 </a:t>
            </a:r>
            <a:r>
              <a:rPr lang="en-US" altLang="ko-KR" smtClean="0"/>
              <a:t>- Architecting on The Cloud</a:t>
            </a:r>
            <a:endParaRPr lang="ko-KR" altLang="en-US" dirty="0"/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6942221" y="6558401"/>
            <a:ext cx="468052" cy="1735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r">
              <a:defRPr lang="ko-KR" altLang="en-US" sz="528" b="0" i="0" spc="81" baseline="0" smtClean="0">
                <a:latin typeface="+mn-ea"/>
                <a:ea typeface="+mn-ea"/>
                <a:cs typeface="NanumSquare" charset="-127"/>
              </a:defRPr>
            </a:lvl1pPr>
          </a:lstStyle>
          <a:p>
            <a:fld id="{C5A325D8-44E5-44F4-8157-9C79336A9EE3}" type="slidenum">
              <a:rPr lang="en-US" altLang="ko-KR" smtClean="0"/>
              <a:pPr/>
              <a:t>‹#›</a:t>
            </a:fld>
            <a:r>
              <a:rPr lang="en-US" altLang="ko-KR" smtClean="0"/>
              <a:t>/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500" y="365125"/>
            <a:ext cx="9282514" cy="44242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275" b="1" i="0">
                <a:solidFill>
                  <a:schemeClr val="bg1"/>
                </a:solidFill>
                <a:latin typeface="+mj-ea"/>
                <a:ea typeface="+mj-ea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18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001" y="692697"/>
            <a:ext cx="2063534" cy="402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5941" y="2"/>
            <a:ext cx="4780060" cy="32616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5941" y="3645026"/>
            <a:ext cx="4780060" cy="323531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6341" y="3789042"/>
            <a:ext cx="4045620" cy="1757611"/>
          </a:xfrm>
          <a:prstGeom prst="rect">
            <a:avLst/>
          </a:prstGeom>
        </p:spPr>
        <p:txBody>
          <a:bodyPr/>
          <a:lstStyle>
            <a:lvl1pPr algn="l">
              <a:defRPr b="1" i="0">
                <a:latin typeface="+mj-ea"/>
                <a:ea typeface="+mj-ea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1" y="6524627"/>
            <a:ext cx="944166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0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82" y="6452710"/>
            <a:ext cx="9204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3" r:id="rId4"/>
    <p:sldLayoutId id="2147483664" r:id="rId5"/>
    <p:sldLayoutId id="2147483674" r:id="rId6"/>
    <p:sldLayoutId id="2147483661" r:id="rId7"/>
    <p:sldLayoutId id="2147483690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7410273" y="6455203"/>
            <a:ext cx="2340260" cy="16741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defRPr lang="ko-KR" altLang="en-US" sz="488" b="0" i="0" spc="75" baseline="0">
                <a:solidFill>
                  <a:schemeClr val="tx1"/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pPr algn="r"/>
            <a:r>
              <a:rPr lang="en-US" altLang="ko-KR" smtClean="0"/>
              <a:t>NCP </a:t>
            </a:r>
            <a:r>
              <a:rPr lang="ko-KR" altLang="en-US" smtClean="0"/>
              <a:t>사용자 교육 </a:t>
            </a:r>
            <a:r>
              <a:rPr lang="en-US" altLang="ko-KR" smtClean="0"/>
              <a:t>- Architecting on The Cloud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6883716" y="6455203"/>
            <a:ext cx="468052" cy="16741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defRPr lang="ko-KR" altLang="en-US" sz="488" b="0" i="0" spc="75" baseline="0" smtClean="0">
                <a:latin typeface="+mn-ea"/>
                <a:ea typeface="+mn-ea"/>
                <a:cs typeface="NanumSquare" charset="-127"/>
              </a:defRPr>
            </a:lvl1pPr>
          </a:lstStyle>
          <a:p>
            <a:pPr algn="r"/>
            <a:fld id="{C5A325D8-44E5-44F4-8157-9C79336A9EE3}" type="slidenum">
              <a:rPr lang="en-US" altLang="ko-KR" smtClean="0"/>
              <a:pPr algn="r"/>
              <a:t>‹#›</a:t>
            </a:fld>
            <a:r>
              <a:rPr lang="en-US" altLang="ko-KR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7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7410273" y="6452125"/>
            <a:ext cx="2340260" cy="1735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defRPr lang="ko-KR" altLang="en-US" sz="528" b="0" i="0" spc="81" baseline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pPr algn="r"/>
            <a:r>
              <a:rPr lang="en-US" altLang="ko-KR" smtClean="0"/>
              <a:t>NCP </a:t>
            </a:r>
            <a:r>
              <a:rPr lang="ko-KR" altLang="en-US" smtClean="0"/>
              <a:t>사용자 교육 </a:t>
            </a:r>
            <a:r>
              <a:rPr lang="en-US" altLang="ko-KR" smtClean="0"/>
              <a:t>- Architecting on The Cloud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6883715" y="6452125"/>
            <a:ext cx="468052" cy="1735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defRPr lang="ko-KR" altLang="en-US" sz="528" b="0" i="0" spc="81" baseline="0" smtClean="0">
                <a:solidFill>
                  <a:schemeClr val="bg1"/>
                </a:solidFill>
                <a:latin typeface="+mn-ea"/>
                <a:ea typeface="+mn-ea"/>
                <a:cs typeface="NanumSquare" charset="-127"/>
              </a:defRPr>
            </a:lvl1pPr>
          </a:lstStyle>
          <a:p>
            <a:pPr algn="r"/>
            <a:fld id="{C5A325D8-44E5-44F4-8157-9C79336A9EE3}" type="slidenum">
              <a:rPr lang="en-US" altLang="ko-KR" smtClean="0"/>
              <a:pPr algn="r"/>
              <a:t>‹#›</a:t>
            </a:fld>
            <a:r>
              <a:rPr lang="en-US" altLang="ko-KR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6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defTabSz="742950" rtl="0" eaLnBrk="1" latinLnBrk="1" hangingPunct="1"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8606" indent="-278606" algn="l" defTabSz="74295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3647" indent="-232172" algn="l" defTabSz="742950" rtl="0" eaLnBrk="1" latinLnBrk="1" hangingPunct="1">
        <a:spcBef>
          <a:spcPct val="20000"/>
        </a:spcBef>
        <a:buFont typeface="Arial" pitchFamily="34" charset="0"/>
        <a:buChar char="–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spcBef>
          <a:spcPct val="20000"/>
        </a:spcBef>
        <a:buFont typeface="Arial" pitchFamily="34" charset="0"/>
        <a:buChar char="–"/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spcBef>
          <a:spcPct val="20000"/>
        </a:spcBef>
        <a:buFont typeface="Arial" pitchFamily="34" charset="0"/>
        <a:buChar char="»"/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7.png"/><Relationship Id="rId7" Type="http://schemas.openxmlformats.org/officeDocument/2006/relationships/image" Target="../media/image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3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erCloudPlatform/cloudfunctions_python_sampl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world.co.kr/news/107527#csidx8b01ab1ffff6c43aa9ebe3aba6de33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ithub.com/NaverCloudPlatform/cloudfunctions_python_sampl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/>
          <p:cNvSpPr txBox="1">
            <a:spLocks/>
          </p:cNvSpPr>
          <p:nvPr/>
        </p:nvSpPr>
        <p:spPr>
          <a:xfrm>
            <a:off x="651000" y="1131094"/>
            <a:ext cx="8568474" cy="128979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endParaRPr kumimoji="1" lang="ko-KR" altLang="en-US" b="1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578514" y="2413338"/>
            <a:ext cx="8694966" cy="1200329"/>
          </a:xfrm>
        </p:spPr>
        <p:txBody>
          <a:bodyPr/>
          <a:lstStyle/>
          <a:p>
            <a:r>
              <a:rPr lang="ko-KR" altLang="en-US" sz="3600" b="0" dirty="0"/>
              <a:t>개발자를 위한 </a:t>
            </a:r>
            <a:r>
              <a:rPr lang="ko-KR" altLang="en-US" sz="3600" b="0" dirty="0" err="1"/>
              <a:t>네이버</a:t>
            </a:r>
            <a:r>
              <a:rPr lang="ko-KR" altLang="en-US" sz="3600" b="0" dirty="0"/>
              <a:t> </a:t>
            </a:r>
            <a:r>
              <a:rPr lang="ko-KR" altLang="en-US" sz="3600" b="0" dirty="0" err="1"/>
              <a:t>클라우드</a:t>
            </a:r>
            <a:r>
              <a:rPr lang="ko-KR" altLang="en-US" sz="3600" b="0" dirty="0"/>
              <a:t> </a:t>
            </a:r>
            <a:r>
              <a:rPr lang="ko-KR" altLang="en-US" sz="3600" b="0" dirty="0" smtClean="0"/>
              <a:t>플랫폼 </a:t>
            </a:r>
            <a:r>
              <a:rPr lang="en-US" altLang="ko-KR" sz="3600" b="0" dirty="0" smtClean="0"/>
              <a:t/>
            </a:r>
            <a:br>
              <a:rPr lang="en-US" altLang="ko-KR" sz="3600" b="0" dirty="0" smtClean="0"/>
            </a:br>
            <a:r>
              <a:rPr lang="ko-KR" altLang="en-US" sz="3600" b="0" dirty="0" smtClean="0"/>
              <a:t>실습 교육  </a:t>
            </a:r>
            <a:r>
              <a:rPr lang="en-US" altLang="ko-KR" sz="3600" b="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Part 1</a:t>
            </a:r>
            <a:endParaRPr lang="ko-KR" altLang="en-US" sz="3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469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SourceCommit</a:t>
            </a:r>
            <a:r>
              <a:rPr lang="en-US" altLang="ko-KR" dirty="0" smtClean="0"/>
              <a:t> 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4694195" y="2492896"/>
            <a:ext cx="4417013" cy="1656184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mtClean="0"/>
          </a:p>
          <a:p>
            <a:r>
              <a:rPr lang="ko-KR" altLang="en-US" smtClean="0"/>
              <a:t>소스코드와 다양한 파일들을 </a:t>
            </a:r>
            <a:r>
              <a:rPr lang="ko-KR" altLang="en-US" sz="1800" smtClean="0">
                <a:solidFill>
                  <a:schemeClr val="accent6"/>
                </a:solidFill>
              </a:rPr>
              <a:t>조금 더 안전하게</a:t>
            </a:r>
            <a:r>
              <a:rPr lang="ko-KR" altLang="en-US" smtClean="0"/>
              <a:t> 저장할 수 있도록 만든 </a:t>
            </a:r>
            <a:r>
              <a:rPr lang="en-US" altLang="ko-KR" sz="1800" smtClean="0">
                <a:solidFill>
                  <a:schemeClr val="accent6"/>
                </a:solidFill>
              </a:rPr>
              <a:t>Private Git</a:t>
            </a:r>
            <a:r>
              <a:rPr lang="ko-KR" altLang="en-US" sz="1800" smtClean="0">
                <a:solidFill>
                  <a:schemeClr val="accent6"/>
                </a:solidFill>
              </a:rPr>
              <a:t> 리파지토리 서비스</a:t>
            </a:r>
            <a:endParaRPr lang="ko-KR" altLang="en-US" smtClean="0">
              <a:solidFill>
                <a:schemeClr val="accent6"/>
              </a:solidFill>
            </a:endParaRPr>
          </a:p>
          <a:p>
            <a:endParaRPr lang="ko-KR" altLang="en-US" dirty="0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42" y="3212976"/>
            <a:ext cx="3725424" cy="1332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내용 개체 틀 2"/>
          <p:cNvSpPr txBox="1">
            <a:spLocks/>
          </p:cNvSpPr>
          <p:nvPr/>
        </p:nvSpPr>
        <p:spPr>
          <a:xfrm>
            <a:off x="1532944" y="1916832"/>
            <a:ext cx="1782194" cy="8806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179388" indent="-179388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804863" indent="0" algn="l" defTabSz="804863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 smtClean="0"/>
          </a:p>
          <a:p>
            <a:r>
              <a:rPr lang="ko-KR" altLang="en-US" dirty="0" smtClean="0"/>
              <a:t>대표적인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호스팅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1" name="내용 개체 틀 2"/>
          <p:cNvSpPr txBox="1">
            <a:spLocks/>
          </p:cNvSpPr>
          <p:nvPr/>
        </p:nvSpPr>
        <p:spPr>
          <a:xfrm>
            <a:off x="5097016" y="2297411"/>
            <a:ext cx="3405336" cy="33079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179388" indent="-179388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804863" indent="0" algn="l" defTabSz="804863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solidFill>
                  <a:srgbClr val="00C73C"/>
                </a:solidFill>
              </a:rPr>
              <a:t>네이버</a:t>
            </a:r>
            <a:r>
              <a:rPr lang="ko-KR" altLang="en-US" dirty="0" smtClean="0">
                <a:solidFill>
                  <a:srgbClr val="00C73C"/>
                </a:solidFill>
              </a:rPr>
              <a:t> </a:t>
            </a:r>
            <a:r>
              <a:rPr lang="ko-KR" altLang="en-US" dirty="0" err="1" smtClean="0">
                <a:solidFill>
                  <a:srgbClr val="00C73C"/>
                </a:solidFill>
              </a:rPr>
              <a:t>클라우드</a:t>
            </a:r>
            <a:r>
              <a:rPr lang="ko-KR" altLang="en-US" dirty="0" smtClean="0">
                <a:solidFill>
                  <a:srgbClr val="00C73C"/>
                </a:solidFill>
              </a:rPr>
              <a:t> 플랫폼</a:t>
            </a:r>
            <a:r>
              <a:rPr lang="en-US" altLang="ko-KR" dirty="0" smtClean="0">
                <a:solidFill>
                  <a:srgbClr val="00C73C"/>
                </a:solidFill>
              </a:rPr>
              <a:t> </a:t>
            </a:r>
            <a:r>
              <a:rPr lang="en-US" altLang="ko-KR" dirty="0" err="1" smtClean="0">
                <a:solidFill>
                  <a:srgbClr val="00C73C"/>
                </a:solidFill>
              </a:rPr>
              <a:t>SourceCommit</a:t>
            </a:r>
            <a:r>
              <a:rPr lang="en-US" altLang="ko-KR" dirty="0" smtClean="0">
                <a:solidFill>
                  <a:srgbClr val="00C73C"/>
                </a:solidFill>
              </a:rPr>
              <a:t>? </a:t>
            </a:r>
            <a:endParaRPr lang="ko-KR" altLang="en-US" dirty="0">
              <a:solidFill>
                <a:srgbClr val="00C73C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4499992" y="1196752"/>
            <a:ext cx="0" cy="446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0" y="298748"/>
            <a:ext cx="9360000" cy="37035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err="1"/>
              <a:t>SourceCommit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r>
              <a:rPr lang="en-US" altLang="ko-KR" dirty="0"/>
              <a:t> </a:t>
            </a:r>
            <a:r>
              <a:rPr lang="ko-KR" altLang="en-US" dirty="0"/>
              <a:t>요소 및 사용 시나리오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33" y="1283606"/>
            <a:ext cx="4149143" cy="2145394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283606"/>
            <a:ext cx="4173746" cy="2145394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362" y="5512996"/>
            <a:ext cx="6336953" cy="1228372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38" name="TextBox 37"/>
          <p:cNvSpPr txBox="1"/>
          <p:nvPr/>
        </p:nvSpPr>
        <p:spPr>
          <a:xfrm>
            <a:off x="134825" y="918964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/>
              <a:t>Managed Console</a:t>
            </a:r>
            <a:endParaRPr lang="ko-KR" altLang="en-US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16016" y="98072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 smtClean="0"/>
              <a:t>개발자 포털</a:t>
            </a:r>
            <a:endParaRPr lang="ko-KR" altLang="en-US" sz="14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1752097" y="5493251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/>
              <a:t>Git</a:t>
            </a:r>
            <a:r>
              <a:rPr lang="en-US" altLang="ko-KR" sz="1400" i="1" dirty="0" smtClean="0"/>
              <a:t> Client</a:t>
            </a:r>
            <a:endParaRPr lang="ko-KR" altLang="en-US" sz="1400" i="1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741250" y="4013756"/>
            <a:ext cx="720080" cy="720080"/>
            <a:chOff x="2254083" y="3505958"/>
            <a:chExt cx="720080" cy="72008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083" y="3505958"/>
              <a:ext cx="720080" cy="720080"/>
            </a:xfrm>
            <a:prstGeom prst="rect">
              <a:avLst/>
            </a:prstGeom>
          </p:spPr>
        </p:pic>
        <p:sp>
          <p:nvSpPr>
            <p:cNvPr id="43" name="모서리가 둥근 직사각형 42"/>
            <p:cNvSpPr/>
            <p:nvPr/>
          </p:nvSpPr>
          <p:spPr>
            <a:xfrm rot="2701456">
              <a:off x="2423782" y="3811567"/>
              <a:ext cx="399167" cy="3894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Picture 2" descr="GIT에 대한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2897" y="3775941"/>
              <a:ext cx="449774" cy="449774"/>
            </a:xfrm>
            <a:prstGeom prst="rect">
              <a:avLst/>
            </a:prstGeom>
            <a:noFill/>
          </p:spPr>
        </p:pic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62" y="3610860"/>
            <a:ext cx="608055" cy="608055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899" y="4354984"/>
            <a:ext cx="608055" cy="60805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95" y="4354984"/>
            <a:ext cx="608055" cy="60805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145395"/>
            <a:ext cx="456802" cy="45680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51520" y="4551630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PM</a:t>
            </a:r>
            <a:endParaRPr lang="ko-KR" altLang="en-US" sz="1400" dirty="0"/>
          </a:p>
        </p:txBody>
      </p:sp>
      <p:cxnSp>
        <p:nvCxnSpPr>
          <p:cNvPr id="50" name="직선 화살표 연결선 49"/>
          <p:cNvCxnSpPr>
            <a:stCxn id="48" idx="3"/>
            <a:endCxn id="42" idx="1"/>
          </p:cNvCxnSpPr>
          <p:nvPr/>
        </p:nvCxnSpPr>
        <p:spPr>
          <a:xfrm>
            <a:off x="708322" y="4373796"/>
            <a:ext cx="103292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15945" y="4340587"/>
            <a:ext cx="60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create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881271" y="4096387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ADMIN</a:t>
            </a:r>
            <a:endParaRPr lang="ko-KR" alt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508753" y="4840511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WRITE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4389908" y="4840511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READ</a:t>
            </a:r>
            <a:endParaRPr lang="ko-KR" altLang="en-US" sz="11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447215" y="3623605"/>
            <a:ext cx="1628841" cy="1493775"/>
          </a:xfrm>
          <a:prstGeom prst="roundRect">
            <a:avLst>
              <a:gd name="adj" fmla="val 77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715557" y="5065439"/>
            <a:ext cx="1092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Developers</a:t>
            </a:r>
            <a:endParaRPr lang="ko-KR" altLang="en-US" sz="1400" dirty="0"/>
          </a:p>
        </p:txBody>
      </p:sp>
      <p:cxnSp>
        <p:nvCxnSpPr>
          <p:cNvPr id="57" name="직선 화살표 연결선 56"/>
          <p:cNvCxnSpPr>
            <a:stCxn id="42" idx="3"/>
            <a:endCxn id="55" idx="1"/>
          </p:cNvCxnSpPr>
          <p:nvPr/>
        </p:nvCxnSpPr>
        <p:spPr>
          <a:xfrm flipV="1">
            <a:off x="2461330" y="4370493"/>
            <a:ext cx="985885" cy="33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47862" y="4340587"/>
            <a:ext cx="555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share</a:t>
            </a:r>
            <a:endParaRPr lang="ko-KR" altLang="en-US" sz="1200" dirty="0"/>
          </a:p>
        </p:txBody>
      </p:sp>
      <p:cxnSp>
        <p:nvCxnSpPr>
          <p:cNvPr id="59" name="꺾인 연결선 58"/>
          <p:cNvCxnSpPr/>
          <p:nvPr/>
        </p:nvCxnSpPr>
        <p:spPr>
          <a:xfrm flipV="1">
            <a:off x="5076056" y="3441745"/>
            <a:ext cx="864096" cy="739037"/>
          </a:xfrm>
          <a:prstGeom prst="bentConnector3">
            <a:avLst>
              <a:gd name="adj1" fmla="val 100025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4991360" y="4544459"/>
            <a:ext cx="1056634" cy="840950"/>
          </a:xfrm>
          <a:prstGeom prst="bentConnector3">
            <a:avLst>
              <a:gd name="adj1" fmla="val 437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940152" y="3704379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Code / Commit / Diff / Branch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5940152" y="4662958"/>
            <a:ext cx="2056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Clone / Push / Pull / Fetch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556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2" grpId="0"/>
      <p:bldP spid="53" grpId="0"/>
      <p:bldP spid="54" grpId="0"/>
      <p:bldP spid="55" grpId="0" animBg="1"/>
      <p:bldP spid="56" grpId="0"/>
      <p:bldP spid="58" grpId="0"/>
      <p:bldP spid="61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0" y="298748"/>
            <a:ext cx="9360000" cy="37035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err="1"/>
              <a:t>SourceCommit</a:t>
            </a:r>
            <a:r>
              <a:rPr lang="en-US" altLang="ko-KR" dirty="0"/>
              <a:t> </a:t>
            </a:r>
            <a:r>
              <a:rPr lang="ko-KR" altLang="en-US" dirty="0"/>
              <a:t>주요 기능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403200" y="1052736"/>
            <a:ext cx="8657821" cy="360040"/>
          </a:xfrm>
        </p:spPr>
        <p:txBody>
          <a:bodyPr/>
          <a:lstStyle/>
          <a:p>
            <a:r>
              <a:rPr lang="ko-KR" altLang="en-US" sz="1400" b="1" dirty="0" smtClean="0">
                <a:latin typeface="+mj-ea"/>
                <a:ea typeface="+mj-ea"/>
              </a:rPr>
              <a:t>코드 관리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528" y="1412776"/>
            <a:ext cx="8513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파일 리스트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파일 내용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커밋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변경 사항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브랜치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그래프 등 코드 관리를 위해 꼭 필요한 정보들을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web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을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통해 제공합니다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0" y="1658026"/>
            <a:ext cx="4572000" cy="3250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65" y="2146138"/>
            <a:ext cx="5220072" cy="3892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598" y="2631080"/>
            <a:ext cx="5814086" cy="3370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2228" y="2018066"/>
            <a:ext cx="5951252" cy="43632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556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0" y="298748"/>
            <a:ext cx="9360000" cy="37035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err="1"/>
              <a:t>SourceCommit</a:t>
            </a:r>
            <a:r>
              <a:rPr lang="en-US" altLang="ko-KR" dirty="0"/>
              <a:t> </a:t>
            </a:r>
            <a:r>
              <a:rPr lang="ko-KR" altLang="en-US" dirty="0"/>
              <a:t>주요 기능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403200" y="1052736"/>
            <a:ext cx="8657821" cy="360040"/>
          </a:xfrm>
        </p:spPr>
        <p:txBody>
          <a:bodyPr/>
          <a:lstStyle/>
          <a:p>
            <a:r>
              <a:rPr lang="ko-KR" altLang="en-US" sz="1600" b="1" dirty="0"/>
              <a:t>외부 </a:t>
            </a:r>
            <a:r>
              <a:rPr lang="ko-KR" altLang="en-US" sz="1600" b="1" dirty="0" err="1"/>
              <a:t>리파지토리</a:t>
            </a:r>
            <a:r>
              <a:rPr lang="ko-KR" altLang="en-US" sz="1600" b="1" dirty="0"/>
              <a:t> 복사</a:t>
            </a:r>
            <a:endParaRPr lang="en-US" altLang="ko-KR" sz="1600" b="1" dirty="0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6072" y="1495817"/>
            <a:ext cx="583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기존 사용하던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리파지토리에서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SourceCommit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으로 매우 쉽게 이전할 수 있습니다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53" y="1912352"/>
            <a:ext cx="6906949" cy="3388856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20" y="3488804"/>
            <a:ext cx="4210050" cy="876300"/>
          </a:xfrm>
          <a:prstGeom prst="ellipse">
            <a:avLst/>
          </a:prstGeom>
          <a:ln w="63500"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7556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0" y="298748"/>
            <a:ext cx="9360000" cy="37035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err="1"/>
              <a:t>SourceCommit</a:t>
            </a:r>
            <a:r>
              <a:rPr lang="en-US" altLang="ko-KR" dirty="0"/>
              <a:t>  </a:t>
            </a:r>
            <a:r>
              <a:rPr lang="ko-KR" altLang="en-US" dirty="0"/>
              <a:t>주요 기능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내용 개체 틀 2"/>
          <p:cNvSpPr>
            <a:spLocks noGrp="1"/>
          </p:cNvSpPr>
          <p:nvPr>
            <p:ph idx="1"/>
          </p:nvPr>
        </p:nvSpPr>
        <p:spPr>
          <a:xfrm>
            <a:off x="403200" y="1052736"/>
            <a:ext cx="8657821" cy="360040"/>
          </a:xfrm>
        </p:spPr>
        <p:txBody>
          <a:bodyPr/>
          <a:lstStyle/>
          <a:p>
            <a:r>
              <a:rPr lang="ko-KR" altLang="en-US" sz="1400" b="1" dirty="0" err="1" smtClean="0"/>
              <a:t>사용자별</a:t>
            </a:r>
            <a:r>
              <a:rPr lang="ko-KR" altLang="en-US" sz="1400" b="1" dirty="0" smtClean="0"/>
              <a:t> 접근 제어</a:t>
            </a:r>
            <a:endParaRPr lang="en-US" altLang="ko-KR" sz="14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16496" y="1495817"/>
            <a:ext cx="7585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IAM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과 긴밀한 연동으로 각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리파지토리마다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사용자별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접근 제어가 가능하여 보다 안전한 환경을 제공합니다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07" y="2132856"/>
            <a:ext cx="7564785" cy="4106238"/>
          </a:xfrm>
          <a:prstGeom prst="rect">
            <a:avLst/>
          </a:prstGeom>
          <a:ln>
            <a:solidFill>
              <a:srgbClr val="333333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07" y="3774544"/>
            <a:ext cx="6068175" cy="1696591"/>
          </a:xfrm>
          <a:prstGeom prst="ellipse">
            <a:avLst/>
          </a:prstGeom>
          <a:ln w="63500"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1357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0" y="298748"/>
            <a:ext cx="9360000" cy="37035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err="1"/>
              <a:t>SourceCommit</a:t>
            </a:r>
            <a:r>
              <a:rPr lang="en-US" altLang="ko-KR" dirty="0"/>
              <a:t>  </a:t>
            </a:r>
            <a:r>
              <a:rPr lang="ko-KR" altLang="en-US" dirty="0"/>
              <a:t>주요 기능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03200" y="1052736"/>
            <a:ext cx="8657821" cy="360040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/>
              <a:t>GIT client </a:t>
            </a:r>
            <a:r>
              <a:rPr lang="ko-KR" altLang="en-US" sz="1400" b="1" dirty="0" smtClean="0"/>
              <a:t>접속을 위한 전용 계정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1475" y="1423809"/>
            <a:ext cx="630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콘솔 계정 노출을 방지하기 위해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GIT client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접속을 위한 전용 계정을 설정할 수 있습니다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76204"/>
            <a:ext cx="5334765" cy="44611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74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0" y="298748"/>
            <a:ext cx="9360000" cy="37035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err="1"/>
              <a:t>SourceCommit</a:t>
            </a:r>
            <a:r>
              <a:rPr lang="en-US" altLang="ko-KR" dirty="0"/>
              <a:t>  </a:t>
            </a:r>
            <a:r>
              <a:rPr lang="ko-KR" altLang="en-US" dirty="0"/>
              <a:t>주요 기능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내용 개체 틀 2"/>
          <p:cNvSpPr>
            <a:spLocks noGrp="1"/>
          </p:cNvSpPr>
          <p:nvPr>
            <p:ph idx="1"/>
          </p:nvPr>
        </p:nvSpPr>
        <p:spPr>
          <a:xfrm>
            <a:off x="403200" y="1052736"/>
            <a:ext cx="8657821" cy="360040"/>
          </a:xfrm>
        </p:spPr>
        <p:txBody>
          <a:bodyPr/>
          <a:lstStyle/>
          <a:p>
            <a:r>
              <a:rPr lang="ko-KR" altLang="en-US" sz="1400" b="1" dirty="0">
                <a:latin typeface="+mn-ea"/>
              </a:rPr>
              <a:t>스크립트 </a:t>
            </a:r>
            <a:r>
              <a:rPr lang="en-US" altLang="ko-KR" sz="1400" b="1" dirty="0">
                <a:latin typeface="+mn-ea"/>
              </a:rPr>
              <a:t>/ </a:t>
            </a:r>
            <a:r>
              <a:rPr lang="ko-KR" altLang="en-US" sz="1400" b="1" dirty="0">
                <a:latin typeface="+mn-ea"/>
              </a:rPr>
              <a:t>바이너리에 대한 악성코드 검사</a:t>
            </a:r>
            <a:endParaRPr lang="en-US" altLang="ko-KR" sz="1400" b="1" dirty="0" smtClean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6496" y="1495817"/>
            <a:ext cx="643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File Safer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연동으로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</a:rPr>
              <a:t>리파지토리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스토리지 상의 파일에 대한 악성코드 검사를 진행 할 수 있습니다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1889512"/>
            <a:ext cx="5979368" cy="4320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88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0" y="298748"/>
            <a:ext cx="9360000" cy="37035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ko-KR" altLang="en-US" dirty="0"/>
              <a:t>부족한 점과 </a:t>
            </a:r>
            <a:r>
              <a:rPr lang="en-US" altLang="ko-KR" dirty="0" err="1"/>
              <a:t>ToDo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43651" y="1279793"/>
            <a:ext cx="8657821" cy="360040"/>
          </a:xfrm>
        </p:spPr>
        <p:txBody>
          <a:bodyPr/>
          <a:lstStyle/>
          <a:p>
            <a:r>
              <a:rPr lang="en-US" altLang="ko-KR" sz="14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Pull Request / Fork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995" y="1639833"/>
            <a:ext cx="7356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오픈소스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관리 혹은 대규모 프로젝트를 진행하는데 도움이 될 수 있는 기능으로 현재 제공하지 않습니다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87667" y="1916832"/>
            <a:ext cx="8657821" cy="3600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179388" indent="-179388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804863" indent="0" algn="l" defTabSz="804863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SSH </a:t>
            </a:r>
            <a:r>
              <a:rPr lang="ko-KR" altLang="en-US" dirty="0" smtClean="0"/>
              <a:t>를 통한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클라이언트 인증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607995" y="2276872"/>
            <a:ext cx="626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를 통한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ID/PW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인증만을 제공하며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키교환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방식의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SSH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인증은 제공하지 않습니다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87667" y="3284984"/>
            <a:ext cx="8657821" cy="3600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179388" indent="-179388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804863" indent="0" algn="l" defTabSz="804863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이슈 </a:t>
            </a:r>
            <a:r>
              <a:rPr lang="ko-KR" altLang="en-US" dirty="0" err="1" smtClean="0"/>
              <a:t>트래커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607995" y="3645024"/>
            <a:ext cx="6482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프로젝트의 이슈를 관리하고 상태를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F/U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할 수 있는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이슈트레커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기능은 제공하지 않습니다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87667" y="4005064"/>
            <a:ext cx="8657821" cy="3600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179388" indent="-179388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804863" indent="0" algn="l" defTabSz="804863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프로젝트 관리 도구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607995" y="4365104"/>
            <a:ext cx="5601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애자일 보드와 같은 리소스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일정을 관리할 수 있는 기능은 제공하지 않습니다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687667" y="2564904"/>
            <a:ext cx="8657821" cy="3600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179388" indent="-179388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804863" indent="0" algn="l" defTabSz="804863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스토리지 암호화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607995" y="2924944"/>
            <a:ext cx="6074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서버에 저장되는 코드는 </a:t>
            </a:r>
            <a:r>
              <a:rPr lang="en-US" altLang="ko-KR" sz="1200" dirty="0" err="1" smtClean="0">
                <a:solidFill>
                  <a:schemeClr val="bg1">
                    <a:lumMod val="65000"/>
                  </a:schemeClr>
                </a:solidFill>
              </a:rPr>
              <a:t>Git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저장방식을 따르며 해당 데이터는 암호화 되지 않습니다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..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395536" y="5445224"/>
            <a:ext cx="8489279" cy="50405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179388" indent="-179388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804863" indent="0" algn="l" defTabSz="804863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배포 </a:t>
            </a:r>
            <a:r>
              <a:rPr lang="en-US" altLang="ko-KR" dirty="0"/>
              <a:t> </a:t>
            </a:r>
            <a:r>
              <a:rPr lang="ko-KR" altLang="en-US" dirty="0" smtClean="0"/>
              <a:t>파이프 라인을 구성하여  개발자 도구  </a:t>
            </a:r>
            <a:r>
              <a:rPr lang="en-US" altLang="ko-KR" dirty="0" smtClean="0"/>
              <a:t>CI </a:t>
            </a:r>
            <a:r>
              <a:rPr lang="ko-KR" altLang="en-US" dirty="0" err="1" smtClean="0"/>
              <a:t>풀셋</a:t>
            </a:r>
            <a:r>
              <a:rPr lang="ko-KR" altLang="en-US" dirty="0" smtClean="0"/>
              <a:t> 구성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544" y="5013176"/>
            <a:ext cx="667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err="1" smtClean="0">
                <a:solidFill>
                  <a:srgbClr val="00C73C"/>
                </a:solidFill>
              </a:rPr>
              <a:t>Todo</a:t>
            </a:r>
            <a:r>
              <a:rPr lang="ko-KR" altLang="en-US" sz="1400" b="1" i="1" dirty="0" smtClean="0">
                <a:solidFill>
                  <a:srgbClr val="00C73C"/>
                </a:solidFill>
              </a:rPr>
              <a:t> </a:t>
            </a:r>
            <a:endParaRPr lang="en-US" altLang="ko-KR" sz="1400" b="1" i="1" dirty="0" smtClean="0">
              <a:solidFill>
                <a:srgbClr val="00C73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7755" y="98072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1" dirty="0" err="1" smtClean="0">
                <a:solidFill>
                  <a:srgbClr val="00C73C"/>
                </a:solidFill>
              </a:rPr>
              <a:t>부족한점</a:t>
            </a:r>
            <a:r>
              <a:rPr lang="ko-KR" altLang="en-US" sz="1400" b="1" i="1" dirty="0" smtClean="0">
                <a:solidFill>
                  <a:srgbClr val="00C73C"/>
                </a:solidFill>
              </a:rPr>
              <a:t> </a:t>
            </a:r>
            <a:endParaRPr lang="en-US" altLang="ko-KR" sz="1400" b="1" i="1" dirty="0" smtClean="0">
              <a:solidFill>
                <a:srgbClr val="00C7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5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0" y="298748"/>
            <a:ext cx="9360000" cy="37035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Lab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4528" y="1124744"/>
            <a:ext cx="7416824" cy="461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600" b="1" spc="-20" dirty="0" err="1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SourceCommit</a:t>
            </a:r>
            <a:r>
              <a:rPr kumimoji="1" lang="en-US" altLang="ko-KR" sz="16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kumimoji="1" lang="ko-KR" altLang="en-US" sz="16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에 </a:t>
            </a:r>
            <a:r>
              <a:rPr kumimoji="1" lang="ko-KR" altLang="en-US" sz="1600" b="1" spc="-20" dirty="0" err="1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리파지토리</a:t>
            </a:r>
            <a:r>
              <a:rPr kumimoji="1" lang="ko-KR" altLang="en-US" sz="16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만들기</a:t>
            </a:r>
            <a:endParaRPr kumimoji="1" lang="en-US" altLang="ko-KR" sz="1600" b="1" spc="-20" dirty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계정 만들기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ㄴ외부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리파지토리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복사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개발자 포털  접속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ㄴ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client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접속을 위한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계정 설정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600" b="1" spc="-20" dirty="0" err="1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Git</a:t>
            </a:r>
            <a:r>
              <a:rPr kumimoji="1" lang="en-US" altLang="ko-KR" sz="16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kumimoji="1" lang="en-US" altLang="ko-KR" sz="16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Client </a:t>
            </a:r>
            <a:r>
              <a:rPr kumimoji="1" lang="ko-KR" altLang="en-US" sz="16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로 소스 올리기</a:t>
            </a:r>
            <a:endParaRPr kumimoji="1" lang="en-US" altLang="ko-KR" sz="1600" b="1" spc="-20" dirty="0" smtClean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ㄴ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client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치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SourceCommit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리파지토리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Clone</a:t>
            </a: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소스 수정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소스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Stage &gt; Commit &gt; Push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292500" y="3216442"/>
            <a:ext cx="9282514" cy="792525"/>
          </a:xfrm>
        </p:spPr>
        <p:txBody>
          <a:bodyPr/>
          <a:lstStyle/>
          <a:p>
            <a:r>
              <a:rPr kumimoji="1" lang="en-US" altLang="ko-KR" dirty="0" smtClean="0">
                <a:solidFill>
                  <a:srgbClr val="0DCF6A"/>
                </a:solidFill>
              </a:rPr>
              <a:t>Jenkins </a:t>
            </a:r>
            <a:r>
              <a:rPr kumimoji="1" lang="ko-KR" altLang="en-US" dirty="0" smtClean="0">
                <a:solidFill>
                  <a:srgbClr val="0DCF6A"/>
                </a:solidFill>
              </a:rPr>
              <a:t>를 이용한  자동 </a:t>
            </a:r>
            <a:r>
              <a:rPr kumimoji="1" lang="ko-KR" altLang="en-US" dirty="0" err="1" smtClean="0">
                <a:solidFill>
                  <a:srgbClr val="0DCF6A"/>
                </a:solidFill>
              </a:rPr>
              <a:t>빌드</a:t>
            </a:r>
            <a:r>
              <a:rPr kumimoji="1" lang="en-US" altLang="ko-KR" dirty="0" smtClean="0">
                <a:solidFill>
                  <a:srgbClr val="0DCF6A"/>
                </a:solidFill>
              </a:rPr>
              <a:t>/</a:t>
            </a:r>
            <a:r>
              <a:rPr kumimoji="1" lang="ko-KR" altLang="en-US" dirty="0" smtClean="0">
                <a:solidFill>
                  <a:srgbClr val="0DCF6A"/>
                </a:solidFill>
              </a:rPr>
              <a:t>배포 </a:t>
            </a:r>
            <a:r>
              <a:rPr kumimoji="1" lang="ko-KR" altLang="en-US" dirty="0" smtClean="0">
                <a:solidFill>
                  <a:srgbClr val="0DCF6A"/>
                </a:solidFill>
              </a:rPr>
              <a:t>파이프라인  </a:t>
            </a:r>
            <a:r>
              <a:rPr kumimoji="1" lang="en-US" altLang="ko-KR" dirty="0" smtClean="0">
                <a:solidFill>
                  <a:srgbClr val="0DCF6A"/>
                </a:solidFill>
              </a:rPr>
              <a:t>1</a:t>
            </a:r>
            <a:r>
              <a:rPr kumimoji="1" lang="en-US" altLang="ko-KR" dirty="0" smtClean="0">
                <a:solidFill>
                  <a:srgbClr val="0DCF6A"/>
                </a:solidFill>
              </a:rPr>
              <a:t/>
            </a:r>
            <a:br>
              <a:rPr kumimoji="1" lang="en-US" altLang="ko-KR" dirty="0" smtClean="0">
                <a:solidFill>
                  <a:srgbClr val="0DCF6A"/>
                </a:solidFill>
              </a:rPr>
            </a:br>
            <a:endParaRPr kumimoji="1" lang="ko-KR" altLang="en-US" dirty="0">
              <a:solidFill>
                <a:srgbClr val="0DCF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0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000" y="298748"/>
            <a:ext cx="8640000" cy="387286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교육 목차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3090" y="1124744"/>
            <a:ext cx="7731533" cy="4665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DevOps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란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네이버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클라우드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플랫폼에서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 /CD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구현하기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SourceCommit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소개 및 시나리오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8650" lvl="1" indent="-171450">
              <a:lnSpc>
                <a:spcPct val="130000"/>
              </a:lnSpc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Lab1.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Sourcecommit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외부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리파지토리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마이그레이션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(10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분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8650" lvl="1" indent="-171450">
              <a:lnSpc>
                <a:spcPct val="130000"/>
              </a:lnSpc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Lab2.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client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 소스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내려받기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올리기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(15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분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휴식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Jenkins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서버를 이용한 자동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빌드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배포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8650" lvl="1" indent="-171450">
              <a:lnSpc>
                <a:spcPct val="130000"/>
              </a:lnSpc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Lab3.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Jenkins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생성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jenkins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웹접속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설정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initialAdminPassWord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)(15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분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8650" lvl="1" indent="-171450">
              <a:lnSpc>
                <a:spcPct val="130000"/>
              </a:lnSpc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Lab4. </a:t>
            </a:r>
            <a:r>
              <a:rPr lang="en-US" altLang="ko-KR" sz="1200" b="1" dirty="0"/>
              <a:t>Jenkins pipeline </a:t>
            </a:r>
            <a:r>
              <a:rPr lang="ko-KR" altLang="ko-KR" sz="1200" b="1" dirty="0"/>
              <a:t>환경설정</a:t>
            </a:r>
            <a:r>
              <a:rPr lang="en-US" altLang="ko-KR" sz="1200" b="1" dirty="0"/>
              <a:t> 1 – web </a:t>
            </a:r>
            <a:r>
              <a:rPr lang="ko-KR" altLang="ko-KR" sz="1200" b="1" dirty="0"/>
              <a:t>서버 만들기</a:t>
            </a:r>
            <a:r>
              <a:rPr lang="en-US" altLang="ko-KR" sz="1200" b="1" dirty="0"/>
              <a:t>(5</a:t>
            </a:r>
            <a:r>
              <a:rPr lang="ko-KR" altLang="ko-KR" sz="1200" b="1" dirty="0"/>
              <a:t>분</a:t>
            </a:r>
            <a:r>
              <a:rPr lang="en-US" altLang="ko-KR" sz="1200" b="1" dirty="0"/>
              <a:t>)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8650" lvl="1" indent="-171450">
              <a:lnSpc>
                <a:spcPct val="130000"/>
              </a:lnSpc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Lab5. </a:t>
            </a:r>
            <a:r>
              <a:rPr lang="en-US" altLang="ko-KR" sz="1200" b="1" dirty="0"/>
              <a:t>Jenkins pipeline </a:t>
            </a:r>
            <a:r>
              <a:rPr lang="ko-KR" altLang="ko-KR" sz="1200" b="1" dirty="0"/>
              <a:t>환경설정 </a:t>
            </a:r>
            <a:r>
              <a:rPr lang="en-US" altLang="ko-KR" sz="1200" b="1" dirty="0"/>
              <a:t>2 - </a:t>
            </a:r>
            <a:r>
              <a:rPr lang="en-US" altLang="ko-KR" sz="1200" b="1" dirty="0" err="1"/>
              <a:t>ObjectStorage</a:t>
            </a:r>
            <a:r>
              <a:rPr lang="ko-KR" altLang="ko-KR" sz="1200" b="1" dirty="0"/>
              <a:t>에 폴더 만들기</a:t>
            </a:r>
            <a:r>
              <a:rPr lang="en-US" altLang="ko-KR" sz="1200" b="1" dirty="0"/>
              <a:t>(5</a:t>
            </a:r>
            <a:r>
              <a:rPr lang="ko-KR" altLang="ko-KR" sz="1200" b="1" dirty="0"/>
              <a:t>분</a:t>
            </a:r>
            <a:r>
              <a:rPr lang="en-US" altLang="ko-KR" sz="1200" b="1" dirty="0" smtClean="0"/>
              <a:t>)</a:t>
            </a:r>
          </a:p>
          <a:p>
            <a:pPr marL="628650" lvl="1" indent="-171450">
              <a:lnSpc>
                <a:spcPct val="130000"/>
              </a:lnSpc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Lab6. </a:t>
            </a:r>
            <a:r>
              <a:rPr lang="en-US" altLang="ko-KR" sz="1200" b="1" dirty="0"/>
              <a:t>Jenkins pipeline </a:t>
            </a:r>
            <a:r>
              <a:rPr lang="ko-KR" altLang="ko-KR" sz="1200" b="1" dirty="0"/>
              <a:t>환경설정</a:t>
            </a:r>
            <a:r>
              <a:rPr lang="en-US" altLang="ko-KR" sz="1200" b="1" dirty="0"/>
              <a:t> 3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200" b="1" dirty="0"/>
              <a:t>Jenkins </a:t>
            </a:r>
            <a:r>
              <a:rPr lang="ko-KR" altLang="ko-KR" sz="1200" b="1" dirty="0"/>
              <a:t>서버와</a:t>
            </a:r>
            <a:r>
              <a:rPr lang="en-US" altLang="ko-KR" sz="1200" b="1" dirty="0"/>
              <a:t> Web </a:t>
            </a:r>
            <a:r>
              <a:rPr lang="ko-KR" altLang="ko-KR" sz="1200" b="1" dirty="0"/>
              <a:t>서버간</a:t>
            </a:r>
            <a:r>
              <a:rPr lang="en-US" altLang="ko-KR" sz="1200" b="1" dirty="0"/>
              <a:t>  </a:t>
            </a:r>
            <a:r>
              <a:rPr lang="en-US" altLang="ko-KR" sz="1200" b="1" dirty="0" err="1"/>
              <a:t>ssh</a:t>
            </a:r>
            <a:r>
              <a:rPr lang="en-US" altLang="ko-KR" sz="1200" b="1" dirty="0"/>
              <a:t> </a:t>
            </a:r>
            <a:r>
              <a:rPr lang="ko-KR" altLang="ko-KR" sz="1200" b="1" dirty="0"/>
              <a:t>설정</a:t>
            </a:r>
            <a:r>
              <a:rPr lang="en-US" altLang="ko-KR" sz="1200" b="1" dirty="0"/>
              <a:t>(5</a:t>
            </a:r>
            <a:r>
              <a:rPr lang="ko-KR" altLang="ko-KR" sz="1200" b="1" dirty="0"/>
              <a:t>분</a:t>
            </a:r>
            <a:r>
              <a:rPr lang="en-US" altLang="ko-KR" sz="1200" b="1" dirty="0" smtClean="0"/>
              <a:t>)</a:t>
            </a: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휴식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0" y="298748"/>
            <a:ext cx="9360000" cy="68223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네이버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플랫폼 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Compute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Jenkins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528" y="1281114"/>
            <a:ext cx="8424936" cy="467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Jenkins </a:t>
            </a:r>
            <a:r>
              <a:rPr kumimoji="1" lang="ko-KR" altLang="en-US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상품 </a:t>
            </a:r>
            <a:endParaRPr kumimoji="1" lang="en-US" altLang="ko-KR" sz="1400" b="1" spc="-20" dirty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지속적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(continuous integration, CI)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지속적 배포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(continuous delivery, CD)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위한 대표적인 도구인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Jenkins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설치된 서버를 제공하는 상품입니다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 </a:t>
            </a:r>
            <a:r>
              <a:rPr lang="ko-KR" altLang="en-US" sz="1200" dirty="0" err="1"/>
              <a:t>빌드</a:t>
            </a:r>
            <a:r>
              <a:rPr lang="en-US" altLang="ko-KR" sz="1200" dirty="0"/>
              <a:t>, </a:t>
            </a:r>
            <a:r>
              <a:rPr lang="ko-KR" altLang="en-US" sz="1200" dirty="0"/>
              <a:t>테스트</a:t>
            </a:r>
            <a:r>
              <a:rPr lang="en-US" altLang="ko-KR" sz="1200" dirty="0"/>
              <a:t>, </a:t>
            </a:r>
            <a:r>
              <a:rPr lang="ko-KR" altLang="en-US" sz="1200" dirty="0"/>
              <a:t>배포 프로세스를 </a:t>
            </a:r>
            <a:r>
              <a:rPr lang="ko-KR" altLang="en-US" sz="1200" dirty="0" smtClean="0"/>
              <a:t>자동화</a:t>
            </a:r>
            <a:endParaRPr lang="en-US" altLang="ko-KR" sz="1200" dirty="0" smtClean="0"/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</a:t>
            </a:r>
            <a:r>
              <a:rPr lang="ko-KR" altLang="en-US" sz="1200" dirty="0"/>
              <a:t>콘솔 </a:t>
            </a:r>
            <a:r>
              <a:rPr lang="en-US" altLang="ko-KR" sz="1200" dirty="0"/>
              <a:t>&gt; </a:t>
            </a:r>
            <a:r>
              <a:rPr lang="en-US" altLang="ko-KR" sz="1200" b="1" dirty="0"/>
              <a:t>Server &gt; Server</a:t>
            </a:r>
            <a:r>
              <a:rPr lang="ko-KR" altLang="en-US" sz="1200" dirty="0"/>
              <a:t> 메뉴에서 </a:t>
            </a:r>
            <a:r>
              <a:rPr lang="en-US" altLang="ko-KR" sz="1200" dirty="0"/>
              <a:t>Jenkins </a:t>
            </a:r>
            <a:r>
              <a:rPr lang="ko-KR" altLang="en-US" sz="1200" dirty="0"/>
              <a:t>서버 이미지를 선택하여 생성할 수 있습니다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OS Version </a:t>
            </a:r>
            <a:r>
              <a:rPr kumimoji="1" lang="ko-KR" altLang="en-US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별 상품</a:t>
            </a:r>
            <a:endParaRPr kumimoji="1" lang="en-US" altLang="ko-KR" sz="1400" b="1" spc="-20" dirty="0" smtClean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</a:t>
            </a:r>
            <a:r>
              <a:rPr lang="en-US" altLang="ko-KR" sz="1200" dirty="0"/>
              <a:t>Jenkins </a:t>
            </a:r>
            <a:r>
              <a:rPr lang="en-US" altLang="ko-KR" sz="1200" dirty="0" smtClean="0"/>
              <a:t>2.73-centos-6.6-64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</a:t>
            </a:r>
            <a:r>
              <a:rPr lang="en-US" altLang="ko-KR" sz="1200" dirty="0"/>
              <a:t>Jenkins 2.73-centos-7.3-64</a:t>
            </a:r>
          </a:p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</a:t>
            </a:r>
            <a:r>
              <a:rPr lang="en-US" altLang="ko-KR" sz="1200" dirty="0"/>
              <a:t>Jenkins 2.73-ubuntu-14.04-64-server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</a:t>
            </a:r>
            <a:r>
              <a:rPr lang="en-US" altLang="ko-KR" sz="1200" dirty="0" smtClean="0"/>
              <a:t>Jenkins 2.73-ubuntu-16.04-64-server</a:t>
            </a:r>
            <a:br>
              <a:rPr lang="en-US" altLang="ko-KR" sz="1200" dirty="0" smtClean="0"/>
            </a:b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4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0" y="298748"/>
            <a:ext cx="9360000" cy="68223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네이버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플랫폼 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Compute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Jenkins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528" y="1052736"/>
            <a:ext cx="8424936" cy="4351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Jenkins </a:t>
            </a:r>
            <a:r>
              <a:rPr kumimoji="1" lang="ko-KR" altLang="en-US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접</a:t>
            </a:r>
            <a:r>
              <a:rPr kumimoji="1" lang="ko-KR" altLang="en-US" sz="1400" b="1" spc="-20" dirty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속</a:t>
            </a:r>
            <a:r>
              <a:rPr kumimoji="1" lang="ko-KR" altLang="en-US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환경 설정</a:t>
            </a:r>
            <a:endParaRPr kumimoji="1" lang="en-US" altLang="ko-KR" sz="1400" b="1" spc="-20" dirty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/>
              <a:t>Jenkins</a:t>
            </a:r>
            <a:r>
              <a:rPr lang="ko-KR" altLang="en-US" sz="1200" dirty="0"/>
              <a:t>를 사용하기 위해서는 공인 </a:t>
            </a:r>
            <a:r>
              <a:rPr lang="en-US" altLang="ko-KR" sz="1200" dirty="0"/>
              <a:t>IP </a:t>
            </a:r>
            <a:r>
              <a:rPr lang="ko-KR" altLang="en-US" sz="1200" dirty="0"/>
              <a:t>주소를 </a:t>
            </a:r>
            <a:r>
              <a:rPr lang="ko-KR" altLang="en-US" sz="1200" dirty="0" smtClean="0"/>
              <a:t>신청하여 접속하여야 합니다</a:t>
            </a:r>
            <a:r>
              <a:rPr lang="en-US" altLang="ko-KR" sz="1200" dirty="0" smtClean="0"/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 </a:t>
            </a:r>
            <a:r>
              <a:rPr lang="en-US" altLang="ko-KR" sz="1200" dirty="0"/>
              <a:t>ACG</a:t>
            </a:r>
            <a:r>
              <a:rPr lang="ko-KR" altLang="en-US" sz="1200" dirty="0"/>
              <a:t>에 </a:t>
            </a:r>
            <a:r>
              <a:rPr lang="en-US" altLang="ko-KR" sz="1200" dirty="0"/>
              <a:t>18080 </a:t>
            </a:r>
            <a:r>
              <a:rPr lang="ko-KR" altLang="en-US" sz="1200" dirty="0"/>
              <a:t>포트가 추가되어 있어야 </a:t>
            </a:r>
            <a:r>
              <a:rPr lang="ko-KR" altLang="en-US" sz="1200" dirty="0" smtClean="0"/>
              <a:t>합니다</a:t>
            </a:r>
            <a:endParaRPr lang="en-US" altLang="ko-KR" sz="1200" dirty="0" smtClean="0"/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Jenkins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재시작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Administrator </a:t>
            </a:r>
            <a:r>
              <a:rPr kumimoji="1" lang="en-US" altLang="ko-KR" sz="1400" b="1" spc="-20" dirty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password </a:t>
            </a: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</a:t>
            </a:r>
            <a:r>
              <a:rPr lang="en-US" altLang="ko-KR" sz="1200" dirty="0"/>
              <a:t>Jenkins </a:t>
            </a:r>
            <a:r>
              <a:rPr lang="ko-KR" altLang="en-US" sz="1200" dirty="0"/>
              <a:t>초기 설정 과정 중 </a:t>
            </a:r>
            <a:r>
              <a:rPr lang="en-US" altLang="ko-KR" sz="1200" dirty="0"/>
              <a:t>Unlock Jenkins </a:t>
            </a:r>
            <a:r>
              <a:rPr lang="ko-KR" altLang="en-US" sz="1200" dirty="0"/>
              <a:t>화면에서 사용되는 </a:t>
            </a:r>
            <a:r>
              <a:rPr lang="en-US" altLang="ko-KR" sz="1200" dirty="0"/>
              <a:t>Administrator password</a:t>
            </a:r>
            <a:r>
              <a:rPr lang="ko-KR" altLang="en-US" sz="1200" dirty="0"/>
              <a:t>는 서버에 접속한 </a:t>
            </a:r>
            <a:r>
              <a:rPr lang="ko-KR" altLang="en-US" sz="1200" dirty="0" smtClean="0"/>
              <a:t>다음</a:t>
            </a:r>
            <a:endParaRPr lang="en-US" altLang="ko-KR" sz="1200" dirty="0" smtClean="0"/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/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/lib/</a:t>
            </a:r>
            <a:r>
              <a:rPr lang="en-US" altLang="ko-KR" sz="1200" dirty="0" err="1"/>
              <a:t>jenkins</a:t>
            </a:r>
            <a:r>
              <a:rPr lang="en-US" altLang="ko-KR" sz="1200" dirty="0"/>
              <a:t>/secrets/</a:t>
            </a:r>
            <a:r>
              <a:rPr lang="en-US" altLang="ko-KR" sz="1200" dirty="0" err="1"/>
              <a:t>initialAdminPassword</a:t>
            </a:r>
            <a:r>
              <a:rPr lang="en-US" altLang="ko-KR" sz="1200" dirty="0"/>
              <a:t> </a:t>
            </a:r>
            <a:r>
              <a:rPr lang="ko-KR" altLang="en-US" sz="1200" dirty="0"/>
              <a:t>파일을 열어 확인할 수 있습니다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endParaRPr lang="en-US" altLang="ko-KR" sz="1200" dirty="0" smtClean="0"/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3840831"/>
            <a:ext cx="4536504" cy="289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/>
          <p:nvPr/>
        </p:nvPicPr>
        <p:blipFill>
          <a:blip r:embed="rId4"/>
          <a:stretch>
            <a:fillRect/>
          </a:stretch>
        </p:blipFill>
        <p:spPr>
          <a:xfrm>
            <a:off x="5377795" y="4653136"/>
            <a:ext cx="4520565" cy="190373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77795" y="5805264"/>
            <a:ext cx="1872615" cy="123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656856" y="5805264"/>
            <a:ext cx="2764879" cy="619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67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0" y="298748"/>
            <a:ext cx="9360000" cy="68223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네이버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플랫폼 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Compute</a:t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Jenkins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528" y="1281114"/>
            <a:ext cx="8424936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Jenkins </a:t>
            </a:r>
            <a:r>
              <a:rPr kumimoji="1" lang="ko-KR" altLang="en-US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설치 경로</a:t>
            </a:r>
            <a:endParaRPr kumimoji="1" lang="en-US" altLang="ko-KR" sz="1400" b="1" spc="-20" dirty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/>
              <a:t>/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/lib/</a:t>
            </a:r>
            <a:r>
              <a:rPr lang="en-US" altLang="ko-KR" sz="1200" dirty="0" err="1"/>
              <a:t>jenkins</a:t>
            </a:r>
            <a:r>
              <a:rPr lang="en-US" altLang="ko-KR" sz="1200" dirty="0"/>
              <a:t> </a:t>
            </a:r>
            <a:r>
              <a:rPr lang="ko-KR" altLang="en-US" sz="1200" dirty="0"/>
              <a:t>디렉터리에 설치됩니다</a:t>
            </a:r>
            <a:r>
              <a:rPr lang="en-US" altLang="ko-KR" sz="1200" dirty="0" smtClean="0"/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 </a:t>
            </a:r>
            <a:r>
              <a:rPr lang="en-US" altLang="ko-KR" sz="1200" dirty="0"/>
              <a:t>Jenkins </a:t>
            </a:r>
            <a:r>
              <a:rPr lang="ko-KR" altLang="en-US" sz="1200" dirty="0"/>
              <a:t>설치 경로에는 설정 파일</a:t>
            </a:r>
            <a:r>
              <a:rPr lang="en-US" altLang="ko-KR" sz="1200" dirty="0"/>
              <a:t>(config.xml), Job </a:t>
            </a:r>
            <a:r>
              <a:rPr lang="ko-KR" altLang="en-US" sz="1200" dirty="0"/>
              <a:t>저장 경로</a:t>
            </a:r>
            <a:r>
              <a:rPr lang="en-US" altLang="ko-KR" sz="1200" dirty="0"/>
              <a:t>(/jobs), </a:t>
            </a:r>
            <a:r>
              <a:rPr lang="ko-KR" altLang="en-US" sz="1200" dirty="0"/>
              <a:t>로그</a:t>
            </a:r>
            <a:r>
              <a:rPr lang="en-US" altLang="ko-KR" sz="1200" dirty="0"/>
              <a:t>(/logs) </a:t>
            </a:r>
            <a:r>
              <a:rPr lang="ko-KR" altLang="en-US" sz="1200" dirty="0"/>
              <a:t>등이 </a:t>
            </a:r>
            <a:r>
              <a:rPr lang="ko-KR" altLang="en-US" sz="1200" dirty="0" smtClean="0"/>
              <a:t>있습니다</a:t>
            </a:r>
            <a:r>
              <a:rPr lang="en-US" altLang="ko-KR" sz="1200" dirty="0" smtClean="0"/>
              <a:t>.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1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Jenkins pipeline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이용한 자동 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빌드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배포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일반적인 환경  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722227" y="1445875"/>
            <a:ext cx="784365" cy="685003"/>
            <a:chOff x="1712640" y="2060848"/>
            <a:chExt cx="792088" cy="648072"/>
          </a:xfrm>
        </p:grpSpPr>
        <p:sp>
          <p:nvSpPr>
            <p:cNvPr id="11" name="직사각형 10"/>
            <p:cNvSpPr/>
            <p:nvPr/>
          </p:nvSpPr>
          <p:spPr>
            <a:xfrm>
              <a:off x="1712640" y="2060848"/>
              <a:ext cx="792088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820652" y="2060848"/>
              <a:ext cx="144016" cy="216024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1918663" y="2234793"/>
              <a:ext cx="144016" cy="108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169199" y="2330878"/>
              <a:ext cx="144016" cy="108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990671" y="2549211"/>
              <a:ext cx="144016" cy="108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>
              <a:endCxn id="15" idx="2"/>
            </p:cNvCxnSpPr>
            <p:nvPr/>
          </p:nvCxnSpPr>
          <p:spPr>
            <a:xfrm>
              <a:off x="2025183" y="2263655"/>
              <a:ext cx="144016" cy="121229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>
              <a:stCxn id="14" idx="4"/>
              <a:endCxn id="16" idx="1"/>
            </p:cNvCxnSpPr>
            <p:nvPr/>
          </p:nvCxnSpPr>
          <p:spPr>
            <a:xfrm>
              <a:off x="1990671" y="2342805"/>
              <a:ext cx="21091" cy="222224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4" name="제목 3"/>
          <p:cNvSpPr txBox="1">
            <a:spLocks/>
          </p:cNvSpPr>
          <p:nvPr/>
        </p:nvSpPr>
        <p:spPr>
          <a:xfrm>
            <a:off x="1784648" y="1373867"/>
            <a:ext cx="936104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spc="-20" baseline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Version Control</a:t>
            </a:r>
          </a:p>
          <a:p>
            <a:endParaRPr kumimoji="1"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2924944"/>
            <a:ext cx="792088" cy="112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화살표 연결선 37"/>
          <p:cNvCxnSpPr>
            <a:stCxn id="45" idx="0"/>
          </p:cNvCxnSpPr>
          <p:nvPr/>
        </p:nvCxnSpPr>
        <p:spPr>
          <a:xfrm flipV="1">
            <a:off x="3242011" y="2130878"/>
            <a:ext cx="0" cy="9550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50" idx="3"/>
            <a:endCxn id="3080" idx="1"/>
          </p:cNvCxnSpPr>
          <p:nvPr/>
        </p:nvCxnSpPr>
        <p:spPr>
          <a:xfrm flipV="1">
            <a:off x="6055774" y="3488386"/>
            <a:ext cx="1417506" cy="787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076" idx="3"/>
          </p:cNvCxnSpPr>
          <p:nvPr/>
        </p:nvCxnSpPr>
        <p:spPr>
          <a:xfrm>
            <a:off x="2144688" y="3488387"/>
            <a:ext cx="689952" cy="15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80" y="2958779"/>
            <a:ext cx="864096" cy="105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제목 3"/>
          <p:cNvSpPr txBox="1">
            <a:spLocks/>
          </p:cNvSpPr>
          <p:nvPr/>
        </p:nvSpPr>
        <p:spPr>
          <a:xfrm>
            <a:off x="7329264" y="2586390"/>
            <a:ext cx="169218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spc="-20" baseline="0"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Web Server</a:t>
            </a:r>
            <a:endParaRPr lang="en-US" altLang="ko-KR" dirty="0"/>
          </a:p>
        </p:txBody>
      </p:sp>
      <p:sp>
        <p:nvSpPr>
          <p:cNvPr id="41" name="제목 3"/>
          <p:cNvSpPr txBox="1">
            <a:spLocks/>
          </p:cNvSpPr>
          <p:nvPr/>
        </p:nvSpPr>
        <p:spPr>
          <a:xfrm>
            <a:off x="6393160" y="2708920"/>
            <a:ext cx="895927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spc="-20" baseline="0"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Deploy  </a:t>
            </a:r>
          </a:p>
          <a:p>
            <a:r>
              <a:rPr lang="en-US" altLang="ko-KR" dirty="0" smtClean="0"/>
              <a:t>  via</a:t>
            </a:r>
          </a:p>
          <a:p>
            <a:r>
              <a:rPr lang="en-US" altLang="ko-KR" dirty="0" smtClean="0"/>
              <a:t> SSH</a:t>
            </a:r>
            <a:endParaRPr lang="en-US" altLang="ko-KR" dirty="0"/>
          </a:p>
        </p:txBody>
      </p:sp>
      <p:sp>
        <p:nvSpPr>
          <p:cNvPr id="45" name="직사각형 44"/>
          <p:cNvSpPr/>
          <p:nvPr/>
        </p:nvSpPr>
        <p:spPr>
          <a:xfrm>
            <a:off x="2834640" y="3085911"/>
            <a:ext cx="814742" cy="965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Checkout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56856" y="3084200"/>
            <a:ext cx="814742" cy="965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Build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48944" y="3084200"/>
            <a:ext cx="814742" cy="965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Archive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41032" y="3084200"/>
            <a:ext cx="814742" cy="965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Deploy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35" y="4723130"/>
            <a:ext cx="1262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7" name="직선 화살표 연결선 66"/>
          <p:cNvCxnSpPr>
            <a:stCxn id="48" idx="2"/>
          </p:cNvCxnSpPr>
          <p:nvPr/>
        </p:nvCxnSpPr>
        <p:spPr>
          <a:xfrm flipH="1">
            <a:off x="3093720" y="4050118"/>
            <a:ext cx="970507" cy="7123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Jenkins pipeline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이용한 자동 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빌드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배포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  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네이버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플랫폼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2722227" y="1445875"/>
            <a:ext cx="784365" cy="685003"/>
            <a:chOff x="1712640" y="2060848"/>
            <a:chExt cx="792088" cy="648072"/>
          </a:xfrm>
        </p:grpSpPr>
        <p:sp>
          <p:nvSpPr>
            <p:cNvPr id="11" name="직사각형 10"/>
            <p:cNvSpPr/>
            <p:nvPr/>
          </p:nvSpPr>
          <p:spPr>
            <a:xfrm>
              <a:off x="1712640" y="2060848"/>
              <a:ext cx="792088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820652" y="2060848"/>
              <a:ext cx="144016" cy="216024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1918663" y="2234793"/>
              <a:ext cx="144016" cy="108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169199" y="2330878"/>
              <a:ext cx="144016" cy="108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990671" y="2549211"/>
              <a:ext cx="144016" cy="108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>
              <a:endCxn id="15" idx="2"/>
            </p:cNvCxnSpPr>
            <p:nvPr/>
          </p:nvCxnSpPr>
          <p:spPr>
            <a:xfrm>
              <a:off x="2025183" y="2263655"/>
              <a:ext cx="144016" cy="121229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>
              <a:stCxn id="14" idx="4"/>
              <a:endCxn id="16" idx="1"/>
            </p:cNvCxnSpPr>
            <p:nvPr/>
          </p:nvCxnSpPr>
          <p:spPr>
            <a:xfrm>
              <a:off x="1990671" y="2342805"/>
              <a:ext cx="21091" cy="222224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4" name="제목 3"/>
          <p:cNvSpPr txBox="1">
            <a:spLocks/>
          </p:cNvSpPr>
          <p:nvPr/>
        </p:nvSpPr>
        <p:spPr>
          <a:xfrm>
            <a:off x="1784648" y="1373867"/>
            <a:ext cx="936104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spc="-20" baseline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Version Control</a:t>
            </a:r>
          </a:p>
          <a:p>
            <a:endParaRPr kumimoji="1"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2924944"/>
            <a:ext cx="792088" cy="112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화살표 연결선 37"/>
          <p:cNvCxnSpPr>
            <a:stCxn id="45" idx="0"/>
          </p:cNvCxnSpPr>
          <p:nvPr/>
        </p:nvCxnSpPr>
        <p:spPr>
          <a:xfrm flipV="1">
            <a:off x="3242011" y="2130878"/>
            <a:ext cx="0" cy="9550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3080" idx="1"/>
          </p:cNvCxnSpPr>
          <p:nvPr/>
        </p:nvCxnSpPr>
        <p:spPr>
          <a:xfrm flipV="1">
            <a:off x="6080760" y="2772328"/>
            <a:ext cx="816456" cy="3290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076" idx="3"/>
          </p:cNvCxnSpPr>
          <p:nvPr/>
        </p:nvCxnSpPr>
        <p:spPr>
          <a:xfrm>
            <a:off x="2144688" y="3488387"/>
            <a:ext cx="689952" cy="15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16" y="2242721"/>
            <a:ext cx="864096" cy="105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271" y="3910246"/>
            <a:ext cx="742136" cy="90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340" y="4745503"/>
            <a:ext cx="667792" cy="82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제목 3"/>
          <p:cNvSpPr txBox="1">
            <a:spLocks/>
          </p:cNvSpPr>
          <p:nvPr/>
        </p:nvSpPr>
        <p:spPr>
          <a:xfrm>
            <a:off x="4700972" y="5610726"/>
            <a:ext cx="169218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spc="-20" baseline="0"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Object Storage</a:t>
            </a:r>
            <a:endParaRPr lang="en-US" altLang="ko-KR" dirty="0"/>
          </a:p>
        </p:txBody>
      </p:sp>
      <p:sp>
        <p:nvSpPr>
          <p:cNvPr id="63" name="제목 3"/>
          <p:cNvSpPr txBox="1">
            <a:spLocks/>
          </p:cNvSpPr>
          <p:nvPr/>
        </p:nvSpPr>
        <p:spPr>
          <a:xfrm>
            <a:off x="6897216" y="1925658"/>
            <a:ext cx="169218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spc="-20" baseline="0"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Web Server</a:t>
            </a:r>
            <a:endParaRPr lang="en-US" altLang="ko-KR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6753200" y="3377898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/>
          <p:nvPr/>
        </p:nvCxnSpPr>
        <p:spPr>
          <a:xfrm rot="16200000" flipH="1">
            <a:off x="6941695" y="3568828"/>
            <a:ext cx="1063169" cy="502007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제목 3"/>
          <p:cNvSpPr txBox="1">
            <a:spLocks/>
          </p:cNvSpPr>
          <p:nvPr/>
        </p:nvSpPr>
        <p:spPr>
          <a:xfrm>
            <a:off x="7473280" y="3378478"/>
            <a:ext cx="146394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spc="-20" baseline="0"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Auto </a:t>
            </a:r>
            <a:r>
              <a:rPr lang="en-US" altLang="ko-KR" dirty="0" err="1" smtClean="0"/>
              <a:t>Scailing</a:t>
            </a:r>
            <a:endParaRPr lang="en-US" altLang="ko-KR" dirty="0" smtClean="0"/>
          </a:p>
        </p:txBody>
      </p:sp>
      <p:cxnSp>
        <p:nvCxnSpPr>
          <p:cNvPr id="76" name="직선 화살표 연결선 75"/>
          <p:cNvCxnSpPr>
            <a:stCxn id="49" idx="2"/>
          </p:cNvCxnSpPr>
          <p:nvPr/>
        </p:nvCxnSpPr>
        <p:spPr>
          <a:xfrm>
            <a:off x="4856315" y="4050118"/>
            <a:ext cx="617025" cy="7698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제목 3"/>
          <p:cNvSpPr txBox="1">
            <a:spLocks/>
          </p:cNvSpPr>
          <p:nvPr/>
        </p:nvSpPr>
        <p:spPr>
          <a:xfrm>
            <a:off x="4230492" y="4564564"/>
            <a:ext cx="1692188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spc="-20" baseline="0"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Archive / Backup</a:t>
            </a:r>
            <a:endParaRPr lang="en-US" altLang="ko-KR" dirty="0"/>
          </a:p>
        </p:txBody>
      </p:sp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339" y="4180218"/>
            <a:ext cx="668079" cy="81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/>
          <p:cNvSpPr/>
          <p:nvPr/>
        </p:nvSpPr>
        <p:spPr>
          <a:xfrm>
            <a:off x="1604628" y="2507243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6" name="타원 35"/>
          <p:cNvSpPr/>
          <p:nvPr/>
        </p:nvSpPr>
        <p:spPr>
          <a:xfrm>
            <a:off x="6393160" y="1733907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39" name="타원 38"/>
          <p:cNvSpPr/>
          <p:nvPr/>
        </p:nvSpPr>
        <p:spPr>
          <a:xfrm>
            <a:off x="5742660" y="4394313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40" name="타원 39"/>
          <p:cNvSpPr/>
          <p:nvPr/>
        </p:nvSpPr>
        <p:spPr>
          <a:xfrm>
            <a:off x="8690398" y="3819831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1" name="제목 3"/>
          <p:cNvSpPr txBox="1">
            <a:spLocks/>
          </p:cNvSpPr>
          <p:nvPr/>
        </p:nvSpPr>
        <p:spPr>
          <a:xfrm>
            <a:off x="6001289" y="2093947"/>
            <a:ext cx="895927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spc="-20" baseline="0"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Deploy  </a:t>
            </a:r>
          </a:p>
          <a:p>
            <a:r>
              <a:rPr lang="en-US" altLang="ko-KR" dirty="0" smtClean="0"/>
              <a:t>  via</a:t>
            </a:r>
          </a:p>
          <a:p>
            <a:r>
              <a:rPr lang="en-US" altLang="ko-KR" dirty="0" smtClean="0"/>
              <a:t> SSH</a:t>
            </a:r>
            <a:endParaRPr lang="en-US" altLang="ko-KR" dirty="0"/>
          </a:p>
        </p:txBody>
      </p:sp>
      <p:sp>
        <p:nvSpPr>
          <p:cNvPr id="45" name="직사각형 44"/>
          <p:cNvSpPr/>
          <p:nvPr/>
        </p:nvSpPr>
        <p:spPr>
          <a:xfrm>
            <a:off x="2834640" y="3085911"/>
            <a:ext cx="814742" cy="965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Checkout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56856" y="3084200"/>
            <a:ext cx="814742" cy="965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Build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48944" y="3084200"/>
            <a:ext cx="814742" cy="965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Archive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41032" y="3084200"/>
            <a:ext cx="814742" cy="965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Deploy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6177136" y="4724797"/>
            <a:ext cx="1654135" cy="5512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35" y="4723130"/>
            <a:ext cx="1262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7" name="직선 화살표 연결선 66"/>
          <p:cNvCxnSpPr>
            <a:stCxn id="48" idx="2"/>
          </p:cNvCxnSpPr>
          <p:nvPr/>
        </p:nvCxnSpPr>
        <p:spPr>
          <a:xfrm flipH="1">
            <a:off x="3093720" y="4050118"/>
            <a:ext cx="970507" cy="7123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32" y="3696579"/>
            <a:ext cx="346368" cy="35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4213130" y="2683754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4" name="제목 3"/>
          <p:cNvSpPr txBox="1">
            <a:spLocks/>
          </p:cNvSpPr>
          <p:nvPr/>
        </p:nvSpPr>
        <p:spPr>
          <a:xfrm>
            <a:off x="6888839" y="5591909"/>
            <a:ext cx="1692188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spc="-20" baseline="0"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err="1" smtClean="0"/>
              <a:t>lastsuccessful</a:t>
            </a:r>
            <a:endParaRPr lang="en-US" altLang="ko-KR" dirty="0"/>
          </a:p>
        </p:txBody>
      </p:sp>
      <p:sp>
        <p:nvSpPr>
          <p:cNvPr id="46" name="제목 3"/>
          <p:cNvSpPr txBox="1">
            <a:spLocks/>
          </p:cNvSpPr>
          <p:nvPr/>
        </p:nvSpPr>
        <p:spPr>
          <a:xfrm>
            <a:off x="6897216" y="5922992"/>
            <a:ext cx="1692188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spc="-20" baseline="0"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/>
              <a:t>backup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6177136" y="5780004"/>
            <a:ext cx="70408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646213" y="6073561"/>
            <a:ext cx="25100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653046" y="5780004"/>
            <a:ext cx="6834" cy="3159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958" y="4313555"/>
            <a:ext cx="490537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877" y="4725144"/>
            <a:ext cx="415901" cy="407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제목 3"/>
          <p:cNvSpPr txBox="1">
            <a:spLocks/>
          </p:cNvSpPr>
          <p:nvPr/>
        </p:nvSpPr>
        <p:spPr>
          <a:xfrm>
            <a:off x="7230616" y="5051473"/>
            <a:ext cx="746720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spc="-20" baseline="0"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1000" dirty="0" err="1" smtClean="0"/>
              <a:t>Init</a:t>
            </a:r>
            <a:r>
              <a:rPr lang="en-US" altLang="ko-KR" sz="1000" dirty="0" smtClean="0"/>
              <a:t> script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633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0" y="298748"/>
            <a:ext cx="9360000" cy="37035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528" y="1124744"/>
            <a:ext cx="8424936" cy="313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Jenkins  </a:t>
            </a:r>
            <a:r>
              <a:rPr kumimoji="1" lang="ko-KR" altLang="en-US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서버설치</a:t>
            </a:r>
            <a:endParaRPr kumimoji="1" lang="en-US" altLang="ko-KR" sz="1400" b="1" spc="-20" dirty="0" smtClean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Jenkins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생성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ACG 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공인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IP,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포트워딩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설정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패스워드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변경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Jenkins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 접속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initialAdminPassWord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github.com/NaverCloudPlatform/cloudfunctions_python_sample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샘플소스 확인하세요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4024848"/>
            <a:ext cx="470058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5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44488" y="3212976"/>
            <a:ext cx="9282514" cy="792525"/>
          </a:xfrm>
        </p:spPr>
        <p:txBody>
          <a:bodyPr/>
          <a:lstStyle/>
          <a:p>
            <a:r>
              <a:rPr kumimoji="1" lang="en-US" altLang="ko-KR" dirty="0" smtClean="0">
                <a:solidFill>
                  <a:srgbClr val="0DCF6A"/>
                </a:solidFill>
              </a:rPr>
              <a:t>Jenkins </a:t>
            </a:r>
            <a:r>
              <a:rPr kumimoji="1" lang="ko-KR" altLang="en-US" dirty="0" smtClean="0">
                <a:solidFill>
                  <a:srgbClr val="0DCF6A"/>
                </a:solidFill>
              </a:rPr>
              <a:t>를 이용한  자동 </a:t>
            </a:r>
            <a:r>
              <a:rPr kumimoji="1" lang="ko-KR" altLang="en-US" dirty="0" err="1" smtClean="0">
                <a:solidFill>
                  <a:srgbClr val="0DCF6A"/>
                </a:solidFill>
              </a:rPr>
              <a:t>빌드</a:t>
            </a:r>
            <a:r>
              <a:rPr kumimoji="1" lang="en-US" altLang="ko-KR" dirty="0" smtClean="0">
                <a:solidFill>
                  <a:srgbClr val="0DCF6A"/>
                </a:solidFill>
              </a:rPr>
              <a:t>/</a:t>
            </a:r>
            <a:r>
              <a:rPr kumimoji="1" lang="ko-KR" altLang="en-US" dirty="0" smtClean="0">
                <a:solidFill>
                  <a:srgbClr val="0DCF6A"/>
                </a:solidFill>
              </a:rPr>
              <a:t>배포 </a:t>
            </a:r>
            <a:r>
              <a:rPr kumimoji="1" lang="ko-KR" altLang="en-US" dirty="0" smtClean="0">
                <a:solidFill>
                  <a:srgbClr val="0DCF6A"/>
                </a:solidFill>
              </a:rPr>
              <a:t>파이프라인  </a:t>
            </a:r>
            <a:r>
              <a:rPr kumimoji="1" lang="en-US" altLang="ko-KR" dirty="0" smtClean="0">
                <a:solidFill>
                  <a:srgbClr val="0DCF6A"/>
                </a:solidFill>
              </a:rPr>
              <a:t>2</a:t>
            </a:r>
            <a:r>
              <a:rPr kumimoji="1" lang="en-US" altLang="ko-KR" dirty="0" smtClean="0">
                <a:solidFill>
                  <a:srgbClr val="0DCF6A"/>
                </a:solidFill>
              </a:rPr>
              <a:t/>
            </a:r>
            <a:br>
              <a:rPr kumimoji="1" lang="en-US" altLang="ko-KR" dirty="0" smtClean="0">
                <a:solidFill>
                  <a:srgbClr val="0DCF6A"/>
                </a:solidFill>
              </a:rPr>
            </a:br>
            <a:endParaRPr kumimoji="1" lang="ko-KR" altLang="en-US" dirty="0">
              <a:solidFill>
                <a:srgbClr val="0DCF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47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0" y="298748"/>
            <a:ext cx="9360000" cy="37035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Jenkins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pipeline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528" y="1052736"/>
            <a:ext cx="8424936" cy="2736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 spc="-20" dirty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Jenkins  </a:t>
            </a:r>
            <a:r>
              <a:rPr kumimoji="1" lang="en-US" altLang="ko-KR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pipeline </a:t>
            </a:r>
            <a:endParaRPr kumimoji="1" lang="en-US" altLang="ko-KR" sz="1400" b="1" spc="-20" dirty="0" smtClean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소스 코드로써 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빌드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및 배포에 대한 설정을 관리하는 방식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Groovy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스크립트로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소스에 포함되어 있는 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Jenkinsfile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파일에 작업을 정의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Job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설정내에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inline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스크립팅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생성 가능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Declarative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Scripted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방식 제공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36" y="3429000"/>
            <a:ext cx="5139640" cy="249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90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0" y="298748"/>
            <a:ext cx="9360000" cy="387286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Jenkins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pipeline 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528" y="1052736"/>
            <a:ext cx="8424936" cy="76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Jenkins  </a:t>
            </a:r>
            <a:r>
              <a:rPr kumimoji="1" lang="ko-KR" altLang="en-US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파이프라인  </a:t>
            </a:r>
            <a:r>
              <a:rPr kumimoji="1" lang="ko-KR" altLang="en-US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프로젝트 생성</a:t>
            </a:r>
            <a:endParaRPr kumimoji="1" lang="en-US" altLang="ko-KR" sz="1400" b="1" spc="-20" dirty="0" smtClean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448122"/>
            <a:ext cx="4120812" cy="1933482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3284984"/>
            <a:ext cx="4829175" cy="2890837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35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0" y="298748"/>
            <a:ext cx="9360000" cy="37035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Jenkins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pipeline  Script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528" y="1196752"/>
            <a:ext cx="8424936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ko-KR" altLang="en-US" sz="1200" b="1" dirty="0" err="1" smtClean="0"/>
              <a:t>스크립티드</a:t>
            </a:r>
            <a:r>
              <a:rPr lang="en-US" altLang="ko-KR" sz="1200" b="1" dirty="0"/>
              <a:t>(Scripted) </a:t>
            </a:r>
            <a:r>
              <a:rPr lang="ko-KR" altLang="en-US" sz="1200" b="1" dirty="0" smtClean="0"/>
              <a:t>파이프라인  </a:t>
            </a:r>
            <a:r>
              <a:rPr lang="en-US" altLang="ko-KR" sz="1200" b="1" dirty="0" smtClean="0"/>
              <a:t>- scripted </a:t>
            </a:r>
            <a:r>
              <a:rPr lang="ko-KR" altLang="en-US" sz="1200" b="1" dirty="0" smtClean="0"/>
              <a:t>방식 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i="1" dirty="0" smtClean="0"/>
              <a:t>node{</a:t>
            </a: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i="1" dirty="0" smtClean="0"/>
              <a:t>     stage(‘</a:t>
            </a:r>
            <a:r>
              <a:rPr lang="en-US" altLang="ko-KR" sz="1200" b="1" i="1" dirty="0" err="1" smtClean="0"/>
              <a:t>Preperation</a:t>
            </a:r>
            <a:r>
              <a:rPr lang="en-US" altLang="ko-KR" sz="1200" b="1" i="1" dirty="0" smtClean="0"/>
              <a:t>’</a:t>
            </a:r>
            <a:r>
              <a:rPr lang="en-US" altLang="ko-KR" sz="1200" i="1" dirty="0" smtClean="0"/>
              <a:t>) {</a:t>
            </a:r>
            <a:br>
              <a:rPr lang="en-US" altLang="ko-KR" sz="1200" i="1" dirty="0" smtClean="0"/>
            </a:br>
            <a:r>
              <a:rPr lang="en-US" altLang="ko-KR" sz="1200" i="1" dirty="0" smtClean="0"/>
              <a:t>	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mvnHome</a:t>
            </a:r>
            <a:r>
              <a:rPr lang="en-US" altLang="ko-KR" sz="1200" dirty="0"/>
              <a:t> = tool 'Maven_3_5' </a:t>
            </a:r>
            <a:endParaRPr lang="en-US" altLang="ko-KR" sz="1200" i="1" dirty="0" smtClean="0"/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i="1" dirty="0" smtClean="0"/>
              <a:t>     }</a:t>
            </a: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i="1" dirty="0" smtClean="0"/>
              <a:t>   Stage(‘</a:t>
            </a:r>
            <a:r>
              <a:rPr lang="en-US" altLang="ko-KR" sz="1200" b="1" i="1" dirty="0" smtClean="0"/>
              <a:t>Checkout’</a:t>
            </a:r>
            <a:r>
              <a:rPr lang="en-US" altLang="ko-KR" sz="1200" i="1" dirty="0" smtClean="0"/>
              <a:t>) {</a:t>
            </a:r>
            <a:br>
              <a:rPr lang="en-US" altLang="ko-KR" sz="1200" i="1" dirty="0" smtClean="0"/>
            </a:br>
            <a:r>
              <a:rPr lang="en-US" altLang="ko-KR" sz="1200" i="1" dirty="0" smtClean="0"/>
              <a:t>	checkout </a:t>
            </a:r>
            <a:r>
              <a:rPr lang="en-US" altLang="ko-KR" sz="1200" i="1" dirty="0" err="1" smtClean="0"/>
              <a:t>scm</a:t>
            </a:r>
            <a:endParaRPr lang="en-US" altLang="ko-KR" sz="1200" i="1" dirty="0" smtClean="0"/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i="1" dirty="0" smtClean="0"/>
              <a:t>     </a:t>
            </a:r>
            <a:r>
              <a:rPr lang="en-US" altLang="ko-KR" sz="1200" i="1" dirty="0"/>
              <a:t>}</a:t>
            </a:r>
            <a:r>
              <a:rPr lang="en-US" altLang="ko-KR" sz="1200" i="1" dirty="0" smtClean="0"/>
              <a:t/>
            </a:r>
            <a:br>
              <a:rPr lang="en-US" altLang="ko-KR" sz="1200" i="1" dirty="0" smtClean="0"/>
            </a:br>
            <a:r>
              <a:rPr lang="en-US" altLang="ko-KR" sz="1200" i="1" dirty="0" smtClean="0"/>
              <a:t>     stage(‘</a:t>
            </a:r>
            <a:r>
              <a:rPr lang="en-US" altLang="ko-KR" sz="1200" b="1" i="1" dirty="0" smtClean="0"/>
              <a:t>Build</a:t>
            </a:r>
            <a:r>
              <a:rPr lang="en-US" altLang="ko-KR" sz="1200" i="1" dirty="0" smtClean="0"/>
              <a:t>’) {</a:t>
            </a:r>
            <a:br>
              <a:rPr lang="en-US" altLang="ko-KR" sz="1200" i="1" dirty="0" smtClean="0"/>
            </a:br>
            <a:r>
              <a:rPr lang="en-US" altLang="ko-KR" sz="1200" i="1" dirty="0" smtClean="0"/>
              <a:t>         	</a:t>
            </a:r>
            <a:r>
              <a:rPr lang="en-US" altLang="ko-KR" sz="1200" dirty="0" err="1"/>
              <a:t>sh</a:t>
            </a:r>
            <a:r>
              <a:rPr lang="en-US" altLang="ko-KR" sz="1200" dirty="0"/>
              <a:t> "'${</a:t>
            </a:r>
            <a:r>
              <a:rPr lang="en-US" altLang="ko-KR" sz="1200" dirty="0" err="1"/>
              <a:t>mvnHome</a:t>
            </a:r>
            <a:r>
              <a:rPr lang="en-US" altLang="ko-KR" sz="1200" dirty="0"/>
              <a:t>}/bin/</a:t>
            </a:r>
            <a:r>
              <a:rPr lang="en-US" altLang="ko-KR" sz="1200" dirty="0" err="1"/>
              <a:t>mvn</a:t>
            </a:r>
            <a:r>
              <a:rPr lang="en-US" altLang="ko-KR" sz="1200" dirty="0"/>
              <a:t>' -</a:t>
            </a:r>
            <a:r>
              <a:rPr lang="en-US" altLang="ko-KR" sz="1200" dirty="0" err="1"/>
              <a:t>Dmaven.test.skip</a:t>
            </a:r>
            <a:r>
              <a:rPr lang="en-US" altLang="ko-KR" sz="1200" dirty="0"/>
              <a:t>=true clean install package</a:t>
            </a:r>
            <a:r>
              <a:rPr lang="en-US" altLang="ko-KR" sz="1200" dirty="0" smtClean="0"/>
              <a:t>"</a:t>
            </a:r>
            <a:r>
              <a:rPr lang="en-US" altLang="ko-KR" sz="1200" i="1" dirty="0" smtClean="0"/>
              <a:t/>
            </a:r>
            <a:br>
              <a:rPr lang="en-US" altLang="ko-KR" sz="1200" i="1" dirty="0" smtClean="0"/>
            </a:br>
            <a:r>
              <a:rPr lang="en-US" altLang="ko-KR" sz="1200" i="1" dirty="0" smtClean="0"/>
              <a:t>     }</a:t>
            </a: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i="1" dirty="0" smtClean="0"/>
              <a:t>   stage(‘</a:t>
            </a:r>
            <a:r>
              <a:rPr lang="en-US" altLang="ko-KR" sz="1200" b="1" i="1" dirty="0" smtClean="0"/>
              <a:t>Deploy</a:t>
            </a:r>
            <a:r>
              <a:rPr lang="en-US" altLang="ko-KR" sz="1200" i="1" dirty="0" smtClean="0"/>
              <a:t>) </a:t>
            </a:r>
            <a:r>
              <a:rPr lang="en-US" altLang="ko-KR" sz="1200" i="1" dirty="0"/>
              <a:t>{</a:t>
            </a:r>
            <a:br>
              <a:rPr lang="en-US" altLang="ko-KR" sz="1200" i="1" dirty="0"/>
            </a:br>
            <a:r>
              <a:rPr lang="en-US" altLang="ko-KR" sz="1200" i="1" dirty="0"/>
              <a:t>          </a:t>
            </a:r>
            <a:r>
              <a:rPr lang="en-US" altLang="ko-KR" sz="1200" i="1" dirty="0" smtClean="0"/>
              <a:t>	</a:t>
            </a:r>
            <a:r>
              <a:rPr lang="en-US" altLang="ko-KR" sz="1200" dirty="0" err="1"/>
              <a:t>sh</a:t>
            </a:r>
            <a:r>
              <a:rPr lang="en-US" altLang="ko-KR" sz="1200" dirty="0"/>
              <a:t> "</a:t>
            </a:r>
            <a:r>
              <a:rPr lang="en-US" altLang="ko-KR" sz="1200" dirty="0" err="1"/>
              <a:t>ssh</a:t>
            </a:r>
            <a:r>
              <a:rPr lang="en-US" altLang="ko-KR" sz="1200" dirty="0"/>
              <a:t> -o </a:t>
            </a:r>
            <a:r>
              <a:rPr lang="en-US" altLang="ko-KR" sz="1200" dirty="0" err="1"/>
              <a:t>StrictHostKeyChecking</a:t>
            </a:r>
            <a:r>
              <a:rPr lang="en-US" altLang="ko-KR" sz="1200" dirty="0"/>
              <a:t>=no root@49.236.137.211 -p3333 </a:t>
            </a:r>
            <a:r>
              <a:rPr lang="en-US" altLang="ko-KR" sz="1200" dirty="0" err="1"/>
              <a:t>sh</a:t>
            </a:r>
            <a:r>
              <a:rPr lang="en-US" altLang="ko-KR" sz="1200" dirty="0"/>
              <a:t> /</a:t>
            </a:r>
            <a:r>
              <a:rPr lang="en-US" altLang="ko-KR" sz="1200" dirty="0" smtClean="0"/>
              <a:t>var/script/runNcp.sh </a:t>
            </a:r>
            <a:r>
              <a:rPr lang="en-US" altLang="ko-KR" sz="1200" dirty="0"/>
              <a:t>stop"</a:t>
            </a:r>
            <a:r>
              <a:rPr lang="en-US" altLang="ko-KR" sz="1200" i="1" dirty="0" smtClean="0"/>
              <a:t>     </a:t>
            </a: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i="1" dirty="0" smtClean="0"/>
              <a:t>     }</a:t>
            </a:r>
            <a:r>
              <a:rPr lang="en-US" altLang="ko-KR" sz="1200" i="1" dirty="0"/>
              <a:t/>
            </a:r>
            <a:br>
              <a:rPr lang="en-US" altLang="ko-KR" sz="1200" i="1" dirty="0"/>
            </a:br>
            <a:r>
              <a:rPr lang="en-US" altLang="ko-KR" sz="1200" i="1" dirty="0"/>
              <a:t>}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hlinkClick r:id="rId3"/>
              </a:rPr>
              <a:t>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1758211"/>
            <a:ext cx="3744416" cy="708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Node  :  Job </a:t>
            </a:r>
            <a:r>
              <a:rPr kumimoji="1" lang="ko-KR" altLang="en-US" sz="12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실행단위 </a:t>
            </a:r>
            <a:r>
              <a:rPr kumimoji="1" lang="en-US" altLang="ko-KR" sz="12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, </a:t>
            </a:r>
            <a:r>
              <a:rPr kumimoji="1" lang="ko-KR" altLang="en-US" sz="12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병렬 실행</a:t>
            </a:r>
            <a:endParaRPr kumimoji="1" lang="en-US" altLang="ko-KR" sz="1200" b="1" spc="-20" dirty="0" smtClean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Stage :  </a:t>
            </a:r>
            <a:r>
              <a:rPr kumimoji="1" lang="ko-KR" altLang="en-US" sz="12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파이프라인 구성 단위  </a:t>
            </a:r>
            <a:r>
              <a:rPr kumimoji="1" lang="en-US" altLang="ko-KR" sz="12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, </a:t>
            </a:r>
            <a:r>
              <a:rPr kumimoji="1" lang="ko-KR" altLang="en-US" sz="12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단계적 실행</a:t>
            </a:r>
            <a:r>
              <a:rPr kumimoji="1" lang="en-US" altLang="ko-KR" sz="12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3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000" y="298748"/>
            <a:ext cx="8640000" cy="387286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교육 목차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1867" y="1340768"/>
            <a:ext cx="7416824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Jenkins pipeline, Object Storage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이용한  자동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빌드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배포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8650" lvl="1" indent="-171450">
              <a:lnSpc>
                <a:spcPct val="130000"/>
              </a:lnSpc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Lab7. </a:t>
            </a:r>
            <a:r>
              <a:rPr lang="en-US" altLang="ko-KR" sz="1200" b="1" dirty="0"/>
              <a:t>Jenkins pipeline </a:t>
            </a:r>
            <a:r>
              <a:rPr lang="ko-KR" altLang="ko-KR" sz="1200" b="1" dirty="0"/>
              <a:t>환경설정</a:t>
            </a:r>
            <a:r>
              <a:rPr lang="en-US" altLang="ko-KR" sz="1200" b="1" dirty="0"/>
              <a:t> 4 (10</a:t>
            </a:r>
            <a:r>
              <a:rPr lang="ko-KR" altLang="en-US" sz="1200" b="1" dirty="0"/>
              <a:t>분 </a:t>
            </a:r>
            <a:r>
              <a:rPr lang="en-US" altLang="ko-KR" sz="1200" b="1" dirty="0"/>
              <a:t>)</a:t>
            </a:r>
            <a:endParaRPr lang="en-US" altLang="ko-KR" sz="1200" b="1" dirty="0" smtClean="0"/>
          </a:p>
          <a:p>
            <a:pPr lvl="1"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              - </a:t>
            </a:r>
            <a:r>
              <a:rPr lang="en-US" altLang="ko-KR" sz="1200" b="1" dirty="0"/>
              <a:t>Python SDK for S3 </a:t>
            </a:r>
            <a:r>
              <a:rPr lang="ko-KR" altLang="ko-KR" sz="1200" b="1" dirty="0"/>
              <a:t>사용하여 </a:t>
            </a:r>
            <a:r>
              <a:rPr lang="en-US" altLang="ko-KR" sz="1200" b="1" dirty="0"/>
              <a:t>Object storage</a:t>
            </a:r>
            <a:r>
              <a:rPr lang="ko-KR" altLang="ko-KR" sz="1200" b="1" dirty="0"/>
              <a:t>에 </a:t>
            </a:r>
            <a:r>
              <a:rPr lang="ko-KR" altLang="ko-KR" sz="1200" b="1" dirty="0" smtClean="0"/>
              <a:t>파일</a:t>
            </a:r>
            <a:r>
              <a:rPr lang="en-US" altLang="ko-KR" sz="1200" b="1" dirty="0" smtClean="0"/>
              <a:t> </a:t>
            </a:r>
            <a:r>
              <a:rPr lang="ko-KR" altLang="ko-KR" sz="1200" b="1" dirty="0" smtClean="0"/>
              <a:t>올리기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위한 스크립트 작성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8650" lvl="1" indent="-171450">
              <a:lnSpc>
                <a:spcPct val="130000"/>
              </a:lnSpc>
              <a:spcAft>
                <a:spcPts val="1200"/>
              </a:spcAft>
              <a:buFont typeface="Wingdings" pitchFamily="2" charset="2"/>
              <a:buChar char="ü"/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Lab8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altLang="ko-KR" sz="1200" b="1" dirty="0"/>
              <a:t>Jenkins pipeline </a:t>
            </a:r>
            <a:r>
              <a:rPr lang="ko-KR" altLang="en-US" sz="1200" b="1" dirty="0" smtClean="0"/>
              <a:t>설정</a:t>
            </a:r>
            <a:r>
              <a:rPr lang="ko-KR" altLang="ko-KR" sz="1200" b="1" dirty="0" smtClean="0"/>
              <a:t>을 </a:t>
            </a:r>
            <a:r>
              <a:rPr lang="ko-KR" altLang="ko-KR" sz="1200" b="1" dirty="0"/>
              <a:t>통한 자동 </a:t>
            </a:r>
            <a:r>
              <a:rPr lang="ko-KR" altLang="ko-KR" sz="1200" b="1" dirty="0" err="1"/>
              <a:t>빌드</a:t>
            </a:r>
            <a:r>
              <a:rPr lang="en-US" altLang="ko-KR" sz="1200" b="1" dirty="0"/>
              <a:t>/</a:t>
            </a:r>
            <a:r>
              <a:rPr lang="ko-KR" altLang="ko-KR" sz="1200" b="1" dirty="0"/>
              <a:t>배포 </a:t>
            </a:r>
            <a:r>
              <a:rPr lang="ko-KR" altLang="en-US" sz="1200" b="1" dirty="0" smtClean="0"/>
              <a:t>실</a:t>
            </a:r>
            <a:r>
              <a:rPr lang="ko-KR" altLang="en-US" sz="1200" b="1" dirty="0"/>
              <a:t>행</a:t>
            </a:r>
            <a:r>
              <a:rPr lang="ko-KR" altLang="ko-KR" sz="1200" b="1" dirty="0" smtClean="0"/>
              <a:t> </a:t>
            </a:r>
            <a:r>
              <a:rPr lang="en-US" altLang="ko-KR" sz="1200" b="1" dirty="0"/>
              <a:t>(10</a:t>
            </a:r>
            <a:r>
              <a:rPr lang="ko-KR" altLang="ko-KR" sz="1200" b="1" dirty="0"/>
              <a:t>분</a:t>
            </a:r>
            <a:r>
              <a:rPr lang="en-US" altLang="ko-KR" sz="1200" b="1" dirty="0" smtClean="0"/>
              <a:t>)</a:t>
            </a:r>
          </a:p>
          <a:p>
            <a:pPr lvl="1">
              <a:lnSpc>
                <a:spcPct val="130000"/>
              </a:lnSpc>
              <a:spcAft>
                <a:spcPts val="1200"/>
              </a:spcAft>
              <a:defRPr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0" y="298748"/>
            <a:ext cx="9360000" cy="37035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Jenkinsfile.groovy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분석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528" y="1052736"/>
            <a:ext cx="8424936" cy="116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 spc="-20" dirty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https://github.com/cmefly97/helloNcp/blob/master/Jenkinsfile.groovy </a:t>
            </a:r>
            <a:endParaRPr kumimoji="1" lang="en-US" altLang="ko-KR" sz="1400" b="1" spc="-20" dirty="0" smtClean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200" dirty="0" smtClean="0"/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1484784"/>
            <a:ext cx="6576224" cy="467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0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0" y="298748"/>
            <a:ext cx="9360000" cy="37035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Jenkinsfile.groovy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분석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9123651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3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0" y="298748"/>
            <a:ext cx="9360000" cy="68223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Naver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Cloud Platform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 Storage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4528" y="1124744"/>
            <a:ext cx="8424936" cy="277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 spc="-20" dirty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Object Storage</a:t>
            </a: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사용한 만큼 요금을 지불하는 형태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AWS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S3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S3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호환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1" lang="ko-KR" altLang="en-US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사용법</a:t>
            </a:r>
            <a:endParaRPr kumimoji="1" lang="en-US" altLang="ko-KR" sz="1400" b="1" spc="-20" dirty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웹에서 파일 업로드 혹은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프로그램을 설치하여 명령어로 전송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전송하는 방식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56" y="3717032"/>
            <a:ext cx="5508822" cy="266429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5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00" y="298748"/>
            <a:ext cx="9360000" cy="37035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빌드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결과물 관리를 위해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ObjectStorage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3429000"/>
            <a:ext cx="6802765" cy="279003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04528" y="1124744"/>
            <a:ext cx="8424936" cy="2856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 spc="-20" dirty="0" err="1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Lastsuccessful</a:t>
            </a:r>
            <a:r>
              <a:rPr kumimoji="1" lang="en-US" altLang="ko-KR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kumimoji="1" lang="en-US" altLang="ko-KR" sz="1400" b="1" spc="-20" dirty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kumimoji="1" lang="en-US" altLang="ko-KR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최근 성공한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빌드물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저장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autoscailing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되는 서버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init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script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최신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빌드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결과물 가져오도록 설정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2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backup</a:t>
            </a:r>
            <a:endParaRPr kumimoji="1" lang="en-US" altLang="ko-KR" sz="1200" b="1" spc="-20" dirty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r>
              <a:rPr kumimoji="1" lang="en-US" altLang="ko-KR" sz="1200" b="1" spc="-20" dirty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ㄴ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과거 </a:t>
            </a:r>
            <a:r>
              <a:rPr lang="ko-KR" alt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빌드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결과물에 버전 정보 추가하여 백업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5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000" y="298748"/>
            <a:ext cx="8640000" cy="362792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upload.py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1268760"/>
            <a:ext cx="814990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000" y="298748"/>
            <a:ext cx="8640000" cy="362792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ackup.py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1268760"/>
            <a:ext cx="7128792" cy="474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2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000" y="298748"/>
            <a:ext cx="8640000" cy="362792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Lab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4528" y="1281114"/>
            <a:ext cx="8424936" cy="3330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1" lang="ko-KR" altLang="en-US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오브젝트 스토리지 구성</a:t>
            </a:r>
            <a:endParaRPr kumimoji="1" lang="en-US" altLang="ko-KR" sz="1400" b="1" spc="-20" dirty="0" smtClean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285750" indent="-2857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1" lang="ko-KR" altLang="en-US" sz="1400" b="1" spc="-20" dirty="0" err="1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웹서버</a:t>
            </a:r>
            <a:r>
              <a:rPr kumimoji="1" lang="ko-KR" altLang="en-US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 추가 </a:t>
            </a:r>
            <a:endParaRPr kumimoji="1" lang="en-US" altLang="ko-KR" sz="1400" b="1" spc="-20" dirty="0" smtClean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285750" indent="-2857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SSH </a:t>
            </a:r>
            <a:r>
              <a:rPr kumimoji="1" lang="ko-KR" altLang="en-US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연결 설정</a:t>
            </a:r>
            <a:endParaRPr kumimoji="1" lang="en-US" altLang="ko-KR" sz="1400" b="1" spc="-20" dirty="0" smtClean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285750" indent="-2857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kumimoji="1" lang="en-US" altLang="ko-KR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Jenkins  </a:t>
            </a:r>
            <a:r>
              <a:rPr kumimoji="1" lang="ko-KR" altLang="en-US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파이프라인  프로젝트 생성 하여</a:t>
            </a:r>
            <a:r>
              <a:rPr kumimoji="1" lang="en-US" altLang="ko-KR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  </a:t>
            </a:r>
            <a:r>
              <a:rPr kumimoji="1" lang="ko-KR" altLang="en-US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자동 </a:t>
            </a:r>
            <a:r>
              <a:rPr kumimoji="1" lang="ko-KR" altLang="en-US" sz="1400" b="1" spc="-20" dirty="0" err="1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빌드</a:t>
            </a:r>
            <a:r>
              <a:rPr kumimoji="1" lang="en-US" altLang="ko-KR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/</a:t>
            </a:r>
            <a:r>
              <a:rPr kumimoji="1" lang="ko-KR" altLang="en-US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배포 </a:t>
            </a:r>
            <a:r>
              <a:rPr kumimoji="1" lang="ko-KR" altLang="en-US" sz="1400" b="1" spc="-20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실행</a:t>
            </a:r>
            <a:endParaRPr kumimoji="1" lang="en-US" altLang="ko-KR" sz="1400" b="1" spc="-20" dirty="0" smtClean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285750" indent="-2857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endParaRPr kumimoji="1" lang="en-US" altLang="ko-KR" sz="1400" b="1" spc="-20" dirty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285750" indent="-2857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https://github.com/NaverCloudPlatform/cloudfunctions_python_sample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샘플소스 확인하세요</a:t>
            </a:r>
            <a:endParaRPr kumimoji="1" lang="en-US" altLang="ko-KR" sz="1400" b="1" spc="-20" dirty="0" smtClean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Aft>
                <a:spcPts val="1200"/>
              </a:spcAft>
              <a:defRPr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5" y="3933056"/>
            <a:ext cx="470058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2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000" y="298748"/>
            <a:ext cx="8640000" cy="37035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DevOps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528" y="2022605"/>
            <a:ext cx="7416824" cy="427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Development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Operation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합성어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SW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개발자들과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종사자들 사이의 의사소통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협업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융합을 강조한 개발방법론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운영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품질관리 부서 간 통합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커뮤니케이션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협업을 위한 일련의 방식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지속적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환경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지속적 평가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지속적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delivery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배포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지속적 운영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지속적 통합 및 테스트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유지되는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cycle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560512" y="1124744"/>
            <a:ext cx="6768752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spc="-20" baseline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ko-KR" dirty="0" err="1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DevOps</a:t>
            </a:r>
            <a:r>
              <a:rPr kumimoji="1" lang="en-US" altLang="ko-KR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1" lang="ko-KR" altLang="en-US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kumimoji="1" lang="ko-KR" altLang="en-US" dirty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5" y="1556792"/>
            <a:ext cx="610968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6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000" y="298748"/>
            <a:ext cx="8640000" cy="37035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DevOps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560512" y="1124744"/>
            <a:ext cx="6768752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spc="-20" baseline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ko-KR" dirty="0" err="1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DevOps</a:t>
            </a:r>
            <a:r>
              <a:rPr kumimoji="1" lang="en-US" altLang="ko-KR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1" lang="ko-KR" altLang="en-US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주요기능</a:t>
            </a:r>
            <a:endParaRPr kumimoji="1" lang="ko-KR" altLang="en-US" dirty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577562"/>
              </p:ext>
            </p:extLst>
          </p:nvPr>
        </p:nvGraphicFramePr>
        <p:xfrm>
          <a:off x="920552" y="1772816"/>
          <a:ext cx="8136903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3600400"/>
                <a:gridCol w="2952327"/>
              </a:tblGrid>
              <a:tr h="3923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주요기능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677196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Automation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 Control Management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프로그램의 버전을 지속적으로 관리 </a:t>
                      </a:r>
                      <a:endParaRPr lang="ko-KR" altLang="en-US" dirty="0"/>
                    </a:p>
                  </a:txBody>
                  <a:tcPr/>
                </a:tc>
              </a:tr>
              <a:tr h="6771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Build Management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Version, code, compilation</a:t>
                      </a:r>
                      <a:endParaRPr lang="ko-KR" altLang="en-US" dirty="0"/>
                    </a:p>
                  </a:txBody>
                  <a:tcPr/>
                </a:tc>
              </a:tr>
              <a:tr h="6771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Management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Data, Service, Network, Application</a:t>
                      </a:r>
                      <a:endParaRPr lang="ko-KR" altLang="en-US" dirty="0"/>
                    </a:p>
                  </a:txBody>
                  <a:tcPr/>
                </a:tc>
              </a:tr>
              <a:tr h="3923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Code Quality Tool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코드품질관리 </a:t>
                      </a:r>
                      <a:endParaRPr lang="ko-KR" altLang="en-US" dirty="0"/>
                    </a:p>
                  </a:txBody>
                  <a:tcPr/>
                </a:tc>
              </a:tr>
              <a:tr h="535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Release Management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Dev</a:t>
                      </a:r>
                      <a:r>
                        <a:rPr lang="en-US" altLang="ko-KR" dirty="0" smtClean="0"/>
                        <a:t>, QA, stage, prod</a:t>
                      </a:r>
                      <a:endParaRPr lang="ko-KR" altLang="en-US" dirty="0"/>
                    </a:p>
                  </a:txBody>
                  <a:tcPr/>
                </a:tc>
              </a:tr>
              <a:tr h="536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Planning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Agile Management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Agile Planning, </a:t>
                      </a:r>
                      <a:r>
                        <a:rPr lang="ko-KR" altLang="en-US" dirty="0" smtClean="0"/>
                        <a:t>유저스토리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5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000" y="298748"/>
            <a:ext cx="8640000" cy="37035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DevOps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992560" y="1052736"/>
            <a:ext cx="2736304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spc="-20" baseline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kumimoji="1" lang="ko-KR" altLang="en-US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 자동화</a:t>
            </a:r>
            <a:endParaRPr kumimoji="1" lang="ko-KR" altLang="en-US" dirty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ounded Rectangle 30">
            <a:extLst>
              <a:ext uri="{FF2B5EF4-FFF2-40B4-BE49-F238E27FC236}">
                <a16:creationId xmlns:lc="http://schemas.openxmlformats.org/drawingml/2006/lockedCanvas" xmlns:a16="http://schemas.microsoft.com/office/drawing/2014/main" xmlns="" id="{A1C48CE7-7856-204B-8AB2-3E74C3BE173D}"/>
              </a:ext>
            </a:extLst>
          </p:cNvPr>
          <p:cNvSpPr/>
          <p:nvPr/>
        </p:nvSpPr>
        <p:spPr>
          <a:xfrm>
            <a:off x="980482" y="1355269"/>
            <a:ext cx="7500910" cy="2217747"/>
          </a:xfrm>
          <a:prstGeom prst="roundRect">
            <a:avLst>
              <a:gd name="adj" fmla="val 6498"/>
            </a:avLst>
          </a:prstGeom>
          <a:solidFill>
            <a:srgbClr val="F2F2F2">
              <a:alpha val="30196"/>
            </a:srgb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잦은 </a:t>
            </a:r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릴리즈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잦은 배포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테스트 자동화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지속적 통합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지속적 출시 파이프 라인 마련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980482" y="3717032"/>
            <a:ext cx="210031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spc="-20" baseline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kumimoji="1" lang="en-US" altLang="ko-KR" dirty="0" err="1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DevOps</a:t>
            </a:r>
            <a:r>
              <a:rPr kumimoji="1" lang="en-US" altLang="ko-KR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kumimoji="1" lang="ko-KR" altLang="en-US" dirty="0" smtClean="0">
                <a:solidFill>
                  <a:srgbClr val="0DCF6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도구</a:t>
            </a:r>
            <a:endParaRPr kumimoji="1" lang="ko-KR" altLang="en-US" dirty="0">
              <a:solidFill>
                <a:srgbClr val="0DCF6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Rounded Rectangle 30">
            <a:extLst>
              <a:ext uri="{FF2B5EF4-FFF2-40B4-BE49-F238E27FC236}">
                <a16:creationId xmlns:lc="http://schemas.openxmlformats.org/drawingml/2006/lockedCanvas" xmlns:a16="http://schemas.microsoft.com/office/drawing/2014/main" xmlns="" id="{A1C48CE7-7856-204B-8AB2-3E74C3BE173D}"/>
              </a:ext>
            </a:extLst>
          </p:cNvPr>
          <p:cNvSpPr/>
          <p:nvPr/>
        </p:nvSpPr>
        <p:spPr>
          <a:xfrm>
            <a:off x="992560" y="4127594"/>
            <a:ext cx="7488832" cy="2253733"/>
          </a:xfrm>
          <a:prstGeom prst="roundRect">
            <a:avLst>
              <a:gd name="adj" fmla="val 6498"/>
            </a:avLst>
          </a:prstGeom>
          <a:solidFill>
            <a:srgbClr val="F2F2F2">
              <a:alpha val="30196"/>
            </a:srgb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지속적 통합 도구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코드변경시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마다 통합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&amp; </a:t>
            </a:r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빌드되고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컴파일 과정에서 자동       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                          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테스트 실행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, 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결과는 </a:t>
            </a:r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Noti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릴리즈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자동화 도구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클릭 한번으로 전체 과정이 </a:t>
            </a:r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수분내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Deploy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                              </a:t>
            </a:r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릴리즈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실패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취소도 쉽게 제어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프로비져닝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서버자원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, OS,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스토리지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계정 </a:t>
            </a:r>
            <a:r>
              <a:rPr lang="ko-KR" altLang="en-US" dirty="0" err="1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프로비져닝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자동화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000" y="298748"/>
            <a:ext cx="8640000" cy="37035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 continuous Integration )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704528" y="1904995"/>
            <a:ext cx="676875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spc="-20" baseline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자동화된 </a:t>
            </a:r>
            <a:r>
              <a:rPr lang="ko-KR" altLang="en-US" dirty="0" err="1"/>
              <a:t>빌드와</a:t>
            </a:r>
            <a:r>
              <a:rPr lang="ko-KR" altLang="en-US" dirty="0"/>
              <a:t> 테스트를 통하여 통합 에러 조기 검증으로 단위코드의 품질을 향상 </a:t>
            </a:r>
            <a:r>
              <a:rPr lang="en-US" altLang="ko-KR" dirty="0"/>
              <a:t>(“integration hell” </a:t>
            </a:r>
            <a:r>
              <a:rPr lang="ko-KR" altLang="en-US" dirty="0"/>
              <a:t>방지</a:t>
            </a:r>
            <a:r>
              <a:rPr lang="en-US" altLang="ko-KR" dirty="0"/>
              <a:t>)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704528" y="1196752"/>
            <a:ext cx="676875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spc="-20" baseline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여러 명으로 구성된 팀이 개발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r>
              <a:rPr lang="ko-KR" altLang="en-US" dirty="0"/>
              <a:t>한 소프트웨어를 지속적으로 통합하고 </a:t>
            </a:r>
            <a:r>
              <a:rPr lang="en-US" altLang="ko-KR" dirty="0"/>
              <a:t>QC (</a:t>
            </a:r>
            <a:r>
              <a:rPr lang="ko-KR" altLang="en-US" dirty="0"/>
              <a:t>품질통제</a:t>
            </a:r>
            <a:r>
              <a:rPr lang="en-US" altLang="ko-KR" dirty="0"/>
              <a:t>)</a:t>
            </a:r>
            <a:r>
              <a:rPr lang="ko-KR" altLang="en-US" dirty="0"/>
              <a:t>하는 애자일 기법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2708920"/>
            <a:ext cx="7704856" cy="383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3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000" y="298748"/>
            <a:ext cx="8640000" cy="370358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CD ( continuous Delivery )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704528" y="1196752"/>
            <a:ext cx="676875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spc="-20" baseline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변경된 요구사항에 대한 개발</a:t>
            </a:r>
            <a:r>
              <a:rPr lang="en-US" altLang="ko-KR" dirty="0"/>
              <a:t>/</a:t>
            </a:r>
            <a:r>
              <a:rPr lang="ko-KR" altLang="en-US" dirty="0"/>
              <a:t>통합</a:t>
            </a:r>
            <a:r>
              <a:rPr lang="en-US" altLang="ko-KR" dirty="0"/>
              <a:t>/</a:t>
            </a:r>
            <a:r>
              <a:rPr lang="ko-KR" altLang="en-US" dirty="0"/>
              <a:t>배포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 err="1"/>
              <a:t>릴리즈를</a:t>
            </a:r>
            <a:r>
              <a:rPr lang="ko-KR" altLang="en-US" dirty="0"/>
              <a:t> 자동화하여 </a:t>
            </a:r>
            <a:r>
              <a:rPr lang="en-US" altLang="ko-KR" dirty="0"/>
              <a:t>SW</a:t>
            </a:r>
            <a:r>
              <a:rPr lang="ko-KR" altLang="en-US" dirty="0"/>
              <a:t>의 개발과 운영을 통합하는 </a:t>
            </a:r>
            <a:r>
              <a:rPr lang="en-US" altLang="ko-KR" dirty="0" err="1"/>
              <a:t>DevOps</a:t>
            </a:r>
            <a:r>
              <a:rPr lang="ko-KR" altLang="en-US" dirty="0"/>
              <a:t>를 지원하는 </a:t>
            </a:r>
            <a:r>
              <a:rPr lang="en-US" altLang="ko-KR" dirty="0"/>
              <a:t>SW</a:t>
            </a:r>
            <a:r>
              <a:rPr lang="ko-KR" altLang="en-US" dirty="0"/>
              <a:t>의 연속적인 배포 출시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520073936"/>
              </p:ext>
            </p:extLst>
          </p:nvPr>
        </p:nvGraphicFramePr>
        <p:xfrm>
          <a:off x="992560" y="476672"/>
          <a:ext cx="7992888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오각형 3"/>
          <p:cNvSpPr/>
          <p:nvPr/>
        </p:nvSpPr>
        <p:spPr>
          <a:xfrm>
            <a:off x="848544" y="2780928"/>
            <a:ext cx="6665925" cy="1218775"/>
          </a:xfrm>
          <a:prstGeom prst="homePlate">
            <a:avLst/>
          </a:prstGeom>
          <a:solidFill>
            <a:schemeClr val="bg1">
              <a:alpha val="0"/>
            </a:schemeClr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68624" y="3861048"/>
            <a:ext cx="316835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Coninuous</a:t>
            </a:r>
            <a:r>
              <a:rPr lang="en-US" altLang="ko-KR" dirty="0" smtClean="0">
                <a:solidFill>
                  <a:schemeClr val="tx1"/>
                </a:solidFill>
              </a:rPr>
              <a:t> Integration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29064" y="3861048"/>
            <a:ext cx="316835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Coninuous</a:t>
            </a:r>
            <a:r>
              <a:rPr lang="en-US" altLang="ko-KR" dirty="0" smtClean="0">
                <a:solidFill>
                  <a:schemeClr val="tx1"/>
                </a:solidFill>
              </a:rPr>
              <a:t> Delivery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5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NCP 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CI &amp;CD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498091" y="1844824"/>
            <a:ext cx="1006637" cy="795795"/>
            <a:chOff x="1712640" y="2060848"/>
            <a:chExt cx="792088" cy="648072"/>
          </a:xfrm>
        </p:grpSpPr>
        <p:sp>
          <p:nvSpPr>
            <p:cNvPr id="11" name="직사각형 10"/>
            <p:cNvSpPr/>
            <p:nvPr/>
          </p:nvSpPr>
          <p:spPr>
            <a:xfrm>
              <a:off x="1712640" y="2060848"/>
              <a:ext cx="792088" cy="6480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820652" y="2060848"/>
              <a:ext cx="144016" cy="216024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1918663" y="2234793"/>
              <a:ext cx="144016" cy="108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169199" y="2330878"/>
              <a:ext cx="144016" cy="108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990671" y="2549211"/>
              <a:ext cx="144016" cy="108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>
              <a:endCxn id="15" idx="2"/>
            </p:cNvCxnSpPr>
            <p:nvPr/>
          </p:nvCxnSpPr>
          <p:spPr>
            <a:xfrm>
              <a:off x="2025183" y="2263655"/>
              <a:ext cx="144016" cy="121229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>
              <a:stCxn id="14" idx="4"/>
              <a:endCxn id="16" idx="1"/>
            </p:cNvCxnSpPr>
            <p:nvPr/>
          </p:nvCxnSpPr>
          <p:spPr>
            <a:xfrm>
              <a:off x="1990671" y="2342805"/>
              <a:ext cx="21091" cy="222224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4" name="제목 3"/>
          <p:cNvSpPr txBox="1">
            <a:spLocks/>
          </p:cNvSpPr>
          <p:nvPr/>
        </p:nvSpPr>
        <p:spPr>
          <a:xfrm>
            <a:off x="560512" y="1844824"/>
            <a:ext cx="936104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spc="-20" baseline="0">
                <a:solidFill>
                  <a:schemeClr val="tx1"/>
                </a:solidFill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Version Control</a:t>
            </a:r>
          </a:p>
          <a:p>
            <a:endParaRPr kumimoji="1"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89986" y="4365104"/>
            <a:ext cx="814742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다리꼴 26"/>
          <p:cNvSpPr/>
          <p:nvPr/>
        </p:nvSpPr>
        <p:spPr>
          <a:xfrm>
            <a:off x="1638300" y="4869160"/>
            <a:ext cx="938436" cy="196022"/>
          </a:xfrm>
          <a:prstGeom prst="trapezoid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4293096"/>
            <a:ext cx="445398" cy="75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제목 3"/>
          <p:cNvSpPr txBox="1">
            <a:spLocks/>
          </p:cNvSpPr>
          <p:nvPr/>
        </p:nvSpPr>
        <p:spPr>
          <a:xfrm>
            <a:off x="1568624" y="5157192"/>
            <a:ext cx="136815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spc="-20" baseline="0"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Developer</a:t>
            </a:r>
            <a:endParaRPr lang="en-US" altLang="ko-KR" dirty="0"/>
          </a:p>
        </p:txBody>
      </p:sp>
      <p:cxnSp>
        <p:nvCxnSpPr>
          <p:cNvPr id="30" name="직선 화살표 연결선 29"/>
          <p:cNvCxnSpPr>
            <a:stCxn id="26" idx="0"/>
          </p:cNvCxnSpPr>
          <p:nvPr/>
        </p:nvCxnSpPr>
        <p:spPr>
          <a:xfrm flipV="1">
            <a:off x="2097357" y="2675821"/>
            <a:ext cx="10161" cy="16892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270" y="3533535"/>
            <a:ext cx="358410" cy="3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11" y="2348880"/>
            <a:ext cx="792088" cy="112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화살표 연결선 37"/>
          <p:cNvCxnSpPr>
            <a:stCxn id="11" idx="3"/>
          </p:cNvCxnSpPr>
          <p:nvPr/>
        </p:nvCxnSpPr>
        <p:spPr>
          <a:xfrm>
            <a:off x="2504728" y="2242722"/>
            <a:ext cx="1892583" cy="5296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제목 3"/>
          <p:cNvSpPr txBox="1">
            <a:spLocks/>
          </p:cNvSpPr>
          <p:nvPr/>
        </p:nvSpPr>
        <p:spPr>
          <a:xfrm>
            <a:off x="3042987" y="2226350"/>
            <a:ext cx="136815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spc="-20" baseline="0"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err="1" smtClean="0"/>
              <a:t>Autobuilds</a:t>
            </a:r>
            <a:endParaRPr lang="en-US" altLang="ko-KR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5025008" y="3475765"/>
            <a:ext cx="828092" cy="11053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96" y="3140968"/>
            <a:ext cx="308407" cy="31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직선 화살표 연결선 52"/>
          <p:cNvCxnSpPr>
            <a:stCxn id="3076" idx="3"/>
          </p:cNvCxnSpPr>
          <p:nvPr/>
        </p:nvCxnSpPr>
        <p:spPr>
          <a:xfrm flipV="1">
            <a:off x="5189399" y="2912322"/>
            <a:ext cx="1491793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2242721"/>
            <a:ext cx="864096" cy="105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47" y="3910246"/>
            <a:ext cx="742136" cy="90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68" y="4578647"/>
            <a:ext cx="667792" cy="82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제목 3"/>
          <p:cNvSpPr txBox="1">
            <a:spLocks/>
          </p:cNvSpPr>
          <p:nvPr/>
        </p:nvSpPr>
        <p:spPr>
          <a:xfrm>
            <a:off x="5313040" y="5443870"/>
            <a:ext cx="169218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spc="-20" baseline="0"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Object Storage</a:t>
            </a:r>
            <a:endParaRPr lang="en-US" altLang="ko-KR" dirty="0"/>
          </a:p>
        </p:txBody>
      </p:sp>
      <p:sp>
        <p:nvSpPr>
          <p:cNvPr id="63" name="제목 3"/>
          <p:cNvSpPr txBox="1">
            <a:spLocks/>
          </p:cNvSpPr>
          <p:nvPr/>
        </p:nvSpPr>
        <p:spPr>
          <a:xfrm>
            <a:off x="6681192" y="1925658"/>
            <a:ext cx="169218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spc="-20" baseline="0"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Web Server</a:t>
            </a:r>
            <a:endParaRPr lang="en-US" altLang="ko-KR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6537176" y="3377898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>
            <a:stCxn id="3080" idx="2"/>
            <a:endCxn id="60" idx="1"/>
          </p:cNvCxnSpPr>
          <p:nvPr/>
        </p:nvCxnSpPr>
        <p:spPr>
          <a:xfrm rot="16200000" flipH="1">
            <a:off x="6832659" y="3582515"/>
            <a:ext cx="1063169" cy="502007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제목 3"/>
          <p:cNvSpPr txBox="1">
            <a:spLocks/>
          </p:cNvSpPr>
          <p:nvPr/>
        </p:nvSpPr>
        <p:spPr>
          <a:xfrm>
            <a:off x="7257256" y="3378478"/>
            <a:ext cx="146394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spc="-20" baseline="0"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Auto </a:t>
            </a:r>
            <a:r>
              <a:rPr lang="en-US" altLang="ko-KR" dirty="0" err="1" smtClean="0"/>
              <a:t>Scailing</a:t>
            </a:r>
            <a:endParaRPr lang="en-US" altLang="ko-KR" dirty="0" smtClean="0"/>
          </a:p>
        </p:txBody>
      </p:sp>
      <p:cxnSp>
        <p:nvCxnSpPr>
          <p:cNvPr id="76" name="직선 화살표 연결선 75"/>
          <p:cNvCxnSpPr>
            <a:stCxn id="3081" idx="3"/>
          </p:cNvCxnSpPr>
          <p:nvPr/>
        </p:nvCxnSpPr>
        <p:spPr>
          <a:xfrm flipV="1">
            <a:off x="6393160" y="4578648"/>
            <a:ext cx="1222087" cy="4114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제목 3"/>
          <p:cNvSpPr txBox="1">
            <a:spLocks/>
          </p:cNvSpPr>
          <p:nvPr/>
        </p:nvSpPr>
        <p:spPr>
          <a:xfrm>
            <a:off x="4397311" y="3882243"/>
            <a:ext cx="1692188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spc="-20" baseline="0">
                <a:latin typeface="+mj-lt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Archive / Backup</a:t>
            </a:r>
            <a:endParaRPr lang="en-US" altLang="ko-KR" dirty="0"/>
          </a:p>
        </p:txBody>
      </p:sp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315" y="4180218"/>
            <a:ext cx="668079" cy="81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2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일반">
  <a:themeElements>
    <a:clrScheme name="사용자 지정 2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00C3C8"/>
      </a:accent1>
      <a:accent2>
        <a:srgbClr val="00D25A"/>
      </a:accent2>
      <a:accent3>
        <a:srgbClr val="FFC000"/>
      </a:accent3>
      <a:accent4>
        <a:srgbClr val="0070C0"/>
      </a:accent4>
      <a:accent5>
        <a:srgbClr val="C00000"/>
      </a:accent5>
      <a:accent6>
        <a:srgbClr val="333333"/>
      </a:accent6>
      <a:hlink>
        <a:srgbClr val="A5A5A5"/>
      </a:hlink>
      <a:folHlink>
        <a:srgbClr val="7F7F7F"/>
      </a:folHlink>
    </a:clrScheme>
    <a:fontScheme name="사용자 지정 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일반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사용자 지정 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146124</TotalTime>
  <Words>1211</Words>
  <Application>Microsoft Office PowerPoint</Application>
  <PresentationFormat>A4 용지(210x297mm)</PresentationFormat>
  <Paragraphs>267</Paragraphs>
  <Slides>36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Office 테마</vt:lpstr>
      <vt:lpstr>일반</vt:lpstr>
      <vt:lpstr>1_일반</vt:lpstr>
      <vt:lpstr>개발자를 위한 네이버 클라우드 플랫폼  실습 교육  Part 1</vt:lpstr>
      <vt:lpstr>교육 목차</vt:lpstr>
      <vt:lpstr>교육 목차</vt:lpstr>
      <vt:lpstr>DevOps 란?</vt:lpstr>
      <vt:lpstr>DevOps </vt:lpstr>
      <vt:lpstr>DevOps 구현은?</vt:lpstr>
      <vt:lpstr>Cl ( continuous Integration ) </vt:lpstr>
      <vt:lpstr>CD ( continuous Delivery ) </vt:lpstr>
      <vt:lpstr>NCP 에서의 CI &amp;CD</vt:lpstr>
      <vt:lpstr>SourceCommit  소개</vt:lpstr>
      <vt:lpstr>SourceCommit 구성 요소 및 사용 시나리오</vt:lpstr>
      <vt:lpstr>SourceCommit 주요 기능</vt:lpstr>
      <vt:lpstr>SourceCommit 주요 기능</vt:lpstr>
      <vt:lpstr>SourceCommit  주요 기능</vt:lpstr>
      <vt:lpstr>SourceCommit  주요 기능</vt:lpstr>
      <vt:lpstr>SourceCommit  주요 기능</vt:lpstr>
      <vt:lpstr>부족한 점과 ToDo</vt:lpstr>
      <vt:lpstr>Lab </vt:lpstr>
      <vt:lpstr>Jenkins 를 이용한  자동 빌드/배포 파이프라인  1 </vt:lpstr>
      <vt:lpstr>네이버 클라우드 플랫폼  Compute Jenkins </vt:lpstr>
      <vt:lpstr>네이버 클라우드 플랫폼  Compute Jenkins </vt:lpstr>
      <vt:lpstr>네이버 클라우드 플랫폼  Compute Jenkins </vt:lpstr>
      <vt:lpstr>Jenkins pipeline를 이용한 자동  빌드/배포  시나리오 – 일반적인 환경  </vt:lpstr>
      <vt:lpstr>Jenkins pipeline를 이용한 자동  빌드/배포  시나리오   in  네이버 클라우드 플랫폼</vt:lpstr>
      <vt:lpstr>Lab</vt:lpstr>
      <vt:lpstr>Jenkins 를 이용한  자동 빌드/배포 파이프라인  2 </vt:lpstr>
      <vt:lpstr>Jenkins  pipeline</vt:lpstr>
      <vt:lpstr>Jenkins  pipeline  </vt:lpstr>
      <vt:lpstr>Jenkins  pipeline  Script</vt:lpstr>
      <vt:lpstr>Jenkinsfile.groovy   파일   분석</vt:lpstr>
      <vt:lpstr>Jenkinsfile.groovy   파일   분석</vt:lpstr>
      <vt:lpstr>Naver Cloud Platform  Object Storage</vt:lpstr>
      <vt:lpstr> 빌드 결과물 관리를 위해 ObjectStorage 사용하기</vt:lpstr>
      <vt:lpstr>upload.py</vt:lpstr>
      <vt:lpstr>backup.py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Windows 사용자</cp:lastModifiedBy>
  <cp:revision>669</cp:revision>
  <cp:lastPrinted>2018-07-30T02:08:15Z</cp:lastPrinted>
  <dcterms:created xsi:type="dcterms:W3CDTF">2013-11-30T07:53:32Z</dcterms:created>
  <dcterms:modified xsi:type="dcterms:W3CDTF">2018-07-30T04:43:35Z</dcterms:modified>
</cp:coreProperties>
</file>