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26"/>
  </p:notesMasterIdLst>
  <p:handoutMasterIdLst>
    <p:handoutMasterId r:id="rId27"/>
  </p:handoutMasterIdLst>
  <p:sldIdLst>
    <p:sldId id="257" r:id="rId2"/>
    <p:sldId id="282" r:id="rId3"/>
    <p:sldId id="307" r:id="rId4"/>
    <p:sldId id="317" r:id="rId5"/>
    <p:sldId id="318" r:id="rId6"/>
    <p:sldId id="319" r:id="rId7"/>
    <p:sldId id="313" r:id="rId8"/>
    <p:sldId id="322" r:id="rId9"/>
    <p:sldId id="283" r:id="rId10"/>
    <p:sldId id="315" r:id="rId11"/>
    <p:sldId id="316" r:id="rId12"/>
    <p:sldId id="300" r:id="rId13"/>
    <p:sldId id="293" r:id="rId14"/>
    <p:sldId id="321" r:id="rId15"/>
    <p:sldId id="323" r:id="rId16"/>
    <p:sldId id="324" r:id="rId17"/>
    <p:sldId id="325" r:id="rId18"/>
    <p:sldId id="308" r:id="rId19"/>
    <p:sldId id="320" r:id="rId20"/>
    <p:sldId id="310" r:id="rId21"/>
    <p:sldId id="312" r:id="rId22"/>
    <p:sldId id="311" r:id="rId23"/>
    <p:sldId id="304" r:id="rId24"/>
    <p:sldId id="278" r:id="rId25"/>
  </p:sldIdLst>
  <p:sldSz cx="9144000" cy="6858000" type="screen4x3"/>
  <p:notesSz cx="6805613" cy="9939338"/>
  <p:embeddedFontLst>
    <p:embeddedFont>
      <p:font typeface="나눔고딕" panose="020B0600000101010101" charset="-127"/>
      <p:regular r:id="rId28"/>
      <p:bold r:id="rId29"/>
    </p:embeddedFont>
    <p:embeddedFont>
      <p:font typeface="Wingdings 3" panose="05040102010807070707" pitchFamily="18" charset="2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HY중고딕" panose="02030600000101010101" pitchFamily="18" charset="-127"/>
      <p:regular r:id="rId37"/>
    </p:embeddedFont>
    <p:embeddedFont>
      <p:font typeface="Corbel" panose="020B0503020204020204" pitchFamily="34" charset="0"/>
      <p:regular r:id="rId38"/>
      <p:bold r:id="rId39"/>
      <p:italic r:id="rId40"/>
      <p:boldItalic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윤" initials="김" lastIdx="1" clrIdx="0">
    <p:extLst>
      <p:ext uri="{19B8F6BF-5375-455C-9EA6-DF929625EA0E}">
        <p15:presenceInfo xmlns:p15="http://schemas.microsoft.com/office/powerpoint/2012/main" userId="b0961513a8b087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DF0"/>
    <a:srgbClr val="DBDAE0"/>
    <a:srgbClr val="BFBFBF"/>
    <a:srgbClr val="000000"/>
    <a:srgbClr val="7F7F7F"/>
    <a:srgbClr val="FF9900"/>
    <a:srgbClr val="1D314E"/>
    <a:srgbClr val="3D3C3E"/>
    <a:srgbClr val="063656"/>
    <a:srgbClr val="084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4034" autoAdjust="0"/>
  </p:normalViewPr>
  <p:slideViewPr>
    <p:cSldViewPr snapToGrid="0">
      <p:cViewPr varScale="1">
        <p:scale>
          <a:sx n="77" d="100"/>
          <a:sy n="77" d="100"/>
        </p:scale>
        <p:origin x="1200" y="7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저희조는</a:t>
            </a:r>
            <a:r>
              <a:rPr lang="ko-KR" altLang="en-US" dirty="0" smtClean="0"/>
              <a:t> 공간에 기반한 음악을 소개하는 웹 서비스 및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만들기에 대해 프로젝트를 진행하였습니다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2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두번째는</a:t>
            </a:r>
            <a:r>
              <a:rPr lang="ko-KR" altLang="en-US" dirty="0" smtClean="0"/>
              <a:t> 적절한 데이터베이스를 구축하는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3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세번째는</a:t>
            </a:r>
            <a:r>
              <a:rPr lang="ko-KR" altLang="en-US" dirty="0" smtClean="0"/>
              <a:t> 서비스 시에 예상되는 병목현상 등의 문제를 줄이기 위한 테스트를 수행하는 것입니다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우리는 다음과 같은 세가지 개념으로부터 접근합니다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첫번째는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음악서비스 </a:t>
            </a:r>
            <a:r>
              <a:rPr lang="en-US" altLang="ko-KR" dirty="0" smtClean="0"/>
              <a:t>JAMM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잼은 유저가 직접 노래의 태그를 달 수 있다는 </a:t>
            </a:r>
            <a:r>
              <a:rPr lang="ko-KR" altLang="en-US" dirty="0" err="1" smtClean="0"/>
              <a:t>특징이있습니다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유저가 노래를 직접 정의하는 것이죠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이 데이터를 </a:t>
            </a:r>
            <a:r>
              <a:rPr lang="ko-KR" altLang="en-US" dirty="0" err="1" smtClean="0"/>
              <a:t>네이버로부터</a:t>
            </a:r>
            <a:r>
              <a:rPr lang="ko-KR" altLang="en-US" dirty="0" smtClean="0"/>
              <a:t> 제공받아서 사용자들의 의도를 충분히 반영하면서 노래를 </a:t>
            </a:r>
            <a:r>
              <a:rPr lang="en-US" altLang="ko-KR" dirty="0" smtClean="0"/>
              <a:t>clustering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두번째는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사용자의 </a:t>
            </a:r>
            <a:r>
              <a:rPr lang="en-US" altLang="ko-KR" dirty="0" smtClean="0"/>
              <a:t>IP</a:t>
            </a:r>
            <a:r>
              <a:rPr lang="ko-KR" altLang="en-US" dirty="0" err="1" smtClean="0"/>
              <a:t>주소또한</a:t>
            </a:r>
            <a:r>
              <a:rPr lang="ko-KR" altLang="en-US" dirty="0" smtClean="0"/>
              <a:t> 제공받기 때문에 </a:t>
            </a:r>
            <a:r>
              <a:rPr lang="en-US" altLang="ko-KR" dirty="0" err="1" smtClean="0"/>
              <a:t>gps</a:t>
            </a:r>
            <a:r>
              <a:rPr lang="ko-KR" altLang="en-US" dirty="0" smtClean="0"/>
              <a:t>좌표를 알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지도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이용하면 어느 지역 어느 동인지 구체적인 주소를 얻을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마지막으로 이 둘을 합쳐 리스트를 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특정 장소에서 자주 재생되는 노래가 속한 태그의 다른 노래들을 소개합니다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곧 장소의 분위기와 특성을 나타낼 수 있게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개발환경은 다음과 같습니다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백엔드로는</a:t>
            </a:r>
            <a:r>
              <a:rPr lang="ko-KR" altLang="en-US" dirty="0" smtClean="0"/>
              <a:t> 생산성이 뛰어난 장고를 사용하였고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자유로운 환경 구축을 위해 물리 서버를 사용하였습니다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구체적인 개발 구조는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 서버는 사용자의 요청에 응답합니다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그러면서 매번 로그를 남기게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배치서버는 주기적으로 이 로그를 수집 및 분류하여 데이터베이스를 업데이트하게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36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구체적인 개발 구조는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 서버는 사용자의 요청에 응답합니다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그러면서 매번 로그를 남기게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배치서버는 주기적으로 이 로그를 수집 및 분류하여 데이터베이스를 업데이트하게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90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구체적인 개발 구조는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 서버는 사용자의 요청에 응답합니다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그러면서 매번 로그를 남기게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배치서버는 주기적으로 이 로그를 수집 및 분류하여 데이터베이스를 업데이트하게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46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구체적인 개발 구조는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 서버는 사용자의 요청에 응답합니다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그러면서 매번 로그를 남기게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배치서버는 주기적으로 이 로그를 수집 및 분류하여 데이터베이스를 업데이트하게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3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implementation spec</a:t>
            </a:r>
            <a:r>
              <a:rPr lang="ko-KR" altLang="en-US" baseline="0" dirty="0" smtClean="0"/>
              <a:t>에 대해서 수치적인 지표를 마련하려고 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느린가 빠른가의 문제보다는 정말로 제대로 동작하는가에 더 초점을 맞춰 진행하게 되었기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다음과 같은 사항들을 고려하여 만들기로 합의하였습니다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저희조는</a:t>
            </a:r>
            <a:r>
              <a:rPr lang="ko-KR" altLang="en-US" dirty="0" smtClean="0"/>
              <a:t> 충분한 사전 조사와 계획을 세웠기 때문에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8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앞으로는 계획에 따라 서버와 각 모듈들을 구현하고</a:t>
            </a:r>
            <a:r>
              <a:rPr lang="en-US" altLang="ko-KR" dirty="0" smtClean="0"/>
              <a:t>, API, </a:t>
            </a:r>
            <a:r>
              <a:rPr lang="ko-KR" altLang="en-US" dirty="0" smtClean="0"/>
              <a:t>웹 페이지 등을 만들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병렬처리를 하여 횡적 확장이 가능하도록 구조를 설계해볼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수집 과정 중 발생한 오류를 자체 해결할 수 있도록 </a:t>
            </a:r>
            <a:r>
              <a:rPr lang="en-US" altLang="ko-KR" dirty="0" smtClean="0"/>
              <a:t>failover </a:t>
            </a:r>
            <a:r>
              <a:rPr lang="ko-KR" altLang="en-US" dirty="0" smtClean="0"/>
              <a:t>기능을 구현할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최종적으로는 완성한 웹 페이지를 보여주고 처리 과정이 뚜렷하게 보이도록 직접 시연하겠습니다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66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 이기 때문에 중요한 부분은 함께 작업할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질문 있으신가요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3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요즘 융합이라는 말이 매우 흔하게 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저희가 이번에 연구할 주제는 장소와 음악인데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둘을 </a:t>
            </a:r>
            <a:r>
              <a:rPr lang="ko-KR" altLang="en-US" dirty="0" err="1" smtClean="0"/>
              <a:t>융합해보려합니다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기존의 음악서비스들은 두 개념을 합치더라도 그 장소에서 많이 듣는 음악을 단순히 통계를 내서 제시합니다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이것은 융합이라고 할 수 없죠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하지만 어느 위치의 음악에서 특징을 뽑아서 더 큰 집단을 얻고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어느 위치의 음악에서 특징을 뽑아서 장소의 분위기를 알고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 분위기에 어울리는 음악을 추천해주는 건 어떨까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이것이 바로 우리의 질문입니다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어떤 장소에서 많이 듣는 음악들을 나열합니다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이 장소의 분위기는 무엇일까요</a:t>
            </a:r>
            <a:r>
              <a:rPr lang="en-US" altLang="ko-KR" dirty="0" smtClean="0"/>
              <a:t>?  </a:t>
            </a:r>
            <a:r>
              <a:rPr lang="ko-KR" altLang="en-US" dirty="0" smtClean="0"/>
              <a:t>음악들에서 공통적으로 가장 많이 나타나는 태그를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라고 합시다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한편으로 음악들을 </a:t>
            </a:r>
            <a:r>
              <a:rPr lang="ko-KR" altLang="en-US" dirty="0" err="1" smtClean="0"/>
              <a:t>태그별로</a:t>
            </a:r>
            <a:r>
              <a:rPr lang="ko-KR" altLang="en-US" dirty="0" smtClean="0"/>
              <a:t> 분류해둡니다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태그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속하는 다른 음악들을 소개해줄 수 있겠네요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5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이를 위해 저희는 세가지 목표를 세웠습니다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5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서비스 관점입니다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구현한 서비스를 웹 형태와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제공할 것입니다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ved=0ahUKEwiPnZOyh_vSAhVmjlQKHY-wADwQjRwIBw&amp;url=https://clipartfest.com/categories/view/9092db6718d655ad3d6cc9923e7f5f5108faa45c/flood-light-bulb-outline-clipart.html&amp;psig=AFQjCNF9NHTrILPzfvn4LmguhpeiELkqag&amp;ust=149085433771133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www.google.co.kr/url?sa=i&amp;rct=j&amp;q=&amp;esrc=s&amp;source=images&amp;cd=&amp;cad=rja&amp;uact=8&amp;ved=0ahUKEwil8Mn_h_vSAhXCE7wKHVGkDYoQjRwIBw&amp;url=http://keywordsuggest.org/gallery/206311.html&amp;psig=AFQjCNG23vjFakb5MhUz-WBHsitELFFVRw&amp;ust=1490854481895438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8C%8C%EC%9D%BC:attachment/%EB%B3%91%EB%AA%A9%20%ED%98%84%EC%83%81/Angde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s://www.google.co.kr/url?sa=i&amp;rct=j&amp;q=&amp;esrc=s&amp;source=images&amp;cd=&amp;cad=rja&amp;uact=8&amp;ved=0ahUKEwjrrtbLhvvSAhWEzLwKHStqCeMQjRwIBw&amp;url=http://www.cbiz.kr/news/articleView.html?idxno=9108&amp;psig=AFQjCNF2uN1Qstaq4XpDWbIhpoYQpcHIfQ&amp;ust=1490854134323392" TargetMode="Externa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hyperlink" Target="https://www.google.co.kr/url?sa=i&amp;rct=j&amp;q=&amp;esrc=s&amp;source=images&amp;cd=&amp;cad=rja&amp;uact=8&amp;ved=0ahUKEwihrYyo__rSAhXMTLwKHTOlDSYQjRwIBw&amp;url=http://action713.tistory.com/entry/%EB%84%A4%EC%9D%B4%EB%B2%84-%EC%A7%80%EB%8F%84-api-%EC%82%AC%EC%9A%A9%ED%95%98%EA%B8%B0&amp;psig=AFQjCNHn8YBNI8HRbwkGLduzhpmsPgdy6A&amp;ust=1490852140937440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u9Z3QgfvSAhWLyrwKHRyQBjAQjRwIBw&amp;url=http://www.general-play.com/app/gp66a6h1f5i0/%EB%84%A4%EC%9D%B4%EB%B2%84%20%EB%AE%A4%EC%A7%81%20-%20Naver%20Music.html&amp;psig=AFQjCNEnE11Guy8YIKB8Uy2oKqKcH8NxgA&amp;ust=149085277070855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9iq2_-vrSAhWMW7wKHTYcDcwQjRwIBw&amp;url=https://clipartfest.com/categories/view/92425bc138466eb1725a6c2d43360fbd0f69e2ed/white-music-note-clipart-on-transparent-background.html&amp;psig=AFQjCNHL4lp_PgbccDnjgkWCsCAnaxtNBg&amp;ust=149085088877888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.kr/url?sa=i&amp;rct=j&amp;q=&amp;esrc=s&amp;source=images&amp;cd=&amp;cad=rja&amp;uact=8&amp;ved=0ahUKEwiG3ebS-vrSAhUGXLwKHWCrAjcQjRwIBw&amp;url=http://home.maxconnectworld.com/&amp;psig=AFQjCNHrqYEbB3UKt5LnI0LKkJy-9rTyeg&amp;ust=1490850921436939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9iq2_-vrSAhWMW7wKHTYcDcwQjRwIBw&amp;url=https://clipartfest.com/categories/view/92425bc138466eb1725a6c2d43360fbd0f69e2ed/white-music-note-clipart-on-transparent-background.html&amp;psig=AFQjCNHL4lp_PgbccDnjgkWCsCAnaxtNBg&amp;ust=149085088877888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.kr/url?sa=i&amp;rct=j&amp;q=&amp;esrc=s&amp;source=images&amp;cd=&amp;cad=rja&amp;uact=8&amp;ved=0ahUKEwiG3ebS-vrSAhUGXLwKHWCrAjcQjRwIBw&amp;url=http://home.maxconnectworld.com/&amp;psig=AFQjCNHrqYEbB3UKt5LnI0LKkJy-9rTyeg&amp;ust=1490850921436939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9iq2_-vrSAhWMW7wKHTYcDcwQjRwIBw&amp;url=https://clipartfest.com/categories/view/92425bc138466eb1725a6c2d43360fbd0f69e2ed/white-music-note-clipart-on-transparent-background.html&amp;psig=AFQjCNHL4lp_PgbccDnjgkWCsCAnaxtNBg&amp;ust=149085088877888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.kr/url?sa=i&amp;rct=j&amp;q=&amp;esrc=s&amp;source=images&amp;cd=&amp;cad=rja&amp;uact=8&amp;ved=0ahUKEwiG3ebS-vrSAhUGXLwKHWCrAjcQjRwIBw&amp;url=http://home.maxconnectworld.com/&amp;psig=AFQjCNHrqYEbB3UKt5LnI0LKkJy-9rTyeg&amp;ust=1490850921436939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G3ebS-vrSAhUGXLwKHWCrAjcQjRwIBw&amp;url=http://home.maxconnectworld.com/&amp;psig=AFQjCNHrqYEbB3UKt5LnI0LKkJy-9rTyeg&amp;ust=149085092143693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.kr/url?sa=i&amp;rct=j&amp;q=&amp;esrc=s&amp;source=images&amp;cd=&amp;cad=rja&amp;uact=8&amp;ved=0ahUKEwj9iq2_-vrSAhWMW7wKHTYcDcwQjRwIBw&amp;url=https://clipartfest.com/categories/view/92425bc138466eb1725a6c2d43360fbd0f69e2ed/white-music-note-clipart-on-transparent-background.html&amp;psig=AFQjCNHL4lp_PgbccDnjgkWCsCAnaxtNBg&amp;ust=1490850888778882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G3ebS-vrSAhUGXLwKHWCrAjcQjRwIBw&amp;url=http://home.maxconnectworld.com/&amp;psig=AFQjCNHrqYEbB3UKt5LnI0LKkJy-9rTyeg&amp;ust=149085092143693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.kr/url?sa=i&amp;rct=j&amp;q=&amp;esrc=s&amp;source=images&amp;cd=&amp;cad=rja&amp;uact=8&amp;ved=0ahUKEwj9iq2_-vrSAhWMW7wKHTYcDcwQjRwIBw&amp;url=https://clipartfest.com/categories/view/92425bc138466eb1725a6c2d43360fbd0f69e2ed/white-music-note-clipart-on-transparent-background.html&amp;psig=AFQjCNHL4lp_PgbccDnjgkWCsCAnaxtNBg&amp;ust=1490850888778882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1231392" y="2875841"/>
            <a:ext cx="6858000" cy="1452943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공간에 </a:t>
            </a:r>
            <a:r>
              <a:rPr lang="ko-KR" altLang="en-US" b="1" dirty="0"/>
              <a:t>기반한 음악을 </a:t>
            </a:r>
            <a:r>
              <a:rPr lang="ko-KR" altLang="en-US" b="1" dirty="0" smtClean="0"/>
              <a:t>소개하는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웹 서비스 및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435482" y="4633144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2017.3.31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팀명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유가온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김다윤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9282" y="470357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2" y="50135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32618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79282" y="563797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</p:spTree>
  </p:cSld>
  <p:clrMapOvr>
    <a:masterClrMapping/>
  </p:clrMapOvr>
  <p:transition advTm="368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22536" name="Picture 8" descr="white lightbulb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227" y="1891176"/>
            <a:ext cx="3175872" cy="3743325"/>
          </a:xfrm>
          <a:prstGeom prst="rect">
            <a:avLst/>
          </a:prstGeom>
          <a:noFill/>
        </p:spPr>
      </p:pic>
      <p:pic>
        <p:nvPicPr>
          <p:cNvPr id="22540" name="Picture 12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9261" y="2295779"/>
            <a:ext cx="4347458" cy="3117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086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56326" name="Picture 6" descr="파일:attachment/병목 현상/Angde.jpg">
            <a:hlinkClick r:id="rId3" tooltip="파일:attachment/병목 현상/Angde.jp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3819" y="1367553"/>
            <a:ext cx="3083497" cy="4762291"/>
          </a:xfrm>
          <a:prstGeom prst="rect">
            <a:avLst/>
          </a:prstGeom>
          <a:noFill/>
        </p:spPr>
      </p:pic>
      <p:pic>
        <p:nvPicPr>
          <p:cNvPr id="56328" name="Picture 8" descr="고속도로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5085" y="2142030"/>
            <a:ext cx="4239515" cy="3085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68542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7667" y="1294726"/>
            <a:ext cx="2713510" cy="483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 descr="http://mblogthumb3.phinf.naver.net/20150925_54/chochono1_1443139612431KzaVW_PNG/2015-09-25_09%3B05%3B54.PNG?type=w4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2806" y="1287675"/>
            <a:ext cx="3869230" cy="2426328"/>
          </a:xfrm>
          <a:prstGeom prst="rect">
            <a:avLst/>
          </a:prstGeom>
          <a:noFill/>
        </p:spPr>
      </p:pic>
      <p:pic>
        <p:nvPicPr>
          <p:cNvPr id="20485" name="Picture 5" descr="네이버 API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4526" y="3866027"/>
            <a:ext cx="3863694" cy="2278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Language</a:t>
            </a:r>
          </a:p>
          <a:p>
            <a:pPr lvl="1"/>
            <a:r>
              <a:rPr lang="en-US" altLang="ko-KR" dirty="0" smtClean="0"/>
              <a:t>Backend : Django(python)</a:t>
            </a:r>
          </a:p>
          <a:p>
            <a:pPr lvl="1"/>
            <a:r>
              <a:rPr lang="en-US" altLang="ko-KR" dirty="0" smtClean="0"/>
              <a:t>DB : SQLite</a:t>
            </a:r>
          </a:p>
          <a:p>
            <a:pPr lvl="1"/>
            <a:r>
              <a:rPr lang="en-US" altLang="ko-KR" dirty="0" smtClean="0"/>
              <a:t>Frontend: html, CSS,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(script)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Development Kit</a:t>
            </a:r>
          </a:p>
          <a:p>
            <a:pPr lvl="1"/>
            <a:r>
              <a:rPr lang="en-US" altLang="ko-KR" dirty="0" smtClean="0"/>
              <a:t>Version control &amp; co-work 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, slack</a:t>
            </a:r>
          </a:p>
          <a:p>
            <a:pPr lvl="1"/>
            <a:r>
              <a:rPr lang="en-US" altLang="ko-KR" dirty="0" smtClean="0"/>
              <a:t>Server </a:t>
            </a:r>
          </a:p>
          <a:p>
            <a:pPr lvl="2"/>
            <a:r>
              <a:rPr lang="en-US" altLang="ko-KR" dirty="0" smtClean="0"/>
              <a:t>OS: (Ubuntu </a:t>
            </a:r>
            <a:r>
              <a:rPr lang="de-DE" altLang="ko-KR" dirty="0"/>
              <a:t>14.04.3 LTS (GNU/Linux 3.19.0-80-generic x86_64)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CPU(core): ,GPU:  , RAM 8GB</a:t>
            </a:r>
          </a:p>
          <a:p>
            <a:pPr lvl="1"/>
            <a:r>
              <a:rPr lang="en-US" altLang="ko-KR" dirty="0" smtClean="0"/>
              <a:t>Tool: vim(simple), eclipse(complex)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76243"/>
            <a:ext cx="28956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Project2 Spring, 2017; </a:t>
            </a:r>
            <a:r>
              <a:rPr lang="en-US" altLang="ko-KR" dirty="0" smtClean="0">
                <a:solidFill>
                  <a:schemeClr val="bg1"/>
                </a:solidFill>
              </a:rPr>
              <a:t>Spec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>
                <a:solidFill>
                  <a:schemeClr val="bg1"/>
                </a:solidFill>
              </a:rPr>
              <a:pPr/>
              <a:t>14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제목 2"/>
          <p:cNvSpPr txBox="1">
            <a:spLocks/>
          </p:cNvSpPr>
          <p:nvPr/>
        </p:nvSpPr>
        <p:spPr>
          <a:xfrm>
            <a:off x="457200" y="386673"/>
            <a:ext cx="8229600" cy="648404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Architecture</a:t>
            </a:r>
          </a:p>
        </p:txBody>
      </p:sp>
      <p:sp>
        <p:nvSpPr>
          <p:cNvPr id="36" name="원통 35"/>
          <p:cNvSpPr/>
          <p:nvPr/>
        </p:nvSpPr>
        <p:spPr>
          <a:xfrm>
            <a:off x="2884386" y="2895722"/>
            <a:ext cx="1280248" cy="1255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Module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37" name="원통 36"/>
          <p:cNvSpPr/>
          <p:nvPr/>
        </p:nvSpPr>
        <p:spPr>
          <a:xfrm>
            <a:off x="6710354" y="5053468"/>
            <a:ext cx="1131823" cy="1255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Batch</a:t>
            </a:r>
          </a:p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Module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1" name="모서리가 접힌 도형 40"/>
          <p:cNvSpPr/>
          <p:nvPr/>
        </p:nvSpPr>
        <p:spPr>
          <a:xfrm>
            <a:off x="2751798" y="5053468"/>
            <a:ext cx="1292352" cy="1255383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2200" dirty="0" smtClean="0">
                <a:solidFill>
                  <a:schemeClr val="bg1"/>
                </a:solidFill>
              </a:rPr>
              <a:t>………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42" name="순서도: 다중 문서 41"/>
          <p:cNvSpPr/>
          <p:nvPr/>
        </p:nvSpPr>
        <p:spPr>
          <a:xfrm>
            <a:off x="7373752" y="3092747"/>
            <a:ext cx="1609344" cy="135449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DB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164634" y="1186293"/>
            <a:ext cx="1402080" cy="70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API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00800" y="2855618"/>
            <a:ext cx="1519428" cy="140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solidFill>
                  <a:schemeClr val="bg1"/>
                </a:solidFill>
              </a:rPr>
              <a:t>사용자</a:t>
            </a:r>
            <a:endParaRPr lang="en-US" altLang="ko-KR" sz="2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Dummy 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Data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 rot="5400000">
            <a:off x="3024012" y="4451309"/>
            <a:ext cx="694266" cy="30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18440840">
            <a:off x="3087607" y="2021569"/>
            <a:ext cx="861699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 rot="18440840" flipH="1" flipV="1">
            <a:off x="3328313" y="2220763"/>
            <a:ext cx="861699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1742148" y="3202771"/>
            <a:ext cx="954024" cy="26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59"/>
          <p:cNvSpPr/>
          <p:nvPr/>
        </p:nvSpPr>
        <p:spPr>
          <a:xfrm flipH="1">
            <a:off x="1681188" y="3466574"/>
            <a:ext cx="954024" cy="26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 rot="17569043">
            <a:off x="7803172" y="4732498"/>
            <a:ext cx="861699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634412" y="2870326"/>
            <a:ext cx="119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선곡 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89796" y="1863258"/>
            <a:ext cx="113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15157" y="2365547"/>
            <a:ext cx="718566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응답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91268" y="1701163"/>
            <a:ext cx="1332604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선곡요청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2943" y="2827647"/>
            <a:ext cx="1332604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리스트제공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79904" y="5948345"/>
            <a:ext cx="1555190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실시간 처리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4473067" y="5363297"/>
            <a:ext cx="1992030" cy="71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764152" y="4643695"/>
            <a:ext cx="1627418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분류 및 저장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64645" y="4376760"/>
            <a:ext cx="718566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기록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1" name="오른쪽 화살표 70"/>
          <p:cNvSpPr/>
          <p:nvPr/>
        </p:nvSpPr>
        <p:spPr>
          <a:xfrm rot="1878265">
            <a:off x="5732154" y="1950093"/>
            <a:ext cx="2575623" cy="465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아래쪽 화살표 71"/>
          <p:cNvSpPr/>
          <p:nvPr/>
        </p:nvSpPr>
        <p:spPr>
          <a:xfrm rot="7297498">
            <a:off x="6307142" y="1268864"/>
            <a:ext cx="518400" cy="2314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685956" y="3792347"/>
            <a:ext cx="11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</a:rPr>
              <a:t>결과응답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66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76243"/>
            <a:ext cx="28956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Project2 Spring, 2017; </a:t>
            </a:r>
            <a:r>
              <a:rPr lang="en-US" altLang="ko-KR" dirty="0" smtClean="0">
                <a:solidFill>
                  <a:schemeClr val="bg1"/>
                </a:solidFill>
              </a:rPr>
              <a:t>Spec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>
                <a:solidFill>
                  <a:schemeClr val="bg1"/>
                </a:solidFill>
              </a:rPr>
              <a:pPr/>
              <a:t>15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제목 2"/>
          <p:cNvSpPr txBox="1">
            <a:spLocks/>
          </p:cNvSpPr>
          <p:nvPr/>
        </p:nvSpPr>
        <p:spPr>
          <a:xfrm>
            <a:off x="457200" y="386673"/>
            <a:ext cx="8229600" cy="648404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Architecture – 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요청</a:t>
            </a:r>
            <a:endParaRPr lang="en-US" altLang="ko-KR" sz="3600" b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2884386" y="2895722"/>
            <a:ext cx="1280248" cy="1255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Module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37" name="원통 36"/>
          <p:cNvSpPr/>
          <p:nvPr/>
        </p:nvSpPr>
        <p:spPr>
          <a:xfrm>
            <a:off x="6710354" y="5053468"/>
            <a:ext cx="1131823" cy="1255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Batch</a:t>
            </a:r>
          </a:p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Module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1" name="모서리가 접힌 도형 40"/>
          <p:cNvSpPr/>
          <p:nvPr/>
        </p:nvSpPr>
        <p:spPr>
          <a:xfrm>
            <a:off x="2751798" y="5053468"/>
            <a:ext cx="1292352" cy="1255383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2200" dirty="0" smtClean="0">
                <a:solidFill>
                  <a:schemeClr val="bg1"/>
                </a:solidFill>
              </a:rPr>
              <a:t>………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42" name="순서도: 다중 문서 41"/>
          <p:cNvSpPr/>
          <p:nvPr/>
        </p:nvSpPr>
        <p:spPr>
          <a:xfrm>
            <a:off x="7373752" y="3092747"/>
            <a:ext cx="1609344" cy="135449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DB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164634" y="1186293"/>
            <a:ext cx="1402080" cy="70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API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00800" y="2855618"/>
            <a:ext cx="1519428" cy="140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solidFill>
                  <a:schemeClr val="bg1"/>
                </a:solidFill>
              </a:rPr>
              <a:t>사용자</a:t>
            </a:r>
            <a:endParaRPr lang="en-US" altLang="ko-KR" sz="2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Dummy 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Data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 rot="5400000">
            <a:off x="3024012" y="4451309"/>
            <a:ext cx="694266" cy="30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18440840">
            <a:off x="3087607" y="2028769"/>
            <a:ext cx="861699" cy="29206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 rot="18440840" flipH="1" flipV="1">
            <a:off x="3328313" y="2220763"/>
            <a:ext cx="861699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1742148" y="3209971"/>
            <a:ext cx="954024" cy="26380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59"/>
          <p:cNvSpPr/>
          <p:nvPr/>
        </p:nvSpPr>
        <p:spPr>
          <a:xfrm flipH="1">
            <a:off x="1681188" y="3466574"/>
            <a:ext cx="954024" cy="26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 rot="17569043">
            <a:off x="7803172" y="4732498"/>
            <a:ext cx="861699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634412" y="2870326"/>
            <a:ext cx="119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선곡 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89796" y="1863258"/>
            <a:ext cx="113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15157" y="2365547"/>
            <a:ext cx="718566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응답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91268" y="1701163"/>
            <a:ext cx="1332604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선곡요청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2943" y="2827647"/>
            <a:ext cx="1332604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리스트제공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79904" y="5948345"/>
            <a:ext cx="1555190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실시간 처리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4473067" y="5363297"/>
            <a:ext cx="1992030" cy="71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764152" y="4643695"/>
            <a:ext cx="1627418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분류 및 저장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64645" y="4376760"/>
            <a:ext cx="718566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기록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1" name="오른쪽 화살표 70"/>
          <p:cNvSpPr/>
          <p:nvPr/>
        </p:nvSpPr>
        <p:spPr>
          <a:xfrm rot="1878265">
            <a:off x="5732154" y="1957293"/>
            <a:ext cx="2575623" cy="46547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아래쪽 화살표 71"/>
          <p:cNvSpPr/>
          <p:nvPr/>
        </p:nvSpPr>
        <p:spPr>
          <a:xfrm rot="7297498">
            <a:off x="6307142" y="1268864"/>
            <a:ext cx="518400" cy="2314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685956" y="3792347"/>
            <a:ext cx="11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</a:rPr>
              <a:t>결과응답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36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76243"/>
            <a:ext cx="28956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Project2 Spring, 2017; </a:t>
            </a:r>
            <a:r>
              <a:rPr lang="en-US" altLang="ko-KR" dirty="0" smtClean="0">
                <a:solidFill>
                  <a:schemeClr val="bg1"/>
                </a:solidFill>
              </a:rPr>
              <a:t>Spec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>
                <a:solidFill>
                  <a:schemeClr val="bg1"/>
                </a:solidFill>
              </a:rPr>
              <a:pPr/>
              <a:t>16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제목 2"/>
          <p:cNvSpPr txBox="1">
            <a:spLocks/>
          </p:cNvSpPr>
          <p:nvPr/>
        </p:nvSpPr>
        <p:spPr>
          <a:xfrm>
            <a:off x="457200" y="386673"/>
            <a:ext cx="8229600" cy="648404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Architecture – 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응답</a:t>
            </a:r>
            <a:endParaRPr lang="en-US" altLang="ko-KR" sz="3600" b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2884386" y="2895722"/>
            <a:ext cx="1280248" cy="1255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Module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37" name="원통 36"/>
          <p:cNvSpPr/>
          <p:nvPr/>
        </p:nvSpPr>
        <p:spPr>
          <a:xfrm>
            <a:off x="6710354" y="5053468"/>
            <a:ext cx="1131823" cy="1255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Batch</a:t>
            </a:r>
          </a:p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Module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1" name="모서리가 접힌 도형 40"/>
          <p:cNvSpPr/>
          <p:nvPr/>
        </p:nvSpPr>
        <p:spPr>
          <a:xfrm>
            <a:off x="2751798" y="5053468"/>
            <a:ext cx="1292352" cy="1255383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2200" dirty="0" smtClean="0">
                <a:solidFill>
                  <a:schemeClr val="bg1"/>
                </a:solidFill>
              </a:rPr>
              <a:t>………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42" name="순서도: 다중 문서 41"/>
          <p:cNvSpPr/>
          <p:nvPr/>
        </p:nvSpPr>
        <p:spPr>
          <a:xfrm>
            <a:off x="7373752" y="3092747"/>
            <a:ext cx="1609344" cy="135449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DB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164634" y="1186293"/>
            <a:ext cx="1402080" cy="70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API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00800" y="2855618"/>
            <a:ext cx="1519428" cy="140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solidFill>
                  <a:schemeClr val="bg1"/>
                </a:solidFill>
              </a:rPr>
              <a:t>사용자</a:t>
            </a:r>
            <a:endParaRPr lang="en-US" altLang="ko-KR" sz="2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Dummy 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Data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 rot="5400000">
            <a:off x="3024012" y="4451309"/>
            <a:ext cx="694266" cy="30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18440840">
            <a:off x="3087607" y="2021569"/>
            <a:ext cx="861699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 rot="18440840" flipH="1" flipV="1">
            <a:off x="3328313" y="2220763"/>
            <a:ext cx="861699" cy="29206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1742148" y="3202771"/>
            <a:ext cx="954024" cy="26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59"/>
          <p:cNvSpPr/>
          <p:nvPr/>
        </p:nvSpPr>
        <p:spPr>
          <a:xfrm flipH="1">
            <a:off x="1681188" y="3459374"/>
            <a:ext cx="954024" cy="26380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 rot="17569043">
            <a:off x="7803172" y="4732498"/>
            <a:ext cx="861699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634412" y="2870326"/>
            <a:ext cx="119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선곡 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89796" y="1863258"/>
            <a:ext cx="113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15157" y="2365547"/>
            <a:ext cx="718566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응답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91268" y="1701163"/>
            <a:ext cx="1332604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선곡요청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2943" y="2827647"/>
            <a:ext cx="1332604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리스트제공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79904" y="5948345"/>
            <a:ext cx="1555190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실시간 처리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4473067" y="5363297"/>
            <a:ext cx="1992030" cy="71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764152" y="4643695"/>
            <a:ext cx="1627418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분류 및 저장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64645" y="4376760"/>
            <a:ext cx="718566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기록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1" name="오른쪽 화살표 70"/>
          <p:cNvSpPr/>
          <p:nvPr/>
        </p:nvSpPr>
        <p:spPr>
          <a:xfrm rot="1878265">
            <a:off x="5732154" y="1950093"/>
            <a:ext cx="2575623" cy="465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아래쪽 화살표 71"/>
          <p:cNvSpPr/>
          <p:nvPr/>
        </p:nvSpPr>
        <p:spPr>
          <a:xfrm rot="7297498">
            <a:off x="6307142" y="1268864"/>
            <a:ext cx="518400" cy="231454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685956" y="3792347"/>
            <a:ext cx="11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</a:rPr>
              <a:t>결과응답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23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75478"/>
            <a:ext cx="28956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Project2 Spring, 2017; </a:t>
            </a:r>
            <a:r>
              <a:rPr lang="en-US" altLang="ko-KR" dirty="0" smtClean="0">
                <a:solidFill>
                  <a:schemeClr val="bg1"/>
                </a:solidFill>
              </a:rPr>
              <a:t>Spec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75478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>
                <a:solidFill>
                  <a:schemeClr val="bg1"/>
                </a:solidFill>
              </a:rPr>
              <a:pPr/>
              <a:t>17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제목 2"/>
          <p:cNvSpPr txBox="1">
            <a:spLocks/>
          </p:cNvSpPr>
          <p:nvPr/>
        </p:nvSpPr>
        <p:spPr>
          <a:xfrm>
            <a:off x="457200" y="385908"/>
            <a:ext cx="8229600" cy="648404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Architecture – 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로그</a:t>
            </a:r>
            <a:endParaRPr lang="en-US" altLang="ko-KR" sz="3600" b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2884386" y="2894957"/>
            <a:ext cx="1280248" cy="1255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Module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37" name="원통 36"/>
          <p:cNvSpPr/>
          <p:nvPr/>
        </p:nvSpPr>
        <p:spPr>
          <a:xfrm>
            <a:off x="6710354" y="5052703"/>
            <a:ext cx="1131823" cy="1255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Batch</a:t>
            </a:r>
          </a:p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Module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1" name="모서리가 접힌 도형 40"/>
          <p:cNvSpPr/>
          <p:nvPr/>
        </p:nvSpPr>
        <p:spPr>
          <a:xfrm>
            <a:off x="2751798" y="5052703"/>
            <a:ext cx="1292352" cy="1255383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2200" dirty="0" smtClean="0">
                <a:solidFill>
                  <a:schemeClr val="bg1"/>
                </a:solidFill>
              </a:rPr>
              <a:t>………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42" name="순서도: 다중 문서 41"/>
          <p:cNvSpPr/>
          <p:nvPr/>
        </p:nvSpPr>
        <p:spPr>
          <a:xfrm>
            <a:off x="7373752" y="3091982"/>
            <a:ext cx="1609344" cy="135449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DB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164634" y="1185528"/>
            <a:ext cx="1402080" cy="70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API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00800" y="2854853"/>
            <a:ext cx="1519428" cy="1401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solidFill>
                  <a:schemeClr val="bg1"/>
                </a:solidFill>
              </a:rPr>
              <a:t>사용자</a:t>
            </a:r>
            <a:endParaRPr lang="en-US" altLang="ko-KR" sz="2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Dummy 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Data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 rot="5400000">
            <a:off x="3024012" y="4450544"/>
            <a:ext cx="694266" cy="30664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18440840">
            <a:off x="3087607" y="2020804"/>
            <a:ext cx="861699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 rot="18440840" flipH="1" flipV="1">
            <a:off x="3328313" y="2219998"/>
            <a:ext cx="861699" cy="29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1742148" y="3202006"/>
            <a:ext cx="954024" cy="26380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59"/>
          <p:cNvSpPr/>
          <p:nvPr/>
        </p:nvSpPr>
        <p:spPr>
          <a:xfrm flipH="1">
            <a:off x="1681188" y="3465809"/>
            <a:ext cx="954024" cy="26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 rot="17569043">
            <a:off x="7803172" y="4731733"/>
            <a:ext cx="861699" cy="29206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634412" y="2869561"/>
            <a:ext cx="119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선곡 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89796" y="1862493"/>
            <a:ext cx="113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15157" y="2364782"/>
            <a:ext cx="718566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응답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91268" y="1700398"/>
            <a:ext cx="1332604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선곡요청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2943" y="2826882"/>
            <a:ext cx="1332604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리스트제공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79904" y="5947580"/>
            <a:ext cx="1555190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실시간 처리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4473067" y="5362532"/>
            <a:ext cx="1992030" cy="71578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764152" y="4642930"/>
            <a:ext cx="1627418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분류 및 저장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64645" y="4375995"/>
            <a:ext cx="718566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기록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1" name="오른쪽 화살표 70"/>
          <p:cNvSpPr/>
          <p:nvPr/>
        </p:nvSpPr>
        <p:spPr>
          <a:xfrm rot="1878265">
            <a:off x="5732154" y="1949328"/>
            <a:ext cx="2575623" cy="465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아래쪽 화살표 71"/>
          <p:cNvSpPr/>
          <p:nvPr/>
        </p:nvSpPr>
        <p:spPr>
          <a:xfrm rot="7297498">
            <a:off x="6307142" y="1268099"/>
            <a:ext cx="518400" cy="2314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685956" y="3791582"/>
            <a:ext cx="11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</a:rPr>
              <a:t>결과응답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73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Spec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3200" dirty="0" smtClean="0"/>
              <a:t>RPS(request per second) </a:t>
            </a:r>
          </a:p>
          <a:p>
            <a:pPr lvl="1"/>
            <a:r>
              <a:rPr lang="en-US" altLang="ko-KR" sz="3200" dirty="0" smtClean="0"/>
              <a:t>TPS(traffic per second)</a:t>
            </a:r>
          </a:p>
          <a:p>
            <a:pPr lvl="1"/>
            <a:endParaRPr lang="en-US" altLang="ko-KR" sz="3200" dirty="0" smtClean="0"/>
          </a:p>
          <a:p>
            <a:pPr lvl="1"/>
            <a:r>
              <a:rPr lang="ko-KR" altLang="en-US" sz="3200" dirty="0" smtClean="0"/>
              <a:t>병목지점 체크</a:t>
            </a:r>
            <a:endParaRPr lang="en-US" altLang="ko-KR" sz="3200" dirty="0" smtClean="0"/>
          </a:p>
          <a:p>
            <a:pPr lvl="1"/>
            <a:endParaRPr lang="en-US" altLang="ko-KR" sz="3200" dirty="0" smtClean="0"/>
          </a:p>
          <a:p>
            <a:pPr lvl="1"/>
            <a:r>
              <a:rPr lang="en-US" altLang="ko-KR" sz="3200" dirty="0" smtClean="0"/>
              <a:t>DB </a:t>
            </a:r>
            <a:r>
              <a:rPr lang="ko-KR" altLang="en-US" sz="3200" dirty="0" smtClean="0"/>
              <a:t>스키마 변경 가능 구조</a:t>
            </a:r>
            <a:endParaRPr lang="en-US" altLang="ko-KR" sz="3200" dirty="0" smtClean="0"/>
          </a:p>
          <a:p>
            <a:pPr lvl="1"/>
            <a:endParaRPr lang="en-US" altLang="ko-KR" sz="3200" dirty="0" smtClean="0"/>
          </a:p>
          <a:p>
            <a:pPr lvl="1"/>
            <a:r>
              <a:rPr lang="ko-KR" altLang="en-US" sz="3200" dirty="0" smtClean="0"/>
              <a:t>테스트 코드 기반 검증</a:t>
            </a:r>
            <a:endParaRPr lang="en-US" altLang="ko-KR" sz="3200" dirty="0"/>
          </a:p>
          <a:p>
            <a:pPr lvl="1"/>
            <a:endParaRPr lang="en-US" altLang="ko-KR" sz="32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Status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70577" y="1477548"/>
            <a:ext cx="8309602" cy="4424018"/>
            <a:chOff x="570577" y="1477548"/>
            <a:chExt cx="8309602" cy="4424018"/>
          </a:xfrm>
        </p:grpSpPr>
        <p:sp>
          <p:nvSpPr>
            <p:cNvPr id="11" name="TextBox 10"/>
            <p:cNvSpPr txBox="1"/>
            <p:nvPr/>
          </p:nvSpPr>
          <p:spPr>
            <a:xfrm>
              <a:off x="4772179" y="2539685"/>
              <a:ext cx="34741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smtClean="0"/>
                <a:t>구체적인 </a:t>
              </a:r>
              <a:r>
                <a:rPr lang="ko-KR" altLang="en-US" sz="3000" dirty="0" err="1" smtClean="0"/>
                <a:t>스펙</a:t>
              </a:r>
              <a:r>
                <a:rPr lang="ko-KR" altLang="en-US" sz="3000" dirty="0" smtClean="0"/>
                <a:t> 결정</a:t>
              </a:r>
              <a:endParaRPr lang="ko-KR" altLang="en-US" sz="3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9902" y="3217385"/>
              <a:ext cx="58702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200" dirty="0" smtClean="0"/>
                <a:t> </a:t>
              </a:r>
              <a:r>
                <a:rPr lang="en-US" altLang="ko-KR" sz="4200" dirty="0"/>
                <a:t>development tool </a:t>
              </a:r>
              <a:r>
                <a:rPr lang="ko-KR" altLang="en-US" sz="4200" dirty="0"/>
                <a:t>선정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70577" y="1477548"/>
              <a:ext cx="7855751" cy="4424018"/>
              <a:chOff x="813464" y="1706151"/>
              <a:chExt cx="7855751" cy="442401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13464" y="5072992"/>
                <a:ext cx="417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/>
                  <a:t>사용 가능한 </a:t>
                </a:r>
                <a:r>
                  <a:rPr lang="en-US" altLang="ko-KR" sz="2500" dirty="0" smtClean="0"/>
                  <a:t>API </a:t>
                </a:r>
                <a:r>
                  <a:rPr lang="ko-KR" altLang="en-US" sz="2500" dirty="0"/>
                  <a:t> </a:t>
                </a:r>
                <a:r>
                  <a:rPr lang="ko-KR" altLang="en-US" sz="2500" dirty="0" smtClean="0"/>
                  <a:t>목록 조사</a:t>
                </a:r>
                <a:endParaRPr lang="ko-KR" altLang="en-US" sz="25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298657" y="1980664"/>
                <a:ext cx="42099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dirty="0" smtClean="0"/>
                  <a:t>사용할 언어 선정</a:t>
                </a:r>
                <a:endParaRPr lang="ko-KR" altLang="en-US" sz="4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417" y="2760881"/>
                <a:ext cx="2992198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700" dirty="0" smtClean="0"/>
                  <a:t>Server setting</a:t>
                </a:r>
                <a:endParaRPr lang="ko-KR" altLang="en-US" sz="37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91289" y="4133682"/>
                <a:ext cx="5587680" cy="8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700" dirty="0" smtClean="0"/>
                  <a:t>사용할 언어 </a:t>
                </a:r>
                <a:r>
                  <a:rPr lang="en-US" altLang="ko-KR" sz="4700" dirty="0" smtClean="0"/>
                  <a:t>study</a:t>
                </a:r>
                <a:endParaRPr lang="ko-KR" altLang="en-US" sz="47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446628" y="1706151"/>
                <a:ext cx="2328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/>
                  <a:t>주제 구체화</a:t>
                </a:r>
                <a:endParaRPr lang="ko-KR" alt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86327" y="5545394"/>
                <a:ext cx="5082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 smtClean="0"/>
                  <a:t>제공받을 </a:t>
                </a:r>
                <a:r>
                  <a:rPr lang="en-US" altLang="ko-KR" sz="3200" dirty="0" smtClean="0"/>
                  <a:t>data range </a:t>
                </a:r>
                <a:r>
                  <a:rPr lang="ko-KR" altLang="en-US" sz="3200" dirty="0" smtClean="0"/>
                  <a:t>확인</a:t>
                </a:r>
                <a:endParaRPr lang="ko-KR" altLang="en-US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17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Overview</a:t>
            </a:r>
          </a:p>
          <a:p>
            <a:r>
              <a:rPr lang="en-US" altLang="ko-KR" sz="2400" dirty="0" smtClean="0"/>
              <a:t>Goal/Problem &amp; Requirement</a:t>
            </a:r>
          </a:p>
          <a:p>
            <a:r>
              <a:rPr lang="en-US" altLang="ko-KR" sz="2400" dirty="0" smtClean="0"/>
              <a:t>Approach</a:t>
            </a:r>
          </a:p>
          <a:p>
            <a:r>
              <a:rPr lang="en-US" altLang="ko-KR" sz="2400" dirty="0" smtClean="0"/>
              <a:t>Development Environment</a:t>
            </a:r>
          </a:p>
          <a:p>
            <a:r>
              <a:rPr lang="en-US" altLang="ko-KR" sz="2400" dirty="0" smtClean="0"/>
              <a:t>Architecture</a:t>
            </a:r>
          </a:p>
          <a:p>
            <a:r>
              <a:rPr lang="en-US" altLang="ko-KR" sz="2400" dirty="0" smtClean="0"/>
              <a:t>Implementation Spec</a:t>
            </a:r>
          </a:p>
          <a:p>
            <a:r>
              <a:rPr lang="en-US" altLang="ko-KR" sz="2400" dirty="0" smtClean="0"/>
              <a:t>Current Status</a:t>
            </a:r>
          </a:p>
          <a:p>
            <a:r>
              <a:rPr lang="en-US" altLang="ko-KR" sz="2400" dirty="0" smtClean="0"/>
              <a:t>Further plan</a:t>
            </a:r>
          </a:p>
          <a:p>
            <a:r>
              <a:rPr lang="en-US" altLang="ko-KR" sz="2400" dirty="0" smtClean="0"/>
              <a:t>Demo Plan</a:t>
            </a:r>
          </a:p>
          <a:p>
            <a:r>
              <a:rPr lang="en-US" altLang="ko-KR" sz="2400" dirty="0" smtClean="0"/>
              <a:t>Division and Assignment of work</a:t>
            </a:r>
          </a:p>
          <a:p>
            <a:r>
              <a:rPr lang="en-US" altLang="ko-KR" sz="2400" dirty="0" smtClean="0"/>
              <a:t>Schedule</a:t>
            </a:r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 advTm="171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Plan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450722" y="1218288"/>
            <a:ext cx="8229600" cy="50931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3200" b="1" dirty="0" smtClean="0"/>
          </a:p>
          <a:p>
            <a:pPr lvl="1">
              <a:buNone/>
            </a:pPr>
            <a:r>
              <a:rPr lang="ko-KR" altLang="en-US" sz="3200" b="1" dirty="0" smtClean="0"/>
              <a:t>기본 계획</a:t>
            </a:r>
            <a:endParaRPr lang="en-US" altLang="ko-KR" sz="3200" b="1" dirty="0" smtClean="0"/>
          </a:p>
          <a:p>
            <a:pPr lvl="1"/>
            <a:r>
              <a:rPr lang="ko-KR" altLang="en-US" sz="3200" dirty="0" smtClean="0"/>
              <a:t>각 모듈 설계 및 구현</a:t>
            </a:r>
            <a:endParaRPr lang="en-US" altLang="ko-KR" sz="3200" dirty="0" smtClean="0"/>
          </a:p>
          <a:p>
            <a:pPr lvl="1"/>
            <a:r>
              <a:rPr lang="en-US" altLang="ko-KR" sz="3200" dirty="0" smtClean="0"/>
              <a:t>API, </a:t>
            </a:r>
            <a:r>
              <a:rPr lang="ko-KR" altLang="en-US" sz="3200" dirty="0" smtClean="0"/>
              <a:t>웹 페이지 만들기</a:t>
            </a:r>
            <a:endParaRPr lang="en-US" altLang="ko-KR" sz="3200" dirty="0" smtClean="0"/>
          </a:p>
          <a:p>
            <a:pPr lvl="1"/>
            <a:endParaRPr lang="en-US" altLang="ko-KR" sz="3200" b="1" dirty="0" smtClean="0"/>
          </a:p>
          <a:p>
            <a:pPr lvl="1">
              <a:buNone/>
            </a:pPr>
            <a:r>
              <a:rPr lang="ko-KR" altLang="en-US" sz="3200" b="1" dirty="0" smtClean="0"/>
              <a:t>추가 계획</a:t>
            </a:r>
            <a:endParaRPr lang="en-US" altLang="ko-KR" sz="3200" b="1" dirty="0" smtClean="0"/>
          </a:p>
          <a:p>
            <a:pPr lvl="1"/>
            <a:r>
              <a:rPr lang="ko-KR" altLang="en-US" sz="3200" dirty="0" smtClean="0"/>
              <a:t>횡적 확장 고려 구조 설계</a:t>
            </a:r>
            <a:endParaRPr lang="en-US" altLang="ko-KR" sz="3200" dirty="0" smtClean="0"/>
          </a:p>
          <a:p>
            <a:pPr lvl="1"/>
            <a:r>
              <a:rPr lang="ko-KR" altLang="en-US" sz="3200" dirty="0" smtClean="0"/>
              <a:t>배치 서버 </a:t>
            </a:r>
            <a:r>
              <a:rPr lang="en-US" altLang="ko-KR" sz="3200" dirty="0" smtClean="0"/>
              <a:t>failover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>system </a:t>
            </a:r>
            <a:r>
              <a:rPr lang="ko-KR" altLang="en-US" sz="3200" dirty="0" smtClean="0"/>
              <a:t>구축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3370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Plan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  <p:pic>
        <p:nvPicPr>
          <p:cNvPr id="8194" name="Picture 2" descr="네이버 뮤직 로고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5583" y="2189350"/>
            <a:ext cx="2992834" cy="2992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5774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Division and Assignment of 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1056914"/>
              </p:ext>
            </p:extLst>
          </p:nvPr>
        </p:nvGraphicFramePr>
        <p:xfrm>
          <a:off x="457200" y="1377146"/>
          <a:ext cx="8229600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공통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서비스 서버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배치 서버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각종 설계 및 개발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분업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김다윤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웹페이지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유가온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관리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유가온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Schedule 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7746425"/>
              </p:ext>
            </p:extLst>
          </p:nvPr>
        </p:nvGraphicFramePr>
        <p:xfrm>
          <a:off x="501957" y="1144559"/>
          <a:ext cx="8159156" cy="503560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69443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</a:tblGrid>
              <a:tr h="3034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주제 구체화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셋팅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스펙</a:t>
                      </a:r>
                      <a:r>
                        <a:rPr lang="ko-KR" altLang="en-US" sz="1600" dirty="0" smtClean="0"/>
                        <a:t>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r>
                        <a:rPr lang="ko-KR" altLang="en-US" sz="1600" b="1" dirty="0" smtClean="0"/>
                        <a:t>중간점검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2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서비스 서버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EED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 </a:t>
                      </a:r>
                      <a:r>
                        <a:rPr lang="ko-KR" altLang="en-US" sz="1600" dirty="0" smtClean="0"/>
                        <a:t>서버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배치 서버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EEDF0"/>
                    </a:solidFill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페이지 개발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API </a:t>
                      </a:r>
                      <a:r>
                        <a:rPr lang="ko-KR" altLang="en-US" sz="1600" dirty="0" smtClean="0"/>
                        <a:t>개발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최종점검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담당자님 만나기</a:t>
                      </a:r>
                      <a:endParaRPr lang="ko-KR" altLang="en-US" sz="1400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lt"/>
                        </a:rPr>
                        <a:t>약 </a:t>
                      </a:r>
                      <a:r>
                        <a:rPr lang="en-US" altLang="ko-KR" sz="1600" b="0" dirty="0" smtClean="0">
                          <a:latin typeface="+mn-lt"/>
                        </a:rPr>
                        <a:t>2</a:t>
                      </a:r>
                      <a:r>
                        <a:rPr lang="ko-KR" altLang="en-US" sz="1600" b="0" dirty="0" smtClean="0">
                          <a:latin typeface="+mn-lt"/>
                        </a:rPr>
                        <a:t>주 간격으로 </a:t>
                      </a:r>
                      <a:r>
                        <a:rPr lang="en-US" altLang="ko-KR" sz="1600" b="0" dirty="0" smtClean="0">
                          <a:latin typeface="+mn-lt"/>
                        </a:rPr>
                        <a:t>online</a:t>
                      </a:r>
                      <a:r>
                        <a:rPr lang="en-US" altLang="ko-KR" sz="1600" b="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b="0" dirty="0" smtClean="0">
                          <a:latin typeface="+mn-lt"/>
                        </a:rPr>
                        <a:t>&amp;offline </a:t>
                      </a:r>
                      <a:r>
                        <a:rPr lang="ko-KR" altLang="en-US" sz="1600" b="0" dirty="0" smtClean="0">
                          <a:latin typeface="+mn-lt"/>
                        </a:rPr>
                        <a:t>미팅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감사합니다</a:t>
            </a:r>
            <a:r>
              <a:rPr lang="en-US" altLang="ko-KR" dirty="0" smtClean="0">
                <a:latin typeface="+mn-ea"/>
                <a:ea typeface="+mn-ea"/>
              </a:rPr>
              <a:t>!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질문 있나요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김다윤</a:t>
            </a:r>
            <a:r>
              <a:rPr lang="en-US" altLang="ko-KR" sz="3200" dirty="0" smtClean="0"/>
              <a:t>(2003ekdbs@snu.ac.kr)</a:t>
            </a:r>
          </a:p>
          <a:p>
            <a:pPr algn="ctr"/>
            <a:r>
              <a:rPr lang="ko-KR" altLang="en-US" sz="3200" dirty="0" err="1" smtClean="0"/>
              <a:t>유가온</a:t>
            </a:r>
            <a:r>
              <a:rPr lang="en-US" altLang="ko-KR" sz="3200" dirty="0" smtClean="0"/>
              <a:t>(wlxyzlw@snu.ac.kr)</a:t>
            </a:r>
            <a:endParaRPr lang="ko-KR" altLang="en-US" sz="3200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Project2 Spring, 2017; Midterm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30726" name="Picture 6" descr="music white note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6489" y="1899268"/>
            <a:ext cx="2847975" cy="3743325"/>
          </a:xfrm>
          <a:prstGeom prst="rect">
            <a:avLst/>
          </a:prstGeom>
          <a:noFill/>
        </p:spPr>
      </p:pic>
      <p:pic>
        <p:nvPicPr>
          <p:cNvPr id="30728" name="Picture 8" descr="white gps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899268"/>
            <a:ext cx="4448175" cy="3743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30726" name="Picture 6" descr="music white note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0192" y="1818348"/>
            <a:ext cx="2847975" cy="3743325"/>
          </a:xfrm>
          <a:prstGeom prst="rect">
            <a:avLst/>
          </a:prstGeom>
          <a:noFill/>
        </p:spPr>
      </p:pic>
      <p:pic>
        <p:nvPicPr>
          <p:cNvPr id="30728" name="Picture 8" descr="white gps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03336" y="1891178"/>
            <a:ext cx="4448175" cy="3743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30726" name="Picture 6" descr="music white note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6375" y="1656506"/>
            <a:ext cx="2847975" cy="3743325"/>
          </a:xfrm>
          <a:prstGeom prst="rect">
            <a:avLst/>
          </a:prstGeom>
          <a:noFill/>
        </p:spPr>
      </p:pic>
      <p:pic>
        <p:nvPicPr>
          <p:cNvPr id="30728" name="Picture 8" descr="white gps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68071" y="3566223"/>
            <a:ext cx="2459977" cy="2070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8" name="Picture 8" descr="white gps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9845" y="1820709"/>
            <a:ext cx="5024567" cy="4228382"/>
          </a:xfrm>
          <a:prstGeom prst="rect">
            <a:avLst/>
          </a:prstGeom>
          <a:noFill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30726" name="Picture 6" descr="music white note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16241" y="2306231"/>
            <a:ext cx="1492728" cy="1577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426168" y="1435027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sp>
        <p:nvSpPr>
          <p:cNvPr id="27" name="사각형 설명선 26"/>
          <p:cNvSpPr/>
          <p:nvPr/>
        </p:nvSpPr>
        <p:spPr>
          <a:xfrm>
            <a:off x="2949024" y="4113477"/>
            <a:ext cx="2599833" cy="511817"/>
          </a:xfrm>
          <a:prstGeom prst="wedgeRectCallout">
            <a:avLst>
              <a:gd name="adj1" fmla="val -63435"/>
              <a:gd name="adj2" fmla="val 95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○○장소의 분위기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7000" y="1435027"/>
            <a:ext cx="2628098" cy="2458368"/>
            <a:chOff x="642938" y="1626618"/>
            <a:chExt cx="1912810" cy="1368028"/>
          </a:xfrm>
        </p:grpSpPr>
        <p:sp>
          <p:nvSpPr>
            <p:cNvPr id="2" name="평행 사변형 1"/>
            <p:cNvSpPr/>
            <p:nvPr/>
          </p:nvSpPr>
          <p:spPr>
            <a:xfrm>
              <a:off x="642938" y="2480296"/>
              <a:ext cx="1912810" cy="514350"/>
            </a:xfrm>
            <a:prstGeom prst="parallelogram">
              <a:avLst>
                <a:gd name="adj" fmla="val 698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8" descr="white gps에 대한 이미지 검색결과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214" y="1626618"/>
              <a:ext cx="1470258" cy="12372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1" name="그룹 40"/>
          <p:cNvGrpSpPr/>
          <p:nvPr/>
        </p:nvGrpSpPr>
        <p:grpSpPr>
          <a:xfrm>
            <a:off x="934545" y="4466895"/>
            <a:ext cx="1485240" cy="1658576"/>
            <a:chOff x="934545" y="4109698"/>
            <a:chExt cx="1485240" cy="1658576"/>
          </a:xfrm>
        </p:grpSpPr>
        <p:sp>
          <p:nvSpPr>
            <p:cNvPr id="18" name="TextBox 17"/>
            <p:cNvSpPr txBox="1"/>
            <p:nvPr/>
          </p:nvSpPr>
          <p:spPr>
            <a:xfrm>
              <a:off x="934545" y="4137058"/>
              <a:ext cx="128621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Track 1</a:t>
              </a:r>
            </a:p>
            <a:p>
              <a:r>
                <a:rPr lang="en-US" altLang="ko-KR" sz="2500" dirty="0" smtClean="0"/>
                <a:t>Track 2</a:t>
              </a:r>
            </a:p>
            <a:p>
              <a:r>
                <a:rPr lang="en-US" altLang="ko-KR" sz="2500" dirty="0" smtClean="0"/>
                <a:t>Track 3</a:t>
              </a:r>
            </a:p>
            <a:p>
              <a:r>
                <a:rPr lang="en-US" altLang="ko-KR" sz="2500" dirty="0" smtClean="0"/>
                <a:t>…</a:t>
              </a:r>
              <a:endParaRPr lang="ko-KR" altLang="en-US" sz="2500" dirty="0"/>
            </a:p>
          </p:txBody>
        </p:sp>
        <p:sp>
          <p:nvSpPr>
            <p:cNvPr id="28" name="왼쪽 중괄호 27"/>
            <p:cNvSpPr/>
            <p:nvPr/>
          </p:nvSpPr>
          <p:spPr>
            <a:xfrm flipH="1">
              <a:off x="2166300" y="4109698"/>
              <a:ext cx="253485" cy="1622422"/>
            </a:xfrm>
            <a:prstGeom prst="leftBrac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62643" y="4994670"/>
            <a:ext cx="125448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00" dirty="0" smtClean="0"/>
              <a:t>Tag A</a:t>
            </a:r>
            <a:endParaRPr lang="ko-KR" altLang="en-US" sz="29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393055" y="4500720"/>
            <a:ext cx="1658609" cy="1683393"/>
            <a:chOff x="6093046" y="4716997"/>
            <a:chExt cx="1658609" cy="1683393"/>
          </a:xfrm>
        </p:grpSpPr>
        <p:sp>
          <p:nvSpPr>
            <p:cNvPr id="35" name="왼쪽 중괄호 34"/>
            <p:cNvSpPr/>
            <p:nvPr/>
          </p:nvSpPr>
          <p:spPr>
            <a:xfrm>
              <a:off x="6093046" y="4716997"/>
              <a:ext cx="253485" cy="1622422"/>
            </a:xfrm>
            <a:prstGeom prst="leftBrac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5443" y="4769174"/>
              <a:ext cx="128621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Track 4</a:t>
              </a:r>
            </a:p>
            <a:p>
              <a:r>
                <a:rPr lang="en-US" altLang="ko-KR" sz="2500" dirty="0" smtClean="0"/>
                <a:t>Track 5</a:t>
              </a:r>
            </a:p>
            <a:p>
              <a:r>
                <a:rPr lang="en-US" altLang="ko-KR" sz="2500" dirty="0" smtClean="0"/>
                <a:t>Track 6</a:t>
              </a:r>
            </a:p>
            <a:p>
              <a:r>
                <a:rPr lang="en-US" altLang="ko-KR" sz="2500" dirty="0" smtClean="0"/>
                <a:t>…</a:t>
              </a:r>
              <a:endParaRPr lang="ko-KR" altLang="en-US" sz="25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595901" y="1414953"/>
            <a:ext cx="3146126" cy="3099787"/>
            <a:chOff x="5197774" y="1144704"/>
            <a:chExt cx="3174701" cy="3224682"/>
          </a:xfrm>
        </p:grpSpPr>
        <p:grpSp>
          <p:nvGrpSpPr>
            <p:cNvPr id="20" name="그룹 19"/>
            <p:cNvGrpSpPr/>
            <p:nvPr/>
          </p:nvGrpSpPr>
          <p:grpSpPr>
            <a:xfrm>
              <a:off x="5197774" y="1529590"/>
              <a:ext cx="3174701" cy="2839796"/>
              <a:chOff x="4649468" y="3588442"/>
              <a:chExt cx="3100548" cy="2856571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6471939" y="3588442"/>
                <a:ext cx="1192720" cy="1185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300" dirty="0" smtClean="0">
                    <a:solidFill>
                      <a:schemeClr val="bg1"/>
                    </a:solidFill>
                  </a:rPr>
                  <a:t>Tag B</a:t>
                </a:r>
                <a:endParaRPr lang="ko-KR" altLang="en-US" sz="2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435074" y="4795864"/>
                <a:ext cx="1624191" cy="1649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300" dirty="0" smtClean="0">
                    <a:solidFill>
                      <a:schemeClr val="bg1"/>
                    </a:solidFill>
                  </a:rPr>
                  <a:t>Tag A</a:t>
                </a:r>
                <a:endParaRPr lang="ko-KR" altLang="en-US" sz="2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649468" y="4253630"/>
                <a:ext cx="887071" cy="8770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300" dirty="0" smtClean="0">
                    <a:solidFill>
                      <a:schemeClr val="bg1"/>
                    </a:solidFill>
                  </a:rPr>
                  <a:t>Tag C</a:t>
                </a:r>
                <a:endParaRPr lang="ko-KR" altLang="en-US" sz="2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7059264" y="4818413"/>
                <a:ext cx="690752" cy="680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300" dirty="0" smtClean="0">
                    <a:solidFill>
                      <a:schemeClr val="bg1"/>
                    </a:solidFill>
                  </a:rPr>
                  <a:t>…</a:t>
                </a:r>
                <a:endParaRPr lang="ko-KR" altLang="en-US" sz="23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8" name="Picture 6" descr="music white note에 대한 이미지 검색결과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65555" y="1144704"/>
              <a:ext cx="978314" cy="1285878"/>
            </a:xfrm>
            <a:prstGeom prst="rect">
              <a:avLst/>
            </a:prstGeom>
            <a:noFill/>
          </p:spPr>
        </p:pic>
      </p:grpSp>
      <p:sp>
        <p:nvSpPr>
          <p:cNvPr id="24" name="TextBox 23"/>
          <p:cNvSpPr txBox="1"/>
          <p:nvPr/>
        </p:nvSpPr>
        <p:spPr>
          <a:xfrm>
            <a:off x="2558642" y="1677798"/>
            <a:ext cx="1077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API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63259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5787" y="3408801"/>
            <a:ext cx="2865120" cy="2530854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서비스 관점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(Web Service)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HTML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CSS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JQuery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646660" y="3408801"/>
            <a:ext cx="4773168" cy="2530854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개발적 관점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(DB + Algorithm)</a:t>
            </a:r>
          </a:p>
          <a:p>
            <a:pPr algn="ctr"/>
            <a:r>
              <a:rPr lang="en-US" altLang="ko-KR" sz="2800" dirty="0" err="1" smtClean="0">
                <a:solidFill>
                  <a:schemeClr val="bg1"/>
                </a:solidFill>
                <a:latin typeface="+mn-ea"/>
              </a:rPr>
              <a:t>Django</a:t>
            </a:r>
            <a:endParaRPr lang="en-US" altLang="ko-KR" sz="28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dirty="0" err="1" smtClean="0">
                <a:solidFill>
                  <a:schemeClr val="bg1"/>
                </a:solidFill>
                <a:latin typeface="+mn-ea"/>
              </a:rPr>
              <a:t>SQLlite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5787" y="1377944"/>
            <a:ext cx="7772400" cy="1865376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테스트 환경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응답 속도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병목 제거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632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dirty="0" smtClean="0"/>
              <a:t>Project2 Spring, 2017; Spec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099" y="1681230"/>
            <a:ext cx="8098714" cy="4308083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4" cstate="print"/>
          <a:stretch>
            <a:fillRect/>
          </a:stretch>
        </p:blipFill>
        <p:spPr>
          <a:xfrm>
            <a:off x="5336655" y="1384992"/>
            <a:ext cx="3543524" cy="261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사용자 지정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FFFFFF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5131</TotalTime>
  <Words>1157</Words>
  <Application>Microsoft Office PowerPoint</Application>
  <PresentationFormat>화면 슬라이드 쇼(4:3)</PresentationFormat>
  <Paragraphs>331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나눔고딕</vt:lpstr>
      <vt:lpstr>Wingdings 3</vt:lpstr>
      <vt:lpstr>맑은 고딕</vt:lpstr>
      <vt:lpstr>Consolas</vt:lpstr>
      <vt:lpstr>HY중고딕</vt:lpstr>
      <vt:lpstr>Wingdings</vt:lpstr>
      <vt:lpstr>Arial</vt:lpstr>
      <vt:lpstr>Corbel</vt:lpstr>
      <vt:lpstr>원본</vt:lpstr>
      <vt:lpstr>공간에 기반한 음악을 소개하는 웹 서비스 및 API 만들기</vt:lpstr>
      <vt:lpstr>Contents </vt:lpstr>
      <vt:lpstr>Overview</vt:lpstr>
      <vt:lpstr>Overview</vt:lpstr>
      <vt:lpstr>Overview</vt:lpstr>
      <vt:lpstr>Overview</vt:lpstr>
      <vt:lpstr>Goal/Problem &amp; Requirement</vt:lpstr>
      <vt:lpstr>Goal/Problem &amp; Requirement</vt:lpstr>
      <vt:lpstr>Goal/Problem &amp; Requirement</vt:lpstr>
      <vt:lpstr>Goal/Problem &amp; Requirement</vt:lpstr>
      <vt:lpstr>Goal/Problem &amp; Requirement</vt:lpstr>
      <vt:lpstr>Approach</vt:lpstr>
      <vt:lpstr>Development Environment</vt:lpstr>
      <vt:lpstr>PowerPoint 프레젠테이션</vt:lpstr>
      <vt:lpstr>PowerPoint 프레젠테이션</vt:lpstr>
      <vt:lpstr>PowerPoint 프레젠테이션</vt:lpstr>
      <vt:lpstr>PowerPoint 프레젠테이션</vt:lpstr>
      <vt:lpstr>Implementation Spec</vt:lpstr>
      <vt:lpstr>Current Status</vt:lpstr>
      <vt:lpstr>Further Plan</vt:lpstr>
      <vt:lpstr>Demo Plan</vt:lpstr>
      <vt:lpstr>Division and Assignment of Work</vt:lpstr>
      <vt:lpstr>Schedule </vt:lpstr>
      <vt:lpstr>감사합니다! 질문 있나요?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김다윤</cp:lastModifiedBy>
  <cp:revision>204</cp:revision>
  <cp:lastPrinted>2011-08-28T13:13:29Z</cp:lastPrinted>
  <dcterms:created xsi:type="dcterms:W3CDTF">2011-08-24T01:05:33Z</dcterms:created>
  <dcterms:modified xsi:type="dcterms:W3CDTF">2017-04-06T14:22:17Z</dcterms:modified>
</cp:coreProperties>
</file>