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9" r:id="rId1"/>
  </p:sldMasterIdLst>
  <p:notesMasterIdLst>
    <p:notesMasterId r:id="rId22"/>
  </p:notesMasterIdLst>
  <p:handoutMasterIdLst>
    <p:handoutMasterId r:id="rId23"/>
  </p:handoutMasterIdLst>
  <p:sldIdLst>
    <p:sldId id="257" r:id="rId2"/>
    <p:sldId id="282" r:id="rId3"/>
    <p:sldId id="307" r:id="rId4"/>
    <p:sldId id="323" r:id="rId5"/>
    <p:sldId id="283" r:id="rId6"/>
    <p:sldId id="318" r:id="rId7"/>
    <p:sldId id="325" r:id="rId8"/>
    <p:sldId id="319" r:id="rId9"/>
    <p:sldId id="300" r:id="rId10"/>
    <p:sldId id="293" r:id="rId11"/>
    <p:sldId id="322" r:id="rId12"/>
    <p:sldId id="308" r:id="rId13"/>
    <p:sldId id="320" r:id="rId14"/>
    <p:sldId id="324" r:id="rId15"/>
    <p:sldId id="315" r:id="rId16"/>
    <p:sldId id="310" r:id="rId17"/>
    <p:sldId id="312" r:id="rId18"/>
    <p:sldId id="311" r:id="rId19"/>
    <p:sldId id="304" r:id="rId20"/>
    <p:sldId id="278" r:id="rId21"/>
  </p:sldIdLst>
  <p:sldSz cx="9144000" cy="6858000" type="screen4x3"/>
  <p:notesSz cx="6805613" cy="9939338"/>
  <p:embeddedFontLst>
    <p:embeddedFont>
      <p:font typeface="Wingdings 3" panose="05040102010807070707" pitchFamily="18" charset="2"/>
      <p:regular r:id="rId24"/>
    </p:embeddedFont>
    <p:embeddedFont>
      <p:font typeface="HY목각파임B" panose="02030600000101010101" pitchFamily="18" charset="-127"/>
      <p:regular r:id="rId25"/>
    </p:embeddedFont>
    <p:embeddedFont>
      <p:font typeface="나눔고딕" panose="020B0600000101010101" charset="-127"/>
      <p:regular r:id="rId26"/>
      <p:bold r:id="rId27"/>
    </p:embeddedFont>
    <p:embeddedFont>
      <p:font typeface="Corbel" panose="020B0503020204020204" pitchFamily="34" charset="0"/>
      <p:regular r:id="rId28"/>
      <p:bold r:id="rId29"/>
      <p:italic r:id="rId30"/>
      <p:boldItalic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Segoe UI Black" panose="020B0A02040204020203" pitchFamily="34" charset="0"/>
      <p:bold r:id="rId34"/>
      <p:boldItalic r:id="rId35"/>
    </p:embeddedFont>
    <p:embeddedFont>
      <p:font typeface="휴먼엑스포" panose="02030504000101010101" pitchFamily="18" charset="-127"/>
      <p:regular r:id="rId36"/>
    </p:embeddedFont>
    <p:embeddedFont>
      <p:font typeface="HY견고딕" panose="02030600000101010101" pitchFamily="18" charset="-127"/>
      <p:regular r:id="rId37"/>
    </p:embeddedFont>
    <p:embeddedFont>
      <p:font typeface="Rockwell Extra Bold" panose="02060903040505020403" pitchFamily="18" charset="0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B38"/>
    <a:srgbClr val="FF9900"/>
    <a:srgbClr val="272727"/>
    <a:srgbClr val="BFBFBF"/>
    <a:srgbClr val="000000"/>
    <a:srgbClr val="7F7F7F"/>
    <a:srgbClr val="1D314E"/>
    <a:srgbClr val="3D3C3E"/>
    <a:srgbClr val="063656"/>
    <a:srgbClr val="084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4" autoAdjust="0"/>
    <p:restoredTop sz="71933" autoAdjust="0"/>
  </p:normalViewPr>
  <p:slideViewPr>
    <p:cSldViewPr snapToGrid="0">
      <p:cViewPr varScale="1">
        <p:scale>
          <a:sx n="57" d="100"/>
          <a:sy n="57" d="100"/>
        </p:scale>
        <p:origin x="1950" y="7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6" d="100"/>
          <a:sy n="56" d="100"/>
        </p:scale>
        <p:origin x="2010" y="78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지금까지 한 그대로를 다듬어 보여준다</a:t>
            </a:r>
            <a:endParaRPr lang="en-US" altLang="ko-KR" dirty="0" smtClean="0"/>
          </a:p>
          <a:p>
            <a:r>
              <a:rPr lang="ko-KR" altLang="en-US" dirty="0" smtClean="0"/>
              <a:t>발표시간 </a:t>
            </a:r>
            <a:r>
              <a:rPr lang="en-US" altLang="ko-KR" dirty="0" smtClean="0"/>
              <a:t>5</a:t>
            </a:r>
            <a:r>
              <a:rPr lang="ko-KR" altLang="en-US" dirty="0" smtClean="0"/>
              <a:t>분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2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r>
              <a:rPr lang="ko-KR" altLang="en-US" dirty="0" smtClean="0"/>
              <a:t>상세 </a:t>
            </a:r>
            <a:r>
              <a:rPr lang="ko-KR" altLang="en-US" dirty="0" err="1" smtClean="0"/>
              <a:t>스펙의</a:t>
            </a:r>
            <a:r>
              <a:rPr lang="ko-KR" altLang="en-US" dirty="0" smtClean="0"/>
              <a:t> 하이라이트와 데모 플랜 위주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24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어떤 동네에서</a:t>
            </a:r>
            <a:r>
              <a:rPr lang="en-US" altLang="ko-KR" dirty="0" smtClean="0"/>
              <a:t>…</a:t>
            </a:r>
          </a:p>
          <a:p>
            <a:pPr lvl="1"/>
            <a:r>
              <a:rPr lang="ko-KR" altLang="en-US" dirty="0" smtClean="0"/>
              <a:t>많이 들은 음악</a:t>
            </a:r>
            <a:endParaRPr lang="en-US" altLang="ko-KR" dirty="0" smtClean="0"/>
          </a:p>
          <a:p>
            <a:r>
              <a:rPr lang="ko-KR" altLang="en-US" dirty="0" smtClean="0"/>
              <a:t>동네가 가지는 분위기들에</a:t>
            </a:r>
            <a:r>
              <a:rPr lang="en-US" altLang="ko-KR" dirty="0" smtClean="0"/>
              <a:t>…</a:t>
            </a:r>
          </a:p>
          <a:p>
            <a:pPr lvl="1"/>
            <a:r>
              <a:rPr lang="ko-KR" altLang="en-US" dirty="0" smtClean="0"/>
              <a:t>많이 속하는 음악</a:t>
            </a:r>
          </a:p>
          <a:p>
            <a:pPr lvl="1"/>
            <a:r>
              <a:rPr lang="ko-KR" altLang="en-US" dirty="0" smtClean="0"/>
              <a:t>특히 어울리는 음악</a:t>
            </a:r>
            <a:endParaRPr lang="en-US" altLang="ko-KR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 smtClean="0"/>
              <a:t>Service</a:t>
            </a:r>
            <a:r>
              <a:rPr lang="ko-KR" altLang="en-US" baseline="0" dirty="0" smtClean="0"/>
              <a:t> 관점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디비활용</a:t>
            </a:r>
            <a:r>
              <a:rPr lang="en-US" altLang="ko-KR" dirty="0" smtClean="0"/>
              <a:t>(DB </a:t>
            </a:r>
            <a:r>
              <a:rPr lang="ko-KR" altLang="en-US" dirty="0" smtClean="0"/>
              <a:t>관점</a:t>
            </a:r>
            <a:r>
              <a:rPr lang="en-US" altLang="ko-KR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3. </a:t>
            </a:r>
            <a:r>
              <a:rPr lang="ko-KR" altLang="en-US" dirty="0" smtClean="0"/>
              <a:t>로그 수집 및 가공</a:t>
            </a:r>
            <a:r>
              <a:rPr lang="en-US" altLang="ko-KR" dirty="0" smtClean="0"/>
              <a:t>(DB </a:t>
            </a:r>
            <a:r>
              <a:rPr lang="ko-KR" altLang="en-US" dirty="0" smtClean="0"/>
              <a:t>관점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097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776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720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85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666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34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Abstract/</a:t>
            </a:r>
            <a:r>
              <a:rPr lang="en-US" altLang="ko-KR" baseline="0" dirty="0" smtClean="0"/>
              <a:t> introduction</a:t>
            </a:r>
          </a:p>
          <a:p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‘</a:t>
            </a:r>
            <a:r>
              <a:rPr lang="ko-KR" altLang="en-US" dirty="0" smtClean="0"/>
              <a:t>장소</a:t>
            </a:r>
            <a:r>
              <a:rPr lang="en-US" altLang="ko-KR" dirty="0" smtClean="0"/>
              <a:t>＇</a:t>
            </a:r>
            <a:r>
              <a:rPr lang="ko-KR" altLang="en-US" dirty="0" smtClean="0"/>
              <a:t>라는 차별화된 </a:t>
            </a:r>
            <a:r>
              <a:rPr lang="ko-KR" altLang="en-US" dirty="0" err="1" smtClean="0"/>
              <a:t>컨텐츠를</a:t>
            </a:r>
            <a:r>
              <a:rPr lang="ko-KR" altLang="en-US" dirty="0" smtClean="0"/>
              <a:t> 접목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19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어떤 동네에서</a:t>
            </a:r>
            <a:r>
              <a:rPr lang="en-US" altLang="ko-KR" dirty="0" smtClean="0"/>
              <a:t>…</a:t>
            </a:r>
          </a:p>
          <a:p>
            <a:pPr lvl="1"/>
            <a:r>
              <a:rPr lang="ko-KR" altLang="en-US" dirty="0" smtClean="0"/>
              <a:t>많이 들은 음악</a:t>
            </a:r>
            <a:endParaRPr lang="en-US" altLang="ko-KR" dirty="0" smtClean="0"/>
          </a:p>
          <a:p>
            <a:r>
              <a:rPr lang="ko-KR" altLang="en-US" dirty="0" smtClean="0"/>
              <a:t>동네가 가지는 분위기들에</a:t>
            </a:r>
            <a:r>
              <a:rPr lang="en-US" altLang="ko-KR" dirty="0" smtClean="0"/>
              <a:t>…</a:t>
            </a:r>
          </a:p>
          <a:p>
            <a:pPr lvl="1"/>
            <a:r>
              <a:rPr lang="ko-KR" altLang="en-US" dirty="0" smtClean="0"/>
              <a:t>많이 속하는 음악</a:t>
            </a:r>
          </a:p>
          <a:p>
            <a:pPr lvl="1"/>
            <a:r>
              <a:rPr lang="ko-KR" altLang="en-US" dirty="0" smtClean="0"/>
              <a:t>특히 어울리는 음악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1.Service</a:t>
            </a:r>
            <a:r>
              <a:rPr lang="ko-KR" altLang="en-US" baseline="0" dirty="0" smtClean="0"/>
              <a:t> 관점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디비활용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관점</a:t>
            </a:r>
            <a:r>
              <a:rPr lang="en-US" altLang="ko-KR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3. </a:t>
            </a:r>
            <a:r>
              <a:rPr lang="ko-KR" altLang="en-US" dirty="0" smtClean="0"/>
              <a:t>로그 수집 및 가공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관점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4. Test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r>
              <a:rPr lang="en-US" altLang="ko-KR" dirty="0" smtClean="0"/>
              <a:t>Failover</a:t>
            </a:r>
          </a:p>
          <a:p>
            <a:r>
              <a:rPr lang="en-US" altLang="ko-KR" dirty="0" smtClean="0"/>
              <a:t>Code</a:t>
            </a:r>
            <a:r>
              <a:rPr lang="ko-KR" altLang="en-US" dirty="0" smtClean="0"/>
              <a:t>품질 확인 </a:t>
            </a:r>
            <a:r>
              <a:rPr lang="en-US" altLang="ko-KR" dirty="0" smtClean="0"/>
              <a:t>=&gt; </a:t>
            </a:r>
            <a:r>
              <a:rPr lang="en-US" altLang="ko-KR" dirty="0" err="1" smtClean="0"/>
              <a:t>testcode</a:t>
            </a:r>
            <a:endParaRPr lang="en-US" altLang="ko-KR" dirty="0" smtClean="0"/>
          </a:p>
          <a:p>
            <a:r>
              <a:rPr lang="ko-KR" altLang="en-US" baseline="0" dirty="0" smtClean="0"/>
              <a:t>병목현상 최소화 </a:t>
            </a:r>
            <a:r>
              <a:rPr lang="en-US" altLang="ko-KR" baseline="0" dirty="0" smtClean="0"/>
              <a:t>=&gt;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TPS </a:t>
            </a:r>
            <a:r>
              <a:rPr lang="ko-KR" altLang="en-US" baseline="0" dirty="0" smtClean="0"/>
              <a:t>측정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534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4. Test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r>
              <a:rPr lang="ko-KR" altLang="en-US" baseline="0" dirty="0" smtClean="0"/>
              <a:t>병목현상 </a:t>
            </a:r>
            <a:r>
              <a:rPr lang="ko-KR" altLang="en-US" baseline="0" dirty="0" smtClean="0"/>
              <a:t>최소화 </a:t>
            </a:r>
            <a:r>
              <a:rPr lang="en-US" altLang="ko-KR" baseline="0" dirty="0" smtClean="0"/>
              <a:t>=&gt;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TPS </a:t>
            </a:r>
            <a:r>
              <a:rPr lang="ko-KR" altLang="en-US" baseline="0" dirty="0" smtClean="0"/>
              <a:t>측정</a:t>
            </a:r>
            <a:endParaRPr lang="en-US" altLang="ko-KR" baseline="0" dirty="0" smtClean="0"/>
          </a:p>
          <a:p>
            <a:r>
              <a:rPr lang="ko-KR" altLang="en-US" dirty="0" smtClean="0"/>
              <a:t>병렬처리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횡적 확장</a:t>
            </a:r>
            <a:r>
              <a:rPr lang="ko-KR" altLang="en-US" baseline="0" dirty="0" smtClean="0"/>
              <a:t> 가능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638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Approach</a:t>
            </a:r>
            <a:r>
              <a:rPr lang="en-US" altLang="ko-KR" baseline="0" dirty="0" smtClean="0"/>
              <a:t> &amp; background</a:t>
            </a:r>
          </a:p>
          <a:p>
            <a:r>
              <a:rPr lang="ko-KR" altLang="en-US" dirty="0" smtClean="0"/>
              <a:t>서비스 관점</a:t>
            </a:r>
            <a:endParaRPr lang="en-US" altLang="ko-KR" dirty="0" smtClean="0"/>
          </a:p>
          <a:p>
            <a:r>
              <a:rPr lang="ko-KR" altLang="en-US" dirty="0" err="1" smtClean="0"/>
              <a:t>디비활용</a:t>
            </a:r>
            <a:endParaRPr lang="en-US" altLang="ko-KR" dirty="0" smtClean="0"/>
          </a:p>
          <a:p>
            <a:r>
              <a:rPr lang="ko-KR" altLang="en-US" dirty="0" smtClean="0"/>
              <a:t>로그 수집 및 가공</a:t>
            </a:r>
            <a:endParaRPr lang="en-US" altLang="ko-KR" dirty="0" smtClean="0"/>
          </a:p>
          <a:p>
            <a:r>
              <a:rPr lang="ko-KR" altLang="en-US" dirty="0" smtClean="0"/>
              <a:t>테스트 환경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946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Approach</a:t>
            </a:r>
            <a:r>
              <a:rPr lang="en-US" altLang="ko-KR" baseline="0" dirty="0" smtClean="0"/>
              <a:t> &amp; background</a:t>
            </a:r>
          </a:p>
          <a:p>
            <a:r>
              <a:rPr lang="ko-KR" altLang="en-US" dirty="0" smtClean="0"/>
              <a:t>서비스 관점</a:t>
            </a:r>
            <a:endParaRPr lang="en-US" altLang="ko-KR" dirty="0" smtClean="0"/>
          </a:p>
          <a:p>
            <a:r>
              <a:rPr lang="ko-KR" altLang="en-US" dirty="0" err="1" smtClean="0"/>
              <a:t>디비활용</a:t>
            </a:r>
            <a:endParaRPr lang="en-US" altLang="ko-KR" dirty="0" smtClean="0"/>
          </a:p>
          <a:p>
            <a:r>
              <a:rPr lang="ko-KR" altLang="en-US" dirty="0" smtClean="0"/>
              <a:t>로그 수집 및 가공</a:t>
            </a:r>
            <a:endParaRPr lang="en-US" altLang="ko-KR" dirty="0" smtClean="0"/>
          </a:p>
          <a:p>
            <a:r>
              <a:rPr lang="ko-KR" altLang="en-US" dirty="0" smtClean="0"/>
              <a:t>테스트 환경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gradFill rotWithShape="1">
          <a:gsLst>
            <a:gs pos="0">
              <a:srgbClr val="272727"/>
            </a:gs>
            <a:gs pos="30000">
              <a:schemeClr val="bg1">
                <a:shade val="80000"/>
                <a:satMod val="230000"/>
              </a:schemeClr>
            </a:gs>
            <a:gs pos="100000">
              <a:schemeClr val="bg1">
                <a:tint val="97000"/>
                <a:satMod val="22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27924" y="2634675"/>
            <a:ext cx="6858000" cy="1452943"/>
          </a:xfrm>
        </p:spPr>
        <p:txBody>
          <a:bodyPr anchor="t" anchorCtr="0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40820" y="6358282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ko-KR" dirty="0" smtClean="0"/>
              <a:t>2017-05-19</a:t>
            </a:r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dirty="0" smtClean="0"/>
              <a:t>Project1 Spring, 2017; Midterm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713648" y="6372664"/>
            <a:ext cx="7445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4601497"/>
            <a:ext cx="7315200" cy="1132553"/>
          </a:xfrm>
          <a:prstGeom prst="rect">
            <a:avLst/>
          </a:prstGeom>
          <a:noFill/>
          <a:ln w="571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500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2422324"/>
            <a:ext cx="7315200" cy="1877649"/>
          </a:xfrm>
          <a:prstGeom prst="rect">
            <a:avLst/>
          </a:prstGeom>
          <a:noFill/>
          <a:ln w="57150" cap="rnd" cmpd="sng" algn="ctr">
            <a:solidFill>
              <a:srgbClr val="99CB38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1188" y="2422323"/>
            <a:ext cx="228600" cy="1877649"/>
          </a:xfrm>
          <a:prstGeom prst="rect">
            <a:avLst/>
          </a:prstGeom>
          <a:solidFill>
            <a:schemeClr val="accent1"/>
          </a:solidFill>
          <a:ln w="6350" cap="rnd" cmpd="sng" algn="ctr">
            <a:solidFill>
              <a:srgbClr val="99CB38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914400" y="4601497"/>
            <a:ext cx="228600" cy="1132553"/>
          </a:xfrm>
          <a:prstGeom prst="rect">
            <a:avLst/>
          </a:prstGeom>
          <a:solidFill>
            <a:schemeClr val="accent2"/>
          </a:solidFill>
          <a:ln w="571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0" y="195012"/>
            <a:ext cx="7937500" cy="820172"/>
          </a:xfrm>
          <a:ln w="5715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2017-05-19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Project Spring, 2017; Midterm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3110"/>
          </a:xfrm>
        </p:spPr>
        <p:txBody>
          <a:bodyPr/>
          <a:lstStyle>
            <a:lvl1pPr>
              <a:defRPr sz="330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Corbel" panose="020B0503020204020204" pitchFamily="34" charset="0"/>
              </a:defRPr>
            </a:lvl2pPr>
            <a:lvl3pPr>
              <a:defRPr sz="2200">
                <a:solidFill>
                  <a:schemeClr val="bg1"/>
                </a:solidFill>
                <a:latin typeface="Corbel" panose="020B0503020204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Corbel" panose="020B05030202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Corbel" panose="020B0503020204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pic>
        <p:nvPicPr>
          <p:cNvPr id="9" name="Picture 2" descr="C:\Users\nai0315\AppData\Local\Microsoft\Windows\Temporary Internet Files\Content.IE5\ZH490QUM\MC900361534[1]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390" y="463003"/>
            <a:ext cx="1143000" cy="59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 userDrawn="1"/>
        </p:nvCxnSpPr>
        <p:spPr>
          <a:xfrm>
            <a:off x="457200" y="1000728"/>
            <a:ext cx="8115300" cy="0"/>
          </a:xfrm>
          <a:prstGeom prst="line">
            <a:avLst/>
          </a:prstGeom>
          <a:ln w="76200">
            <a:solidFill>
              <a:srgbClr val="99C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 userDrawn="1"/>
        </p:nvSpPr>
        <p:spPr>
          <a:xfrm>
            <a:off x="457200" y="330200"/>
            <a:ext cx="177800" cy="684984"/>
          </a:xfrm>
          <a:prstGeom prst="rect">
            <a:avLst/>
          </a:prstGeom>
          <a:solidFill>
            <a:schemeClr val="accent1"/>
          </a:solidFill>
          <a:ln w="6350" cap="rnd" cmpd="sng" algn="ctr">
            <a:solidFill>
              <a:srgbClr val="99CB38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166" y="190500"/>
            <a:ext cx="8054633" cy="95250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Project1 Spring, 2017; Midterm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57200" y="1143000"/>
            <a:ext cx="8229600" cy="0"/>
          </a:xfrm>
          <a:prstGeom prst="line">
            <a:avLst/>
          </a:prstGeom>
          <a:ln w="76200">
            <a:solidFill>
              <a:srgbClr val="99C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454367" y="432617"/>
            <a:ext cx="177800" cy="710383"/>
          </a:xfrm>
          <a:prstGeom prst="rect">
            <a:avLst/>
          </a:prstGeom>
          <a:solidFill>
            <a:schemeClr val="accent1"/>
          </a:solidFill>
          <a:ln w="6350" cap="rnd" cmpd="sng" algn="ctr">
            <a:solidFill>
              <a:srgbClr val="99CB38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Project1 Spring, 2017, Midterm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386861" y="6344752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Project1 Spring, 2017; Midterm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91448" y="6356350"/>
            <a:ext cx="688731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527538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79979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5" r:id="rId3"/>
    <p:sldLayoutId id="2147483696" r:id="rId4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9iq2_-vrSAhWMW7wKHTYcDcwQjRwIBw&amp;url=https://clipartfest.com/categories/view/92425bc138466eb1725a6c2d43360fbd0f69e2ed/white-music-note-clipart-on-transparent-background.html&amp;psig=AFQjCNHL4lp_PgbccDnjgkWCsCAnaxtNBg&amp;ust=149085088877888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google.co.kr/url?sa=i&amp;rct=j&amp;q=&amp;esrc=s&amp;source=images&amp;cd=&amp;cad=rja&amp;uact=8&amp;ved=0ahUKEwiG3ebS-vrSAhUGXLwKHWCrAjcQjRwIBw&amp;url=http://home.maxconnectworld.com/&amp;psig=AFQjCNHrqYEbB3UKt5LnI0LKkJy-9rTyeg&amp;ust=1490850921436939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공간에 기반한 음악을 소개하는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/>
              <a:t>웹 서비스 및 </a:t>
            </a:r>
            <a:r>
              <a:rPr lang="en-US" altLang="ko-KR" b="1" dirty="0"/>
              <a:t>API </a:t>
            </a:r>
            <a:r>
              <a:rPr lang="ko-KR" altLang="en-US" b="1" dirty="0"/>
              <a:t>만들기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6435482" y="4633144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2017.05.19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D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유가온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김다윤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479282" y="470357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479282" y="501357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479282" y="532618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479282" y="563797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Project1 Spring, 2017; Midterm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Development Environment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Project1 Spring, 2017; Midterm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Language</a:t>
            </a:r>
          </a:p>
          <a:p>
            <a:pPr lvl="1"/>
            <a:r>
              <a:rPr lang="en-US" altLang="ko-KR" dirty="0" smtClean="0"/>
              <a:t>Backend : Django REST </a:t>
            </a:r>
            <a:r>
              <a:rPr lang="en-US" altLang="ko-KR" dirty="0"/>
              <a:t>F</a:t>
            </a:r>
            <a:r>
              <a:rPr lang="en-US" altLang="ko-KR" dirty="0" smtClean="0"/>
              <a:t>ramework</a:t>
            </a:r>
            <a:r>
              <a:rPr lang="ko-KR" altLang="en-US" dirty="0" smtClean="0"/>
              <a:t> </a:t>
            </a:r>
            <a:r>
              <a:rPr lang="en-US" altLang="ko-KR" dirty="0" smtClean="0"/>
              <a:t>(python)</a:t>
            </a:r>
          </a:p>
          <a:p>
            <a:pPr lvl="1"/>
            <a:r>
              <a:rPr lang="en-US" altLang="ko-KR" dirty="0" smtClean="0"/>
              <a:t>DB : SQLite</a:t>
            </a:r>
          </a:p>
          <a:p>
            <a:pPr lvl="1"/>
            <a:r>
              <a:rPr lang="en-US" altLang="ko-KR" dirty="0" smtClean="0"/>
              <a:t>Frontend</a:t>
            </a:r>
            <a:r>
              <a:rPr lang="en-US" altLang="ko-KR" dirty="0"/>
              <a:t> </a:t>
            </a:r>
            <a:r>
              <a:rPr lang="en-US" altLang="ko-KR" dirty="0" smtClean="0"/>
              <a:t>: html, </a:t>
            </a:r>
            <a:r>
              <a:rPr lang="en-US" altLang="ko-KR" dirty="0" err="1" smtClean="0"/>
              <a:t>css</a:t>
            </a:r>
            <a:endParaRPr lang="en-US" altLang="ko-KR" dirty="0"/>
          </a:p>
          <a:p>
            <a:pPr lvl="1"/>
            <a:r>
              <a:rPr lang="en-US" altLang="ko-KR" dirty="0" smtClean="0"/>
              <a:t>Batch script :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, shell</a:t>
            </a:r>
          </a:p>
          <a:p>
            <a:r>
              <a:rPr lang="en-US" altLang="ko-KR" dirty="0" smtClean="0"/>
              <a:t>Development Kit</a:t>
            </a:r>
          </a:p>
          <a:p>
            <a:pPr lvl="1"/>
            <a:r>
              <a:rPr lang="en-US" altLang="ko-KR" dirty="0" smtClean="0"/>
              <a:t>Version control : </a:t>
            </a:r>
            <a:r>
              <a:rPr lang="en-US" altLang="ko-KR" dirty="0" err="1" smtClean="0"/>
              <a:t>git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Co-work : slack</a:t>
            </a:r>
          </a:p>
          <a:p>
            <a:pPr lvl="1"/>
            <a:r>
              <a:rPr lang="en-US" altLang="ko-KR" dirty="0" smtClean="0"/>
              <a:t>Server : Ubuntu(Linux) 14.04.3 LTS , RAM 8GB</a:t>
            </a:r>
          </a:p>
          <a:p>
            <a:pPr lvl="1"/>
            <a:r>
              <a:rPr lang="en-US" altLang="ko-KR" dirty="0" smtClean="0"/>
              <a:t>Tool: vim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96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" name="그룹 38"/>
          <p:cNvGrpSpPr/>
          <p:nvPr/>
        </p:nvGrpSpPr>
        <p:grpSpPr>
          <a:xfrm>
            <a:off x="1380606" y="2275572"/>
            <a:ext cx="1078612" cy="3787269"/>
            <a:chOff x="678765" y="2500583"/>
            <a:chExt cx="1078612" cy="3787269"/>
          </a:xfrm>
        </p:grpSpPr>
        <p:sp>
          <p:nvSpPr>
            <p:cNvPr id="10" name="세로로 말린 두루마리 모양 9"/>
            <p:cNvSpPr/>
            <p:nvPr/>
          </p:nvSpPr>
          <p:spPr>
            <a:xfrm>
              <a:off x="678765" y="2500583"/>
              <a:ext cx="1058381" cy="1698002"/>
            </a:xfrm>
            <a:prstGeom prst="verticalScroll">
              <a:avLst/>
            </a:prstGeom>
            <a:solidFill>
              <a:schemeClr val="bg1"/>
            </a:solidFill>
            <a:ln>
              <a:solidFill>
                <a:srgbClr val="99CB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 smtClean="0">
                  <a:solidFill>
                    <a:srgbClr val="70AD47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log</a:t>
              </a:r>
              <a:endParaRPr lang="ko-KR" altLang="en-US" sz="2500" b="1" dirty="0">
                <a:solidFill>
                  <a:srgbClr val="70AD47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1" name="세로로 말린 두루마리 모양 10"/>
            <p:cNvSpPr/>
            <p:nvPr/>
          </p:nvSpPr>
          <p:spPr>
            <a:xfrm>
              <a:off x="698996" y="4903790"/>
              <a:ext cx="1058381" cy="1384062"/>
            </a:xfrm>
            <a:prstGeom prst="verticalScroll">
              <a:avLst/>
            </a:prstGeom>
            <a:solidFill>
              <a:schemeClr val="bg1"/>
            </a:solidFill>
            <a:ln>
              <a:solidFill>
                <a:srgbClr val="99CB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70AD47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Real</a:t>
              </a:r>
            </a:p>
            <a:p>
              <a:pPr algn="ctr"/>
              <a:r>
                <a:rPr lang="en-US" altLang="ko-KR" sz="2000" b="1" dirty="0" smtClean="0">
                  <a:solidFill>
                    <a:srgbClr val="70AD47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time</a:t>
              </a:r>
            </a:p>
            <a:p>
              <a:pPr algn="ctr"/>
              <a:r>
                <a:rPr lang="en-US" altLang="ko-KR" sz="2000" b="1" dirty="0" smtClean="0">
                  <a:solidFill>
                    <a:srgbClr val="70AD47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log</a:t>
              </a:r>
              <a:endParaRPr lang="ko-KR" altLang="en-US" sz="2000" b="1" dirty="0">
                <a:solidFill>
                  <a:srgbClr val="70AD47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489747" y="1930346"/>
            <a:ext cx="1546661" cy="4675924"/>
            <a:chOff x="2416394" y="2721841"/>
            <a:chExt cx="1546661" cy="4675924"/>
          </a:xfrm>
        </p:grpSpPr>
        <p:sp>
          <p:nvSpPr>
            <p:cNvPr id="13" name="순서도: 자기 디스크 12"/>
            <p:cNvSpPr/>
            <p:nvPr/>
          </p:nvSpPr>
          <p:spPr>
            <a:xfrm>
              <a:off x="2711041" y="3766548"/>
              <a:ext cx="978533" cy="72874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rgbClr val="99CB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70AD47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MTM</a:t>
              </a:r>
            </a:p>
          </p:txBody>
        </p:sp>
        <p:sp>
          <p:nvSpPr>
            <p:cNvPr id="14" name="순서도: 자기 디스크 13"/>
            <p:cNvSpPr/>
            <p:nvPr/>
          </p:nvSpPr>
          <p:spPr>
            <a:xfrm>
              <a:off x="2711138" y="2721841"/>
              <a:ext cx="978533" cy="72874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rgbClr val="99CB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70AD47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Track</a:t>
              </a:r>
            </a:p>
          </p:txBody>
        </p:sp>
        <p:sp>
          <p:nvSpPr>
            <p:cNvPr id="15" name="순서도: 자기 디스크 14"/>
            <p:cNvSpPr/>
            <p:nvPr/>
          </p:nvSpPr>
          <p:spPr>
            <a:xfrm>
              <a:off x="2711138" y="4676701"/>
              <a:ext cx="978533" cy="72874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rgbClr val="99CB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70AD47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Tag</a:t>
              </a:r>
            </a:p>
          </p:txBody>
        </p:sp>
        <p:sp>
          <p:nvSpPr>
            <p:cNvPr id="16" name="순서도: 자기 디스크 15"/>
            <p:cNvSpPr/>
            <p:nvPr/>
          </p:nvSpPr>
          <p:spPr>
            <a:xfrm>
              <a:off x="2711041" y="5698845"/>
              <a:ext cx="978533" cy="72874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rgbClr val="99CB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70AD47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Play</a:t>
              </a: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2416394" y="3192346"/>
              <a:ext cx="1546661" cy="3868256"/>
              <a:chOff x="2865622" y="1251470"/>
              <a:chExt cx="1921430" cy="4934557"/>
            </a:xfrm>
          </p:grpSpPr>
          <p:sp>
            <p:nvSpPr>
              <p:cNvPr id="18" name="왼쪽으로 구부러진 화살표 17"/>
              <p:cNvSpPr/>
              <p:nvPr/>
            </p:nvSpPr>
            <p:spPr>
              <a:xfrm>
                <a:off x="4347497" y="2598725"/>
                <a:ext cx="366163" cy="1088942"/>
              </a:xfrm>
              <a:prstGeom prst="curvedLeftArrow">
                <a:avLst/>
              </a:prstGeom>
              <a:solidFill>
                <a:srgbClr val="70AD47"/>
              </a:solidFill>
              <a:ln>
                <a:solidFill>
                  <a:srgbClr val="99CB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왼쪽으로 구부러진 화살표 18"/>
              <p:cNvSpPr/>
              <p:nvPr/>
            </p:nvSpPr>
            <p:spPr>
              <a:xfrm>
                <a:off x="4367867" y="3988465"/>
                <a:ext cx="366163" cy="1088942"/>
              </a:xfrm>
              <a:prstGeom prst="curvedLeftArrow">
                <a:avLst/>
              </a:prstGeom>
              <a:solidFill>
                <a:srgbClr val="70AD47"/>
              </a:solidFill>
              <a:ln>
                <a:solidFill>
                  <a:srgbClr val="99CB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왼쪽으로 구부러진 화살표 19"/>
              <p:cNvSpPr/>
              <p:nvPr/>
            </p:nvSpPr>
            <p:spPr>
              <a:xfrm flipH="1">
                <a:off x="2936405" y="3964133"/>
                <a:ext cx="366163" cy="1088942"/>
              </a:xfrm>
              <a:prstGeom prst="curvedLeftArrow">
                <a:avLst/>
              </a:prstGeom>
              <a:solidFill>
                <a:srgbClr val="70AD47"/>
              </a:solidFill>
              <a:ln>
                <a:solidFill>
                  <a:srgbClr val="99CB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왼쪽으로 구부러진 화살표 20"/>
              <p:cNvSpPr/>
              <p:nvPr/>
            </p:nvSpPr>
            <p:spPr>
              <a:xfrm>
                <a:off x="4420889" y="1262071"/>
                <a:ext cx="366163" cy="1088942"/>
              </a:xfrm>
              <a:prstGeom prst="curvedLeftArrow">
                <a:avLst/>
              </a:prstGeom>
              <a:solidFill>
                <a:srgbClr val="70AD47"/>
              </a:solidFill>
              <a:ln>
                <a:solidFill>
                  <a:srgbClr val="99CB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왼쪽으로 구부러진 화살표 21"/>
              <p:cNvSpPr/>
              <p:nvPr/>
            </p:nvSpPr>
            <p:spPr>
              <a:xfrm flipH="1">
                <a:off x="3008660" y="2596866"/>
                <a:ext cx="366163" cy="1088942"/>
              </a:xfrm>
              <a:prstGeom prst="curvedLeftArrow">
                <a:avLst/>
              </a:prstGeom>
              <a:solidFill>
                <a:srgbClr val="70AD47"/>
              </a:solidFill>
              <a:ln>
                <a:solidFill>
                  <a:srgbClr val="99CB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왼쪽으로 구부러진 화살표 22"/>
              <p:cNvSpPr/>
              <p:nvPr/>
            </p:nvSpPr>
            <p:spPr>
              <a:xfrm flipH="1">
                <a:off x="2920429" y="1251470"/>
                <a:ext cx="366163" cy="1088942"/>
              </a:xfrm>
              <a:prstGeom prst="curvedLeftArrow">
                <a:avLst/>
              </a:prstGeom>
              <a:solidFill>
                <a:srgbClr val="70AD47"/>
              </a:solidFill>
              <a:ln>
                <a:solidFill>
                  <a:srgbClr val="99CB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왼쪽으로 구부러진 화살표 51"/>
              <p:cNvSpPr/>
              <p:nvPr/>
            </p:nvSpPr>
            <p:spPr>
              <a:xfrm>
                <a:off x="4347497" y="5062379"/>
                <a:ext cx="366163" cy="1088942"/>
              </a:xfrm>
              <a:prstGeom prst="curvedLeftArrow">
                <a:avLst/>
              </a:prstGeom>
              <a:solidFill>
                <a:srgbClr val="70AD47"/>
              </a:solidFill>
              <a:ln>
                <a:solidFill>
                  <a:srgbClr val="99CB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왼쪽으로 구부러진 화살표 52"/>
              <p:cNvSpPr/>
              <p:nvPr/>
            </p:nvSpPr>
            <p:spPr>
              <a:xfrm flipH="1">
                <a:off x="2865622" y="5097085"/>
                <a:ext cx="366163" cy="1088942"/>
              </a:xfrm>
              <a:prstGeom prst="curvedLeftArrow">
                <a:avLst/>
              </a:prstGeom>
              <a:solidFill>
                <a:srgbClr val="70AD47"/>
              </a:solidFill>
              <a:ln>
                <a:solidFill>
                  <a:srgbClr val="99CB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순서도: 자기 디스크 50"/>
            <p:cNvSpPr/>
            <p:nvPr/>
          </p:nvSpPr>
          <p:spPr>
            <a:xfrm>
              <a:off x="2711138" y="6669025"/>
              <a:ext cx="978533" cy="72874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rgbClr val="99CB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 smtClean="0">
                  <a:solidFill>
                    <a:srgbClr val="70AD47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Addr</a:t>
              </a:r>
              <a:r>
                <a:rPr lang="en-US" altLang="ko-KR" sz="2000" b="1" dirty="0" smtClean="0">
                  <a:solidFill>
                    <a:srgbClr val="70AD47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</a:t>
              </a:r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468" y="3562875"/>
            <a:ext cx="1330969" cy="1298914"/>
          </a:xfrm>
          <a:prstGeom prst="rect">
            <a:avLst/>
          </a:prstGeom>
          <a:ln w="28575">
            <a:solidFill>
              <a:srgbClr val="99CB38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843" y="2464821"/>
            <a:ext cx="1484149" cy="1583219"/>
          </a:xfrm>
          <a:prstGeom prst="rect">
            <a:avLst/>
          </a:prstGeom>
          <a:ln w="28575">
            <a:solidFill>
              <a:srgbClr val="99CB38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grpSp>
        <p:nvGrpSpPr>
          <p:cNvPr id="41" name="그룹 40"/>
          <p:cNvGrpSpPr/>
          <p:nvPr/>
        </p:nvGrpSpPr>
        <p:grpSpPr>
          <a:xfrm>
            <a:off x="2442615" y="2937984"/>
            <a:ext cx="1000168" cy="2660769"/>
            <a:chOff x="1496663" y="3558981"/>
            <a:chExt cx="1000168" cy="2660769"/>
          </a:xfrm>
        </p:grpSpPr>
        <p:sp>
          <p:nvSpPr>
            <p:cNvPr id="31" name="오른쪽 화살표 30"/>
            <p:cNvSpPr/>
            <p:nvPr/>
          </p:nvSpPr>
          <p:spPr>
            <a:xfrm>
              <a:off x="1573899" y="3558981"/>
              <a:ext cx="922932" cy="355501"/>
            </a:xfrm>
            <a:prstGeom prst="rightArrow">
              <a:avLst>
                <a:gd name="adj1" fmla="val 50000"/>
                <a:gd name="adj2" fmla="val 117710"/>
              </a:avLst>
            </a:prstGeom>
            <a:solidFill>
              <a:srgbClr val="99CB38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34" name="오른쪽 화살표 33"/>
            <p:cNvSpPr/>
            <p:nvPr/>
          </p:nvSpPr>
          <p:spPr>
            <a:xfrm>
              <a:off x="1496663" y="5864249"/>
              <a:ext cx="922931" cy="355501"/>
            </a:xfrm>
            <a:prstGeom prst="rightArrow">
              <a:avLst>
                <a:gd name="adj1" fmla="val 50000"/>
                <a:gd name="adj2" fmla="val 117710"/>
              </a:avLst>
            </a:prstGeom>
            <a:solidFill>
              <a:srgbClr val="99CB38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  <p:sp>
        <p:nvSpPr>
          <p:cNvPr id="36" name="오른쪽 화살표 35"/>
          <p:cNvSpPr/>
          <p:nvPr/>
        </p:nvSpPr>
        <p:spPr>
          <a:xfrm>
            <a:off x="4775261" y="4053261"/>
            <a:ext cx="922932" cy="355501"/>
          </a:xfrm>
          <a:prstGeom prst="rightArrow">
            <a:avLst>
              <a:gd name="adj1" fmla="val 50000"/>
              <a:gd name="adj2" fmla="val 117710"/>
            </a:avLst>
          </a:prstGeom>
          <a:solidFill>
            <a:srgbClr val="99CB38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7" name="오른쪽 화살표 36"/>
          <p:cNvSpPr/>
          <p:nvPr/>
        </p:nvSpPr>
        <p:spPr>
          <a:xfrm rot="20717863">
            <a:off x="6721987" y="3466667"/>
            <a:ext cx="922932" cy="355501"/>
          </a:xfrm>
          <a:prstGeom prst="rightArrow">
            <a:avLst>
              <a:gd name="adj1" fmla="val 50000"/>
              <a:gd name="adj2" fmla="val 117710"/>
            </a:avLst>
          </a:prstGeom>
          <a:solidFill>
            <a:srgbClr val="99CB38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020486" y="6157308"/>
            <a:ext cx="178808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ea"/>
                <a:ea typeface="+mj-ea"/>
              </a:rPr>
              <a:t>Batch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112046" y="1499150"/>
            <a:ext cx="178808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ea"/>
                <a:ea typeface="+mj-ea"/>
              </a:rPr>
              <a:t>WEB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37786" y="1451334"/>
            <a:ext cx="1271747" cy="521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70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ea"/>
                <a:ea typeface="+mj-ea"/>
              </a:rPr>
              <a:t>DB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62842" y="1410384"/>
            <a:ext cx="149637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1" algn="ctr"/>
            <a:r>
              <a:rPr lang="en-US" altLang="ko-KR" sz="300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ea"/>
                <a:ea typeface="+mj-ea"/>
              </a:rPr>
              <a:t>Log</a:t>
            </a:r>
          </a:p>
        </p:txBody>
      </p:sp>
      <p:sp>
        <p:nvSpPr>
          <p:cNvPr id="2" name="순서도: 연결자 1"/>
          <p:cNvSpPr/>
          <p:nvPr/>
        </p:nvSpPr>
        <p:spPr>
          <a:xfrm>
            <a:off x="132973" y="4719976"/>
            <a:ext cx="1036519" cy="136337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rgbClr val="99CB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선곡요청</a:t>
            </a:r>
            <a:endParaRPr lang="ko-KR" altLang="en-US" sz="2000" dirty="0">
              <a:solidFill>
                <a:srgbClr val="99CB38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7" name="오른쪽 화살표 46"/>
          <p:cNvSpPr/>
          <p:nvPr/>
        </p:nvSpPr>
        <p:spPr>
          <a:xfrm rot="779756">
            <a:off x="6682383" y="4507985"/>
            <a:ext cx="922932" cy="355501"/>
          </a:xfrm>
          <a:prstGeom prst="rightArrow">
            <a:avLst>
              <a:gd name="adj1" fmla="val 50000"/>
              <a:gd name="adj2" fmla="val 117710"/>
            </a:avLst>
          </a:prstGeom>
          <a:solidFill>
            <a:srgbClr val="99CB38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402518" y="6008278"/>
            <a:ext cx="1271747" cy="521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70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ea"/>
                <a:ea typeface="+mj-ea"/>
              </a:rPr>
              <a:t>API</a:t>
            </a:r>
          </a:p>
        </p:txBody>
      </p:sp>
      <p:sp>
        <p:nvSpPr>
          <p:cNvPr id="49" name="순서도: 연결자 48"/>
          <p:cNvSpPr/>
          <p:nvPr/>
        </p:nvSpPr>
        <p:spPr>
          <a:xfrm>
            <a:off x="121307" y="2464821"/>
            <a:ext cx="1027385" cy="141219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99CB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음악재생</a:t>
            </a:r>
            <a:endParaRPr lang="ko-KR" altLang="en-US" sz="2000" dirty="0">
              <a:solidFill>
                <a:srgbClr val="99CB38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068320" y="3444459"/>
            <a:ext cx="178808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ea"/>
                <a:ea typeface="+mj-ea"/>
              </a:rPr>
              <a:t>Script</a:t>
            </a:r>
          </a:p>
        </p:txBody>
      </p:sp>
      <p:sp>
        <p:nvSpPr>
          <p:cNvPr id="9" name="구름 8"/>
          <p:cNvSpPr/>
          <p:nvPr/>
        </p:nvSpPr>
        <p:spPr>
          <a:xfrm>
            <a:off x="7234707" y="4935688"/>
            <a:ext cx="1701157" cy="90773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176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Architecture: Backend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-82417" y="1463173"/>
            <a:ext cx="8962595" cy="4772026"/>
            <a:chOff x="379150" y="267678"/>
            <a:chExt cx="10804397" cy="5742978"/>
          </a:xfrm>
        </p:grpSpPr>
        <p:sp>
          <p:nvSpPr>
            <p:cNvPr id="81" name="직사각형 80"/>
            <p:cNvSpPr/>
            <p:nvPr/>
          </p:nvSpPr>
          <p:spPr>
            <a:xfrm>
              <a:off x="379150" y="267678"/>
              <a:ext cx="2442964" cy="70375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200" b="1" cap="none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Address</a:t>
              </a:r>
              <a:endParaRPr lang="en-US" altLang="ko-KR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017012" y="267678"/>
              <a:ext cx="1387862" cy="70375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200" b="1" cap="none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Play</a:t>
              </a:r>
              <a:endParaRPr lang="en-US" altLang="ko-KR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115973" y="267678"/>
              <a:ext cx="1758887" cy="70375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200" b="1" cap="none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Track</a:t>
              </a:r>
              <a:endParaRPr lang="en-US" altLang="ko-KR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7559876" y="270785"/>
              <a:ext cx="1440038" cy="70375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200" b="1" cap="none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MTM</a:t>
              </a:r>
              <a:endParaRPr lang="en-US" altLang="ko-KR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55467" y="270785"/>
              <a:ext cx="1217811" cy="70375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200" b="1" cap="none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Tag</a:t>
              </a:r>
              <a:endParaRPr lang="en-US" altLang="ko-KR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807285" y="1194816"/>
              <a:ext cx="1238359" cy="4815840"/>
              <a:chOff x="807285" y="1194816"/>
              <a:chExt cx="1238359" cy="4815840"/>
            </a:xfrm>
          </p:grpSpPr>
          <p:sp>
            <p:nvSpPr>
              <p:cNvPr id="149" name="직사각형 148"/>
              <p:cNvSpPr/>
              <p:nvPr/>
            </p:nvSpPr>
            <p:spPr>
              <a:xfrm>
                <a:off x="807285" y="1194816"/>
                <a:ext cx="1238359" cy="4815840"/>
              </a:xfrm>
              <a:prstGeom prst="rect">
                <a:avLst/>
              </a:prstGeom>
              <a:solidFill>
                <a:srgbClr val="99CB38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순서도: 연결자 149"/>
              <p:cNvSpPr/>
              <p:nvPr/>
            </p:nvSpPr>
            <p:spPr>
              <a:xfrm>
                <a:off x="1252292" y="5442858"/>
                <a:ext cx="348343" cy="348343"/>
              </a:xfrm>
              <a:prstGeom prst="flowChartConnector">
                <a:avLst/>
              </a:prstGeom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순서도: 연결자 150"/>
              <p:cNvSpPr/>
              <p:nvPr/>
            </p:nvSpPr>
            <p:spPr>
              <a:xfrm>
                <a:off x="1252291" y="1540692"/>
                <a:ext cx="348343" cy="348343"/>
              </a:xfrm>
              <a:prstGeom prst="flowChartConnector">
                <a:avLst/>
              </a:prstGeom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순서도: 연결자 151"/>
              <p:cNvSpPr/>
              <p:nvPr/>
            </p:nvSpPr>
            <p:spPr>
              <a:xfrm>
                <a:off x="1252290" y="2108287"/>
                <a:ext cx="348343" cy="348343"/>
              </a:xfrm>
              <a:prstGeom prst="flowChartConnector">
                <a:avLst/>
              </a:prstGeom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순서도: 연결자 152"/>
              <p:cNvSpPr/>
              <p:nvPr/>
            </p:nvSpPr>
            <p:spPr>
              <a:xfrm>
                <a:off x="1252289" y="4875263"/>
                <a:ext cx="348343" cy="348343"/>
              </a:xfrm>
              <a:prstGeom prst="flowChartConnector">
                <a:avLst/>
              </a:prstGeom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3223261" y="1194816"/>
              <a:ext cx="975360" cy="4815840"/>
              <a:chOff x="3223261" y="1194816"/>
              <a:chExt cx="975360" cy="4815840"/>
            </a:xfrm>
          </p:grpSpPr>
          <p:sp>
            <p:nvSpPr>
              <p:cNvPr id="140" name="직사각형 139"/>
              <p:cNvSpPr/>
              <p:nvPr/>
            </p:nvSpPr>
            <p:spPr>
              <a:xfrm>
                <a:off x="3223261" y="1194816"/>
                <a:ext cx="975360" cy="4815840"/>
              </a:xfrm>
              <a:prstGeom prst="rect">
                <a:avLst/>
              </a:prstGeom>
              <a:solidFill>
                <a:srgbClr val="99CB38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1" name="그룹 140"/>
              <p:cNvGrpSpPr/>
              <p:nvPr/>
            </p:nvGrpSpPr>
            <p:grpSpPr>
              <a:xfrm>
                <a:off x="3536765" y="2108286"/>
                <a:ext cx="348347" cy="3370165"/>
                <a:chOff x="3536765" y="2108286"/>
                <a:chExt cx="348347" cy="3370165"/>
              </a:xfrm>
            </p:grpSpPr>
            <p:sp>
              <p:nvSpPr>
                <p:cNvPr id="142" name="순서도: 연결자 141"/>
                <p:cNvSpPr/>
                <p:nvPr/>
              </p:nvSpPr>
              <p:spPr>
                <a:xfrm>
                  <a:off x="3536769" y="2108286"/>
                  <a:ext cx="348343" cy="348343"/>
                </a:xfrm>
                <a:prstGeom prst="flowChartConnector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순서도: 연결자 142"/>
                <p:cNvSpPr/>
                <p:nvPr/>
              </p:nvSpPr>
              <p:spPr>
                <a:xfrm>
                  <a:off x="3536769" y="2611352"/>
                  <a:ext cx="348343" cy="348343"/>
                </a:xfrm>
                <a:prstGeom prst="flowChartConnector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순서도: 연결자 143"/>
                <p:cNvSpPr/>
                <p:nvPr/>
              </p:nvSpPr>
              <p:spPr>
                <a:xfrm>
                  <a:off x="3536765" y="3112705"/>
                  <a:ext cx="348343" cy="348343"/>
                </a:xfrm>
                <a:prstGeom prst="flowChartConnector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순서도: 연결자 144"/>
                <p:cNvSpPr/>
                <p:nvPr/>
              </p:nvSpPr>
              <p:spPr>
                <a:xfrm>
                  <a:off x="3536766" y="3617484"/>
                  <a:ext cx="348343" cy="348343"/>
                </a:xfrm>
                <a:prstGeom prst="flowChartConnector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순서도: 연결자 145"/>
                <p:cNvSpPr/>
                <p:nvPr/>
              </p:nvSpPr>
              <p:spPr>
                <a:xfrm>
                  <a:off x="3536767" y="4120550"/>
                  <a:ext cx="348343" cy="348343"/>
                </a:xfrm>
                <a:prstGeom prst="flowChartConnector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순서도: 연결자 146"/>
                <p:cNvSpPr/>
                <p:nvPr/>
              </p:nvSpPr>
              <p:spPr>
                <a:xfrm>
                  <a:off x="3536768" y="4627042"/>
                  <a:ext cx="348343" cy="348343"/>
                </a:xfrm>
                <a:prstGeom prst="flowChartConnector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순서도: 연결자 147"/>
                <p:cNvSpPr/>
                <p:nvPr/>
              </p:nvSpPr>
              <p:spPr>
                <a:xfrm>
                  <a:off x="3536768" y="5130108"/>
                  <a:ext cx="348343" cy="348343"/>
                </a:xfrm>
                <a:prstGeom prst="flowChartConnector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8" name="그룹 87"/>
            <p:cNvGrpSpPr/>
            <p:nvPr/>
          </p:nvGrpSpPr>
          <p:grpSpPr>
            <a:xfrm>
              <a:off x="5376238" y="1194816"/>
              <a:ext cx="1238359" cy="4815840"/>
              <a:chOff x="5376238" y="1194816"/>
              <a:chExt cx="1238359" cy="4815840"/>
            </a:xfrm>
          </p:grpSpPr>
          <p:sp>
            <p:nvSpPr>
              <p:cNvPr id="135" name="직사각형 134"/>
              <p:cNvSpPr/>
              <p:nvPr/>
            </p:nvSpPr>
            <p:spPr>
              <a:xfrm>
                <a:off x="5376238" y="1194816"/>
                <a:ext cx="1238359" cy="4815840"/>
              </a:xfrm>
              <a:prstGeom prst="rect">
                <a:avLst/>
              </a:prstGeom>
              <a:solidFill>
                <a:srgbClr val="99CB38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순서도: 연결자 135"/>
              <p:cNvSpPr/>
              <p:nvPr/>
            </p:nvSpPr>
            <p:spPr>
              <a:xfrm>
                <a:off x="5821247" y="5442858"/>
                <a:ext cx="348343" cy="348343"/>
              </a:xfrm>
              <a:prstGeom prst="flowChartConnector">
                <a:avLst/>
              </a:prstGeom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순서도: 연결자 136"/>
              <p:cNvSpPr/>
              <p:nvPr/>
            </p:nvSpPr>
            <p:spPr>
              <a:xfrm>
                <a:off x="5821246" y="2796323"/>
                <a:ext cx="348343" cy="348343"/>
              </a:xfrm>
              <a:prstGeom prst="flowChartConnector">
                <a:avLst/>
              </a:prstGeom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순서도: 연결자 137"/>
              <p:cNvSpPr/>
              <p:nvPr/>
            </p:nvSpPr>
            <p:spPr>
              <a:xfrm>
                <a:off x="5821246" y="1540692"/>
                <a:ext cx="348343" cy="348343"/>
              </a:xfrm>
              <a:prstGeom prst="flowChartConnector">
                <a:avLst/>
              </a:prstGeom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순서도: 연결자 138"/>
              <p:cNvSpPr/>
              <p:nvPr/>
            </p:nvSpPr>
            <p:spPr>
              <a:xfrm>
                <a:off x="5821244" y="4875263"/>
                <a:ext cx="348343" cy="348343"/>
              </a:xfrm>
              <a:prstGeom prst="flowChartConnector">
                <a:avLst/>
              </a:prstGeom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89" name="직선 연결선 88"/>
            <p:cNvCxnSpPr>
              <a:stCxn id="151" idx="6"/>
              <a:endCxn id="142" idx="2"/>
            </p:cNvCxnSpPr>
            <p:nvPr/>
          </p:nvCxnSpPr>
          <p:spPr>
            <a:xfrm>
              <a:off x="1600634" y="1714864"/>
              <a:ext cx="1936135" cy="567594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142" idx="6"/>
              <a:endCxn id="137" idx="2"/>
            </p:cNvCxnSpPr>
            <p:nvPr/>
          </p:nvCxnSpPr>
          <p:spPr>
            <a:xfrm>
              <a:off x="3885112" y="2282458"/>
              <a:ext cx="1936134" cy="688037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151" idx="6"/>
              <a:endCxn id="144" idx="2"/>
            </p:cNvCxnSpPr>
            <p:nvPr/>
          </p:nvCxnSpPr>
          <p:spPr>
            <a:xfrm>
              <a:off x="1600634" y="1714864"/>
              <a:ext cx="1936131" cy="1572013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144" idx="6"/>
              <a:endCxn id="136" idx="2"/>
            </p:cNvCxnSpPr>
            <p:nvPr/>
          </p:nvCxnSpPr>
          <p:spPr>
            <a:xfrm>
              <a:off x="3885108" y="3286877"/>
              <a:ext cx="1936139" cy="2330153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152" idx="6"/>
              <a:endCxn id="145" idx="2"/>
            </p:cNvCxnSpPr>
            <p:nvPr/>
          </p:nvCxnSpPr>
          <p:spPr>
            <a:xfrm>
              <a:off x="1600633" y="2282459"/>
              <a:ext cx="1936133" cy="1509197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>
              <a:endCxn id="136" idx="2"/>
            </p:cNvCxnSpPr>
            <p:nvPr/>
          </p:nvCxnSpPr>
          <p:spPr>
            <a:xfrm>
              <a:off x="3885106" y="3800742"/>
              <a:ext cx="1936141" cy="1816288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>
              <a:stCxn id="150" idx="6"/>
              <a:endCxn id="148" idx="2"/>
            </p:cNvCxnSpPr>
            <p:nvPr/>
          </p:nvCxnSpPr>
          <p:spPr>
            <a:xfrm flipV="1">
              <a:off x="1600635" y="5304280"/>
              <a:ext cx="1936133" cy="312750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>
              <a:stCxn id="148" idx="6"/>
              <a:endCxn id="139" idx="2"/>
            </p:cNvCxnSpPr>
            <p:nvPr/>
          </p:nvCxnSpPr>
          <p:spPr>
            <a:xfrm flipV="1">
              <a:off x="3885111" y="5049435"/>
              <a:ext cx="1936133" cy="254845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153" idx="6"/>
              <a:endCxn id="147" idx="2"/>
            </p:cNvCxnSpPr>
            <p:nvPr/>
          </p:nvCxnSpPr>
          <p:spPr>
            <a:xfrm flipV="1">
              <a:off x="1600632" y="4801214"/>
              <a:ext cx="1936136" cy="248221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147" idx="6"/>
              <a:endCxn id="138" idx="2"/>
            </p:cNvCxnSpPr>
            <p:nvPr/>
          </p:nvCxnSpPr>
          <p:spPr>
            <a:xfrm flipV="1">
              <a:off x="3885111" y="1714864"/>
              <a:ext cx="1936135" cy="3086350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>
              <a:stCxn id="153" idx="6"/>
              <a:endCxn id="146" idx="2"/>
            </p:cNvCxnSpPr>
            <p:nvPr/>
          </p:nvCxnSpPr>
          <p:spPr>
            <a:xfrm flipV="1">
              <a:off x="1600632" y="4294722"/>
              <a:ext cx="1936135" cy="754713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146" idx="6"/>
              <a:endCxn id="137" idx="2"/>
            </p:cNvCxnSpPr>
            <p:nvPr/>
          </p:nvCxnSpPr>
          <p:spPr>
            <a:xfrm flipV="1">
              <a:off x="3885110" y="2970495"/>
              <a:ext cx="1936136" cy="1324227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>
              <a:stCxn id="152" idx="6"/>
              <a:endCxn id="143" idx="2"/>
            </p:cNvCxnSpPr>
            <p:nvPr/>
          </p:nvCxnSpPr>
          <p:spPr>
            <a:xfrm>
              <a:off x="1600633" y="2282459"/>
              <a:ext cx="1936136" cy="503065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>
              <a:stCxn id="143" idx="6"/>
              <a:endCxn id="138" idx="2"/>
            </p:cNvCxnSpPr>
            <p:nvPr/>
          </p:nvCxnSpPr>
          <p:spPr>
            <a:xfrm flipV="1">
              <a:off x="3885112" y="1714864"/>
              <a:ext cx="1936134" cy="1070660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그룹 102"/>
            <p:cNvGrpSpPr/>
            <p:nvPr/>
          </p:nvGrpSpPr>
          <p:grpSpPr>
            <a:xfrm>
              <a:off x="7792214" y="1194816"/>
              <a:ext cx="975360" cy="4815840"/>
              <a:chOff x="7792214" y="1194816"/>
              <a:chExt cx="975360" cy="4815840"/>
            </a:xfrm>
          </p:grpSpPr>
          <p:sp>
            <p:nvSpPr>
              <p:cNvPr id="126" name="직사각형 125"/>
              <p:cNvSpPr/>
              <p:nvPr/>
            </p:nvSpPr>
            <p:spPr>
              <a:xfrm>
                <a:off x="7792214" y="1194816"/>
                <a:ext cx="975360" cy="4815840"/>
              </a:xfrm>
              <a:prstGeom prst="rect">
                <a:avLst/>
              </a:prstGeom>
              <a:solidFill>
                <a:srgbClr val="99CB38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7" name="그룹 126"/>
              <p:cNvGrpSpPr/>
              <p:nvPr/>
            </p:nvGrpSpPr>
            <p:grpSpPr>
              <a:xfrm>
                <a:off x="8105718" y="2108286"/>
                <a:ext cx="348347" cy="3370165"/>
                <a:chOff x="3536765" y="2108286"/>
                <a:chExt cx="348347" cy="3370165"/>
              </a:xfrm>
            </p:grpSpPr>
            <p:sp>
              <p:nvSpPr>
                <p:cNvPr id="128" name="순서도: 연결자 127"/>
                <p:cNvSpPr/>
                <p:nvPr/>
              </p:nvSpPr>
              <p:spPr>
                <a:xfrm>
                  <a:off x="3536769" y="2108286"/>
                  <a:ext cx="348343" cy="348343"/>
                </a:xfrm>
                <a:prstGeom prst="flowChartConnector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순서도: 연결자 128"/>
                <p:cNvSpPr/>
                <p:nvPr/>
              </p:nvSpPr>
              <p:spPr>
                <a:xfrm>
                  <a:off x="3536769" y="2611352"/>
                  <a:ext cx="348343" cy="348343"/>
                </a:xfrm>
                <a:prstGeom prst="flowChartConnector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순서도: 연결자 129"/>
                <p:cNvSpPr/>
                <p:nvPr/>
              </p:nvSpPr>
              <p:spPr>
                <a:xfrm>
                  <a:off x="3536765" y="3112705"/>
                  <a:ext cx="348343" cy="348343"/>
                </a:xfrm>
                <a:prstGeom prst="flowChartConnector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순서도: 연결자 130"/>
                <p:cNvSpPr/>
                <p:nvPr/>
              </p:nvSpPr>
              <p:spPr>
                <a:xfrm>
                  <a:off x="3536766" y="3617484"/>
                  <a:ext cx="348343" cy="348343"/>
                </a:xfrm>
                <a:prstGeom prst="flowChartConnector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순서도: 연결자 131"/>
                <p:cNvSpPr/>
                <p:nvPr/>
              </p:nvSpPr>
              <p:spPr>
                <a:xfrm>
                  <a:off x="3536767" y="4120550"/>
                  <a:ext cx="348343" cy="348343"/>
                </a:xfrm>
                <a:prstGeom prst="flowChartConnector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순서도: 연결자 132"/>
                <p:cNvSpPr/>
                <p:nvPr/>
              </p:nvSpPr>
              <p:spPr>
                <a:xfrm>
                  <a:off x="3536768" y="4627042"/>
                  <a:ext cx="348343" cy="348343"/>
                </a:xfrm>
                <a:prstGeom prst="flowChartConnector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순서도: 연결자 133"/>
                <p:cNvSpPr/>
                <p:nvPr/>
              </p:nvSpPr>
              <p:spPr>
                <a:xfrm>
                  <a:off x="3536768" y="5130108"/>
                  <a:ext cx="348343" cy="348343"/>
                </a:xfrm>
                <a:prstGeom prst="flowChartConnector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4" name="그룹 103"/>
            <p:cNvGrpSpPr/>
            <p:nvPr/>
          </p:nvGrpSpPr>
          <p:grpSpPr>
            <a:xfrm>
              <a:off x="9945188" y="1194816"/>
              <a:ext cx="1238359" cy="4815840"/>
              <a:chOff x="9945188" y="1194816"/>
              <a:chExt cx="1238359" cy="4815840"/>
            </a:xfrm>
          </p:grpSpPr>
          <p:sp>
            <p:nvSpPr>
              <p:cNvPr id="119" name="직사각형 118"/>
              <p:cNvSpPr/>
              <p:nvPr/>
            </p:nvSpPr>
            <p:spPr>
              <a:xfrm>
                <a:off x="9945188" y="1194816"/>
                <a:ext cx="1238359" cy="4815840"/>
              </a:xfrm>
              <a:prstGeom prst="rect">
                <a:avLst/>
              </a:prstGeom>
              <a:solidFill>
                <a:srgbClr val="99CB38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0" name="그룹 119"/>
              <p:cNvGrpSpPr/>
              <p:nvPr/>
            </p:nvGrpSpPr>
            <p:grpSpPr>
              <a:xfrm>
                <a:off x="10390197" y="1540692"/>
                <a:ext cx="348346" cy="4250509"/>
                <a:chOff x="1252289" y="1540692"/>
                <a:chExt cx="348346" cy="4250509"/>
              </a:xfrm>
            </p:grpSpPr>
            <p:sp>
              <p:nvSpPr>
                <p:cNvPr id="121" name="순서도: 연결자 120"/>
                <p:cNvSpPr/>
                <p:nvPr/>
              </p:nvSpPr>
              <p:spPr>
                <a:xfrm>
                  <a:off x="1252292" y="5442858"/>
                  <a:ext cx="348343" cy="348343"/>
                </a:xfrm>
                <a:prstGeom prst="flowChartConnector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순서도: 연결자 121"/>
                <p:cNvSpPr/>
                <p:nvPr/>
              </p:nvSpPr>
              <p:spPr>
                <a:xfrm>
                  <a:off x="1252291" y="2796323"/>
                  <a:ext cx="348343" cy="348343"/>
                </a:xfrm>
                <a:prstGeom prst="flowChartConnector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순서도: 연결자 122"/>
                <p:cNvSpPr/>
                <p:nvPr/>
              </p:nvSpPr>
              <p:spPr>
                <a:xfrm>
                  <a:off x="1252291" y="1540692"/>
                  <a:ext cx="348343" cy="348343"/>
                </a:xfrm>
                <a:prstGeom prst="flowChartConnector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순서도: 연결자 123"/>
                <p:cNvSpPr/>
                <p:nvPr/>
              </p:nvSpPr>
              <p:spPr>
                <a:xfrm>
                  <a:off x="1252290" y="2108287"/>
                  <a:ext cx="348343" cy="348343"/>
                </a:xfrm>
                <a:prstGeom prst="flowChartConnector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순서도: 연결자 124"/>
                <p:cNvSpPr/>
                <p:nvPr/>
              </p:nvSpPr>
              <p:spPr>
                <a:xfrm>
                  <a:off x="1252289" y="4875263"/>
                  <a:ext cx="348343" cy="348343"/>
                </a:xfrm>
                <a:prstGeom prst="flowChartConnector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105" name="직선 연결선 104"/>
            <p:cNvCxnSpPr>
              <a:stCxn id="128" idx="6"/>
              <a:endCxn id="124" idx="2"/>
            </p:cNvCxnSpPr>
            <p:nvPr/>
          </p:nvCxnSpPr>
          <p:spPr>
            <a:xfrm>
              <a:off x="8454065" y="2282458"/>
              <a:ext cx="1936133" cy="1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>
              <a:stCxn id="130" idx="6"/>
              <a:endCxn id="121" idx="2"/>
            </p:cNvCxnSpPr>
            <p:nvPr/>
          </p:nvCxnSpPr>
          <p:spPr>
            <a:xfrm>
              <a:off x="8454061" y="3286877"/>
              <a:ext cx="1936139" cy="2330153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>
              <a:endCxn id="121" idx="2"/>
            </p:cNvCxnSpPr>
            <p:nvPr/>
          </p:nvCxnSpPr>
          <p:spPr>
            <a:xfrm>
              <a:off x="8454059" y="3800742"/>
              <a:ext cx="1936141" cy="1816288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>
              <a:stCxn id="134" idx="6"/>
              <a:endCxn id="125" idx="2"/>
            </p:cNvCxnSpPr>
            <p:nvPr/>
          </p:nvCxnSpPr>
          <p:spPr>
            <a:xfrm flipV="1">
              <a:off x="8454064" y="5049435"/>
              <a:ext cx="1936133" cy="254845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133" idx="6"/>
              <a:endCxn id="123" idx="2"/>
            </p:cNvCxnSpPr>
            <p:nvPr/>
          </p:nvCxnSpPr>
          <p:spPr>
            <a:xfrm flipV="1">
              <a:off x="8454064" y="1714864"/>
              <a:ext cx="1936135" cy="3086350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>
              <a:stCxn id="132" idx="6"/>
              <a:endCxn id="122" idx="2"/>
            </p:cNvCxnSpPr>
            <p:nvPr/>
          </p:nvCxnSpPr>
          <p:spPr>
            <a:xfrm flipV="1">
              <a:off x="8454063" y="2970495"/>
              <a:ext cx="1936136" cy="1324227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>
              <a:stCxn id="129" idx="6"/>
              <a:endCxn id="123" idx="2"/>
            </p:cNvCxnSpPr>
            <p:nvPr/>
          </p:nvCxnSpPr>
          <p:spPr>
            <a:xfrm flipV="1">
              <a:off x="8454065" y="1714864"/>
              <a:ext cx="1936134" cy="1070660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>
              <a:stCxn id="138" idx="6"/>
              <a:endCxn id="130" idx="2"/>
            </p:cNvCxnSpPr>
            <p:nvPr/>
          </p:nvCxnSpPr>
          <p:spPr>
            <a:xfrm>
              <a:off x="6169589" y="1714864"/>
              <a:ext cx="1936129" cy="1572013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>
              <a:stCxn id="137" idx="6"/>
              <a:endCxn id="134" idx="2"/>
            </p:cNvCxnSpPr>
            <p:nvPr/>
          </p:nvCxnSpPr>
          <p:spPr>
            <a:xfrm>
              <a:off x="6169589" y="2970495"/>
              <a:ext cx="1936132" cy="2333785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stCxn id="137" idx="6"/>
              <a:endCxn id="132" idx="2"/>
            </p:cNvCxnSpPr>
            <p:nvPr/>
          </p:nvCxnSpPr>
          <p:spPr>
            <a:xfrm>
              <a:off x="6169589" y="2970495"/>
              <a:ext cx="1936131" cy="1324227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>
              <a:stCxn id="139" idx="6"/>
              <a:endCxn id="131" idx="2"/>
            </p:cNvCxnSpPr>
            <p:nvPr/>
          </p:nvCxnSpPr>
          <p:spPr>
            <a:xfrm flipV="1">
              <a:off x="6169587" y="3791656"/>
              <a:ext cx="1936132" cy="1257779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>
              <a:stCxn id="136" idx="6"/>
              <a:endCxn id="129" idx="2"/>
            </p:cNvCxnSpPr>
            <p:nvPr/>
          </p:nvCxnSpPr>
          <p:spPr>
            <a:xfrm flipV="1">
              <a:off x="6169590" y="2785524"/>
              <a:ext cx="1936132" cy="2831506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>
              <a:stCxn id="136" idx="6"/>
              <a:endCxn id="128" idx="1"/>
            </p:cNvCxnSpPr>
            <p:nvPr/>
          </p:nvCxnSpPr>
          <p:spPr>
            <a:xfrm flipV="1">
              <a:off x="6169590" y="2159300"/>
              <a:ext cx="1987146" cy="3457730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>
              <a:stCxn id="138" idx="6"/>
              <a:endCxn id="133" idx="2"/>
            </p:cNvCxnSpPr>
            <p:nvPr/>
          </p:nvCxnSpPr>
          <p:spPr>
            <a:xfrm>
              <a:off x="6169589" y="1714864"/>
              <a:ext cx="1936132" cy="3086350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5308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 Spec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54" name="그림 15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1" y="1446120"/>
            <a:ext cx="8229599" cy="5093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5129213" y="6110605"/>
            <a:ext cx="1185862" cy="42862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342901" y="1446120"/>
            <a:ext cx="1057275" cy="42862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2524126" y="4377055"/>
            <a:ext cx="1057275" cy="42862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7205609" y="1420406"/>
            <a:ext cx="1338315" cy="39188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0911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5" grpId="0" animBg="1"/>
      <p:bldP spid="164" grpId="0" animBg="1"/>
      <p:bldP spid="1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 Spec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8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311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Backend</a:t>
            </a:r>
          </a:p>
          <a:p>
            <a:pPr lvl="1"/>
            <a:r>
              <a:rPr lang="en-US" altLang="ko-KR" dirty="0" err="1" smtClean="0"/>
              <a:t>address_proposal_list</a:t>
            </a:r>
            <a:endParaRPr lang="en-US" altLang="ko-KR" dirty="0" smtClean="0"/>
          </a:p>
          <a:p>
            <a:r>
              <a:rPr lang="en-US" altLang="ko-KR" dirty="0" smtClean="0"/>
              <a:t>Frontend</a:t>
            </a:r>
          </a:p>
          <a:p>
            <a:pPr lvl="1"/>
            <a:r>
              <a:rPr lang="en-US" altLang="ko-KR" dirty="0" err="1" smtClean="0"/>
              <a:t>Naver.maps.Service.reverseGeocode</a:t>
            </a:r>
            <a:endParaRPr lang="en-US" altLang="ko-KR" dirty="0" smtClean="0"/>
          </a:p>
          <a:p>
            <a:r>
              <a:rPr lang="en-US" altLang="ko-KR" dirty="0" smtClean="0"/>
              <a:t>Script</a:t>
            </a:r>
          </a:p>
          <a:p>
            <a:pPr lvl="1"/>
            <a:r>
              <a:rPr lang="en-US" altLang="ko-KR" dirty="0" smtClean="0"/>
              <a:t>Track.sh/ tag.sh/ mtm.sh/ play.sh</a:t>
            </a:r>
            <a:endParaRPr lang="en-US" altLang="ko-KR" dirty="0"/>
          </a:p>
          <a:p>
            <a:pPr lvl="1"/>
            <a:r>
              <a:rPr lang="en-US" altLang="ko-KR" dirty="0" smtClean="0"/>
              <a:t>http POST http://~</a:t>
            </a:r>
          </a:p>
        </p:txBody>
      </p:sp>
    </p:spTree>
    <p:extLst>
      <p:ext uri="{BB962C8B-B14F-4D97-AF65-F5344CB8AC3E}">
        <p14:creationId xmlns:p14="http://schemas.microsoft.com/office/powerpoint/2010/main" val="2903303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Current Status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Project1 Spring, 2017; Midterm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34538" y="1738309"/>
            <a:ext cx="8237962" cy="3894915"/>
            <a:chOff x="362902" y="332232"/>
            <a:chExt cx="10983949" cy="519322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902" y="332232"/>
              <a:ext cx="6545203" cy="519074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24179" y="332232"/>
              <a:ext cx="3822672" cy="5193220"/>
            </a:xfrm>
            <a:prstGeom prst="rect">
              <a:avLst/>
            </a:prstGeom>
          </p:spPr>
        </p:pic>
        <p:sp>
          <p:nvSpPr>
            <p:cNvPr id="9" name="오른쪽 화살표 8"/>
            <p:cNvSpPr/>
            <p:nvPr/>
          </p:nvSpPr>
          <p:spPr>
            <a:xfrm rot="754064">
              <a:off x="5973166" y="3569994"/>
              <a:ext cx="1828800" cy="578925"/>
            </a:xfrm>
            <a:prstGeom prst="rightArrow">
              <a:avLst>
                <a:gd name="adj1" fmla="val 50000"/>
                <a:gd name="adj2" fmla="val 169633"/>
              </a:avLst>
            </a:prstGeom>
            <a:solidFill>
              <a:srgbClr val="70AD47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907906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Further Plan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Project1 Spring, 2017; Midterm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체계적인 </a:t>
            </a:r>
            <a:r>
              <a:rPr lang="en-US" altLang="ko-KR" dirty="0" smtClean="0"/>
              <a:t>Real-time  </a:t>
            </a:r>
            <a:r>
              <a:rPr lang="ko-KR" altLang="en-US" dirty="0" smtClean="0"/>
              <a:t>처리 필요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Crontab</a:t>
            </a:r>
            <a:r>
              <a:rPr lang="ko-KR" altLang="en-US" dirty="0" smtClean="0"/>
              <a:t>을 설치하여 </a:t>
            </a:r>
            <a:r>
              <a:rPr lang="en-US" altLang="ko-KR" dirty="0" smtClean="0"/>
              <a:t>scheduling</a:t>
            </a:r>
          </a:p>
          <a:p>
            <a:pPr lvl="1"/>
            <a:r>
              <a:rPr lang="en-US" altLang="ko-KR" dirty="0" smtClean="0"/>
              <a:t>Python scrip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batch system</a:t>
            </a:r>
            <a:endParaRPr lang="en-US" altLang="ko-KR" dirty="0"/>
          </a:p>
          <a:p>
            <a:r>
              <a:rPr lang="en-US" altLang="ko-KR" dirty="0" smtClean="0"/>
              <a:t>Backend logic </a:t>
            </a:r>
            <a:r>
              <a:rPr lang="ko-KR" altLang="en-US" dirty="0" smtClean="0"/>
              <a:t>개선</a:t>
            </a:r>
            <a:endParaRPr lang="en-US" altLang="ko-KR" dirty="0" smtClean="0"/>
          </a:p>
          <a:p>
            <a:r>
              <a:rPr lang="en-US" altLang="ko-KR" dirty="0" smtClean="0"/>
              <a:t>http request </a:t>
            </a:r>
            <a:r>
              <a:rPr lang="ko-KR" altLang="en-US" dirty="0" smtClean="0"/>
              <a:t>가능한 </a:t>
            </a:r>
            <a:r>
              <a:rPr lang="en-US" altLang="ko-KR" dirty="0" smtClean="0"/>
              <a:t>front page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r>
              <a:rPr lang="en-US" altLang="ko-KR" dirty="0" smtClean="0"/>
              <a:t>Failover system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r>
              <a:rPr lang="en-US" altLang="ko-KR" dirty="0" smtClean="0"/>
              <a:t>API</a:t>
            </a:r>
            <a:r>
              <a:rPr lang="ko-KR" altLang="en-US" dirty="0"/>
              <a:t> </a:t>
            </a:r>
            <a:r>
              <a:rPr lang="ko-KR" altLang="en-US" dirty="0" smtClean="0"/>
              <a:t>완성 및 배포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010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Plan : </a:t>
            </a:r>
            <a:r>
              <a:rPr lang="ko-KR" altLang="en-US" dirty="0" smtClean="0"/>
              <a:t>단계별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Project1 Spring, 2017; Midterm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소개 단계</a:t>
            </a:r>
            <a:endParaRPr lang="en-US" altLang="ko-KR" dirty="0"/>
          </a:p>
          <a:p>
            <a:pPr lvl="1"/>
            <a:r>
              <a:rPr lang="ko-KR" altLang="en-US" dirty="0" smtClean="0"/>
              <a:t>준비한 </a:t>
            </a:r>
            <a:r>
              <a:rPr lang="en-US" altLang="ko-KR" dirty="0" smtClean="0"/>
              <a:t>Script </a:t>
            </a:r>
            <a:r>
              <a:rPr lang="ko-KR" altLang="en-US" dirty="0" smtClean="0"/>
              <a:t>실행 후 관찰</a:t>
            </a:r>
            <a:endParaRPr lang="en-US" altLang="ko-KR" dirty="0" smtClean="0"/>
          </a:p>
          <a:p>
            <a:r>
              <a:rPr lang="ko-KR" altLang="en-US" dirty="0" smtClean="0"/>
              <a:t>설명 단계</a:t>
            </a:r>
            <a:endParaRPr lang="en-US" altLang="ko-KR" dirty="0"/>
          </a:p>
          <a:p>
            <a:pPr lvl="1"/>
            <a:r>
              <a:rPr lang="ko-KR" altLang="en-US" dirty="0" smtClean="0"/>
              <a:t>실제 스케일 작동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페이지 접속 후 직접 시연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Challenging</a:t>
            </a:r>
            <a:r>
              <a:rPr lang="ko-KR" altLang="en-US" dirty="0" smtClean="0"/>
              <a:t>한 추가 구현 소개</a:t>
            </a:r>
            <a:endParaRPr lang="en-US" altLang="ko-KR" dirty="0" smtClean="0"/>
          </a:p>
          <a:p>
            <a:r>
              <a:rPr lang="ko-KR" altLang="en-US" dirty="0" smtClean="0"/>
              <a:t>마무리 단계</a:t>
            </a:r>
            <a:endParaRPr lang="en-US" altLang="ko-KR" dirty="0"/>
          </a:p>
          <a:p>
            <a:pPr lvl="1"/>
            <a:r>
              <a:rPr lang="ko-KR" altLang="en-US" dirty="0" smtClean="0"/>
              <a:t>모듈 단위 테스트 코드 실행 </a:t>
            </a:r>
            <a:endParaRPr lang="en-US" altLang="ko-KR" dirty="0"/>
          </a:p>
          <a:p>
            <a:pPr lvl="1"/>
            <a:r>
              <a:rPr lang="en-US" altLang="ko-KR" dirty="0" smtClean="0"/>
              <a:t>Q&amp;A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774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Division and Assignment of Work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Project1 Spring, 2017; Midterm</a:t>
            </a:r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77728479"/>
              </p:ext>
            </p:extLst>
          </p:nvPr>
        </p:nvGraphicFramePr>
        <p:xfrm>
          <a:off x="457200" y="1352762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1353"/>
                <a:gridCol w="536824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 </a:t>
                      </a:r>
                      <a:r>
                        <a:rPr lang="ko-KR" altLang="en-US" dirty="0" smtClean="0"/>
                        <a:t>구축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유가온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Web page </a:t>
                      </a:r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김다윤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Logic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설계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유가온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Design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김다윤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Backend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유가온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 code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김다윤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Server </a:t>
                      </a:r>
                      <a:r>
                        <a:rPr lang="ko-KR" altLang="en-US" dirty="0" smtClean="0"/>
                        <a:t>관리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유가온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98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Schedule 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Project1 Spring, 2017; Midterm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19</a:t>
            </a:fld>
            <a:endParaRPr lang="ko-KR" altLang="en-US"/>
          </a:p>
        </p:txBody>
      </p:sp>
      <p:graphicFrame>
        <p:nvGraphicFramePr>
          <p:cNvPr id="10" name="내용 개체 틀 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44486277"/>
              </p:ext>
            </p:extLst>
          </p:nvPr>
        </p:nvGraphicFramePr>
        <p:xfrm>
          <a:off x="440868" y="1436916"/>
          <a:ext cx="8205391" cy="4800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7932"/>
                <a:gridCol w="1485900"/>
                <a:gridCol w="842963"/>
                <a:gridCol w="814388"/>
                <a:gridCol w="842962"/>
                <a:gridCol w="871537"/>
                <a:gridCol w="728665"/>
                <a:gridCol w="1231044"/>
              </a:tblGrid>
              <a:tr h="436418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effectLst/>
                        </a:rPr>
                        <a:t>Date</a:t>
                      </a:r>
                      <a:endParaRPr lang="ko-KR" sz="2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200" b="1" kern="100" dirty="0">
                          <a:effectLst/>
                        </a:rPr>
                        <a:t>중간발표</a:t>
                      </a:r>
                      <a:endParaRPr lang="ko-KR" sz="2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5</a:t>
                      </a:r>
                      <a:r>
                        <a:rPr lang="ko-KR" sz="2200" b="1" kern="100">
                          <a:effectLst/>
                        </a:rPr>
                        <a:t>월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6</a:t>
                      </a:r>
                      <a:r>
                        <a:rPr lang="ko-KR" sz="2200" b="1" kern="100">
                          <a:effectLst/>
                        </a:rPr>
                        <a:t>월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200" b="1" kern="100">
                          <a:effectLst/>
                        </a:rPr>
                        <a:t>최종발표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64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3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effectLst/>
                        </a:rPr>
                        <a:t>4</a:t>
                      </a:r>
                      <a:endParaRPr lang="ko-KR" sz="2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1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2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3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64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200" b="1" kern="100">
                          <a:effectLst/>
                        </a:rPr>
                        <a:t>작업환경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effectLst/>
                        </a:rPr>
                        <a:t>O</a:t>
                      </a:r>
                      <a:endParaRPr lang="ko-KR" sz="2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 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 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 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effectLst/>
                        </a:rPr>
                        <a:t> </a:t>
                      </a:r>
                      <a:endParaRPr lang="ko-KR" sz="2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 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O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64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200" b="1" kern="100">
                          <a:effectLst/>
                        </a:rPr>
                        <a:t>앞단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O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O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 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 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 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effectLst/>
                        </a:rPr>
                        <a:t> </a:t>
                      </a:r>
                      <a:endParaRPr lang="ko-KR" sz="2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O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64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200" b="1" kern="100">
                          <a:effectLst/>
                        </a:rPr>
                        <a:t>뒷단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O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O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O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 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 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 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O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64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200" b="1" kern="100">
                          <a:effectLst/>
                        </a:rPr>
                        <a:t>배치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O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O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O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O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 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 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O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64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200" b="1" kern="100">
                          <a:effectLst/>
                        </a:rPr>
                        <a:t>로그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 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O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O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O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 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 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O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64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200" b="1" kern="100">
                          <a:effectLst/>
                        </a:rPr>
                        <a:t>스크립트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 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O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O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O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 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 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O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64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200" b="1" kern="100">
                          <a:effectLst/>
                        </a:rPr>
                        <a:t>테스트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 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 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 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effectLst/>
                        </a:rPr>
                        <a:t> </a:t>
                      </a:r>
                      <a:endParaRPr lang="ko-KR" sz="2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O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 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effectLst/>
                        </a:rPr>
                        <a:t>O</a:t>
                      </a:r>
                      <a:endParaRPr lang="ko-KR" sz="2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64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failover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 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 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 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effectLst/>
                        </a:rPr>
                        <a:t>O</a:t>
                      </a:r>
                      <a:endParaRPr lang="ko-KR" sz="2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effectLst/>
                        </a:rPr>
                        <a:t>O</a:t>
                      </a:r>
                      <a:endParaRPr lang="ko-KR" sz="2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effectLst/>
                        </a:rPr>
                        <a:t> </a:t>
                      </a:r>
                      <a:endParaRPr lang="ko-KR" sz="2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b="1" kern="100" dirty="0" smtClean="0">
                          <a:effectLst/>
                        </a:rPr>
                        <a:t>O</a:t>
                      </a:r>
                      <a:endParaRPr lang="ko-KR" altLang="ko-KR" sz="2200" b="1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64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API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 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 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 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O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O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</a:rPr>
                        <a:t> </a:t>
                      </a:r>
                      <a:endParaRPr lang="ko-KR" sz="2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effectLst/>
                        </a:rPr>
                        <a:t>O</a:t>
                      </a:r>
                      <a:endParaRPr lang="ko-KR" sz="2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369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Contents 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Project1 Spring, 2017; Midterm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714050" y="1271432"/>
            <a:ext cx="6703892" cy="4687579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smtClean="0"/>
              <a:t>Overview</a:t>
            </a:r>
          </a:p>
          <a:p>
            <a:r>
              <a:rPr lang="en-US" altLang="ko-KR" sz="2400" dirty="0" smtClean="0"/>
              <a:t>Goal/Problem &amp; Requirement</a:t>
            </a:r>
          </a:p>
          <a:p>
            <a:r>
              <a:rPr lang="en-US" altLang="ko-KR" sz="2400" dirty="0" smtClean="0"/>
              <a:t>Approach</a:t>
            </a:r>
          </a:p>
          <a:p>
            <a:r>
              <a:rPr lang="en-US" altLang="ko-KR" sz="2400" dirty="0" smtClean="0"/>
              <a:t>Development Environment</a:t>
            </a:r>
          </a:p>
          <a:p>
            <a:r>
              <a:rPr lang="en-US" altLang="ko-KR" sz="2400" dirty="0" smtClean="0"/>
              <a:t>Architecture</a:t>
            </a:r>
          </a:p>
          <a:p>
            <a:r>
              <a:rPr lang="en-US" altLang="ko-KR" sz="2400" dirty="0" smtClean="0"/>
              <a:t>Implementation Spec</a:t>
            </a:r>
          </a:p>
          <a:p>
            <a:r>
              <a:rPr lang="en-US" altLang="ko-KR" sz="2400" dirty="0" smtClean="0"/>
              <a:t>Current Status</a:t>
            </a:r>
          </a:p>
          <a:p>
            <a:r>
              <a:rPr lang="en-US" altLang="ko-KR" sz="2400" dirty="0" smtClean="0"/>
              <a:t>Further plan</a:t>
            </a:r>
          </a:p>
          <a:p>
            <a:r>
              <a:rPr lang="en-US" altLang="ko-KR" sz="2400" dirty="0" smtClean="0"/>
              <a:t>Demo Plan</a:t>
            </a:r>
          </a:p>
          <a:p>
            <a:r>
              <a:rPr lang="en-US" altLang="ko-KR" sz="2400" dirty="0" smtClean="0"/>
              <a:t>Division and Assignment of work</a:t>
            </a:r>
          </a:p>
          <a:p>
            <a:r>
              <a:rPr lang="en-US" altLang="ko-KR" sz="2400" dirty="0" smtClean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감사합니</a:t>
            </a:r>
            <a:r>
              <a:rPr lang="ko-KR" altLang="en-US" dirty="0">
                <a:latin typeface="+mn-ea"/>
                <a:ea typeface="+mn-ea"/>
              </a:rPr>
              <a:t>다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Project1 Spring, 2017; Midterm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9675" y="4667250"/>
            <a:ext cx="6915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김다윤</a:t>
            </a:r>
            <a:r>
              <a:rPr lang="en-US" altLang="ko-KR" sz="3200" dirty="0" smtClean="0"/>
              <a:t>, </a:t>
            </a:r>
            <a:r>
              <a:rPr lang="ko-KR" altLang="en-US" sz="3200" dirty="0" err="1" smtClean="0"/>
              <a:t>유가온</a:t>
            </a:r>
            <a:endParaRPr lang="ko-KR" alt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Project1 Spring, 2017; Midterm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68440" y="1454386"/>
            <a:ext cx="219322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MTM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04045" y="2470049"/>
            <a:ext cx="43220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99CB3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My Town </a:t>
            </a:r>
            <a:r>
              <a:rPr lang="en-US" altLang="ko-KR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99CB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r>
              <a:rPr lang="en-US" altLang="ko-KR" sz="4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99CB3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usic</a:t>
            </a:r>
            <a:endParaRPr lang="en-US" altLang="ko-KR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99CB38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737086" y="1819908"/>
            <a:ext cx="2121040" cy="2373691"/>
            <a:chOff x="2793860" y="1439055"/>
            <a:chExt cx="3556279" cy="3979890"/>
          </a:xfrm>
        </p:grpSpPr>
        <p:pic>
          <p:nvPicPr>
            <p:cNvPr id="8" name="Picture 6" descr="music white note에 대한 이미지 검색결과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02164" y="1439055"/>
              <a:ext cx="2847975" cy="3743325"/>
            </a:xfrm>
            <a:prstGeom prst="rect">
              <a:avLst/>
            </a:prstGeom>
            <a:noFill/>
          </p:spPr>
        </p:pic>
        <p:pic>
          <p:nvPicPr>
            <p:cNvPr id="9" name="Picture 8" descr="white gps에 대한 이미지 검색결과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93860" y="3348772"/>
              <a:ext cx="2459977" cy="2070173"/>
            </a:xfrm>
            <a:prstGeom prst="rect">
              <a:avLst/>
            </a:prstGeom>
            <a:noFill/>
          </p:spPr>
        </p:pic>
      </p:grpSp>
      <p:sp>
        <p:nvSpPr>
          <p:cNvPr id="12" name="내용 개체 틀 3"/>
          <p:cNvSpPr txBox="1">
            <a:spLocks/>
          </p:cNvSpPr>
          <p:nvPr/>
        </p:nvSpPr>
        <p:spPr>
          <a:xfrm>
            <a:off x="457200" y="1219200"/>
            <a:ext cx="8229600" cy="50931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3300" kern="1200">
                <a:solidFill>
                  <a:schemeClr val="bg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bg1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200" kern="1200">
                <a:solidFill>
                  <a:schemeClr val="bg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bg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bg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14" name="내용 개체 틀 3"/>
          <p:cNvSpPr>
            <a:spLocks noGrp="1"/>
          </p:cNvSpPr>
          <p:nvPr>
            <p:ph sz="quarter" idx="1"/>
          </p:nvPr>
        </p:nvSpPr>
        <p:spPr>
          <a:xfrm>
            <a:off x="1104045" y="3827270"/>
            <a:ext cx="5826126" cy="202645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왜 동네인가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왜 음악을 장소와 엮는가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왜 </a:t>
            </a:r>
            <a:r>
              <a:rPr lang="en-US" altLang="ko-KR" dirty="0" smtClean="0"/>
              <a:t>web service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1269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Goal/Problem &amp; Requirement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114967" y="1093105"/>
            <a:ext cx="8765212" cy="5321229"/>
            <a:chOff x="5148" y="1186293"/>
            <a:chExt cx="8978054" cy="5149229"/>
          </a:xfrm>
        </p:grpSpPr>
        <p:sp>
          <p:nvSpPr>
            <p:cNvPr id="37" name="원통 36"/>
            <p:cNvSpPr/>
            <p:nvPr/>
          </p:nvSpPr>
          <p:spPr>
            <a:xfrm>
              <a:off x="2736491" y="2908118"/>
              <a:ext cx="1588680" cy="125538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Service</a:t>
              </a:r>
              <a:endParaRPr lang="en-US" altLang="ko-KR" sz="2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8" name="원통 37"/>
            <p:cNvSpPr/>
            <p:nvPr/>
          </p:nvSpPr>
          <p:spPr>
            <a:xfrm>
              <a:off x="6710354" y="5053468"/>
              <a:ext cx="1131823" cy="125538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 smtClean="0">
                  <a:solidFill>
                    <a:schemeClr val="bg1"/>
                  </a:solidFill>
                </a:rPr>
                <a:t>Batch</a:t>
              </a:r>
            </a:p>
            <a:p>
              <a:pPr algn="ctr"/>
              <a:r>
                <a:rPr lang="en-US" altLang="ko-KR" sz="2200" b="1" dirty="0" smtClean="0">
                  <a:solidFill>
                    <a:schemeClr val="bg1"/>
                  </a:solidFill>
                </a:rPr>
                <a:t>Module</a:t>
              </a:r>
              <a:endParaRPr lang="ko-KR" alt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모서리가 접힌 도형 38"/>
            <p:cNvSpPr/>
            <p:nvPr/>
          </p:nvSpPr>
          <p:spPr>
            <a:xfrm>
              <a:off x="2751798" y="5053468"/>
              <a:ext cx="1292352" cy="1255383"/>
            </a:xfrm>
            <a:prstGeom prst="foldedCorner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Log</a:t>
              </a:r>
            </a:p>
          </p:txBody>
        </p:sp>
        <p:sp>
          <p:nvSpPr>
            <p:cNvPr id="40" name="순서도: 다중 문서 39"/>
            <p:cNvSpPr/>
            <p:nvPr/>
          </p:nvSpPr>
          <p:spPr>
            <a:xfrm>
              <a:off x="7373752" y="3092747"/>
              <a:ext cx="1609344" cy="1354492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 smtClean="0">
                  <a:solidFill>
                    <a:schemeClr val="bg1"/>
                  </a:solidFill>
                </a:rPr>
                <a:t>DB</a:t>
              </a:r>
              <a:endParaRPr lang="ko-KR" alt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4164634" y="1186293"/>
              <a:ext cx="1402080" cy="7047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 smtClean="0">
                  <a:solidFill>
                    <a:schemeClr val="bg1"/>
                  </a:solidFill>
                </a:rPr>
                <a:t>API</a:t>
              </a:r>
              <a:endParaRPr lang="ko-KR" alt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5148" y="2855618"/>
              <a:ext cx="1615079" cy="1401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User</a:t>
              </a:r>
              <a:endPara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3" name="오른쪽 화살표 42"/>
            <p:cNvSpPr/>
            <p:nvPr/>
          </p:nvSpPr>
          <p:spPr>
            <a:xfrm rot="5400000">
              <a:off x="3024012" y="4451309"/>
              <a:ext cx="694266" cy="3066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오른쪽 화살표 43"/>
            <p:cNvSpPr/>
            <p:nvPr/>
          </p:nvSpPr>
          <p:spPr>
            <a:xfrm rot="18440840">
              <a:off x="3087607" y="2021569"/>
              <a:ext cx="861699" cy="2920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오른쪽 화살표 44"/>
            <p:cNvSpPr/>
            <p:nvPr/>
          </p:nvSpPr>
          <p:spPr>
            <a:xfrm rot="18440840" flipH="1" flipV="1">
              <a:off x="3328313" y="2220763"/>
              <a:ext cx="861699" cy="2920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오른쪽 화살표 45"/>
            <p:cNvSpPr/>
            <p:nvPr/>
          </p:nvSpPr>
          <p:spPr>
            <a:xfrm>
              <a:off x="1742148" y="3202771"/>
              <a:ext cx="954024" cy="2638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오른쪽 화살표 46"/>
            <p:cNvSpPr/>
            <p:nvPr/>
          </p:nvSpPr>
          <p:spPr>
            <a:xfrm flipH="1">
              <a:off x="1681188" y="3466574"/>
              <a:ext cx="954024" cy="2638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오른쪽 화살표 47"/>
            <p:cNvSpPr/>
            <p:nvPr/>
          </p:nvSpPr>
          <p:spPr>
            <a:xfrm rot="17569043">
              <a:off x="7803172" y="4732498"/>
              <a:ext cx="861699" cy="29206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82543" y="2870326"/>
              <a:ext cx="1349644" cy="387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선곡 요청</a:t>
              </a:r>
              <a:endPara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89796" y="1863258"/>
              <a:ext cx="1134204" cy="387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요청</a:t>
              </a:r>
              <a:endPara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15157" y="2365547"/>
              <a:ext cx="718566" cy="333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00B050"/>
                  </a:solidFill>
                </a:rPr>
                <a:t>응답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91268" y="1701163"/>
              <a:ext cx="1332604" cy="333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00B050"/>
                  </a:solidFill>
                </a:rPr>
                <a:t>선곡요청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83211" y="5948345"/>
              <a:ext cx="1851883" cy="387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실시간 처리</a:t>
              </a:r>
              <a:endPara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5" name="오른쪽 화살표 54"/>
            <p:cNvSpPr/>
            <p:nvPr/>
          </p:nvSpPr>
          <p:spPr>
            <a:xfrm>
              <a:off x="4473067" y="5363297"/>
              <a:ext cx="1992030" cy="7157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268004" y="4643695"/>
              <a:ext cx="2123566" cy="387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분류 및 저장</a:t>
              </a:r>
              <a:endPara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64645" y="4376760"/>
              <a:ext cx="718566" cy="387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기록</a:t>
              </a:r>
              <a:endPara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8" name="오른쪽 화살표 57"/>
            <p:cNvSpPr/>
            <p:nvPr/>
          </p:nvSpPr>
          <p:spPr>
            <a:xfrm rot="1878265">
              <a:off x="5732154" y="1950093"/>
              <a:ext cx="2575623" cy="46547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아래쪽 화살표 58"/>
            <p:cNvSpPr/>
            <p:nvPr/>
          </p:nvSpPr>
          <p:spPr>
            <a:xfrm rot="7297498">
              <a:off x="6307142" y="1268864"/>
              <a:ext cx="518400" cy="231454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82543" y="3792347"/>
              <a:ext cx="1390256" cy="387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결과응답</a:t>
              </a:r>
              <a:endPara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16217" y="2365675"/>
              <a:ext cx="718566" cy="387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응답</a:t>
              </a:r>
              <a:endPara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92329" y="1701291"/>
              <a:ext cx="1332604" cy="387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선곡요청</a:t>
              </a:r>
              <a:endPara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29612" y="2753894"/>
              <a:ext cx="1825562" cy="387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리스트제공</a:t>
              </a:r>
              <a:endPara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5" name="원통 64"/>
            <p:cNvSpPr/>
            <p:nvPr/>
          </p:nvSpPr>
          <p:spPr>
            <a:xfrm>
              <a:off x="6710460" y="5053468"/>
              <a:ext cx="1131823" cy="125538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Batch</a:t>
              </a:r>
            </a:p>
          </p:txBody>
        </p:sp>
        <p:sp>
          <p:nvSpPr>
            <p:cNvPr id="66" name="순서도: 다중 문서 65"/>
            <p:cNvSpPr/>
            <p:nvPr/>
          </p:nvSpPr>
          <p:spPr>
            <a:xfrm>
              <a:off x="7373858" y="3092747"/>
              <a:ext cx="1609344" cy="1354492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DB</a:t>
              </a:r>
              <a:endParaRPr lang="ko-KR" altLang="en-US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4164740" y="1186293"/>
              <a:ext cx="1402080" cy="7047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API</a:t>
              </a:r>
              <a:endParaRPr lang="ko-KR" altLang="en-US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8" name="오른쪽 화살표 67"/>
            <p:cNvSpPr/>
            <p:nvPr/>
          </p:nvSpPr>
          <p:spPr>
            <a:xfrm rot="5400000">
              <a:off x="3024012" y="4451310"/>
              <a:ext cx="694266" cy="3066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오른쪽 화살표 68"/>
            <p:cNvSpPr/>
            <p:nvPr/>
          </p:nvSpPr>
          <p:spPr>
            <a:xfrm rot="18440840">
              <a:off x="3087607" y="2021570"/>
              <a:ext cx="861699" cy="2920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오른쪽 화살표 69"/>
            <p:cNvSpPr/>
            <p:nvPr/>
          </p:nvSpPr>
          <p:spPr>
            <a:xfrm rot="18440840" flipH="1" flipV="1">
              <a:off x="3328313" y="2220764"/>
              <a:ext cx="861699" cy="2920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오른쪽 화살표 70"/>
            <p:cNvSpPr/>
            <p:nvPr/>
          </p:nvSpPr>
          <p:spPr>
            <a:xfrm>
              <a:off x="1742148" y="3202772"/>
              <a:ext cx="954024" cy="2638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오른쪽 화살표 71"/>
            <p:cNvSpPr/>
            <p:nvPr/>
          </p:nvSpPr>
          <p:spPr>
            <a:xfrm flipH="1">
              <a:off x="1681188" y="3466575"/>
              <a:ext cx="954024" cy="2638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오른쪽 화살표 72"/>
            <p:cNvSpPr/>
            <p:nvPr/>
          </p:nvSpPr>
          <p:spPr>
            <a:xfrm>
              <a:off x="4473066" y="5363296"/>
              <a:ext cx="1992030" cy="71578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아래쪽 화살표 73"/>
            <p:cNvSpPr/>
            <p:nvPr/>
          </p:nvSpPr>
          <p:spPr>
            <a:xfrm rot="7297498">
              <a:off x="6307141" y="1268863"/>
              <a:ext cx="518400" cy="2314549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오른쪽 화살표 74"/>
            <p:cNvSpPr/>
            <p:nvPr/>
          </p:nvSpPr>
          <p:spPr>
            <a:xfrm rot="5400000">
              <a:off x="3024011" y="4451309"/>
              <a:ext cx="694266" cy="30664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오른쪽 화살표 75"/>
            <p:cNvSpPr/>
            <p:nvPr/>
          </p:nvSpPr>
          <p:spPr>
            <a:xfrm rot="18440840">
              <a:off x="3087606" y="2021569"/>
              <a:ext cx="861699" cy="29206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오른쪽 화살표 76"/>
            <p:cNvSpPr/>
            <p:nvPr/>
          </p:nvSpPr>
          <p:spPr>
            <a:xfrm rot="18440840" flipH="1" flipV="1">
              <a:off x="3328312" y="2220763"/>
              <a:ext cx="861699" cy="29206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오른쪽 화살표 77"/>
            <p:cNvSpPr/>
            <p:nvPr/>
          </p:nvSpPr>
          <p:spPr>
            <a:xfrm>
              <a:off x="1742147" y="3202771"/>
              <a:ext cx="954024" cy="263803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오른쪽 화살표 78"/>
            <p:cNvSpPr/>
            <p:nvPr/>
          </p:nvSpPr>
          <p:spPr>
            <a:xfrm flipH="1">
              <a:off x="1681187" y="3466574"/>
              <a:ext cx="954024" cy="263803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0809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0" y="209300"/>
            <a:ext cx="7937500" cy="8201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Goal/Problem &amp; Requirement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585" y="2643036"/>
            <a:ext cx="1898861" cy="1853130"/>
          </a:xfrm>
          <a:prstGeom prst="rect">
            <a:avLst/>
          </a:prstGeom>
          <a:ln w="28575">
            <a:solidFill>
              <a:srgbClr val="99CB38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847" y="2599392"/>
            <a:ext cx="1818996" cy="1940418"/>
          </a:xfrm>
          <a:prstGeom prst="rect">
            <a:avLst/>
          </a:prstGeom>
          <a:ln w="28575">
            <a:solidFill>
              <a:srgbClr val="99CB38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36" name="오른쪽 화살표 35"/>
          <p:cNvSpPr/>
          <p:nvPr/>
        </p:nvSpPr>
        <p:spPr>
          <a:xfrm>
            <a:off x="2667158" y="3342349"/>
            <a:ext cx="922932" cy="355501"/>
          </a:xfrm>
          <a:prstGeom prst="rightArrow">
            <a:avLst>
              <a:gd name="adj1" fmla="val 50000"/>
              <a:gd name="adj2" fmla="val 117710"/>
            </a:avLst>
          </a:prstGeom>
          <a:solidFill>
            <a:srgbClr val="99CB38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5844412" y="3306672"/>
            <a:ext cx="922932" cy="355501"/>
          </a:xfrm>
          <a:prstGeom prst="rightArrow">
            <a:avLst>
              <a:gd name="adj1" fmla="val 50000"/>
              <a:gd name="adj2" fmla="val 117710"/>
            </a:avLst>
          </a:prstGeom>
          <a:solidFill>
            <a:srgbClr val="99CB38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7" name="순서도: 연결자 46"/>
          <p:cNvSpPr/>
          <p:nvPr/>
        </p:nvSpPr>
        <p:spPr>
          <a:xfrm>
            <a:off x="735550" y="2947459"/>
            <a:ext cx="1790763" cy="124428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rgbClr val="99CB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선곡요청</a:t>
            </a:r>
            <a:endParaRPr lang="ko-KR" altLang="en-US" sz="2000" dirty="0">
              <a:solidFill>
                <a:srgbClr val="99CB38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Goal/Problem &amp; Requirement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Project1 Spring, 2017; Midterm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393382" y="1573458"/>
            <a:ext cx="4508870" cy="4119265"/>
            <a:chOff x="1036319" y="1047821"/>
            <a:chExt cx="4508870" cy="4119265"/>
          </a:xfrm>
        </p:grpSpPr>
        <p:grpSp>
          <p:nvGrpSpPr>
            <p:cNvPr id="70" name="그룹 69"/>
            <p:cNvGrpSpPr/>
            <p:nvPr/>
          </p:nvGrpSpPr>
          <p:grpSpPr>
            <a:xfrm>
              <a:off x="1036319" y="1509486"/>
              <a:ext cx="3942081" cy="3657600"/>
              <a:chOff x="1036319" y="1509486"/>
              <a:chExt cx="3942081" cy="3657600"/>
            </a:xfrm>
          </p:grpSpPr>
          <p:sp>
            <p:nvSpPr>
              <p:cNvPr id="72" name="모서리가 접힌 도형 71"/>
              <p:cNvSpPr/>
              <p:nvPr/>
            </p:nvSpPr>
            <p:spPr>
              <a:xfrm>
                <a:off x="1036319" y="1509486"/>
                <a:ext cx="2969623" cy="3657600"/>
              </a:xfrm>
              <a:prstGeom prst="foldedCorner">
                <a:avLst/>
              </a:prstGeom>
              <a:solidFill>
                <a:srgbClr val="70AD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3" name="직선 연결선 72"/>
              <p:cNvCxnSpPr/>
              <p:nvPr/>
            </p:nvCxnSpPr>
            <p:spPr>
              <a:xfrm>
                <a:off x="1407305" y="1857828"/>
                <a:ext cx="1785838" cy="0"/>
              </a:xfrm>
              <a:prstGeom prst="line">
                <a:avLst/>
              </a:prstGeom>
              <a:solidFill>
                <a:srgbClr val="70AD47"/>
              </a:solidFill>
              <a:ln w="571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1407305" y="2664330"/>
                <a:ext cx="1785838" cy="0"/>
              </a:xfrm>
              <a:prstGeom prst="line">
                <a:avLst/>
              </a:prstGeom>
              <a:solidFill>
                <a:srgbClr val="70AD47"/>
              </a:solidFill>
              <a:ln w="57150">
                <a:solidFill>
                  <a:schemeClr val="bg1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1407305" y="4702630"/>
                <a:ext cx="1785838" cy="0"/>
              </a:xfrm>
              <a:prstGeom prst="line">
                <a:avLst/>
              </a:prstGeom>
              <a:solidFill>
                <a:srgbClr val="70AD47"/>
              </a:solidFill>
              <a:ln w="57150">
                <a:solidFill>
                  <a:schemeClr val="bg1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1407305" y="3090020"/>
                <a:ext cx="1785838" cy="0"/>
              </a:xfrm>
              <a:prstGeom prst="line">
                <a:avLst/>
              </a:prstGeom>
              <a:solidFill>
                <a:srgbClr val="70AD47"/>
              </a:solidFill>
              <a:ln w="571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1407305" y="3439890"/>
                <a:ext cx="1785838" cy="0"/>
              </a:xfrm>
              <a:prstGeom prst="line">
                <a:avLst/>
              </a:prstGeom>
              <a:solidFill>
                <a:srgbClr val="70AD47"/>
              </a:solidFill>
              <a:ln w="57150">
                <a:solidFill>
                  <a:schemeClr val="bg1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1407305" y="3773719"/>
                <a:ext cx="1785838" cy="0"/>
              </a:xfrm>
              <a:prstGeom prst="line">
                <a:avLst/>
              </a:prstGeom>
              <a:solidFill>
                <a:srgbClr val="70AD47"/>
              </a:solidFill>
              <a:ln w="57150">
                <a:solidFill>
                  <a:schemeClr val="bg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1407305" y="2262400"/>
                <a:ext cx="1785838" cy="0"/>
              </a:xfrm>
              <a:prstGeom prst="line">
                <a:avLst/>
              </a:prstGeom>
              <a:solidFill>
                <a:srgbClr val="70AD47"/>
              </a:solidFill>
              <a:ln w="571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1407305" y="4383320"/>
                <a:ext cx="1785838" cy="0"/>
              </a:xfrm>
              <a:prstGeom prst="line">
                <a:avLst/>
              </a:prstGeom>
              <a:solidFill>
                <a:srgbClr val="70AD47"/>
              </a:solidFill>
              <a:ln w="571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1407305" y="4064008"/>
                <a:ext cx="1785838" cy="0"/>
              </a:xfrm>
              <a:prstGeom prst="line">
                <a:avLst/>
              </a:prstGeom>
              <a:solidFill>
                <a:srgbClr val="70AD47"/>
              </a:solidFill>
              <a:ln w="57150">
                <a:solidFill>
                  <a:schemeClr val="bg1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직사각형 81"/>
              <p:cNvSpPr/>
              <p:nvPr/>
            </p:nvSpPr>
            <p:spPr>
              <a:xfrm>
                <a:off x="3422759" y="1598183"/>
                <a:ext cx="340795" cy="4770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500" b="1" cap="none" spc="0" dirty="0" smtClean="0">
                    <a:ln w="222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Y</a:t>
                </a:r>
                <a:endParaRPr lang="en-US" altLang="ko-KR" sz="2500" b="1" cap="none" spc="0" dirty="0">
                  <a:ln w="22225">
                    <a:solidFill>
                      <a:schemeClr val="bg1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3422759" y="2023873"/>
                <a:ext cx="340795" cy="4770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500" b="1" cap="none" spc="0" dirty="0" smtClean="0">
                    <a:ln w="222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Y</a:t>
                </a:r>
                <a:endParaRPr lang="en-US" altLang="ko-KR" sz="2500" b="1" cap="none" spc="0" dirty="0">
                  <a:ln w="22225">
                    <a:solidFill>
                      <a:schemeClr val="bg1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3422759" y="2425803"/>
                <a:ext cx="340795" cy="4770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500" b="1" cap="none" spc="0" dirty="0" smtClean="0">
                    <a:ln w="222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Y</a:t>
                </a:r>
                <a:endParaRPr lang="en-US" altLang="ko-KR" sz="2500" b="1" cap="none" spc="0" dirty="0">
                  <a:ln w="22225">
                    <a:solidFill>
                      <a:schemeClr val="bg1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422759" y="2851493"/>
                <a:ext cx="340795" cy="4770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500" b="1" cap="none" spc="0" dirty="0" smtClean="0">
                    <a:ln w="222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Y</a:t>
                </a:r>
                <a:endParaRPr lang="en-US" altLang="ko-KR" sz="2500" b="1" cap="none" spc="0" dirty="0">
                  <a:ln w="22225">
                    <a:solidFill>
                      <a:schemeClr val="bg1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</p:txBody>
          </p:sp>
          <p:cxnSp>
            <p:nvCxnSpPr>
              <p:cNvPr id="86" name="직선 화살표 연결선 85"/>
              <p:cNvCxnSpPr/>
              <p:nvPr/>
            </p:nvCxnSpPr>
            <p:spPr>
              <a:xfrm flipH="1">
                <a:off x="4173729" y="1781193"/>
                <a:ext cx="804671" cy="0"/>
              </a:xfrm>
              <a:prstGeom prst="straightConnector1">
                <a:avLst/>
              </a:prstGeom>
              <a:ln w="76200">
                <a:solidFill>
                  <a:srgbClr val="70AD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/>
              <p:cNvCxnSpPr/>
              <p:nvPr/>
            </p:nvCxnSpPr>
            <p:spPr>
              <a:xfrm flipH="1">
                <a:off x="4173728" y="2202515"/>
                <a:ext cx="804671" cy="0"/>
              </a:xfrm>
              <a:prstGeom prst="straightConnector1">
                <a:avLst/>
              </a:prstGeom>
              <a:ln w="76200">
                <a:solidFill>
                  <a:srgbClr val="70AD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/>
              <p:cNvCxnSpPr/>
              <p:nvPr/>
            </p:nvCxnSpPr>
            <p:spPr>
              <a:xfrm flipH="1">
                <a:off x="4173729" y="2647988"/>
                <a:ext cx="804671" cy="0"/>
              </a:xfrm>
              <a:prstGeom prst="straightConnector1">
                <a:avLst/>
              </a:prstGeom>
              <a:ln w="76200">
                <a:solidFill>
                  <a:srgbClr val="70AD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/>
              <p:cNvCxnSpPr/>
              <p:nvPr/>
            </p:nvCxnSpPr>
            <p:spPr>
              <a:xfrm flipH="1">
                <a:off x="4173728" y="3060992"/>
                <a:ext cx="804671" cy="0"/>
              </a:xfrm>
              <a:prstGeom prst="straightConnector1">
                <a:avLst/>
              </a:prstGeom>
              <a:ln w="76200">
                <a:solidFill>
                  <a:srgbClr val="70AD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직사각형 70"/>
            <p:cNvSpPr/>
            <p:nvPr/>
          </p:nvSpPr>
          <p:spPr>
            <a:xfrm>
              <a:off x="3850803" y="1047821"/>
              <a:ext cx="1694386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b="1" cap="none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cursor</a:t>
              </a:r>
              <a:endParaRPr lang="en-US" altLang="ko-KR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  <p:sp>
        <p:nvSpPr>
          <p:cNvPr id="90" name="폭발 1 89"/>
          <p:cNvSpPr/>
          <p:nvPr/>
        </p:nvSpPr>
        <p:spPr>
          <a:xfrm>
            <a:off x="1878925" y="2887095"/>
            <a:ext cx="3778347" cy="2910980"/>
          </a:xfrm>
          <a:prstGeom prst="irregularSeal1">
            <a:avLst/>
          </a:prstGeom>
          <a:solidFill>
            <a:srgbClr val="FF99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failover</a:t>
            </a:r>
            <a:endParaRPr lang="ko-KR" altLang="en-US" sz="30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936646" y="1597422"/>
            <a:ext cx="4371121" cy="4119265"/>
            <a:chOff x="7806364" y="1047821"/>
            <a:chExt cx="4371121" cy="4119265"/>
          </a:xfrm>
        </p:grpSpPr>
        <p:grpSp>
          <p:nvGrpSpPr>
            <p:cNvPr id="92" name="그룹 91"/>
            <p:cNvGrpSpPr/>
            <p:nvPr/>
          </p:nvGrpSpPr>
          <p:grpSpPr>
            <a:xfrm>
              <a:off x="7806364" y="1509486"/>
              <a:ext cx="3926263" cy="3657600"/>
              <a:chOff x="1036319" y="1509486"/>
              <a:chExt cx="3926263" cy="3657600"/>
            </a:xfrm>
          </p:grpSpPr>
          <p:sp>
            <p:nvSpPr>
              <p:cNvPr id="95" name="모서리가 접힌 도형 94"/>
              <p:cNvSpPr/>
              <p:nvPr/>
            </p:nvSpPr>
            <p:spPr>
              <a:xfrm>
                <a:off x="1036319" y="1509486"/>
                <a:ext cx="2969623" cy="3657600"/>
              </a:xfrm>
              <a:prstGeom prst="foldedCorner">
                <a:avLst/>
              </a:prstGeom>
              <a:solidFill>
                <a:srgbClr val="70AD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6" name="직선 연결선 95"/>
              <p:cNvCxnSpPr/>
              <p:nvPr/>
            </p:nvCxnSpPr>
            <p:spPr>
              <a:xfrm>
                <a:off x="1407305" y="1857828"/>
                <a:ext cx="1785838" cy="0"/>
              </a:xfrm>
              <a:prstGeom prst="line">
                <a:avLst/>
              </a:prstGeom>
              <a:solidFill>
                <a:srgbClr val="70AD47"/>
              </a:solidFill>
              <a:ln w="571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1407305" y="2664330"/>
                <a:ext cx="1785838" cy="0"/>
              </a:xfrm>
              <a:prstGeom prst="line">
                <a:avLst/>
              </a:prstGeom>
              <a:solidFill>
                <a:srgbClr val="70AD47"/>
              </a:solidFill>
              <a:ln w="57150">
                <a:solidFill>
                  <a:schemeClr val="bg1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1407305" y="4702630"/>
                <a:ext cx="1785838" cy="0"/>
              </a:xfrm>
              <a:prstGeom prst="line">
                <a:avLst/>
              </a:prstGeom>
              <a:solidFill>
                <a:srgbClr val="70AD47"/>
              </a:solidFill>
              <a:ln w="57150">
                <a:solidFill>
                  <a:schemeClr val="bg1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1407305" y="3090020"/>
                <a:ext cx="1785838" cy="0"/>
              </a:xfrm>
              <a:prstGeom prst="line">
                <a:avLst/>
              </a:prstGeom>
              <a:solidFill>
                <a:srgbClr val="70AD47"/>
              </a:solidFill>
              <a:ln w="571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1407305" y="3439890"/>
                <a:ext cx="1785838" cy="0"/>
              </a:xfrm>
              <a:prstGeom prst="line">
                <a:avLst/>
              </a:prstGeom>
              <a:solidFill>
                <a:srgbClr val="70AD47"/>
              </a:solidFill>
              <a:ln w="57150">
                <a:solidFill>
                  <a:schemeClr val="bg1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>
                <a:off x="1407305" y="3773719"/>
                <a:ext cx="1785838" cy="0"/>
              </a:xfrm>
              <a:prstGeom prst="line">
                <a:avLst/>
              </a:prstGeom>
              <a:solidFill>
                <a:srgbClr val="70AD47"/>
              </a:solidFill>
              <a:ln w="57150">
                <a:solidFill>
                  <a:schemeClr val="bg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>
                <a:off x="1407305" y="2262400"/>
                <a:ext cx="1785838" cy="0"/>
              </a:xfrm>
              <a:prstGeom prst="line">
                <a:avLst/>
              </a:prstGeom>
              <a:solidFill>
                <a:srgbClr val="70AD47"/>
              </a:solidFill>
              <a:ln w="571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1407305" y="4383320"/>
                <a:ext cx="1785838" cy="0"/>
              </a:xfrm>
              <a:prstGeom prst="line">
                <a:avLst/>
              </a:prstGeom>
              <a:solidFill>
                <a:srgbClr val="70AD47"/>
              </a:solidFill>
              <a:ln w="571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>
                <a:off x="1407305" y="4064008"/>
                <a:ext cx="1785838" cy="0"/>
              </a:xfrm>
              <a:prstGeom prst="line">
                <a:avLst/>
              </a:prstGeom>
              <a:solidFill>
                <a:srgbClr val="70AD47"/>
              </a:solidFill>
              <a:ln w="57150">
                <a:solidFill>
                  <a:schemeClr val="bg1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직사각형 104"/>
              <p:cNvSpPr/>
              <p:nvPr/>
            </p:nvSpPr>
            <p:spPr>
              <a:xfrm>
                <a:off x="3422759" y="1598183"/>
                <a:ext cx="340795" cy="4770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500" b="1" cap="none" spc="0" dirty="0" smtClean="0">
                    <a:ln w="222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Y</a:t>
                </a:r>
                <a:endParaRPr lang="en-US" altLang="ko-KR" sz="2500" b="1" cap="none" spc="0" dirty="0">
                  <a:ln w="22225">
                    <a:solidFill>
                      <a:schemeClr val="bg1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3422759" y="2023873"/>
                <a:ext cx="340795" cy="4770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500" b="1" cap="none" spc="0" dirty="0" smtClean="0">
                    <a:ln w="222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Y</a:t>
                </a:r>
                <a:endParaRPr lang="en-US" altLang="ko-KR" sz="2500" b="1" cap="none" spc="0" dirty="0">
                  <a:ln w="22225">
                    <a:solidFill>
                      <a:schemeClr val="bg1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3422759" y="2425803"/>
                <a:ext cx="340795" cy="4770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500" b="1" cap="none" spc="0" dirty="0" smtClean="0">
                    <a:ln w="222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Y</a:t>
                </a:r>
                <a:endParaRPr lang="en-US" altLang="ko-KR" sz="2500" b="1" cap="none" spc="0" dirty="0">
                  <a:ln w="22225">
                    <a:solidFill>
                      <a:schemeClr val="bg1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3422759" y="2851493"/>
                <a:ext cx="340795" cy="4770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500" b="1" cap="none" spc="0" dirty="0" smtClean="0">
                    <a:ln w="222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Y</a:t>
                </a:r>
                <a:endParaRPr lang="en-US" altLang="ko-KR" sz="2500" b="1" cap="none" spc="0" dirty="0">
                  <a:ln w="22225">
                    <a:solidFill>
                      <a:schemeClr val="bg1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</p:txBody>
          </p:sp>
          <p:cxnSp>
            <p:nvCxnSpPr>
              <p:cNvPr id="109" name="직선 화살표 연결선 108"/>
              <p:cNvCxnSpPr/>
              <p:nvPr/>
            </p:nvCxnSpPr>
            <p:spPr>
              <a:xfrm flipH="1">
                <a:off x="4157911" y="3439890"/>
                <a:ext cx="804671" cy="0"/>
              </a:xfrm>
              <a:prstGeom prst="straightConnector1">
                <a:avLst/>
              </a:prstGeom>
              <a:ln w="76200">
                <a:solidFill>
                  <a:srgbClr val="70AD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직사각형 92"/>
            <p:cNvSpPr/>
            <p:nvPr/>
          </p:nvSpPr>
          <p:spPr>
            <a:xfrm>
              <a:off x="10483099" y="1047821"/>
              <a:ext cx="1694386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b="1" cap="none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cursor</a:t>
              </a:r>
              <a:endParaRPr lang="en-US" altLang="ko-KR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7929317" y="1062335"/>
              <a:ext cx="1694386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b="1" cap="none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RESTART</a:t>
              </a:r>
              <a:endParaRPr lang="en-US" altLang="ko-KR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4595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Goal/Problem &amp; Requirement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Project1 Spring, 2017; Midterm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7" name="내용 개체 틀 3"/>
          <p:cNvSpPr>
            <a:spLocks noGrp="1"/>
          </p:cNvSpPr>
          <p:nvPr>
            <p:ph sz="quarter" idx="1"/>
          </p:nvPr>
        </p:nvSpPr>
        <p:spPr>
          <a:xfrm>
            <a:off x="710692" y="1456267"/>
            <a:ext cx="7881112" cy="474091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병목현상 최소화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nGrinder</a:t>
            </a:r>
            <a:r>
              <a:rPr lang="ko-KR" altLang="en-US" dirty="0" smtClean="0"/>
              <a:t>를 이용한 </a:t>
            </a:r>
            <a:r>
              <a:rPr lang="en-US" altLang="ko-KR" dirty="0" err="1" smtClean="0"/>
              <a:t>tps</a:t>
            </a:r>
            <a:r>
              <a:rPr lang="ko-KR" altLang="en-US" dirty="0" smtClean="0"/>
              <a:t>측정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병목 지점 예측 및 개선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트래픽</a:t>
            </a:r>
            <a:r>
              <a:rPr lang="ko-KR" altLang="en-US" dirty="0" smtClean="0"/>
              <a:t> 조절하여  서버 부하 테스트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횡적 확장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코드의 병렬처리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56642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Project1 Spring, 2017; Midterm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측면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관계형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Generic programming</a:t>
            </a:r>
          </a:p>
          <a:p>
            <a:pPr lvl="1"/>
            <a:r>
              <a:rPr lang="en-US" altLang="ko-KR" dirty="0" smtClean="0"/>
              <a:t>Heuristic algorithm</a:t>
            </a:r>
          </a:p>
          <a:p>
            <a:pPr marL="27432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Data </a:t>
            </a:r>
            <a:r>
              <a:rPr lang="ko-KR" altLang="en-US" dirty="0" smtClean="0"/>
              <a:t>가공처리 측면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람다 아키텍처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script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Approach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337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Project1 Spring, 2017; Midterm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서비스 측면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Django template</a:t>
            </a:r>
            <a:r>
              <a:rPr lang="ko-KR" altLang="en-US" dirty="0" smtClean="0"/>
              <a:t>의 동적 데이터 </a:t>
            </a:r>
            <a:r>
              <a:rPr lang="ko-KR" altLang="en-US" dirty="0" err="1" smtClean="0"/>
              <a:t>렌더링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REST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테스트 측면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(backend) Python test codes</a:t>
            </a:r>
          </a:p>
          <a:p>
            <a:pPr lvl="1"/>
            <a:r>
              <a:rPr lang="en-US" altLang="ko-KR" dirty="0" smtClean="0"/>
              <a:t>(frontend) Selenium, jest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Approach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796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황록색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사용자 지정 1">
      <a:majorFont>
        <a:latin typeface="Rockwell Extra Bold"/>
        <a:ea typeface="휴먼엑스포"/>
        <a:cs typeface=""/>
      </a:majorFont>
      <a:minorFont>
        <a:latin typeface="돋움체"/>
        <a:ea typeface="돋움체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4849</TotalTime>
  <Words>683</Words>
  <Application>Microsoft Office PowerPoint</Application>
  <PresentationFormat>화면 슬라이드 쇼(4:3)</PresentationFormat>
  <Paragraphs>339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3" baseType="lpstr">
      <vt:lpstr>Times New Roman</vt:lpstr>
      <vt:lpstr>Wingdings 3</vt:lpstr>
      <vt:lpstr>Wingdings</vt:lpstr>
      <vt:lpstr>HY목각파임B</vt:lpstr>
      <vt:lpstr>나눔고딕</vt:lpstr>
      <vt:lpstr>Corbel</vt:lpstr>
      <vt:lpstr>돋움체</vt:lpstr>
      <vt:lpstr>맑은 고딕</vt:lpstr>
      <vt:lpstr>Segoe UI Black</vt:lpstr>
      <vt:lpstr>휴먼엑스포</vt:lpstr>
      <vt:lpstr>HY견고딕</vt:lpstr>
      <vt:lpstr>Rockwell Extra Bold</vt:lpstr>
      <vt:lpstr>원본</vt:lpstr>
      <vt:lpstr>공간에 기반한 음악을 소개하는 웹 서비스 및 API 만들기</vt:lpstr>
      <vt:lpstr>Contents </vt:lpstr>
      <vt:lpstr>Overview</vt:lpstr>
      <vt:lpstr>Goal/Problem &amp; Requirement</vt:lpstr>
      <vt:lpstr>Goal/Problem &amp; Requirement</vt:lpstr>
      <vt:lpstr>Goal/Problem &amp; Requirement</vt:lpstr>
      <vt:lpstr>Goal/Problem &amp; Requirement</vt:lpstr>
      <vt:lpstr>Approach</vt:lpstr>
      <vt:lpstr>Approach</vt:lpstr>
      <vt:lpstr>Development Environment</vt:lpstr>
      <vt:lpstr>Architecture</vt:lpstr>
      <vt:lpstr>Architecture: Backend</vt:lpstr>
      <vt:lpstr>Implementation Spec</vt:lpstr>
      <vt:lpstr>Implementation Spec</vt:lpstr>
      <vt:lpstr>Current Status</vt:lpstr>
      <vt:lpstr>Further Plan</vt:lpstr>
      <vt:lpstr>Demo Plan : 단계별</vt:lpstr>
      <vt:lpstr>Division and Assignment of Work</vt:lpstr>
      <vt:lpstr>Schedule 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김다윤</cp:lastModifiedBy>
  <cp:revision>203</cp:revision>
  <cp:lastPrinted>2011-08-28T13:13:29Z</cp:lastPrinted>
  <dcterms:created xsi:type="dcterms:W3CDTF">2011-08-24T01:05:33Z</dcterms:created>
  <dcterms:modified xsi:type="dcterms:W3CDTF">2017-05-24T15:48:15Z</dcterms:modified>
</cp:coreProperties>
</file>