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15" r:id="rId9"/>
    <p:sldId id="265" r:id="rId10"/>
    <p:sldId id="285" r:id="rId11"/>
    <p:sldId id="288" r:id="rId12"/>
    <p:sldId id="289" r:id="rId13"/>
    <p:sldId id="291" r:id="rId14"/>
    <p:sldId id="290" r:id="rId15"/>
    <p:sldId id="292" r:id="rId16"/>
    <p:sldId id="287" r:id="rId17"/>
    <p:sldId id="267" r:id="rId18"/>
    <p:sldId id="268" r:id="rId19"/>
    <p:sldId id="282" r:id="rId20"/>
    <p:sldId id="314" r:id="rId21"/>
    <p:sldId id="328" r:id="rId22"/>
    <p:sldId id="329" r:id="rId23"/>
    <p:sldId id="279" r:id="rId24"/>
    <p:sldId id="280" r:id="rId25"/>
    <p:sldId id="294" r:id="rId26"/>
    <p:sldId id="310" r:id="rId27"/>
    <p:sldId id="303" r:id="rId28"/>
    <p:sldId id="293" r:id="rId29"/>
    <p:sldId id="295" r:id="rId30"/>
    <p:sldId id="316" r:id="rId31"/>
    <p:sldId id="272" r:id="rId32"/>
    <p:sldId id="317" r:id="rId33"/>
    <p:sldId id="269" r:id="rId34"/>
    <p:sldId id="321" r:id="rId35"/>
    <p:sldId id="318" r:id="rId36"/>
    <p:sldId id="274" r:id="rId37"/>
    <p:sldId id="284" r:id="rId38"/>
    <p:sldId id="311" r:id="rId39"/>
    <p:sldId id="312" r:id="rId40"/>
    <p:sldId id="283" r:id="rId41"/>
    <p:sldId id="277" r:id="rId42"/>
    <p:sldId id="271" r:id="rId43"/>
    <p:sldId id="326" r:id="rId44"/>
    <p:sldId id="327" r:id="rId45"/>
    <p:sldId id="322" r:id="rId46"/>
    <p:sldId id="323" r:id="rId47"/>
    <p:sldId id="324" r:id="rId48"/>
    <p:sldId id="325" r:id="rId4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 varScale="1">
        <p:scale>
          <a:sx n="78" d="100"/>
          <a:sy n="78" d="100"/>
        </p:scale>
        <p:origin x="1618" y="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erkun.com/2007/asshole-driven-development/" TargetMode="External"/><Relationship Id="rId2" Type="http://schemas.openxmlformats.org/officeDocument/2006/relationships/hyperlink" Target="http://firstround.com/article/why-firing-brilliant-assholes-is-required-to-build-a-great-engineering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3fqetErxjA" TargetMode="External"/><Relationship Id="rId4" Type="http://schemas.openxmlformats.org/officeDocument/2006/relationships/hyperlink" Target="http://andytroutman.com/articles/2013/01/24/rockstar-programmers-are-not-asshol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P536lci5po?t=2427" TargetMode="External"/><Relationship Id="rId2" Type="http://schemas.openxmlformats.org/officeDocument/2006/relationships/hyperlink" Target="https://youtu.be/7P536lci5po?t=9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X0ItVEVjHc" TargetMode="External"/><Relationship Id="rId4" Type="http://schemas.openxmlformats.org/officeDocument/2006/relationships/hyperlink" Target="https://channel9.msdn.com/Events/GoingNative/2013/rand-Considered-Harmfu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m.g-truc.net/0.9.9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d.dav1d.de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ellperformance.beyond3d.com/articles/2008/03/three-big-lies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Michael’s hand</a:t>
            </a:r>
          </a:p>
          <a:p>
            <a:pPr algn="ctr"/>
            <a:r>
              <a:rPr lang="en-CA" sz="1600" dirty="0"/>
              <a:t>(normally not yellow)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 : </a:t>
            </a:r>
            <a:r>
              <a:rPr lang="en-US" sz="2000" dirty="0"/>
              <a:t>Although there are a lot of similarities with OpenGL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OpenGL ES (mobile), mainly because the emulators for desktop are crappy. ES is very similar in many ways to OpenGL, post 3.3.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712968" cy="3429000"/>
          </a:xfrm>
        </p:spPr>
        <p:txBody>
          <a:bodyPr/>
          <a:lstStyle/>
          <a:p>
            <a:pPr eaLnBrk="1" hangingPunct="1"/>
            <a:r>
              <a:rPr lang="en-US" sz="2400" dirty="0"/>
              <a:t>Crazy game stuff and/or “using a game engine” </a:t>
            </a:r>
          </a:p>
          <a:p>
            <a:pPr lvl="1" eaLnBrk="1" hangingPunct="1"/>
            <a:r>
              <a:rPr lang="en-US" sz="2000" dirty="0"/>
              <a:t>While we will look at some things, this is not a “let’s get endlessly distracted </a:t>
            </a:r>
            <a:r>
              <a:rPr lang="en-US" sz="2000" b="1" u="sng" dirty="0"/>
              <a:t>from</a:t>
            </a:r>
            <a:r>
              <a:rPr lang="en-US" sz="2000" dirty="0"/>
              <a:t> graphics” course</a:t>
            </a:r>
          </a:p>
          <a:p>
            <a:pPr lvl="1" eaLnBrk="1" hangingPunct="1"/>
            <a:r>
              <a:rPr lang="en-US" sz="2000" dirty="0"/>
              <a:t>I will talk to you (off line) about whatever you like, but the thrust here is an intro to graphics using a C/C++ API</a:t>
            </a:r>
          </a:p>
          <a:p>
            <a:pPr lvl="2" eaLnBrk="1" hangingPunct="1"/>
            <a:r>
              <a:rPr lang="en-US" sz="1800" dirty="0"/>
              <a:t>But, don’t fret, we’ll do some pretty neat stuff</a:t>
            </a:r>
          </a:p>
          <a:p>
            <a:pPr eaLnBrk="1" hangingPunct="1"/>
            <a:r>
              <a:rPr lang="en-CA" sz="2400" dirty="0"/>
              <a:t>Why? We don’t have time; there’s too much to cover as is.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(3a/5)?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Why use templates, BTW? Really, what are they for?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Note: I </a:t>
            </a:r>
            <a:r>
              <a:rPr lang="en-US" sz="1800" i="1" dirty="0"/>
              <a:t>didn’t </a:t>
            </a:r>
            <a:r>
              <a:rPr lang="en-US" sz="1800" dirty="0"/>
              <a:t>say “templates == bad”. </a:t>
            </a:r>
            <a:br>
              <a:rPr lang="en-US" sz="1800" dirty="0"/>
            </a:br>
            <a:r>
              <a:rPr lang="en-US" sz="1800" dirty="0"/>
              <a:t>Why are you making that function/method/class a template?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If it’s because “it makes it better”, then you’re </a:t>
            </a:r>
            <a:r>
              <a:rPr lang="en-US" sz="1600" strike="dblStrike" dirty="0"/>
              <a:t>an idiot</a:t>
            </a:r>
            <a:r>
              <a:rPr lang="en-US" sz="1600" dirty="0"/>
              <a:t> misinformed.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do you even program? Why use a computer?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B0F0"/>
                </a:solidFill>
              </a:rPr>
              <a:t>The “point” of programming is to </a:t>
            </a:r>
            <a:r>
              <a:rPr lang="en-US" sz="2000" b="1" u="sng" dirty="0">
                <a:solidFill>
                  <a:srgbClr val="00B0F0"/>
                </a:solidFill>
              </a:rPr>
              <a:t>make something</a:t>
            </a:r>
            <a:r>
              <a:rPr lang="en-US" sz="2000" b="1" dirty="0">
                <a:solidFill>
                  <a:srgbClr val="00B0F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Read that line above,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Unlike life, it’s the </a:t>
            </a:r>
            <a:r>
              <a:rPr lang="en-US" sz="2000" i="1" dirty="0"/>
              <a:t>destination </a:t>
            </a:r>
            <a:r>
              <a:rPr lang="en-US" sz="2000" dirty="0"/>
              <a:t>NOT the journey.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/>
              <a:t>Michael Feeney </a:t>
            </a:r>
          </a:p>
          <a:p>
            <a:pPr eaLnBrk="1" hangingPunct="1"/>
            <a:r>
              <a:rPr lang="en-CA" sz="2000" dirty="0"/>
              <a:t>LDB (130 </a:t>
            </a:r>
            <a:r>
              <a:rPr lang="en-CA" sz="2000" dirty="0" err="1"/>
              <a:t>Dundas</a:t>
            </a:r>
            <a:r>
              <a:rPr lang="en-CA" sz="2000" dirty="0"/>
              <a:t>)</a:t>
            </a:r>
          </a:p>
          <a:p>
            <a:pPr eaLnBrk="1" hangingPunct="1"/>
            <a:r>
              <a:rPr lang="en-CA" sz="2000" dirty="0"/>
              <a:t>I coordinate GDP1 (Game Development – Advanced Programming):</a:t>
            </a:r>
          </a:p>
          <a:p>
            <a:pPr eaLnBrk="1" hangingPunct="1"/>
            <a:r>
              <a:rPr lang="en-CA" sz="2000" dirty="0"/>
              <a:t>I used to coordinate (for a decade or so): CPA2 &amp; 3</a:t>
            </a:r>
          </a:p>
          <a:p>
            <a:pPr eaLnBrk="1" hangingPunct="1"/>
            <a:r>
              <a:rPr lang="en-CA" sz="2000" dirty="0"/>
              <a:t>“Teach” in GDP1 and CPA</a:t>
            </a:r>
          </a:p>
          <a:p>
            <a:pPr eaLnBrk="1" hangingPunct="1"/>
            <a:r>
              <a:rPr lang="en-CA" sz="2000" dirty="0">
                <a:hlinkClick r:id="rId2"/>
              </a:rPr>
              <a:t>mfeeney@fanshawec.ca</a:t>
            </a:r>
            <a:endParaRPr lang="en-CA" sz="2000" dirty="0"/>
          </a:p>
          <a:p>
            <a:pPr eaLnBrk="1" hangingPunct="1"/>
            <a:r>
              <a:rPr lang="en-CA" sz="1400" dirty="0"/>
              <a:t>(Note: </a:t>
            </a:r>
            <a:r>
              <a:rPr lang="en-CA" sz="1400" dirty="0">
                <a:hlinkClick r:id="rId3"/>
              </a:rPr>
              <a:t>mfeeney@fanshawe</a:t>
            </a:r>
            <a:r>
              <a:rPr lang="en-CA" sz="1400" u="sng" dirty="0">
                <a:hlinkClick r:id="rId3"/>
              </a:rPr>
              <a:t>online.ca</a:t>
            </a:r>
            <a:r>
              <a:rPr lang="en-CA" sz="1400" dirty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(3b/5)?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Making “the trivial” impossible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/>
              <a:t>Supposed</a:t>
            </a:r>
            <a:r>
              <a:rPr lang="en-US" sz="2000" dirty="0"/>
              <a:t> to be: making the complicated, simpler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you can’t follow the code (in minutes), then it’s: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Inherently super complicated (hardly ever the case)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It’s garbage: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2"/>
              </a:rPr>
              <a:t>http://firstround.com/article/why-firing-brilliant-assholes-is-required-to-build-a-great-engineering-culture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3"/>
              </a:rPr>
              <a:t>http://scottberkun.com/2007/asshole-driven-development/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4"/>
              </a:rPr>
              <a:t>http://andytroutman.com/articles/2013/01/24/rockstar-programmers-are-not-assholes.html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5"/>
              </a:rPr>
              <a:t>https://www.youtube.com/watch?v=P3fqetErxjA</a:t>
            </a:r>
            <a:r>
              <a:rPr lang="en-US" sz="1800" dirty="0"/>
              <a:t> (5 second rule)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E8C6-8313-8B8C-57B4-A51B7AD9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Start of: “rant” about the C++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EEDB-5894-F1DE-B14A-30379758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38263"/>
            <a:ext cx="8435280" cy="2817663"/>
          </a:xfrm>
        </p:spPr>
        <p:txBody>
          <a:bodyPr/>
          <a:lstStyle/>
          <a:p>
            <a:pPr marL="68263" indent="0">
              <a:buNone/>
            </a:pPr>
            <a:r>
              <a:rPr lang="en-CA" dirty="0"/>
              <a:t>If you are unaware of the committee, let me expand your mind…</a:t>
            </a:r>
          </a:p>
          <a:p>
            <a:r>
              <a:rPr lang="en-CA" dirty="0"/>
              <a:t>X</a:t>
            </a:r>
          </a:p>
          <a:p>
            <a:pPr marL="68263" indent="0">
              <a:buNone/>
            </a:pPr>
            <a:endParaRPr lang="en-CA" dirty="0"/>
          </a:p>
          <a:p>
            <a:pPr marL="68263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4D082-3E12-3473-5FFC-BCB567211795}"/>
              </a:ext>
            </a:extLst>
          </p:cNvPr>
          <p:cNvSpPr txBox="1"/>
          <p:nvPr/>
        </p:nvSpPr>
        <p:spPr>
          <a:xfrm>
            <a:off x="-540568" y="4515966"/>
            <a:ext cx="53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(You can skip to slide 29 if you’d like) </a:t>
            </a:r>
          </a:p>
        </p:txBody>
      </p:sp>
    </p:spTree>
    <p:extLst>
      <p:ext uri="{BB962C8B-B14F-4D97-AF65-F5344CB8AC3E}">
        <p14:creationId xmlns:p14="http://schemas.microsoft.com/office/powerpoint/2010/main" val="108398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EEDB-5894-F1DE-B14A-30379758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50351"/>
            <a:ext cx="8435280" cy="3805575"/>
          </a:xfrm>
        </p:spPr>
        <p:txBody>
          <a:bodyPr/>
          <a:lstStyle/>
          <a:p>
            <a:r>
              <a:rPr lang="en-CA" dirty="0"/>
              <a:t>X</a:t>
            </a:r>
          </a:p>
          <a:p>
            <a:pPr marL="68263" indent="0">
              <a:buNone/>
            </a:pPr>
            <a:endParaRPr lang="en-CA" dirty="0"/>
          </a:p>
          <a:p>
            <a:pPr marL="68263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4D082-3E12-3473-5FFC-BCB567211795}"/>
              </a:ext>
            </a:extLst>
          </p:cNvPr>
          <p:cNvSpPr txBox="1"/>
          <p:nvPr/>
        </p:nvSpPr>
        <p:spPr>
          <a:xfrm>
            <a:off x="-540568" y="4423817"/>
            <a:ext cx="53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(You can skip to slide 29 if you’d like) </a:t>
            </a:r>
          </a:p>
        </p:txBody>
      </p:sp>
    </p:spTree>
    <p:extLst>
      <p:ext uri="{BB962C8B-B14F-4D97-AF65-F5344CB8AC3E}">
        <p14:creationId xmlns:p14="http://schemas.microsoft.com/office/powerpoint/2010/main" val="304172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28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about (4/5)?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 to clarify: </a:t>
            </a:r>
            <a:r>
              <a:rPr lang="en-US" sz="2000" b="1" u="sng" dirty="0"/>
              <a:t>NO</a:t>
            </a:r>
            <a:r>
              <a:rPr lang="en-US" sz="2000" dirty="0"/>
              <a:t> boost or any other 3</a:t>
            </a:r>
            <a:r>
              <a:rPr lang="en-US" sz="2000" baseline="30000" dirty="0"/>
              <a:t>rd</a:t>
            </a:r>
            <a:r>
              <a:rPr lang="en-US" sz="2000" dirty="0"/>
              <a:t> party libraries “</a:t>
            </a:r>
            <a:r>
              <a:rPr lang="en-US" sz="2000" u="sng" dirty="0"/>
              <a:t>general</a:t>
            </a:r>
            <a:r>
              <a:rPr lang="en-US" sz="2000" dirty="0"/>
              <a:t>” C/C++ libraries </a:t>
            </a:r>
            <a:br>
              <a:rPr lang="en-US" sz="2000" dirty="0"/>
            </a:br>
            <a:r>
              <a:rPr lang="en-US" sz="1800" dirty="0"/>
              <a:t>(</a:t>
            </a:r>
            <a:r>
              <a:rPr lang="en-US" sz="1800" dirty="0" err="1"/>
              <a:t>glm</a:t>
            </a:r>
            <a:r>
              <a:rPr lang="en-US" sz="1800" dirty="0"/>
              <a:t>/glad, etc. are math/graphics, so not “general”)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you *really* need some 3</a:t>
            </a:r>
            <a:r>
              <a:rPr lang="en-US" sz="2000" baseline="30000" dirty="0"/>
              <a:t>rd</a:t>
            </a:r>
            <a:r>
              <a:rPr lang="en-US" sz="2000" dirty="0"/>
              <a:t> party library (and you </a:t>
            </a:r>
            <a:r>
              <a:rPr lang="en-US" sz="2000" u="sng" dirty="0"/>
              <a:t>don’t</a:t>
            </a:r>
            <a:r>
              <a:rPr lang="en-US" sz="2000" dirty="0"/>
              <a:t> BTW), then clear it for me first. But really? You “need” it?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boost is fine and all, but: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  <p:sp>
        <p:nvSpPr>
          <p:cNvPr id="5" name="Rounded Rectangle 4"/>
          <p:cNvSpPr/>
          <p:nvPr/>
        </p:nvSpPr>
        <p:spPr>
          <a:xfrm>
            <a:off x="899592" y="4155926"/>
            <a:ext cx="2088232" cy="43204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64896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(5/5)?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4176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C++11/14/17/20/Whatever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is the ever changing C++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the last standard was…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Hmmmm</a:t>
            </a:r>
            <a:r>
              <a:rPr lang="en-US" sz="1600" dirty="0"/>
              <a:t>, things were A.O.K. for 16 years….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Keep in mind that “new and sexy” isn’t the same thing as “better” or “actually used in industry”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committee doesn’t actually represent the industry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it up – see who’s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 really widely adopted (see 1998 point, above)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Many people don’t even use the STL (or even templates), so good luck using C++11. Many only just support C++98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systems don’t even support C++…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 flipH="1">
            <a:off x="7308304" y="1491630"/>
            <a:ext cx="2174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98/2003 </a:t>
            </a:r>
          </a:p>
          <a:p>
            <a:r>
              <a:rPr lang="en-US" sz="2000" i="1" dirty="0">
                <a:latin typeface="+mn-lt"/>
                <a:cs typeface="+mn-cs"/>
              </a:rPr>
              <a:t>(as in 1998)</a:t>
            </a:r>
            <a:endParaRPr lang="en-CA" sz="2000" i="1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796136" y="14916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wait for it…</a:t>
            </a:r>
            <a:endParaRPr lang="en-CA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1 of 3):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NOT a “fundamental change” to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Slight change at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Superficial/sort-of-helpful “prettiness” features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Lambda functions: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Neat, but now people are writing ones that are multiple screens long, defeating the purpose… what do they replace, by the way?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: sure, but is wring a “for” /that/ hard, muffin?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nullptr</a:t>
            </a:r>
            <a:r>
              <a:rPr lang="en-US" sz="2000" dirty="0"/>
              <a:t>: yeah, that’s sort of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“move” semantic: yeah, that’s nice, too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enum</a:t>
            </a:r>
            <a:r>
              <a:rPr lang="en-US" sz="2000" dirty="0"/>
              <a:t> improvements: sure, but </a:t>
            </a:r>
            <a:r>
              <a:rPr lang="en-US" sz="2000" dirty="0" err="1"/>
              <a:t>meh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good things: </a:t>
            </a:r>
            <a:r>
              <a:rPr lang="en-US" sz="2000" dirty="0" err="1"/>
              <a:t>noexcept</a:t>
            </a:r>
            <a:r>
              <a:rPr lang="en-US" sz="2000" dirty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2 of 3):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960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Examples of what the committee has said: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want to “deprecate raw pointers” and “remove C”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think that C++ has to be “improved” because it has fewer library functions than Java.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Think “rand” is “worse than </a:t>
            </a:r>
            <a:r>
              <a:rPr lang="en-US" sz="2000" dirty="0" err="1"/>
              <a:t>goto</a:t>
            </a:r>
            <a:r>
              <a:rPr lang="en-US" sz="2000" dirty="0"/>
              <a:t>”. Really.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Don’t listen to the industry at all: STL/Silicon Graphics, “space ship operator”, the list goes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Most aren’t even developers – many are journalists </a:t>
            </a:r>
          </a:p>
          <a:p>
            <a:pPr eaLnBrk="1" hangingPunct="1">
              <a:lnSpc>
                <a:spcPct val="90000"/>
              </a:lnSpc>
            </a:pP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5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843558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sz="1200" dirty="0"/>
          </a:p>
          <a:p>
            <a:pPr algn="ctr"/>
            <a:r>
              <a:rPr lang="en-CA" sz="1200" dirty="0"/>
              <a:t>Videos we’ll look at in a moment</a:t>
            </a:r>
          </a:p>
          <a:p>
            <a:pPr algn="ctr"/>
            <a:r>
              <a:rPr lang="en-CA" sz="1200" dirty="0">
                <a:hlinkClick r:id="rId2"/>
              </a:rPr>
              <a:t>https://youtu.be/PqU_ot4BlNQ?t=467</a:t>
            </a:r>
          </a:p>
          <a:p>
            <a:pPr algn="ctr"/>
            <a:r>
              <a:rPr lang="en-CA" sz="1200" dirty="0">
                <a:hlinkClick r:id="rId2"/>
              </a:rPr>
              <a:t>https://youtu.be/7P536lci5po?t=995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3"/>
              </a:rPr>
              <a:t>https://youtu.be/7P536lci5po?t=2427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4"/>
              </a:rPr>
              <a:t>https://channel9.msdn.com/Events/GoingNative/2013/rand-Considered-Harmful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5"/>
              </a:rPr>
              <a:t>https://www.youtube.com/watch?v=rX0ItVEVjHc</a:t>
            </a:r>
            <a:r>
              <a:rPr lang="en-CA" sz="1200" dirty="0"/>
              <a:t> </a:t>
            </a:r>
          </a:p>
          <a:p>
            <a:pPr algn="ctr"/>
            <a:endParaRPr lang="en-CA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“New” C++ Standard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8748464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Threading? Sure, but the “jury is still out” on </a:t>
            </a:r>
            <a:r>
              <a:rPr lang="en-US" sz="1800" dirty="0" err="1"/>
              <a:t>implemntation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At “C++ Now”, 2013, the Visual Studio guys suggested /not/ relying on it for speed… what now?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There are other, competing, methods (TBB,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Besides, they are based on Java thread model (so not at all new, really)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Initializes: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myArray</a:t>
            </a:r>
            <a:r>
              <a:rPr lang="en-US" sz="1600" dirty="0"/>
              <a:t>[] = { 1, 2, 3, 4, 5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myVec</a:t>
            </a:r>
            <a:r>
              <a:rPr lang="en-US" sz="1600" dirty="0"/>
              <a:t> = { 1, 2, 3, 4, 5 };	// Invalid in C++ 98, but…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… it’s not the same thing /at all/. KNOW THE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auto: why? It’s a strongly typed language (at compile time)</a:t>
            </a:r>
            <a:endParaRPr lang="en-US" sz="1800" u="sng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Have the compiler “take care” of the types? Wow. Danger Will Robinson! Added to make templates easier to use. That’s 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You trade “specifying types” with “guess what the compiler will pick”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C++ 11+ “rant” 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“strongly typed”, “non-managed”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Most of the new features won’t likely help, much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Using the newer code isn’t automatically “better”, so doing it using core C++ isn’t “worse” or “bad”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Seeing it another, simpler way, might help you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Why so many standards? To fix past mistakes?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How much compiler support is there?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 don’t really care, but don’t test my patience.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and graphics APIs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Many “C++” APIs are really in C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Win32 (windows), Linux, embedded, DirectX, OpenGL, </a:t>
            </a:r>
            <a:r>
              <a:rPr lang="en-CA" sz="2200" dirty="0" err="1"/>
              <a:t>Vulkan</a:t>
            </a:r>
            <a:r>
              <a:rPr lang="en-CA" sz="2200" dirty="0"/>
              <a:t>, etc., etc.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So our code will be in C++, but using a “C” API.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Think: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ASP/whatever, when everything is really JavaScript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JavaScript, when we’re really communicating with HTML+JSON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Midterm and final (each 30%)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50% is a “pass” in this AND EVERY OTHER course.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Exams: 30%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do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If we were in class, it would be in a 3 hour block </a:t>
            </a:r>
            <a:r>
              <a:rPr lang="en-US" sz="1600" i="1" dirty="0"/>
              <a:t>with no internet</a:t>
            </a:r>
            <a:r>
              <a:rPr lang="en-US" sz="1600" dirty="0"/>
              <a:t>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Fun fact: that’s what they used to be. Who knew?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It’s take home. Due 24 hours after assigned (we’ll discuss this later)</a:t>
            </a:r>
            <a:endParaRPr lang="en-CA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All previous mid-terms are finals will be posted and available before you write (so you can look at them).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If your code won’t build, then I can’t mark it. 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boost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15566"/>
            <a:ext cx="8928991" cy="3888431"/>
          </a:xfrm>
        </p:spPr>
        <p:txBody>
          <a:bodyPr/>
          <a:lstStyle/>
          <a:p>
            <a:pPr eaLnBrk="1" hangingPunct="1"/>
            <a:r>
              <a:rPr lang="en-CA" sz="2000" b="1" u="sng" dirty="0"/>
              <a:t>If you use boost:</a:t>
            </a:r>
          </a:p>
          <a:p>
            <a:pPr lvl="1" eaLnBrk="1" hangingPunct="1"/>
            <a:r>
              <a:rPr lang="en-CA" sz="1800" b="1" u="sng" dirty="0"/>
              <a:t>You will get a mark of zero (0)</a:t>
            </a:r>
          </a:p>
          <a:p>
            <a:pPr lvl="1" eaLnBrk="1" hangingPunct="1"/>
            <a:r>
              <a:rPr lang="en-CA" sz="1800" dirty="0"/>
              <a:t>Because it won’t build:</a:t>
            </a:r>
          </a:p>
          <a:p>
            <a:pPr lvl="2" eaLnBrk="1" hangingPunct="1"/>
            <a:r>
              <a:rPr lang="en-CA" sz="1600" dirty="0"/>
              <a:t>I won’t include boost, and</a:t>
            </a:r>
          </a:p>
          <a:p>
            <a:pPr lvl="2" eaLnBrk="1" hangingPunct="1"/>
            <a:r>
              <a:rPr lang="en-CA" sz="1600" dirty="0"/>
              <a:t>I’ve set my compiler to prevent C++11 things </a:t>
            </a:r>
          </a:p>
          <a:p>
            <a:pPr lvl="3" eaLnBrk="1" hangingPunct="1"/>
            <a:r>
              <a:rPr lang="en-CA" sz="1400" dirty="0"/>
              <a:t>(Install VS2008, then set the “toolset” to “v90”)</a:t>
            </a:r>
          </a:p>
          <a:p>
            <a:pPr lvl="1" eaLnBrk="1" hangingPunct="1"/>
            <a:r>
              <a:rPr lang="en-CA" sz="1800" dirty="0"/>
              <a:t>I will rebuild with 2012/13/15/17 (so you get “the latest” compiler)</a:t>
            </a:r>
          </a:p>
          <a:p>
            <a:pPr eaLnBrk="1" hangingPunct="1"/>
            <a:r>
              <a:rPr lang="en-CA" sz="2000" dirty="0"/>
              <a:t>If this scares/outrages you, then:</a:t>
            </a:r>
          </a:p>
          <a:p>
            <a:pPr lvl="1" eaLnBrk="1" hangingPunct="1"/>
            <a:r>
              <a:rPr lang="en-CA" sz="1800" dirty="0"/>
              <a:t>Why? Really, I’m serious: why is that such a #</a:t>
            </a:r>
            <a:r>
              <a:rPr lang="en-CA" sz="1800" dirty="0" err="1"/>
              <a:t>bigfreakingdeal</a:t>
            </a:r>
            <a:r>
              <a:rPr lang="en-CA" sz="1800" dirty="0"/>
              <a:t>? </a:t>
            </a:r>
          </a:p>
          <a:p>
            <a:pPr lvl="1" eaLnBrk="1" hangingPunct="1"/>
            <a:r>
              <a:rPr lang="en-CA" sz="1800" dirty="0"/>
              <a:t>Bear with me... (there’s a #</a:t>
            </a:r>
            <a:r>
              <a:rPr lang="en-CA" sz="1800" dirty="0" err="1"/>
              <a:t>verygoodreasonforthis</a:t>
            </a:r>
            <a:r>
              <a:rPr lang="en-CA" sz="1800" dirty="0"/>
              <a:t>) </a:t>
            </a:r>
          </a:p>
          <a:p>
            <a:pPr lvl="1" eaLnBrk="1" hangingPunct="1"/>
            <a:r>
              <a:rPr lang="en-CA" sz="1800" dirty="0"/>
              <a:t>Also, it’s cute you have an opinion; really, how much have you been paid (and currently) for doing C/C++ development? Oh, right…</a:t>
            </a:r>
          </a:p>
          <a:p>
            <a:pPr lvl="1" eaLnBrk="1" hangingPunct="1">
              <a:lnSpc>
                <a:spcPct val="70000"/>
              </a:lnSpc>
            </a:pPr>
            <a:endParaRPr lang="en-CA" sz="14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&quot;No&quot; Symbol 5"/>
          <p:cNvSpPr/>
          <p:nvPr/>
        </p:nvSpPr>
        <p:spPr>
          <a:xfrm>
            <a:off x="671736" y="89158"/>
            <a:ext cx="1152128" cy="864096"/>
          </a:xfrm>
          <a:prstGeom prst="noSmoking">
            <a:avLst>
              <a:gd name="adj" fmla="val 1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8497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(3/4):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843558"/>
            <a:ext cx="9180512" cy="4032448"/>
          </a:xfrm>
        </p:spPr>
        <p:txBody>
          <a:bodyPr/>
          <a:lstStyle/>
          <a:p>
            <a:pPr marL="68263" indent="0" eaLnBrk="1" hangingPunct="1">
              <a:buNone/>
            </a:pPr>
            <a:r>
              <a:rPr lang="en-CA" sz="2000" u="sng" dirty="0"/>
              <a:t>Templates</a:t>
            </a:r>
            <a:r>
              <a:rPr lang="en-CA" sz="2000" dirty="0"/>
              <a:t> are a code generation tool, when there is overloading. </a:t>
            </a:r>
          </a:p>
          <a:p>
            <a:pPr eaLnBrk="1" hangingPunct="1"/>
            <a:r>
              <a:rPr lang="en-CA" sz="2000" dirty="0"/>
              <a:t>It’s certainly not the first one, and not even “the best one”: </a:t>
            </a:r>
          </a:p>
          <a:p>
            <a:pPr lvl="1" eaLnBrk="1" hangingPunct="1"/>
            <a:r>
              <a:rPr lang="en-CA" sz="1800" dirty="0"/>
              <a:t>think about it: I bet you could come up with some “meta” language do spit out specific “C” code. </a:t>
            </a:r>
          </a:p>
          <a:p>
            <a:pPr eaLnBrk="1" hangingPunct="1"/>
            <a:r>
              <a:rPr lang="en-CA" sz="2000" dirty="0"/>
              <a:t>Oh, and that “C++” code that gets generated? Like the “methods” and whatnot…</a:t>
            </a:r>
          </a:p>
          <a:p>
            <a:pPr lvl="1" eaLnBrk="1" hangingPunct="1"/>
            <a:r>
              <a:rPr lang="en-CA" sz="1800" dirty="0"/>
              <a:t>Like “the spoon” in the Matrix, methods don’t exist. </a:t>
            </a:r>
            <a:br>
              <a:rPr lang="en-CA" sz="1800" dirty="0"/>
            </a:br>
            <a:r>
              <a:rPr lang="en-CA" sz="1800" dirty="0"/>
              <a:t>Really, let’s see… (linker error)</a:t>
            </a:r>
          </a:p>
          <a:p>
            <a:pPr eaLnBrk="1" hangingPunct="1"/>
            <a:r>
              <a:rPr lang="en-CA" sz="2000" dirty="0"/>
              <a:t>Before you “template” something, think about why you’re doing it. If it’s for some potential, theoretical future use, then you’re really just doing “intellectual masturbation”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2160240" cy="50405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Remember:</a:t>
            </a:r>
            <a:endParaRPr lang="en-CA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555526"/>
            <a:ext cx="9180512" cy="4320480"/>
          </a:xfrm>
        </p:spPr>
        <p:txBody>
          <a:bodyPr/>
          <a:lstStyle/>
          <a:p>
            <a:pPr marL="68263" indent="0" algn="ctr" eaLnBrk="1" hangingPunct="1">
              <a:buNone/>
            </a:pPr>
            <a:r>
              <a:rPr lang="en-CA" sz="4400" b="1" dirty="0">
                <a:solidFill>
                  <a:srgbClr val="FFFF00"/>
                </a:solidFill>
              </a:rPr>
              <a:t>The reason you program</a:t>
            </a:r>
            <a:br>
              <a:rPr lang="en-CA" sz="4400" b="1" dirty="0">
                <a:solidFill>
                  <a:srgbClr val="FFFF00"/>
                </a:solidFill>
              </a:rPr>
            </a:br>
            <a:r>
              <a:rPr lang="en-CA" sz="4400" b="1" dirty="0">
                <a:solidFill>
                  <a:srgbClr val="FFFF00"/>
                </a:solidFill>
              </a:rPr>
              <a:t> is to make something. </a:t>
            </a:r>
          </a:p>
          <a:p>
            <a:pPr marL="68263" indent="0" eaLnBrk="1" hangingPunct="1">
              <a:buNone/>
            </a:pPr>
            <a:r>
              <a:rPr lang="en-CA" sz="2000" dirty="0"/>
              <a:t>It’s like playing with LEGO: </a:t>
            </a:r>
          </a:p>
          <a:p>
            <a:pPr eaLnBrk="1" hangingPunct="1"/>
            <a:r>
              <a:rPr lang="en-CA" sz="2000" dirty="0"/>
              <a:t>Do you want to make The Thing You Want?</a:t>
            </a:r>
          </a:p>
          <a:p>
            <a:pPr eaLnBrk="1" hangingPunct="1"/>
            <a:r>
              <a:rPr lang="en-CA" sz="2000" dirty="0"/>
              <a:t>…or are you more interested in:</a:t>
            </a:r>
          </a:p>
          <a:p>
            <a:pPr lvl="1" eaLnBrk="1" hangingPunct="1"/>
            <a:r>
              <a:rPr lang="en-CA" sz="1600" dirty="0"/>
              <a:t>Every possible way certain LEGO pieces can go together?</a:t>
            </a:r>
          </a:p>
          <a:p>
            <a:pPr lvl="1" eaLnBrk="1" hangingPunct="1"/>
            <a:r>
              <a:rPr lang="en-CA" sz="1600" dirty="0"/>
              <a:t>Arguing about “the best” or “most modern” way to put together LEGOs? Or belittling people for “doing it wrong”?</a:t>
            </a:r>
          </a:p>
          <a:p>
            <a:pPr eaLnBrk="1" hangingPunct="1"/>
            <a:r>
              <a:rPr lang="en-CA" sz="2000" dirty="0"/>
              <a:t>Programming is a </a:t>
            </a:r>
            <a:r>
              <a:rPr lang="en-CA" sz="2000" i="1" u="sng" dirty="0"/>
              <a:t>tool</a:t>
            </a:r>
            <a:r>
              <a:rPr lang="en-CA" sz="2000" i="1" dirty="0"/>
              <a:t> to get stuff made</a:t>
            </a:r>
            <a:r>
              <a:rPr lang="en-CA" sz="2000" dirty="0"/>
              <a:t>. </a:t>
            </a:r>
            <a:br>
              <a:rPr lang="en-CA" sz="2000" dirty="0"/>
            </a:br>
            <a:r>
              <a:rPr lang="en-CA" sz="1800" dirty="0"/>
              <a:t>Like words make stories. Or pots make food. Or instruments make music.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1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Popular ones: </a:t>
            </a:r>
          </a:p>
          <a:p>
            <a:pPr lvl="1" eaLnBrk="1" hangingPunct="1"/>
            <a:r>
              <a:rPr lang="en-CA" sz="1800" dirty="0"/>
              <a:t>DirectX (aka Direct 3D), OpenGL, OpenGL ES, </a:t>
            </a:r>
            <a:r>
              <a:rPr lang="en-CA" sz="1800" dirty="0" err="1"/>
              <a:t>Vulkan</a:t>
            </a:r>
            <a:endParaRPr lang="en-CA" sz="1800" dirty="0"/>
          </a:p>
          <a:p>
            <a:pPr eaLnBrk="1" hangingPunct="1"/>
            <a:r>
              <a:rPr lang="en-CA" sz="2400" dirty="0"/>
              <a:t>This term,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(or maybe 3.3... more on this in a moment)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(4/4):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43558"/>
            <a:ext cx="8208912" cy="3888432"/>
          </a:xfrm>
        </p:spPr>
        <p:txBody>
          <a:bodyPr/>
          <a:lstStyle/>
          <a:p>
            <a:pPr eaLnBrk="1" hangingPunct="1"/>
            <a:r>
              <a:rPr lang="en-CA" sz="1800" dirty="0"/>
              <a:t>“Performance:”</a:t>
            </a:r>
          </a:p>
          <a:p>
            <a:pPr lvl="1" eaLnBrk="1" hangingPunct="1"/>
            <a:r>
              <a:rPr lang="en-CA" sz="1600" dirty="0"/>
              <a:t>While you can ask, please don’t waste everyone’s time </a:t>
            </a:r>
            <a:r>
              <a:rPr lang="en-CA" sz="1600" u="sng" dirty="0"/>
              <a:t>arguing in class with me</a:t>
            </a:r>
            <a:r>
              <a:rPr lang="en-CA" sz="1600" dirty="0"/>
              <a:t> about performance myths. </a:t>
            </a:r>
          </a:p>
          <a:p>
            <a:pPr lvl="1" eaLnBrk="1" hangingPunct="1"/>
            <a:r>
              <a:rPr lang="en-CA" sz="1600" dirty="0"/>
              <a:t>Most of my career was (and is) in embedded/real-time environments.</a:t>
            </a:r>
          </a:p>
          <a:p>
            <a:pPr lvl="1" eaLnBrk="1" hangingPunct="1"/>
            <a:r>
              <a:rPr lang="en-CA" sz="1600" dirty="0"/>
              <a:t>Use a vector first, unless you have a reason not to (like map).</a:t>
            </a:r>
          </a:p>
          <a:p>
            <a:pPr lvl="1" eaLnBrk="1" hangingPunct="1"/>
            <a:r>
              <a:rPr lang="en-CA" sz="1600" dirty="0"/>
              <a:t>If you’re using C, then just make an array (or a </a:t>
            </a:r>
            <a:r>
              <a:rPr lang="en-CA" sz="1600" dirty="0" err="1"/>
              <a:t>struct</a:t>
            </a:r>
            <a:r>
              <a:rPr lang="en-CA" sz="1600" dirty="0"/>
              <a:t> with the array and the size of the array – C </a:t>
            </a:r>
            <a:r>
              <a:rPr lang="en-CA" sz="1600" b="1" i="1" u="sng" dirty="0"/>
              <a:t>doesn’t</a:t>
            </a:r>
            <a:r>
              <a:rPr lang="en-CA" sz="1600" dirty="0"/>
              <a:t> know how big an array is)</a:t>
            </a:r>
          </a:p>
          <a:p>
            <a:pPr lvl="1" eaLnBrk="1" hangingPunct="1"/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dirty="0"/>
              <a:t> </a:t>
            </a:r>
            <a:r>
              <a:rPr lang="en-CA" sz="1600" dirty="0" err="1"/>
              <a:t>vs</a:t>
            </a:r>
            <a:r>
              <a:rPr lang="en-CA" sz="1600" dirty="0"/>
              <a:t> 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dirty="0"/>
              <a:t>. Perhaps, but seriously, </a:t>
            </a:r>
            <a:r>
              <a:rPr lang="en-CA" sz="1600" u="sng" dirty="0"/>
              <a:t>*that’s*</a:t>
            </a:r>
            <a:r>
              <a:rPr lang="en-CA" sz="1600" dirty="0"/>
              <a:t> killing your performance? I seriously doubt it. </a:t>
            </a:r>
          </a:p>
          <a:p>
            <a:pPr lvl="1" eaLnBrk="1" hangingPunct="1"/>
            <a:r>
              <a:rPr lang="en-CA" sz="1600" u="sng" dirty="0"/>
              <a:t>Prove</a:t>
            </a:r>
            <a:r>
              <a:rPr lang="en-CA" sz="1600" dirty="0"/>
              <a:t> to me that it’s a performance hit. </a:t>
            </a:r>
          </a:p>
          <a:p>
            <a:pPr lvl="1" eaLnBrk="1" hangingPunct="1"/>
            <a:r>
              <a:rPr lang="en-CA" sz="1600" dirty="0"/>
              <a:t>The code here is for clarity first. 99.999% of all code should be.</a:t>
            </a:r>
          </a:p>
          <a:p>
            <a:pPr lvl="1" eaLnBrk="1" hangingPunct="1"/>
            <a:r>
              <a:rPr lang="en-CA" sz="1600" dirty="0"/>
              <a:t>Make the damn thing work first, then think about performance, but ONLY if you can PROVE IT.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923928" y="4155926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dirty="0">
                <a:latin typeface="Corbel" pitchFamily="34" charset="0"/>
              </a:rPr>
              <a:t>Then don’t change it... yet.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-1188132" y="2607754"/>
            <a:ext cx="31683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But let me show you what I mean...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  <p:bldP spid="41989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There’s some links:</a:t>
            </a:r>
          </a:p>
          <a:p>
            <a:pPr lvl="1" eaLnBrk="1" hangingPunct="1"/>
            <a:r>
              <a:rPr lang="en-US" sz="1600" dirty="0">
                <a:hlinkClick r:id="rId2"/>
              </a:rPr>
              <a:t>https://glm.g-truc.net/0.9.9/index.html</a:t>
            </a:r>
            <a:r>
              <a:rPr lang="en-US" sz="1600" dirty="0"/>
              <a:t> (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3"/>
              </a:rPr>
              <a:t>https://www.glfw.org/</a:t>
            </a:r>
            <a:r>
              <a:rPr lang="en-US" sz="1600" dirty="0"/>
              <a:t> (</a:t>
            </a:r>
            <a:r>
              <a:rPr lang="en-US" sz="1600" dirty="0" err="1"/>
              <a:t>glfw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4"/>
              </a:rPr>
              <a:t>https://glad.dav1d.de/</a:t>
            </a:r>
            <a:r>
              <a:rPr lang="en-US" sz="1600" dirty="0"/>
              <a:t> (OpenGL glad)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843099-2A49-8E42-656A-8BB40E6560AD}"/>
              </a:ext>
            </a:extLst>
          </p:cNvPr>
          <p:cNvSpPr/>
          <p:nvPr/>
        </p:nvSpPr>
        <p:spPr>
          <a:xfrm>
            <a:off x="4788024" y="483518"/>
            <a:ext cx="2952328" cy="32029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24D24D-68DF-90FB-ED49-ECB84C4810FD}"/>
              </a:ext>
            </a:extLst>
          </p:cNvPr>
          <p:cNvSpPr/>
          <p:nvPr/>
        </p:nvSpPr>
        <p:spPr>
          <a:xfrm>
            <a:off x="755576" y="339502"/>
            <a:ext cx="2437310" cy="46805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B8FE8-E4B1-3417-96BC-59508106B601}"/>
              </a:ext>
            </a:extLst>
          </p:cNvPr>
          <p:cNvSpPr/>
          <p:nvPr/>
        </p:nvSpPr>
        <p:spPr>
          <a:xfrm>
            <a:off x="5340101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8G</a:t>
            </a:r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1115616" y="84355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4.0Gx16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737B90-70DF-0196-B3CA-CE42E35438A8}"/>
              </a:ext>
            </a:extLst>
          </p:cNvPr>
          <p:cNvSpPr/>
          <p:nvPr/>
        </p:nvSpPr>
        <p:spPr>
          <a:xfrm>
            <a:off x="1001887" y="2313806"/>
            <a:ext cx="205794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32G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1619672" y="1563638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1146139" y="3939902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1611710" y="3033886"/>
            <a:ext cx="648072" cy="906016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6D9BA-4DB7-DB17-3F04-03B28C575BAF}"/>
              </a:ext>
            </a:extLst>
          </p:cNvPr>
          <p:cNvSpPr/>
          <p:nvPr/>
        </p:nvSpPr>
        <p:spPr>
          <a:xfrm>
            <a:off x="4992340" y="903412"/>
            <a:ext cx="2437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: 6144 Core</a:t>
            </a:r>
            <a:endParaRPr lang="en-CA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2DA1621-8500-691F-600A-8B14480EAA75}"/>
              </a:ext>
            </a:extLst>
          </p:cNvPr>
          <p:cNvSpPr/>
          <p:nvPr/>
        </p:nvSpPr>
        <p:spPr>
          <a:xfrm>
            <a:off x="5940152" y="1638536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  <a:endParaRPr lang="en-CA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3903005" y="1497708"/>
            <a:ext cx="648072" cy="2280268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447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643583" y="394927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local copy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1147639" y="1388306"/>
            <a:ext cx="648072" cy="25202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5CCEDD-BFFB-02A4-8E5E-4117350DB062}"/>
              </a:ext>
            </a:extLst>
          </p:cNvPr>
          <p:cNvSpPr/>
          <p:nvPr/>
        </p:nvSpPr>
        <p:spPr>
          <a:xfrm>
            <a:off x="459582" y="627534"/>
            <a:ext cx="202418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Feeney’s copy (origin)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417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EE77-75A7-E37F-FC9E-D99D1A7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Acton ; 3 lies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1EBD-6693-3009-EFC3-1BB1B7DF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hlinkClick r:id="rId2"/>
              </a:rPr>
              <a:t>https://cellperformance.beyond3d.com/articles/2008/03/three-big-lies.html</a:t>
            </a:r>
            <a:endParaRPr lang="en-CA" sz="1400" dirty="0"/>
          </a:p>
          <a:p>
            <a:r>
              <a:rPr lang="en-CA" dirty="0"/>
              <a:t>Software is a platform</a:t>
            </a:r>
          </a:p>
          <a:p>
            <a:pPr lvl="1"/>
            <a:r>
              <a:rPr lang="en-CA" dirty="0"/>
              <a:t>PS3 game -&gt; Atari 2600 </a:t>
            </a:r>
          </a:p>
          <a:p>
            <a:r>
              <a:rPr lang="en-CA" dirty="0"/>
              <a:t>Code should be designed around a model of the world</a:t>
            </a:r>
          </a:p>
          <a:p>
            <a:r>
              <a:rPr lang="en-CA" dirty="0"/>
              <a:t>Code is more important than data</a:t>
            </a:r>
          </a:p>
        </p:txBody>
      </p:sp>
    </p:spTree>
    <p:extLst>
      <p:ext uri="{BB962C8B-B14F-4D97-AF65-F5344CB8AC3E}">
        <p14:creationId xmlns:p14="http://schemas.microsoft.com/office/powerpoint/2010/main" val="1694738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OurProgram.cpp </a:t>
            </a:r>
            <a:r>
              <a:rPr lang="en-US" dirty="0">
                <a:sym typeface="Wingdings" panose="05000000000000000000" pitchFamily="2" charset="2"/>
              </a:rPr>
              <a:t> .obj</a:t>
            </a:r>
          </a:p>
          <a:p>
            <a:r>
              <a:rPr lang="en-US" dirty="0" err="1">
                <a:sym typeface="Wingdings" panose="05000000000000000000" pitchFamily="2" charset="2"/>
              </a:rPr>
              <a:t>glCreateShader</a:t>
            </a:r>
            <a:r>
              <a:rPr lang="en-US" dirty="0">
                <a:sym typeface="Wingdings" panose="05000000000000000000" pitchFamily="2" charset="2"/>
              </a:rPr>
              <a:t>()  library (.lib)</a:t>
            </a:r>
          </a:p>
          <a:p>
            <a:r>
              <a:rPr lang="en-US" dirty="0">
                <a:sym typeface="Wingdings" panose="05000000000000000000" pitchFamily="2" charset="2"/>
              </a:rPr>
              <a:t>Linker: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Combine these  exe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520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the OpenGL calls? </a:t>
            </a:r>
          </a:p>
          <a:p>
            <a:pPr lvl="1"/>
            <a:r>
              <a:rPr lang="en-US" dirty="0"/>
              <a:t>Glad: https://glad.dav1d.de/</a:t>
            </a:r>
          </a:p>
          <a:p>
            <a:r>
              <a:rPr lang="en-US" dirty="0"/>
              <a:t>OpenGL knows nothing about the OS or the screen</a:t>
            </a:r>
          </a:p>
          <a:p>
            <a:pPr lvl="1"/>
            <a:r>
              <a:rPr lang="en-US" dirty="0"/>
              <a:t>GLFW – windows, mouse, keyboard, etc.</a:t>
            </a:r>
          </a:p>
          <a:p>
            <a:r>
              <a:rPr lang="en-CA" dirty="0"/>
              <a:t>Math: </a:t>
            </a:r>
          </a:p>
          <a:p>
            <a:pPr lvl="1"/>
            <a:r>
              <a:rPr lang="en-CA" dirty="0" err="1"/>
              <a:t>glm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3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7" cy="3537422"/>
          </a:xfrm>
        </p:spPr>
        <p:txBody>
          <a:bodyPr/>
          <a:lstStyle/>
          <a:p>
            <a:pPr eaLnBrk="1" hangingPunct="1"/>
            <a:r>
              <a:rPr lang="en-US" sz="2000" dirty="0"/>
              <a:t>Let’s write Halo 9! </a:t>
            </a:r>
            <a:r>
              <a:rPr lang="en-US" sz="2000" b="1" i="1" dirty="0"/>
              <a:t>Today!! </a:t>
            </a:r>
            <a:br>
              <a:rPr lang="en-US" sz="2000" b="1" i="1" dirty="0"/>
            </a:br>
            <a:r>
              <a:rPr lang="en-US" sz="2400" b="1" i="1" dirty="0"/>
              <a:t>RIGHT NOW!!!</a:t>
            </a:r>
            <a:endParaRPr lang="en-US" sz="2000" b="1" i="1" dirty="0"/>
          </a:p>
          <a:p>
            <a:pPr eaLnBrk="1" hangingPunct="1"/>
            <a:r>
              <a:rPr lang="en-US" sz="2000" dirty="0"/>
              <a:t>Hold on, poncho</a:t>
            </a:r>
          </a:p>
          <a:p>
            <a:pPr eaLnBrk="1" hangingPunct="1"/>
            <a:r>
              <a:rPr lang="en-US" sz="2000" dirty="0"/>
              <a:t>It’s an introduction</a:t>
            </a:r>
          </a:p>
          <a:p>
            <a:pPr eaLnBrk="1" hangingPunct="1"/>
            <a:r>
              <a:rPr lang="en-US" sz="2000" dirty="0"/>
              <a:t>You need to walk before running</a:t>
            </a:r>
          </a:p>
          <a:p>
            <a:pPr eaLnBrk="1" hangingPunct="1"/>
            <a:r>
              <a:rPr lang="en-US" sz="2000" dirty="0"/>
              <a:t>Some of this stuff is pretty hard</a:t>
            </a:r>
          </a:p>
          <a:p>
            <a:pPr eaLnBrk="1" hangingPunct="1"/>
            <a:r>
              <a:rPr lang="en-US" sz="2000" dirty="0"/>
              <a:t>There’s some math in here</a:t>
            </a:r>
          </a:p>
          <a:p>
            <a:pPr lvl="1" eaLnBrk="1" hangingPunct="1"/>
            <a:r>
              <a:rPr lang="en-US" sz="1800" dirty="0"/>
              <a:t>And a lot of it isn’t intuitive at all…</a:t>
            </a:r>
          </a:p>
          <a:p>
            <a:pPr eaLnBrk="1" hangingPunct="1"/>
            <a:r>
              <a:rPr lang="en-US" sz="2000" dirty="0"/>
              <a:t>What CPAs find “challenging” tends to be a little unexpected (more in a moment)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2019/2022 Community Edition</a:t>
            </a:r>
          </a:p>
          <a:p>
            <a:pPr lvl="1" eaLnBrk="1" hangingPunct="1"/>
            <a:r>
              <a:rPr lang="en-CA" sz="2000" dirty="0"/>
              <a:t>Note: </a:t>
            </a:r>
            <a:r>
              <a:rPr lang="en-CA" sz="2000" b="1" u="sng" dirty="0"/>
              <a:t>your solutions need to run on my machine</a:t>
            </a:r>
            <a:br>
              <a:rPr lang="en-CA" sz="2000" b="1" u="sng" dirty="0"/>
            </a:br>
            <a:r>
              <a:rPr lang="en-CA" sz="1800" dirty="0"/>
              <a:t>(I’ve got 2017, 2019, 2022 installed)</a:t>
            </a:r>
          </a:p>
          <a:p>
            <a:pPr lvl="1" eaLnBrk="1" hangingPunct="1"/>
            <a:r>
              <a:rPr lang="en-CA" sz="2000" dirty="0"/>
              <a:t>Note: You can install all of these at the same time, without any problems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(7th Edition); (2016),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 (OpenGL driver team for AMD), Richard S. Wright , Nicholas </a:t>
            </a:r>
            <a:r>
              <a:rPr lang="en-CA" sz="1800" dirty="0" err="1"/>
              <a:t>Haemel</a:t>
            </a:r>
            <a:r>
              <a:rPr lang="en-CA" sz="1800" dirty="0"/>
              <a:t>, </a:t>
            </a:r>
            <a:r>
              <a:rPr lang="en-US" sz="1400" dirty="0"/>
              <a:t>ISBN-10: 0321902947, </a:t>
            </a:r>
            <a:br>
              <a:rPr lang="en-US" sz="1400" dirty="0"/>
            </a:br>
            <a:r>
              <a:rPr lang="en-US" sz="1400" dirty="0"/>
              <a:t>ISBN-13: 978-0672337475, Addison-Wesley Professional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r>
              <a:rPr lang="en-CA" sz="2000" i="1" dirty="0"/>
              <a:t>and </a:t>
            </a:r>
            <a:r>
              <a:rPr lang="en-CA" sz="2000" b="1" i="1" u="sng" dirty="0"/>
              <a:t>NOT</a:t>
            </a:r>
            <a:r>
              <a:rPr lang="en-CA" sz="2000" i="1" dirty="0"/>
              <a:t> a noob: </a:t>
            </a:r>
            <a:br>
              <a:rPr lang="en-CA" sz="2000" i="1" dirty="0"/>
            </a:br>
            <a:r>
              <a:rPr lang="en-CA" sz="2000" i="1" dirty="0"/>
              <a:t>(and have $$) </a:t>
            </a:r>
            <a:r>
              <a:rPr lang="en-CA" sz="2000" b="1" i="1" dirty="0">
                <a:sym typeface="Wingdings" pitchFamily="2" charset="2"/>
              </a:rPr>
              <a:t></a:t>
            </a: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275606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28184" y="1234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OMFG!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1543" y="3023284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3035" y="2571750"/>
            <a:ext cx="1741639" cy="2278953"/>
          </a:xfrm>
          <a:prstGeom prst="rect">
            <a:avLst/>
          </a:prstGeom>
          <a:noFill/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19" y="3026312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1520" y="3795886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 “online” part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Yes, “online” sucks. I know.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This is a 7 week course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It’s all on zoom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Streams are recorded for later viewing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Help sessions (TBD) 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3862</Words>
  <Application>Microsoft Office PowerPoint</Application>
  <PresentationFormat>On-screen Show (16:9)</PresentationFormat>
  <Paragraphs>358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Blackadder ITC</vt:lpstr>
      <vt:lpstr>Calibri</vt:lpstr>
      <vt:lpstr>Corbel</vt:lpstr>
      <vt:lpstr>Courier New</vt:lpstr>
      <vt:lpstr>Impact</vt:lpstr>
      <vt:lpstr>Verdana</vt:lpstr>
      <vt:lpstr>Wingdings</vt:lpstr>
      <vt:lpstr>Wingdings 2</vt:lpstr>
      <vt:lpstr>Wingdings 3</vt:lpstr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 “online” part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PowerPoint Presentation</vt:lpstr>
      <vt:lpstr>What’s this course not about (1/5)?</vt:lpstr>
      <vt:lpstr>What’s this course not about (2/5)?</vt:lpstr>
      <vt:lpstr>What’s this course not about (3a/5)?</vt:lpstr>
      <vt:lpstr>What’s this course not about (3b/5)?</vt:lpstr>
      <vt:lpstr>Start of: “rant” about the C++ committee</vt:lpstr>
      <vt:lpstr>PowerPoint Presentation</vt:lpstr>
      <vt:lpstr>What’s this course not about (4/5)?</vt:lpstr>
      <vt:lpstr>What’s this course not about (5/5)?</vt:lpstr>
      <vt:lpstr>C++ 11/14/17/20/whatever “rant” (part 1 of 3):</vt:lpstr>
      <vt:lpstr>C++ 11/14/17/20/whatever “rant” (part 2 of 3):</vt:lpstr>
      <vt:lpstr>PowerPoint Presentation</vt:lpstr>
      <vt:lpstr>“New” C++ Standard</vt:lpstr>
      <vt:lpstr>C++ 11+ “rant” clarification:</vt:lpstr>
      <vt:lpstr>C++ and graphics APIs</vt:lpstr>
      <vt:lpstr>PowerPoint Presentation</vt:lpstr>
      <vt:lpstr>Your marks…</vt:lpstr>
      <vt:lpstr>Checkpoints: 10%</vt:lpstr>
      <vt:lpstr>2 Projects: 15% each</vt:lpstr>
      <vt:lpstr>2 Exams: 30% each</vt:lpstr>
      <vt:lpstr>“Part marks”</vt:lpstr>
      <vt:lpstr>boost</vt:lpstr>
      <vt:lpstr>Other rants I should clear up (3/4):</vt:lpstr>
      <vt:lpstr>Remember:</vt:lpstr>
      <vt:lpstr>Other rants I should clear up (4/4):</vt:lpstr>
      <vt:lpstr>PowerPoint Presentation</vt:lpstr>
      <vt:lpstr>And now…</vt:lpstr>
      <vt:lpstr>PowerPoint Presentation</vt:lpstr>
      <vt:lpstr>PowerPoint Presentation</vt:lpstr>
      <vt:lpstr>Mike Acton ; 3 lies</vt:lpstr>
      <vt:lpstr>PowerPoint Presentation</vt:lpstr>
      <vt:lpstr>OpenGL libraries, etc.</vt:lpstr>
      <vt:lpstr>OpenGL libraries,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2023-05-09T02:57:47Z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