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5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301" r:id="rId11"/>
    <p:sldId id="270" r:id="rId12"/>
    <p:sldId id="400" r:id="rId13"/>
    <p:sldId id="401" r:id="rId14"/>
    <p:sldId id="402" r:id="rId15"/>
    <p:sldId id="403" r:id="rId16"/>
    <p:sldId id="425" r:id="rId17"/>
    <p:sldId id="426" r:id="rId18"/>
    <p:sldId id="404" r:id="rId19"/>
    <p:sldId id="405" r:id="rId20"/>
    <p:sldId id="406" r:id="rId21"/>
    <p:sldId id="424" r:id="rId22"/>
    <p:sldId id="423" r:id="rId23"/>
    <p:sldId id="422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272" r:id="rId32"/>
    <p:sldId id="273" r:id="rId33"/>
    <p:sldId id="427" r:id="rId34"/>
    <p:sldId id="428" r:id="rId35"/>
    <p:sldId id="275" r:id="rId36"/>
    <p:sldId id="276" r:id="rId37"/>
    <p:sldId id="278" r:id="rId38"/>
    <p:sldId id="307" r:id="rId39"/>
    <p:sldId id="295" r:id="rId40"/>
    <p:sldId id="414" r:id="rId41"/>
    <p:sldId id="415" r:id="rId42"/>
    <p:sldId id="308" r:id="rId43"/>
    <p:sldId id="309" r:id="rId44"/>
    <p:sldId id="419" r:id="rId45"/>
    <p:sldId id="420" r:id="rId46"/>
    <p:sldId id="421" r:id="rId47"/>
    <p:sldId id="310" r:id="rId48"/>
    <p:sldId id="315" r:id="rId49"/>
    <p:sldId id="311" r:id="rId50"/>
    <p:sldId id="312" r:id="rId51"/>
    <p:sldId id="313" r:id="rId52"/>
    <p:sldId id="314" r:id="rId53"/>
    <p:sldId id="299" r:id="rId5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>
      <p:cViewPr varScale="1">
        <p:scale>
          <a:sx n="108" d="100"/>
          <a:sy n="108" d="100"/>
        </p:scale>
        <p:origin x="782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3288"/>
    </p:cViewPr>
  </p:sorterViewPr>
  <p:notesViewPr>
    <p:cSldViewPr>
      <p:cViewPr varScale="1">
        <p:scale>
          <a:sx n="87" d="100"/>
          <a:sy n="87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B7C5DDD-EEAF-4963-A32D-FC80FB098F90}" type="datetimeFigureOut">
              <a:rPr lang="en-US"/>
              <a:pPr>
                <a:defRPr/>
              </a:pPr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B798C01-4684-4FD9-ADE8-E1C9E51B4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CCD04AE-BCAB-4ECA-AE80-4F01D4FBC81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C59303-2B45-4650-BCC5-1484CCEDA5E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cs typeface="Arial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C59303-2B45-4650-BCC5-1484CCEDA5E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cs typeface="Arial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C59303-2B45-4650-BCC5-1484CCEDA5E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cs typeface="Arial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C59303-2B45-4650-BCC5-1484CCEDA5E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cs typeface="Arial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>
            <a:spLocks/>
          </p:cNvSpPr>
          <p:nvPr/>
        </p:nvSpPr>
        <p:spPr bwMode="auto">
          <a:xfrm rot="5236414">
            <a:off x="4976019" y="964010"/>
            <a:ext cx="30861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Shape 35"/>
          <p:cNvSpPr>
            <a:spLocks/>
          </p:cNvSpPr>
          <p:nvPr/>
        </p:nvSpPr>
        <p:spPr bwMode="auto">
          <a:xfrm>
            <a:off x="4821238" y="800100"/>
            <a:ext cx="4343400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hape 42"/>
          <p:cNvSpPr>
            <a:spLocks/>
          </p:cNvSpPr>
          <p:nvPr/>
        </p:nvSpPr>
        <p:spPr bwMode="auto">
          <a:xfrm>
            <a:off x="290513" y="-10716"/>
            <a:ext cx="5562600" cy="49149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Shape 21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hape 23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hape 25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hape 26"/>
          <p:cNvSpPr>
            <a:spLocks/>
          </p:cNvSpPr>
          <p:nvPr/>
        </p:nvSpPr>
        <p:spPr bwMode="auto">
          <a:xfrm>
            <a:off x="366713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31"/>
          <p:cNvSpPr/>
          <p:nvPr/>
        </p:nvSpPr>
        <p:spPr>
          <a:xfrm>
            <a:off x="1" y="0"/>
            <a:ext cx="365125" cy="5141119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8"/>
          <p:cNvSpPr/>
          <p:nvPr/>
        </p:nvSpPr>
        <p:spPr>
          <a:xfrm>
            <a:off x="309564" y="510779"/>
            <a:ext cx="46037" cy="27384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39"/>
          <p:cNvSpPr/>
          <p:nvPr/>
        </p:nvSpPr>
        <p:spPr>
          <a:xfrm>
            <a:off x="268289" y="510779"/>
            <a:ext cx="28575" cy="27384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40"/>
          <p:cNvSpPr/>
          <p:nvPr/>
        </p:nvSpPr>
        <p:spPr>
          <a:xfrm>
            <a:off x="249239" y="510779"/>
            <a:ext cx="9525" cy="27384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41"/>
          <p:cNvSpPr/>
          <p:nvPr/>
        </p:nvSpPr>
        <p:spPr>
          <a:xfrm>
            <a:off x="222250" y="510779"/>
            <a:ext cx="7938" cy="27384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ectangle 44"/>
          <p:cNvSpPr/>
          <p:nvPr/>
        </p:nvSpPr>
        <p:spPr>
          <a:xfrm>
            <a:off x="363539" y="301229"/>
            <a:ext cx="8504237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57"/>
          <p:cNvSpPr/>
          <p:nvPr/>
        </p:nvSpPr>
        <p:spPr>
          <a:xfrm flipH="1">
            <a:off x="371475" y="510779"/>
            <a:ext cx="26988" cy="27384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58"/>
          <p:cNvSpPr/>
          <p:nvPr/>
        </p:nvSpPr>
        <p:spPr>
          <a:xfrm flipH="1">
            <a:off x="411164" y="510779"/>
            <a:ext cx="26987" cy="27384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ectangle 59"/>
          <p:cNvSpPr/>
          <p:nvPr/>
        </p:nvSpPr>
        <p:spPr>
          <a:xfrm flipH="1">
            <a:off x="447676" y="510779"/>
            <a:ext cx="9525" cy="27384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60"/>
          <p:cNvSpPr/>
          <p:nvPr/>
        </p:nvSpPr>
        <p:spPr>
          <a:xfrm flipH="1">
            <a:off x="476251" y="510779"/>
            <a:ext cx="9525" cy="27384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Rectangle 61"/>
          <p:cNvSpPr/>
          <p:nvPr/>
        </p:nvSpPr>
        <p:spPr>
          <a:xfrm>
            <a:off x="500063" y="510779"/>
            <a:ext cx="36512" cy="27384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55"/>
          <p:cNvSpPr/>
          <p:nvPr/>
        </p:nvSpPr>
        <p:spPr>
          <a:xfrm>
            <a:off x="255589" y="3784998"/>
            <a:ext cx="73025" cy="126920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64"/>
          <p:cNvSpPr/>
          <p:nvPr/>
        </p:nvSpPr>
        <p:spPr>
          <a:xfrm>
            <a:off x="255589" y="3598069"/>
            <a:ext cx="73025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65"/>
          <p:cNvSpPr/>
          <p:nvPr/>
        </p:nvSpPr>
        <p:spPr>
          <a:xfrm>
            <a:off x="255589" y="3477816"/>
            <a:ext cx="73025" cy="103584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ectangle 66"/>
          <p:cNvSpPr/>
          <p:nvPr/>
        </p:nvSpPr>
        <p:spPr>
          <a:xfrm>
            <a:off x="255589" y="3406379"/>
            <a:ext cx="73025" cy="5595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348378"/>
            <a:ext cx="8153400" cy="580644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2" y="1028700"/>
            <a:ext cx="3848419" cy="3429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86974686-5C19-41CF-A5D7-595B13A76E6C}" type="datetimeFigureOut">
              <a:rPr lang="en-US"/>
              <a:pPr>
                <a:defRPr/>
              </a:pPr>
              <a:t>7/2/2020</a:t>
            </a:fld>
            <a:endParaRPr lang="en-US"/>
          </a:p>
        </p:txBody>
      </p:sp>
      <p:sp>
        <p:nvSpPr>
          <p:cNvPr id="2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0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9EA44DB-1FDD-405A-9676-D54B21A79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0" y="0"/>
            <a:ext cx="9144000" cy="1063229"/>
          </a:xfrm>
          <a:prstGeom prst="rect">
            <a:avLst/>
          </a:prstGeom>
          <a:gradFill rotWithShape="1">
            <a:gsLst>
              <a:gs pos="0">
                <a:srgbClr val="0099DD">
                  <a:gamma/>
                  <a:tint val="81961"/>
                  <a:invGamma/>
                </a:srgbClr>
              </a:gs>
              <a:gs pos="100000">
                <a:srgbClr val="0099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5706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5706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AFDC8-67F1-46B6-AE33-25B27AA06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01BBB0E-634D-4D71-98A9-E021E49C1140}" type="datetimeFigureOut">
              <a:rPr lang="en-US"/>
              <a:pPr>
                <a:defRPr/>
              </a:pPr>
              <a:t>7/2/2020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164AEB-0357-42C8-9067-BC49FAF71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14600"/>
            <a:ext cx="7772400" cy="1480544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00500"/>
            <a:ext cx="7772400" cy="789384"/>
          </a:xfrm>
        </p:spPr>
        <p:txBody>
          <a:bodyPr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896FF25-B02F-4456-93B2-ECB44F3A85EE}" type="datetimeFigureOut">
              <a:rPr lang="en-US"/>
              <a:pPr>
                <a:defRPr/>
              </a:pPr>
              <a:t>7/2/2020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3ACC84-953B-40C0-8AFF-94BFAD762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2871789" y="2899966"/>
            <a:ext cx="3400425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163"/>
            <a:ext cx="8229600" cy="971550"/>
          </a:xfr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200151"/>
            <a:ext cx="4038600" cy="3394472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8567E5E-3803-4728-9317-8219C6152B2F}" type="datetimeFigureOut">
              <a:rPr lang="en-US"/>
              <a:pPr>
                <a:defRPr/>
              </a:pPr>
              <a:t>7/2/2020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63560B-5EB7-42AC-8AD8-7086B63A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/>
          <p:nvPr/>
        </p:nvSpPr>
        <p:spPr>
          <a:xfrm>
            <a:off x="0" y="301229"/>
            <a:ext cx="8686800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7314" y="510779"/>
            <a:ext cx="460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16"/>
          <p:cNvSpPr/>
          <p:nvPr/>
        </p:nvSpPr>
        <p:spPr>
          <a:xfrm>
            <a:off x="47625" y="510779"/>
            <a:ext cx="26988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7"/>
          <p:cNvSpPr/>
          <p:nvPr/>
        </p:nvSpPr>
        <p:spPr>
          <a:xfrm>
            <a:off x="28576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8"/>
          <p:cNvSpPr/>
          <p:nvPr/>
        </p:nvSpPr>
        <p:spPr>
          <a:xfrm>
            <a:off x="1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9"/>
          <p:cNvSpPr/>
          <p:nvPr/>
        </p:nvSpPr>
        <p:spPr>
          <a:xfrm flipH="1">
            <a:off x="149226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 flipH="1">
            <a:off x="188914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flipH="1">
            <a:off x="227014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8"/>
          <p:cNvSpPr/>
          <p:nvPr/>
        </p:nvSpPr>
        <p:spPr>
          <a:xfrm flipH="1">
            <a:off x="255589" y="510779"/>
            <a:ext cx="79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29"/>
          <p:cNvSpPr/>
          <p:nvPr/>
        </p:nvSpPr>
        <p:spPr>
          <a:xfrm>
            <a:off x="279401" y="510779"/>
            <a:ext cx="36513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8DC90CD-55E3-4A06-B3F3-9BACD3739DF7}" type="datetimeFigureOut">
              <a:rPr lang="en-US"/>
              <a:pPr>
                <a:defRPr/>
              </a:pPr>
              <a:t>7/2/2020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EE1692B-0379-4B6B-BFAC-97A8B8116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8C09965-64B6-4610-B70B-028545D8BFB3}" type="datetimeFigureOut">
              <a:rPr lang="en-US"/>
              <a:pPr>
                <a:defRPr/>
              </a:pPr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E0FDDDC-EB04-4E1D-83A6-7D728E3D5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FE62F86-8B9E-4E58-841D-FE8970F2C2B2}" type="datetimeFigureOut">
              <a:rPr lang="en-US"/>
              <a:pPr>
                <a:defRPr/>
              </a:pPr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D80264-0B4F-47B9-BAA6-6156E1D93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7816CE5-5543-4889-9327-E795C3C11C47}" type="datetimeFigureOut">
              <a:rPr lang="en-US"/>
              <a:pPr>
                <a:defRPr/>
              </a:pPr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785F448-228F-4336-A973-11C8CC7E1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368300" y="0"/>
            <a:ext cx="8777288" cy="140851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8"/>
          <p:cNvCxnSpPr/>
          <p:nvPr/>
        </p:nvCxnSpPr>
        <p:spPr>
          <a:xfrm flipV="1">
            <a:off x="363538" y="1413272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7"/>
          <p:cNvGrpSpPr>
            <a:grpSpLocks/>
          </p:cNvGrpSpPr>
          <p:nvPr/>
        </p:nvGrpSpPr>
        <p:grpSpPr bwMode="auto">
          <a:xfrm rot="5400000">
            <a:off x="8531821" y="898327"/>
            <a:ext cx="98822" cy="128587"/>
            <a:chOff x="6668087" y="1297746"/>
            <a:chExt cx="161840" cy="156602"/>
          </a:xfrm>
        </p:grpSpPr>
        <p:cxnSp>
          <p:nvCxnSpPr>
            <p:cNvPr id="8" name="Straight Connector 14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>
            <a:grpSpLocks/>
          </p:cNvGrpSpPr>
          <p:nvPr/>
        </p:nvGrpSpPr>
        <p:grpSpPr bwMode="auto">
          <a:xfrm rot="5400000">
            <a:off x="8684221" y="1012627"/>
            <a:ext cx="98822" cy="128587"/>
            <a:chOff x="6668087" y="1297746"/>
            <a:chExt cx="161840" cy="156602"/>
          </a:xfrm>
        </p:grpSpPr>
        <p:cxnSp>
          <p:nvCxnSpPr>
            <p:cNvPr id="12" name="Straight Connector 10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>
            <a:grpSpLocks/>
          </p:cNvGrpSpPr>
          <p:nvPr/>
        </p:nvGrpSpPr>
        <p:grpSpPr bwMode="auto">
          <a:xfrm rot="5400000">
            <a:off x="8336558" y="1090018"/>
            <a:ext cx="98822" cy="128588"/>
            <a:chOff x="6668087" y="1297746"/>
            <a:chExt cx="161840" cy="156602"/>
          </a:xfrm>
        </p:grpSpPr>
        <p:cxnSp>
          <p:nvCxnSpPr>
            <p:cNvPr id="16" name="Straight Connector 18"/>
            <p:cNvCxnSpPr/>
            <p:nvPr/>
          </p:nvCxnSpPr>
          <p:spPr>
            <a:xfrm rot="16200000">
              <a:off x="6663592" y="1300307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/>
            <p:nvPr/>
          </p:nvCxnSpPr>
          <p:spPr>
            <a:xfrm rot="5400000" flipH="1">
              <a:off x="6744512" y="12993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1450"/>
            <a:ext cx="6858000" cy="6858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428750"/>
            <a:ext cx="8778240" cy="3720108"/>
          </a:xfrm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00864A2-03CA-4F2E-A9B3-EF35F12430CE}" type="datetimeFigureOut">
              <a:rPr lang="en-US"/>
              <a:pPr>
                <a:defRPr/>
              </a:pPr>
              <a:t>7/2/2020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55E073-9C53-449D-9716-97EE5818D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365125" cy="5141119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9" y="3784998"/>
            <a:ext cx="73025" cy="126920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9" y="3598069"/>
            <a:ext cx="73025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589" y="3477816"/>
            <a:ext cx="73025" cy="103584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9" y="3406379"/>
            <a:ext cx="73025" cy="5595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4" y="510779"/>
            <a:ext cx="46037" cy="273844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9" y="510779"/>
            <a:ext cx="28575" cy="273844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9" y="510779"/>
            <a:ext cx="9525" cy="273844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510779"/>
            <a:ext cx="7938" cy="273844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384572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338263"/>
            <a:ext cx="7772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2A1C686C-DE6D-4178-883E-16D55AA49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7088" y="4839891"/>
            <a:ext cx="74168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dirty="0" smtClean="0">
                <a:latin typeface="+mn-lt"/>
                <a:cs typeface="+mn-cs"/>
              </a:rPr>
              <a:t>INFO3111 –Summer </a:t>
            </a:r>
            <a:r>
              <a:rPr lang="en-CA" sz="1200" dirty="0" smtClean="0">
                <a:latin typeface="+mn-lt"/>
                <a:cs typeface="+mn-cs"/>
              </a:rPr>
              <a:t>2020–mfeeney@fanshawec.ca</a:t>
            </a:r>
            <a:endParaRPr lang="en-CA" sz="1200" dirty="0">
              <a:latin typeface="+mn-lt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 spc="-150">
          <a:solidFill>
            <a:srgbClr val="F0E8D5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9pPr>
      <a:extLst/>
    </p:titleStyle>
    <p:bodyStyle>
      <a:lvl1pPr marL="411163" indent="-342900" algn="l" rtl="0" fontAlgn="base">
        <a:spcBef>
          <a:spcPts val="700"/>
        </a:spcBef>
        <a:spcAft>
          <a:spcPct val="0"/>
        </a:spcAft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fontAlgn="base">
        <a:spcBef>
          <a:spcPct val="20000"/>
        </a:spcBef>
        <a:spcAft>
          <a:spcPct val="0"/>
        </a:spcAft>
        <a:buClr>
          <a:srgbClr val="A28E6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fontAlgn="base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force.com/hardware/desktop-gpus/geforce-gtx-titan/specifications" TargetMode="External"/><Relationship Id="rId2" Type="http://schemas.openxmlformats.org/officeDocument/2006/relationships/hyperlink" Target="http://ark.inte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vidia.com/object/quadro_fx_product_literature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opencourse.info/astronomy/introduction/02.motion_stars_sun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graphics.stanford.edu/papers/protecting/article-html/pipeline-thumb.jpg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msdn.microsoft.com/en-us/library/bb219679(VS.85).aspx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developer.apple.com/library/mac/documentation/graphicsimaging/conceptual/opengl-macprogguide/art/application_pipeline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www.khronos.org/opengl/wiki/Rendering_Pipeline_Overview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escience.anu.edu.au/lecture/cg/surfaceModeling/image/surfaceModeling015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opengl-tutorial.org/intermediate-tutorials/tutorial-9-vbo-indexin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i33www.ira.uka.de/pages/Research/Projects/PaperModels/Bunny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://mech.fsv.cvut.cz/~dr/papers/Habil/img1007.gif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graphics.stanford.edu/data/3Dscanrep/stanford-bunny-cebal-ssh.jpg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maths.ie/node/6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graphics.stanford.edu/data/3Dscanrep/stanford-bunny-cebal-ssh.jp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upload.wikimedia.org/wikipedia/commons/thumb/0/0e/Cartesian-coordinate-system.svg/300px-Cartesian-coordinate-system.svg.pn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://www.uni-duesseldorf.de/URZ/hardware/parallel/local/softimage/Soft3D_html/3d_learn/bas/b_coor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uni-duesseldorf.de/URZ/hardware/parallel/local/softimage/Soft3D_html/3d_learn/bas/b_coor.ht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0.png"/><Relationship Id="rId2" Type="http://schemas.openxmlformats.org/officeDocument/2006/relationships/hyperlink" Target="http://i33www.ira.uka.de/pages/Research/Projects/PaperModels/Bunny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ech.fsv.cvut.cz/~dr/papers/Habil/img989.gif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://mech.fsv.cvut.cz/~dr/papers/Habil/img1007.g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899592" y="1869672"/>
            <a:ext cx="7772400" cy="102611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CA" dirty="0" smtClean="0"/>
              <a:t>INFO3111: </a:t>
            </a:r>
            <a:r>
              <a:rPr lang="en-CA" sz="3200" dirty="0" smtClean="0"/>
              <a:t>Week 1, Day 2</a:t>
            </a:r>
            <a:endParaRPr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971600" y="3003798"/>
            <a:ext cx="7777163" cy="1620441"/>
          </a:xfrm>
        </p:spPr>
        <p:txBody>
          <a:bodyPr>
            <a:normAutofit fontScale="92500"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b="1" dirty="0" smtClean="0"/>
              <a:t>Week 1, Day 2</a:t>
            </a:r>
            <a:endParaRPr lang="en-US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 smtClean="0"/>
              <a:t>I stink, therefore I need a shower (René Descartes joke)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 smtClean="0"/>
              <a:t> Through the graphics pipeline armed with only gun and camera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 smtClean="0"/>
              <a:t>What on Earth is a </a:t>
            </a:r>
            <a:r>
              <a:rPr lang="en-US" dirty="0" err="1" smtClean="0"/>
              <a:t>Rasterizier</a:t>
            </a:r>
            <a:r>
              <a:rPr lang="en-US" dirty="0" smtClean="0"/>
              <a:t>? </a:t>
            </a:r>
            <a:r>
              <a:rPr lang="en-US" dirty="0" smtClean="0"/>
              <a:t>A “</a:t>
            </a:r>
            <a:r>
              <a:rPr lang="en-US" dirty="0" err="1" smtClean="0"/>
              <a:t>shader</a:t>
            </a:r>
            <a:r>
              <a:rPr lang="en-US" dirty="0" smtClean="0"/>
              <a:t>”? A “uniform variable”?</a:t>
            </a:r>
            <a:endParaRPr lang="en-US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 smtClean="0"/>
              <a:t>If </a:t>
            </a:r>
            <a:r>
              <a:rPr lang="en-US" dirty="0" smtClean="0"/>
              <a:t>I only had a vertex</a:t>
            </a:r>
          </a:p>
          <a:p>
            <a:pPr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So?</a:t>
            </a:r>
            <a:endParaRPr lang="en-CA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68004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This means that </a:t>
            </a:r>
            <a:r>
              <a:rPr lang="en-US" sz="2400" b="1" dirty="0" smtClean="0"/>
              <a:t>any point </a:t>
            </a:r>
            <a:r>
              <a:rPr lang="en-US" sz="2400" dirty="0" smtClean="0"/>
              <a:t>in space can defined by </a:t>
            </a:r>
            <a:r>
              <a:rPr lang="en-US" sz="2400" b="1" dirty="0" smtClean="0"/>
              <a:t>three coordinates</a:t>
            </a:r>
            <a:r>
              <a:rPr lang="en-US" sz="2400" dirty="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X, Y, and Z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 set of </a:t>
            </a:r>
            <a:r>
              <a:rPr lang="en-US" sz="2400" b="1" u="sng" dirty="0" smtClean="0"/>
              <a:t>three</a:t>
            </a:r>
            <a:r>
              <a:rPr lang="en-US" sz="2400" dirty="0" smtClean="0"/>
              <a:t> coordinates can be called a “</a:t>
            </a:r>
            <a:r>
              <a:rPr lang="en-US" sz="2400" b="1" i="1" dirty="0" smtClean="0"/>
              <a:t>vertex</a:t>
            </a:r>
            <a:r>
              <a:rPr lang="en-US" sz="2400" dirty="0" smtClean="0"/>
              <a:t>”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 set of three vertices is a </a:t>
            </a:r>
            <a:r>
              <a:rPr lang="en-US" sz="2400" b="1" i="1" dirty="0" smtClean="0"/>
              <a:t>triangle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Which is also a type of “primitive”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…but there are other types (later…)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And, we can create pretty much anything we want with triangles…</a:t>
            </a:r>
            <a:endParaRPr lang="en-CA" sz="2400" dirty="0" smtClean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Summary</a:t>
            </a:r>
            <a:endParaRPr lang="en-CA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75606"/>
            <a:ext cx="8001000" cy="3086100"/>
          </a:xfrm>
        </p:spPr>
        <p:txBody>
          <a:bodyPr/>
          <a:lstStyle/>
          <a:p>
            <a:r>
              <a:rPr lang="en-US" sz="2800" dirty="0" smtClean="0"/>
              <a:t>The world can be defined by coordinates</a:t>
            </a:r>
          </a:p>
          <a:p>
            <a:pPr lvl="1"/>
            <a:r>
              <a:rPr lang="en-US" sz="2400" dirty="0" smtClean="0"/>
              <a:t>Also called a vertex</a:t>
            </a:r>
          </a:p>
          <a:p>
            <a:r>
              <a:rPr lang="en-US" sz="2800" dirty="0" smtClean="0"/>
              <a:t>Three coordinates (vertices) make a triangle</a:t>
            </a:r>
          </a:p>
          <a:p>
            <a:r>
              <a:rPr lang="en-US" sz="2800" dirty="0" smtClean="0"/>
              <a:t>Triangles can define pretty much everything</a:t>
            </a:r>
          </a:p>
          <a:p>
            <a:r>
              <a:rPr lang="en-US" sz="2800" dirty="0" smtClean="0"/>
              <a:t>The “</a:t>
            </a:r>
            <a:r>
              <a:rPr lang="en-US" sz="2800" dirty="0" err="1" smtClean="0"/>
              <a:t>handness</a:t>
            </a:r>
            <a:r>
              <a:rPr lang="en-US" sz="2800" dirty="0" smtClean="0"/>
              <a:t>” of a coordinate system:</a:t>
            </a:r>
          </a:p>
          <a:p>
            <a:pPr lvl="1"/>
            <a:r>
              <a:rPr lang="en-US" sz="2400" dirty="0" smtClean="0"/>
              <a:t>Explain which way the axes go (+ / -)</a:t>
            </a:r>
          </a:p>
          <a:p>
            <a:pPr lvl="1"/>
            <a:r>
              <a:rPr lang="en-US" sz="2400" dirty="0" smtClean="0"/>
              <a:t>Which is the front (or winding…more on this later)</a:t>
            </a:r>
            <a:endParaRPr lang="en-CA" sz="2400" dirty="0" smtClean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939197-9C5C-45E1-BF88-36D64A336E2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charset="0"/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The ‘frame buffer’</a:t>
            </a:r>
          </a:p>
        </p:txBody>
      </p:sp>
      <p:sp>
        <p:nvSpPr>
          <p:cNvPr id="72707" name="AutoShape 3"/>
          <p:cNvSpPr>
            <a:spLocks noChangeArrowheads="1"/>
          </p:cNvSpPr>
          <p:nvPr/>
        </p:nvSpPr>
        <p:spPr bwMode="auto">
          <a:xfrm rot="10800000" flipH="1">
            <a:off x="244476" y="1343026"/>
            <a:ext cx="1503363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CPU</a:t>
            </a:r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 rot="10800000" flipH="1">
            <a:off x="1933576" y="1310878"/>
            <a:ext cx="2913063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System </a:t>
            </a:r>
          </a:p>
          <a:p>
            <a:pPr algn="ctr"/>
            <a:r>
              <a:rPr lang="en-US">
                <a:latin typeface="Corbel" pitchFamily="34" charset="0"/>
              </a:rPr>
              <a:t>Memory</a:t>
            </a:r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 rot="10800000" flipH="1">
            <a:off x="5257801" y="1310878"/>
            <a:ext cx="1503363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Video </a:t>
            </a:r>
          </a:p>
          <a:p>
            <a:pPr algn="ctr"/>
            <a:r>
              <a:rPr lang="en-US">
                <a:latin typeface="Corbel" pitchFamily="34" charset="0"/>
              </a:rPr>
              <a:t>Controller</a:t>
            </a:r>
          </a:p>
        </p:txBody>
      </p:sp>
      <p:sp>
        <p:nvSpPr>
          <p:cNvPr id="72710" name="AutoShape 6"/>
          <p:cNvSpPr>
            <a:spLocks noChangeArrowheads="1"/>
          </p:cNvSpPr>
          <p:nvPr/>
        </p:nvSpPr>
        <p:spPr bwMode="auto">
          <a:xfrm rot="10800000" flipH="1">
            <a:off x="244475" y="2930129"/>
            <a:ext cx="3575050" cy="458390"/>
          </a:xfrm>
          <a:prstGeom prst="cube">
            <a:avLst>
              <a:gd name="adj" fmla="val 30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System Bus</a:t>
            </a:r>
          </a:p>
        </p:txBody>
      </p:sp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7280276" y="1310879"/>
            <a:ext cx="1406525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rbel" pitchFamily="34" charset="0"/>
              </a:rPr>
              <a:t>Monitor</a:t>
            </a:r>
          </a:p>
        </p:txBody>
      </p:sp>
      <p:sp>
        <p:nvSpPr>
          <p:cNvPr id="72712" name="AutoShape 8"/>
          <p:cNvSpPr>
            <a:spLocks noChangeArrowheads="1"/>
          </p:cNvSpPr>
          <p:nvPr/>
        </p:nvSpPr>
        <p:spPr bwMode="auto">
          <a:xfrm>
            <a:off x="6673851" y="1557338"/>
            <a:ext cx="606425" cy="316706"/>
          </a:xfrm>
          <a:prstGeom prst="rightArrow">
            <a:avLst>
              <a:gd name="adj1" fmla="val 40602"/>
              <a:gd name="adj2" fmla="val 6027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2713" name="AutoShape 9"/>
          <p:cNvSpPr>
            <a:spLocks noChangeArrowheads="1"/>
          </p:cNvSpPr>
          <p:nvPr/>
        </p:nvSpPr>
        <p:spPr bwMode="auto">
          <a:xfrm rot="5400000">
            <a:off x="527646" y="2281437"/>
            <a:ext cx="875110" cy="422275"/>
          </a:xfrm>
          <a:prstGeom prst="leftRightArrow">
            <a:avLst>
              <a:gd name="adj1" fmla="val 50000"/>
              <a:gd name="adj2" fmla="val 5526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2714" name="AutoShape 10"/>
          <p:cNvSpPr>
            <a:spLocks noChangeArrowheads="1"/>
          </p:cNvSpPr>
          <p:nvPr/>
        </p:nvSpPr>
        <p:spPr bwMode="auto">
          <a:xfrm rot="10800000" flipH="1">
            <a:off x="1747838" y="3324225"/>
            <a:ext cx="906462" cy="66556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AutoShape 11"/>
          <p:cNvSpPr>
            <a:spLocks noChangeArrowheads="1"/>
          </p:cNvSpPr>
          <p:nvPr/>
        </p:nvSpPr>
        <p:spPr bwMode="auto">
          <a:xfrm rot="10800000" flipH="1">
            <a:off x="2668589" y="3549254"/>
            <a:ext cx="1766887" cy="711994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r>
              <a:rPr lang="en-US" sz="1600" dirty="0">
                <a:latin typeface="Corbel" pitchFamily="34" charset="0"/>
              </a:rPr>
              <a:t>Other devices:</a:t>
            </a:r>
          </a:p>
          <a:p>
            <a:pPr>
              <a:buFontTx/>
              <a:buChar char="•"/>
            </a:pPr>
            <a:r>
              <a:rPr lang="en-US" sz="1200" dirty="0">
                <a:latin typeface="Corbel" pitchFamily="34" charset="0"/>
              </a:rPr>
              <a:t> keyboard</a:t>
            </a:r>
          </a:p>
          <a:p>
            <a:pPr>
              <a:buFontTx/>
              <a:buChar char="•"/>
            </a:pPr>
            <a:r>
              <a:rPr lang="en-US" sz="1200" dirty="0">
                <a:latin typeface="Corbel" pitchFamily="34" charset="0"/>
              </a:rPr>
              <a:t> disks</a:t>
            </a:r>
          </a:p>
        </p:txBody>
      </p:sp>
      <p:sp>
        <p:nvSpPr>
          <p:cNvPr id="307212" name="AutoShape 12"/>
          <p:cNvSpPr>
            <a:spLocks noChangeArrowheads="1"/>
          </p:cNvSpPr>
          <p:nvPr/>
        </p:nvSpPr>
        <p:spPr bwMode="auto">
          <a:xfrm>
            <a:off x="4067943" y="2374107"/>
            <a:ext cx="4869681" cy="989731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itchFamily="34" charset="0"/>
              </a:rPr>
              <a:t>The solution was to give the CPU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itchFamily="34" charset="0"/>
              </a:rPr>
              <a:t>and the Video Controller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itchFamily="34" charset="0"/>
              </a:rPr>
              <a:t>access to </a:t>
            </a:r>
            <a:r>
              <a:rPr lang="en-US" sz="2000" b="1" i="1" dirty="0">
                <a:solidFill>
                  <a:schemeClr val="bg1"/>
                </a:solidFill>
                <a:latin typeface="Corbel" pitchFamily="34" charset="0"/>
              </a:rPr>
              <a:t>different</a:t>
            </a:r>
            <a:r>
              <a:rPr lang="en-US" sz="2000" dirty="0">
                <a:solidFill>
                  <a:schemeClr val="bg1"/>
                </a:solidFill>
                <a:latin typeface="Corbel" pitchFamily="34" charset="0"/>
              </a:rPr>
              <a:t> parts or memory</a:t>
            </a:r>
          </a:p>
        </p:txBody>
      </p:sp>
      <p:sp>
        <p:nvSpPr>
          <p:cNvPr id="307213" name="AutoShape 13"/>
          <p:cNvSpPr>
            <a:spLocks noChangeArrowheads="1"/>
          </p:cNvSpPr>
          <p:nvPr/>
        </p:nvSpPr>
        <p:spPr bwMode="auto">
          <a:xfrm rot="10800000" flipH="1">
            <a:off x="1933575" y="1310878"/>
            <a:ext cx="1473200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System </a:t>
            </a:r>
          </a:p>
          <a:p>
            <a:pPr algn="ctr"/>
            <a:r>
              <a:rPr lang="en-US">
                <a:latin typeface="Corbel" pitchFamily="34" charset="0"/>
              </a:rPr>
              <a:t>Memory</a:t>
            </a:r>
          </a:p>
        </p:txBody>
      </p:sp>
      <p:sp>
        <p:nvSpPr>
          <p:cNvPr id="72718" name="AutoShape 14"/>
          <p:cNvSpPr>
            <a:spLocks noChangeArrowheads="1"/>
          </p:cNvSpPr>
          <p:nvPr/>
        </p:nvSpPr>
        <p:spPr bwMode="auto">
          <a:xfrm rot="5400000">
            <a:off x="2005608" y="2281437"/>
            <a:ext cx="875110" cy="422275"/>
          </a:xfrm>
          <a:prstGeom prst="leftRightArrow">
            <a:avLst>
              <a:gd name="adj1" fmla="val 50000"/>
              <a:gd name="adj2" fmla="val 5526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07215" name="AutoShape 15"/>
          <p:cNvSpPr>
            <a:spLocks noChangeArrowheads="1"/>
          </p:cNvSpPr>
          <p:nvPr/>
        </p:nvSpPr>
        <p:spPr bwMode="auto">
          <a:xfrm rot="10800000" flipH="1">
            <a:off x="3268664" y="1310878"/>
            <a:ext cx="1577975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“Video </a:t>
            </a:r>
          </a:p>
          <a:p>
            <a:pPr algn="ctr"/>
            <a:r>
              <a:rPr lang="en-US">
                <a:latin typeface="Corbel" pitchFamily="34" charset="0"/>
              </a:rPr>
              <a:t>Memory”</a:t>
            </a:r>
          </a:p>
        </p:txBody>
      </p:sp>
      <p:sp>
        <p:nvSpPr>
          <p:cNvPr id="72720" name="AutoShape 16"/>
          <p:cNvSpPr>
            <a:spLocks noChangeArrowheads="1"/>
          </p:cNvSpPr>
          <p:nvPr/>
        </p:nvSpPr>
        <p:spPr bwMode="auto">
          <a:xfrm>
            <a:off x="4752976" y="1557338"/>
            <a:ext cx="504825" cy="316706"/>
          </a:xfrm>
          <a:prstGeom prst="rightArrow">
            <a:avLst>
              <a:gd name="adj1" fmla="val 40602"/>
              <a:gd name="adj2" fmla="val 501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07217" name="AutoShape 17"/>
          <p:cNvSpPr>
            <a:spLocks noChangeArrowheads="1"/>
          </p:cNvSpPr>
          <p:nvPr/>
        </p:nvSpPr>
        <p:spPr bwMode="auto">
          <a:xfrm>
            <a:off x="1331640" y="4390577"/>
            <a:ext cx="5067920" cy="75292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rbel" pitchFamily="34" charset="0"/>
              </a:rPr>
              <a:t>The memory the Video Controller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rbel" pitchFamily="34" charset="0"/>
              </a:rPr>
              <a:t>accesses is called the “</a:t>
            </a:r>
            <a:r>
              <a:rPr lang="en-US" i="1" dirty="0">
                <a:solidFill>
                  <a:schemeClr val="bg1"/>
                </a:solidFill>
                <a:latin typeface="Corbel" pitchFamily="34" charset="0"/>
              </a:rPr>
              <a:t>Frame Buffer</a:t>
            </a:r>
            <a:r>
              <a:rPr lang="en-US" dirty="0">
                <a:solidFill>
                  <a:schemeClr val="bg1"/>
                </a:solidFill>
                <a:latin typeface="Corbel" pitchFamily="34" charset="0"/>
              </a:rPr>
              <a:t>”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406775" y="1393031"/>
            <a:ext cx="1028700" cy="646510"/>
            <a:chOff x="4204" y="3283"/>
            <a:chExt cx="648" cy="543"/>
          </a:xfrm>
        </p:grpSpPr>
        <p:sp>
          <p:nvSpPr>
            <p:cNvPr id="72724" name="Rectangle 19"/>
            <p:cNvSpPr>
              <a:spLocks noChangeArrowheads="1"/>
            </p:cNvSpPr>
            <p:nvPr/>
          </p:nvSpPr>
          <p:spPr bwMode="auto">
            <a:xfrm>
              <a:off x="4204" y="3283"/>
              <a:ext cx="648" cy="404"/>
            </a:xfrm>
            <a:prstGeom prst="rect">
              <a:avLst/>
            </a:prstGeom>
            <a:solidFill>
              <a:schemeClr val="accent1"/>
            </a:soli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latin typeface="Corbel" pitchFamily="34" charset="0"/>
              </a:endParaRPr>
            </a:p>
          </p:txBody>
        </p:sp>
        <p:sp>
          <p:nvSpPr>
            <p:cNvPr id="72725" name="Text Box 20"/>
            <p:cNvSpPr txBox="1">
              <a:spLocks noChangeArrowheads="1"/>
            </p:cNvSpPr>
            <p:nvPr/>
          </p:nvSpPr>
          <p:spPr bwMode="auto">
            <a:xfrm>
              <a:off x="4204" y="3283"/>
              <a:ext cx="648" cy="54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rbel" pitchFamily="34" charset="0"/>
                </a:rPr>
                <a:t>“</a:t>
              </a:r>
              <a:r>
                <a:rPr lang="en-US" b="1">
                  <a:latin typeface="Corbel" pitchFamily="34" charset="0"/>
                </a:rPr>
                <a:t>Frame</a:t>
              </a:r>
            </a:p>
            <a:p>
              <a:pPr algn="ctr"/>
              <a:r>
                <a:rPr lang="en-US" b="1">
                  <a:latin typeface="Corbel" pitchFamily="34" charset="0"/>
                </a:rPr>
                <a:t>Buffer</a:t>
              </a:r>
              <a:r>
                <a:rPr lang="en-US">
                  <a:latin typeface="Corbel" pitchFamily="34" charset="0"/>
                </a:rPr>
                <a:t>”</a:t>
              </a:r>
            </a:p>
          </p:txBody>
        </p:sp>
      </p:grpSp>
      <p:sp>
        <p:nvSpPr>
          <p:cNvPr id="7272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914400" y="4812507"/>
            <a:ext cx="5562600" cy="2738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mfeeney@fanshawec.ca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0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07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2" grpId="0" animBg="1"/>
      <p:bldP spid="307213" grpId="0" animBg="1"/>
      <p:bldP spid="307215" grpId="0" animBg="1"/>
      <p:bldP spid="3072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817119-3107-4B3A-AE92-30EB22631CA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Arial" charset="0"/>
            </a:endParaRP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The ‘frame buffer’</a:t>
            </a:r>
          </a:p>
        </p:txBody>
      </p:sp>
      <p:sp>
        <p:nvSpPr>
          <p:cNvPr id="73731" name="AutoShape 3"/>
          <p:cNvSpPr>
            <a:spLocks noChangeArrowheads="1"/>
          </p:cNvSpPr>
          <p:nvPr/>
        </p:nvSpPr>
        <p:spPr bwMode="auto">
          <a:xfrm rot="10800000" flipH="1">
            <a:off x="244476" y="1343026"/>
            <a:ext cx="1503363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CPU</a:t>
            </a:r>
          </a:p>
        </p:txBody>
      </p:sp>
      <p:sp>
        <p:nvSpPr>
          <p:cNvPr id="73732" name="AutoShape 4"/>
          <p:cNvSpPr>
            <a:spLocks noChangeArrowheads="1"/>
          </p:cNvSpPr>
          <p:nvPr/>
        </p:nvSpPr>
        <p:spPr bwMode="auto">
          <a:xfrm rot="10800000" flipH="1">
            <a:off x="5257801" y="1310878"/>
            <a:ext cx="1503363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Video </a:t>
            </a:r>
          </a:p>
          <a:p>
            <a:pPr algn="ctr"/>
            <a:r>
              <a:rPr lang="en-US">
                <a:latin typeface="Corbel" pitchFamily="34" charset="0"/>
              </a:rPr>
              <a:t>Controller</a:t>
            </a:r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 rot="10800000" flipH="1">
            <a:off x="244475" y="2930129"/>
            <a:ext cx="4191000" cy="458390"/>
          </a:xfrm>
          <a:prstGeom prst="cube">
            <a:avLst>
              <a:gd name="adj" fmla="val 30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System Bus</a:t>
            </a:r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7280276" y="1310879"/>
            <a:ext cx="1406525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rbel" pitchFamily="34" charset="0"/>
              </a:rPr>
              <a:t>Monitor</a:t>
            </a:r>
          </a:p>
        </p:txBody>
      </p:sp>
      <p:sp>
        <p:nvSpPr>
          <p:cNvPr id="73735" name="AutoShape 7"/>
          <p:cNvSpPr>
            <a:spLocks noChangeArrowheads="1"/>
          </p:cNvSpPr>
          <p:nvPr/>
        </p:nvSpPr>
        <p:spPr bwMode="auto">
          <a:xfrm>
            <a:off x="6673851" y="1557338"/>
            <a:ext cx="606425" cy="316706"/>
          </a:xfrm>
          <a:prstGeom prst="rightArrow">
            <a:avLst>
              <a:gd name="adj1" fmla="val 40602"/>
              <a:gd name="adj2" fmla="val 6027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3736" name="AutoShape 8"/>
          <p:cNvSpPr>
            <a:spLocks noChangeArrowheads="1"/>
          </p:cNvSpPr>
          <p:nvPr/>
        </p:nvSpPr>
        <p:spPr bwMode="auto">
          <a:xfrm rot="5400000">
            <a:off x="527646" y="2281437"/>
            <a:ext cx="875110" cy="422275"/>
          </a:xfrm>
          <a:prstGeom prst="leftRightArrow">
            <a:avLst>
              <a:gd name="adj1" fmla="val 50000"/>
              <a:gd name="adj2" fmla="val 5526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3737" name="AutoShape 9"/>
          <p:cNvSpPr>
            <a:spLocks noChangeArrowheads="1"/>
          </p:cNvSpPr>
          <p:nvPr/>
        </p:nvSpPr>
        <p:spPr bwMode="auto">
          <a:xfrm rot="10800000" flipH="1">
            <a:off x="1747838" y="3324225"/>
            <a:ext cx="906462" cy="66556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AutoShape 10"/>
          <p:cNvSpPr>
            <a:spLocks noChangeArrowheads="1"/>
          </p:cNvSpPr>
          <p:nvPr/>
        </p:nvSpPr>
        <p:spPr bwMode="auto">
          <a:xfrm rot="10800000" flipH="1">
            <a:off x="2668589" y="3549254"/>
            <a:ext cx="1766887" cy="711994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r>
              <a:rPr lang="en-US" sz="1400" dirty="0">
                <a:latin typeface="Corbel" pitchFamily="34" charset="0"/>
              </a:rPr>
              <a:t>Other devices:</a:t>
            </a:r>
          </a:p>
          <a:p>
            <a:pPr>
              <a:buFontTx/>
              <a:buChar char="•"/>
            </a:pPr>
            <a:r>
              <a:rPr lang="en-US" sz="1100" dirty="0">
                <a:latin typeface="Corbel" pitchFamily="34" charset="0"/>
              </a:rPr>
              <a:t> keyboard</a:t>
            </a:r>
          </a:p>
          <a:p>
            <a:pPr>
              <a:buFontTx/>
              <a:buChar char="•"/>
            </a:pPr>
            <a:r>
              <a:rPr lang="en-US" sz="1100" dirty="0">
                <a:latin typeface="Corbel" pitchFamily="34" charset="0"/>
              </a:rPr>
              <a:t> disks</a:t>
            </a:r>
          </a:p>
        </p:txBody>
      </p:sp>
      <p:sp>
        <p:nvSpPr>
          <p:cNvPr id="73739" name="AutoShape 11"/>
          <p:cNvSpPr>
            <a:spLocks noChangeArrowheads="1"/>
          </p:cNvSpPr>
          <p:nvPr/>
        </p:nvSpPr>
        <p:spPr bwMode="auto">
          <a:xfrm rot="10800000" flipH="1">
            <a:off x="1933575" y="1310878"/>
            <a:ext cx="1473200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System </a:t>
            </a:r>
          </a:p>
          <a:p>
            <a:pPr algn="ctr"/>
            <a:r>
              <a:rPr lang="en-US">
                <a:latin typeface="Corbel" pitchFamily="34" charset="0"/>
              </a:rPr>
              <a:t>Memory</a:t>
            </a:r>
          </a:p>
        </p:txBody>
      </p:sp>
      <p:sp>
        <p:nvSpPr>
          <p:cNvPr id="73740" name="AutoShape 12"/>
          <p:cNvSpPr>
            <a:spLocks noChangeArrowheads="1"/>
          </p:cNvSpPr>
          <p:nvPr/>
        </p:nvSpPr>
        <p:spPr bwMode="auto">
          <a:xfrm rot="5400000">
            <a:off x="2005608" y="2281437"/>
            <a:ext cx="875110" cy="422275"/>
          </a:xfrm>
          <a:prstGeom prst="leftRightArrow">
            <a:avLst>
              <a:gd name="adj1" fmla="val 50000"/>
              <a:gd name="adj2" fmla="val 5526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3741" name="AutoShape 13"/>
          <p:cNvSpPr>
            <a:spLocks noChangeArrowheads="1"/>
          </p:cNvSpPr>
          <p:nvPr/>
        </p:nvSpPr>
        <p:spPr bwMode="auto">
          <a:xfrm rot="10800000" flipH="1">
            <a:off x="3268664" y="1310878"/>
            <a:ext cx="1577975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“</a:t>
            </a:r>
            <a:r>
              <a:rPr lang="en-US" b="1">
                <a:latin typeface="Corbel" pitchFamily="34" charset="0"/>
              </a:rPr>
              <a:t>Frame</a:t>
            </a:r>
          </a:p>
          <a:p>
            <a:pPr algn="ctr"/>
            <a:r>
              <a:rPr lang="en-US" b="1">
                <a:latin typeface="Corbel" pitchFamily="34" charset="0"/>
              </a:rPr>
              <a:t>Buffer</a:t>
            </a:r>
            <a:r>
              <a:rPr lang="en-US">
                <a:latin typeface="Corbel" pitchFamily="34" charset="0"/>
              </a:rPr>
              <a:t>”</a:t>
            </a:r>
          </a:p>
        </p:txBody>
      </p:sp>
      <p:sp>
        <p:nvSpPr>
          <p:cNvPr id="73742" name="AutoShape 14"/>
          <p:cNvSpPr>
            <a:spLocks noChangeArrowheads="1"/>
          </p:cNvSpPr>
          <p:nvPr/>
        </p:nvSpPr>
        <p:spPr bwMode="auto">
          <a:xfrm>
            <a:off x="4752976" y="1557338"/>
            <a:ext cx="504825" cy="316706"/>
          </a:xfrm>
          <a:prstGeom prst="rightArrow">
            <a:avLst>
              <a:gd name="adj1" fmla="val 40602"/>
              <a:gd name="adj2" fmla="val 501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3743" name="AutoShape 15"/>
          <p:cNvSpPr>
            <a:spLocks noChangeArrowheads="1"/>
          </p:cNvSpPr>
          <p:nvPr/>
        </p:nvSpPr>
        <p:spPr bwMode="auto">
          <a:xfrm>
            <a:off x="4167189" y="2930129"/>
            <a:ext cx="4510087" cy="969169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Corbel" pitchFamily="34" charset="0"/>
              </a:rPr>
              <a:t>The CPU </a:t>
            </a:r>
            <a:r>
              <a:rPr lang="en-US" sz="2400" b="1" i="1">
                <a:solidFill>
                  <a:schemeClr val="bg1"/>
                </a:solidFill>
                <a:latin typeface="Corbel" pitchFamily="34" charset="0"/>
              </a:rPr>
              <a:t>may</a:t>
            </a:r>
            <a:r>
              <a:rPr lang="en-US" sz="2400">
                <a:solidFill>
                  <a:schemeClr val="bg1"/>
                </a:solidFill>
                <a:latin typeface="Corbel" pitchFamily="34" charset="0"/>
              </a:rPr>
              <a:t> or </a:t>
            </a:r>
            <a:r>
              <a:rPr lang="en-US" sz="2400" b="1" i="1">
                <a:solidFill>
                  <a:schemeClr val="bg1"/>
                </a:solidFill>
                <a:latin typeface="Corbel" pitchFamily="34" charset="0"/>
              </a:rPr>
              <a:t>may </a:t>
            </a:r>
            <a:r>
              <a:rPr lang="en-US" sz="2400" b="1" i="1" u="sng">
                <a:solidFill>
                  <a:schemeClr val="bg1"/>
                </a:solidFill>
                <a:latin typeface="Corbel" pitchFamily="34" charset="0"/>
              </a:rPr>
              <a:t>not</a:t>
            </a:r>
            <a:r>
              <a:rPr lang="en-US" sz="2400">
                <a:solidFill>
                  <a:schemeClr val="bg1"/>
                </a:solidFill>
                <a:latin typeface="Corbel" pitchFamily="34" charset="0"/>
              </a:rPr>
              <a:t> have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Corbel" pitchFamily="34" charset="0"/>
              </a:rPr>
              <a:t>access to the Frame Buffer</a:t>
            </a:r>
          </a:p>
        </p:txBody>
      </p:sp>
      <p:sp>
        <p:nvSpPr>
          <p:cNvPr id="308240" name="AutoShape 16"/>
          <p:cNvSpPr>
            <a:spLocks noChangeArrowheads="1"/>
          </p:cNvSpPr>
          <p:nvPr/>
        </p:nvSpPr>
        <p:spPr bwMode="auto">
          <a:xfrm rot="5400000">
            <a:off x="3391496" y="2281437"/>
            <a:ext cx="875110" cy="422275"/>
          </a:xfrm>
          <a:prstGeom prst="leftRightArrow">
            <a:avLst>
              <a:gd name="adj1" fmla="val 50000"/>
              <a:gd name="adj2" fmla="val 5526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08241" name="AutoShape 17"/>
          <p:cNvSpPr>
            <a:spLocks noChangeArrowheads="1"/>
          </p:cNvSpPr>
          <p:nvPr/>
        </p:nvSpPr>
        <p:spPr bwMode="auto">
          <a:xfrm>
            <a:off x="3533776" y="2249091"/>
            <a:ext cx="633413" cy="5143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FF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0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40" grpId="0" animBg="1"/>
      <p:bldP spid="3082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756FD8-9002-44D6-BD84-92AA42347FD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cs typeface="Arial" charset="0"/>
            </a:endParaRP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Video Controller </a:t>
            </a:r>
            <a:r>
              <a:rPr lang="en-US" smtClean="0">
                <a:solidFill>
                  <a:schemeClr val="tx2">
                    <a:satMod val="200000"/>
                  </a:schemeClr>
                </a:solidFill>
                <a:sym typeface="Wingdings" pitchFamily="2" charset="2"/>
              </a:rPr>
              <a:t> GPU</a:t>
            </a:r>
            <a:endParaRPr lang="en-US" smtClean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063229"/>
            <a:ext cx="8366125" cy="3570684"/>
          </a:xfrm>
        </p:spPr>
        <p:txBody>
          <a:bodyPr/>
          <a:lstStyle/>
          <a:p>
            <a:r>
              <a:rPr lang="en-US" sz="2400" dirty="0" smtClean="0"/>
              <a:t>As CPUs got faster and more complex…</a:t>
            </a:r>
          </a:p>
          <a:p>
            <a:pPr>
              <a:buFontTx/>
              <a:buNone/>
            </a:pPr>
            <a:r>
              <a:rPr lang="en-US" sz="2400" dirty="0" smtClean="0"/>
              <a:t>…so did the Video Controllers</a:t>
            </a:r>
          </a:p>
          <a:p>
            <a:pPr lvl="1"/>
            <a:r>
              <a:rPr lang="en-US" sz="2000" dirty="0" smtClean="0"/>
              <a:t>Started ‘off loading’ some tasks:</a:t>
            </a:r>
          </a:p>
          <a:p>
            <a:pPr lvl="2"/>
            <a:r>
              <a:rPr lang="en-US" sz="1800" dirty="0" smtClean="0"/>
              <a:t>Making windows</a:t>
            </a:r>
          </a:p>
          <a:p>
            <a:pPr lvl="2"/>
            <a:r>
              <a:rPr lang="en-US" sz="1800" dirty="0" smtClean="0"/>
              <a:t>Drawing shapes (triangles, circles, etc.)</a:t>
            </a:r>
          </a:p>
          <a:p>
            <a:pPr lvl="2"/>
            <a:r>
              <a:rPr lang="en-US" sz="1800" dirty="0" smtClean="0"/>
              <a:t>Filling in large </a:t>
            </a:r>
            <a:r>
              <a:rPr lang="en-US" sz="1800" dirty="0" err="1" smtClean="0"/>
              <a:t>coloured</a:t>
            </a:r>
            <a:r>
              <a:rPr lang="en-US" sz="1800" dirty="0" smtClean="0"/>
              <a:t> regions</a:t>
            </a:r>
          </a:p>
          <a:p>
            <a:pPr lvl="2"/>
            <a:r>
              <a:rPr lang="en-US" sz="1800" dirty="0" smtClean="0"/>
              <a:t>Animating Buttons, etc.</a:t>
            </a:r>
          </a:p>
          <a:p>
            <a:pPr lvl="2"/>
            <a:r>
              <a:rPr lang="en-US" sz="1800" dirty="0" smtClean="0"/>
              <a:t>Complex 3D math calculations</a:t>
            </a:r>
          </a:p>
          <a:p>
            <a:r>
              <a:rPr lang="en-US" sz="2400" dirty="0" smtClean="0"/>
              <a:t>Began to be called “Graphics Processors”</a:t>
            </a:r>
          </a:p>
          <a:p>
            <a:pPr lvl="2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4FBC54-59C0-41E3-BB97-10B0D4BAD24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cs typeface="Arial" charset="0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GPUs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131590"/>
            <a:ext cx="7772400" cy="3429000"/>
          </a:xfrm>
        </p:spPr>
        <p:txBody>
          <a:bodyPr/>
          <a:lstStyle/>
          <a:p>
            <a:r>
              <a:rPr lang="en-US" sz="2400" dirty="0" smtClean="0"/>
              <a:t>GPUs are </a:t>
            </a:r>
            <a:r>
              <a:rPr lang="en-US" sz="2400" b="1" i="1" dirty="0" smtClean="0"/>
              <a:t>designed</a:t>
            </a:r>
            <a:r>
              <a:rPr lang="en-US" sz="2400" dirty="0" smtClean="0"/>
              <a:t> for graphics</a:t>
            </a:r>
          </a:p>
          <a:p>
            <a:pPr lvl="1"/>
            <a:r>
              <a:rPr lang="en-US" sz="2000" dirty="0" smtClean="0"/>
              <a:t>Special functions</a:t>
            </a:r>
          </a:p>
          <a:p>
            <a:pPr lvl="1"/>
            <a:r>
              <a:rPr lang="en-US" sz="2000" dirty="0" smtClean="0"/>
              <a:t>Additional circuitry</a:t>
            </a:r>
          </a:p>
          <a:p>
            <a:r>
              <a:rPr lang="en-US" sz="2400" dirty="0" smtClean="0"/>
              <a:t>CPUs are designed for general use</a:t>
            </a:r>
          </a:p>
          <a:p>
            <a:r>
              <a:rPr lang="en-US" sz="2400" dirty="0" smtClean="0"/>
              <a:t>In general, GPUs are </a:t>
            </a:r>
            <a:r>
              <a:rPr lang="en-US" sz="2400" b="1" i="1" u="sng" dirty="0" smtClean="0"/>
              <a:t>much</a:t>
            </a:r>
            <a:r>
              <a:rPr lang="en-US" sz="2400" dirty="0" smtClean="0"/>
              <a:t> faster than CPUs for graphics (up to 100x +)</a:t>
            </a:r>
          </a:p>
          <a:p>
            <a:r>
              <a:rPr lang="en-US" sz="2400" dirty="0" smtClean="0"/>
              <a:t>Nowadays, the CPU doesn’t really do any graphics processing </a:t>
            </a:r>
            <a:r>
              <a:rPr lang="en-US" sz="2400" u="sng" dirty="0" smtClean="0"/>
              <a:t>at all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4FBC54-59C0-41E3-BB97-10B0D4BAD24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cs typeface="Arial" charset="0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How much fast are GPUs than CPUs???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13588"/>
            <a:ext cx="7992888" cy="3429000"/>
          </a:xfrm>
        </p:spPr>
        <p:txBody>
          <a:bodyPr/>
          <a:lstStyle/>
          <a:p>
            <a:r>
              <a:rPr lang="en-US" sz="2400" dirty="0" smtClean="0"/>
              <a:t>Intel processor specifications: </a:t>
            </a:r>
            <a:r>
              <a:rPr lang="en-CA" sz="2400" dirty="0" smtClean="0">
                <a:hlinkClick r:id="rId2"/>
              </a:rPr>
              <a:t>http://ark.intel.com/</a:t>
            </a:r>
            <a:endParaRPr lang="en-CA" sz="2400" dirty="0" smtClean="0"/>
          </a:p>
          <a:p>
            <a:r>
              <a:rPr lang="en-CA" sz="2400" dirty="0" err="1" smtClean="0"/>
              <a:t>nVidia</a:t>
            </a:r>
            <a:r>
              <a:rPr lang="en-CA" sz="2400" dirty="0" smtClean="0"/>
              <a:t>:</a:t>
            </a:r>
          </a:p>
          <a:p>
            <a:pPr lvl="1"/>
            <a:r>
              <a:rPr lang="en-CA" sz="2000" dirty="0" smtClean="0"/>
              <a:t>Titan: </a:t>
            </a:r>
            <a:r>
              <a:rPr lang="en-CA" sz="2000" dirty="0" smtClean="0">
                <a:hlinkClick r:id="rId3"/>
              </a:rPr>
              <a:t>http://www.geforce.com/hardware/desktop-gpus/geforce-gtx-titan/specifications</a:t>
            </a:r>
            <a:endParaRPr lang="en-CA" sz="2000" dirty="0" smtClean="0"/>
          </a:p>
          <a:p>
            <a:pPr lvl="1"/>
            <a:r>
              <a:rPr lang="en-CA" sz="2000" dirty="0" err="1" smtClean="0"/>
              <a:t>Quadro</a:t>
            </a:r>
            <a:r>
              <a:rPr lang="en-CA" sz="2000" dirty="0" smtClean="0"/>
              <a:t>: </a:t>
            </a:r>
            <a:r>
              <a:rPr lang="en-CA" sz="2000" dirty="0" smtClean="0">
                <a:hlinkClick r:id="rId4"/>
              </a:rPr>
              <a:t>http://www.nvidia.com/object/quadro_fx_product_literature.html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4FBC54-59C0-41E3-BB97-10B0D4BAD24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cs typeface="Arial" charset="0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How much fast are GPUs than CPUs???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1893" t="18900" r="6289" b="17859"/>
          <a:stretch>
            <a:fillRect/>
          </a:stretch>
        </p:blipFill>
        <p:spPr bwMode="auto">
          <a:xfrm>
            <a:off x="611560" y="1005576"/>
            <a:ext cx="8280920" cy="344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59632" y="4515966"/>
            <a:ext cx="748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From “Advanced DirectX 11 (1 of 9) DirectX Performance Reloaded” at GDC 2013</a:t>
            </a:r>
            <a:endParaRPr lang="en-CA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971600" y="3219822"/>
            <a:ext cx="6408712" cy="918102"/>
          </a:xfrm>
          <a:prstGeom prst="round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5B6E0BF-9AE2-4583-8547-B9D2FDA7A53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cs typeface="Arial" charset="0"/>
            </a:endParaRP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Current graphics architecture</a:t>
            </a:r>
          </a:p>
        </p:txBody>
      </p:sp>
      <p:sp>
        <p:nvSpPr>
          <p:cNvPr id="76803" name="AutoShape 3"/>
          <p:cNvSpPr>
            <a:spLocks noChangeArrowheads="1"/>
          </p:cNvSpPr>
          <p:nvPr/>
        </p:nvSpPr>
        <p:spPr bwMode="auto">
          <a:xfrm rot="10800000" flipH="1">
            <a:off x="338138" y="2983707"/>
            <a:ext cx="1503362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CPU</a:t>
            </a:r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auto">
          <a:xfrm rot="10800000" flipH="1">
            <a:off x="338139" y="4139804"/>
            <a:ext cx="4846637" cy="458390"/>
          </a:xfrm>
          <a:prstGeom prst="cube">
            <a:avLst>
              <a:gd name="adj" fmla="val 30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System Bus</a:t>
            </a:r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auto">
          <a:xfrm>
            <a:off x="6300789" y="1181100"/>
            <a:ext cx="1406525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rbel" pitchFamily="34" charset="0"/>
              </a:rPr>
              <a:t>Monitor</a:t>
            </a:r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auto">
          <a:xfrm rot="5400000">
            <a:off x="840383" y="3710187"/>
            <a:ext cx="436960" cy="422275"/>
          </a:xfrm>
          <a:prstGeom prst="leftRightArrow">
            <a:avLst>
              <a:gd name="adj1" fmla="val 50000"/>
              <a:gd name="adj2" fmla="val 275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 rot="10800000" flipH="1">
            <a:off x="3711575" y="2983707"/>
            <a:ext cx="1473200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System </a:t>
            </a:r>
          </a:p>
          <a:p>
            <a:pPr algn="ctr"/>
            <a:r>
              <a:rPr lang="en-US">
                <a:latin typeface="Corbel" pitchFamily="34" charset="0"/>
              </a:rPr>
              <a:t>Memory</a:t>
            </a:r>
          </a:p>
        </p:txBody>
      </p:sp>
      <p:sp>
        <p:nvSpPr>
          <p:cNvPr id="76808" name="AutoShape 8"/>
          <p:cNvSpPr>
            <a:spLocks noChangeArrowheads="1"/>
          </p:cNvSpPr>
          <p:nvPr/>
        </p:nvSpPr>
        <p:spPr bwMode="auto">
          <a:xfrm rot="10800000" flipH="1">
            <a:off x="225426" y="1063228"/>
            <a:ext cx="1577975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Video </a:t>
            </a:r>
          </a:p>
          <a:p>
            <a:pPr algn="ctr"/>
            <a:r>
              <a:rPr lang="en-US">
                <a:latin typeface="Corbel" pitchFamily="34" charset="0"/>
              </a:rPr>
              <a:t>Memory</a:t>
            </a:r>
          </a:p>
        </p:txBody>
      </p:sp>
      <p:sp>
        <p:nvSpPr>
          <p:cNvPr id="76809" name="AutoShape 9"/>
          <p:cNvSpPr>
            <a:spLocks noChangeArrowheads="1"/>
          </p:cNvSpPr>
          <p:nvPr/>
        </p:nvSpPr>
        <p:spPr bwMode="auto">
          <a:xfrm rot="10800000" flipH="1">
            <a:off x="2274888" y="1102519"/>
            <a:ext cx="1503362" cy="1541860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b="1">
                <a:latin typeface="Corbel" pitchFamily="34" charset="0"/>
              </a:rPr>
              <a:t>GPU</a:t>
            </a:r>
          </a:p>
        </p:txBody>
      </p:sp>
      <p:sp>
        <p:nvSpPr>
          <p:cNvPr id="76810" name="AutoShape 10"/>
          <p:cNvSpPr>
            <a:spLocks noChangeArrowheads="1"/>
          </p:cNvSpPr>
          <p:nvPr/>
        </p:nvSpPr>
        <p:spPr bwMode="auto">
          <a:xfrm rot="10800000" flipH="1">
            <a:off x="225426" y="1801416"/>
            <a:ext cx="1577975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“</a:t>
            </a:r>
            <a:r>
              <a:rPr lang="en-US" b="1">
                <a:latin typeface="Corbel" pitchFamily="34" charset="0"/>
              </a:rPr>
              <a:t>Frame</a:t>
            </a:r>
          </a:p>
          <a:p>
            <a:pPr algn="ctr"/>
            <a:r>
              <a:rPr lang="en-US" b="1">
                <a:latin typeface="Corbel" pitchFamily="34" charset="0"/>
              </a:rPr>
              <a:t>Buffer</a:t>
            </a:r>
            <a:r>
              <a:rPr lang="en-US">
                <a:latin typeface="Corbel" pitchFamily="34" charset="0"/>
              </a:rPr>
              <a:t>”</a:t>
            </a:r>
          </a:p>
        </p:txBody>
      </p:sp>
      <p:sp>
        <p:nvSpPr>
          <p:cNvPr id="76811" name="AutoShape 11"/>
          <p:cNvSpPr>
            <a:spLocks noChangeArrowheads="1"/>
          </p:cNvSpPr>
          <p:nvPr/>
        </p:nvSpPr>
        <p:spPr bwMode="auto">
          <a:xfrm rot="10800000" flipH="1">
            <a:off x="2095500" y="2983707"/>
            <a:ext cx="1473200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“Bridge”</a:t>
            </a:r>
          </a:p>
        </p:txBody>
      </p:sp>
      <p:sp>
        <p:nvSpPr>
          <p:cNvPr id="76812" name="AutoShape 12"/>
          <p:cNvSpPr>
            <a:spLocks noChangeArrowheads="1"/>
          </p:cNvSpPr>
          <p:nvPr/>
        </p:nvSpPr>
        <p:spPr bwMode="auto">
          <a:xfrm rot="5400000">
            <a:off x="2527896" y="3710187"/>
            <a:ext cx="436960" cy="422275"/>
          </a:xfrm>
          <a:prstGeom prst="leftRightArrow">
            <a:avLst>
              <a:gd name="adj1" fmla="val 50000"/>
              <a:gd name="adj2" fmla="val 275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6813" name="AutoShape 13"/>
          <p:cNvSpPr>
            <a:spLocks noChangeArrowheads="1"/>
          </p:cNvSpPr>
          <p:nvPr/>
        </p:nvSpPr>
        <p:spPr bwMode="auto">
          <a:xfrm rot="5400000">
            <a:off x="2625726" y="2539206"/>
            <a:ext cx="466725" cy="422275"/>
          </a:xfrm>
          <a:prstGeom prst="leftRightArrow">
            <a:avLst>
              <a:gd name="adj1" fmla="val 50000"/>
              <a:gd name="adj2" fmla="val 2947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6814" name="AutoShape 14"/>
          <p:cNvSpPr>
            <a:spLocks noChangeArrowheads="1"/>
          </p:cNvSpPr>
          <p:nvPr/>
        </p:nvSpPr>
        <p:spPr bwMode="auto">
          <a:xfrm rot="5400000">
            <a:off x="4099521" y="3710187"/>
            <a:ext cx="436960" cy="422275"/>
          </a:xfrm>
          <a:prstGeom prst="leftRightArrow">
            <a:avLst>
              <a:gd name="adj1" fmla="val 50000"/>
              <a:gd name="adj2" fmla="val 275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6815" name="AutoShape 15"/>
          <p:cNvSpPr>
            <a:spLocks noChangeArrowheads="1"/>
          </p:cNvSpPr>
          <p:nvPr/>
        </p:nvSpPr>
        <p:spPr bwMode="auto">
          <a:xfrm>
            <a:off x="1692276" y="2109788"/>
            <a:ext cx="582613" cy="316706"/>
          </a:xfrm>
          <a:prstGeom prst="leftRightArrow">
            <a:avLst>
              <a:gd name="adj1" fmla="val 50000"/>
              <a:gd name="adj2" fmla="val 275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6816" name="AutoShape 16"/>
          <p:cNvSpPr>
            <a:spLocks noChangeArrowheads="1"/>
          </p:cNvSpPr>
          <p:nvPr/>
        </p:nvSpPr>
        <p:spPr bwMode="auto">
          <a:xfrm>
            <a:off x="1692276" y="1310879"/>
            <a:ext cx="582613" cy="316706"/>
          </a:xfrm>
          <a:prstGeom prst="leftRightArrow">
            <a:avLst>
              <a:gd name="adj1" fmla="val 50000"/>
              <a:gd name="adj2" fmla="val 275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6817" name="AutoShape 17"/>
          <p:cNvSpPr>
            <a:spLocks noChangeArrowheads="1"/>
          </p:cNvSpPr>
          <p:nvPr/>
        </p:nvSpPr>
        <p:spPr bwMode="auto">
          <a:xfrm>
            <a:off x="3711576" y="1354932"/>
            <a:ext cx="606425" cy="316706"/>
          </a:xfrm>
          <a:prstGeom prst="rightArrow">
            <a:avLst>
              <a:gd name="adj1" fmla="val 40602"/>
              <a:gd name="adj2" fmla="val 6027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 rot="10800000" flipH="1">
            <a:off x="4318000" y="1181100"/>
            <a:ext cx="1473200" cy="685800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Additional</a:t>
            </a:r>
          </a:p>
          <a:p>
            <a:pPr algn="ctr"/>
            <a:r>
              <a:rPr lang="en-US">
                <a:latin typeface="Corbel" pitchFamily="34" charset="0"/>
              </a:rPr>
              <a:t>Circuitry</a:t>
            </a:r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5694364" y="1366838"/>
            <a:ext cx="606425" cy="316706"/>
          </a:xfrm>
          <a:prstGeom prst="rightArrow">
            <a:avLst>
              <a:gd name="adj1" fmla="val 40602"/>
              <a:gd name="adj2" fmla="val 6027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11316" name="AutoShape 20"/>
          <p:cNvSpPr>
            <a:spLocks noChangeArrowheads="1"/>
          </p:cNvSpPr>
          <p:nvPr/>
        </p:nvSpPr>
        <p:spPr bwMode="auto">
          <a:xfrm>
            <a:off x="5351463" y="1984773"/>
            <a:ext cx="3668712" cy="2336006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  <a:latin typeface="Corbel" pitchFamily="34" charset="0"/>
              </a:rPr>
              <a:t>Note: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bg1"/>
                </a:solidFill>
                <a:latin typeface="Corbel" pitchFamily="34" charset="0"/>
              </a:rPr>
              <a:t> CPU and GPU have</a:t>
            </a:r>
            <a:br>
              <a:rPr lang="en-US">
                <a:solidFill>
                  <a:schemeClr val="bg1"/>
                </a:solidFill>
                <a:latin typeface="Corbel" pitchFamily="34" charset="0"/>
              </a:rPr>
            </a:br>
            <a:r>
              <a:rPr lang="en-US">
                <a:solidFill>
                  <a:schemeClr val="bg1"/>
                </a:solidFill>
                <a:latin typeface="Corbel" pitchFamily="34" charset="0"/>
              </a:rPr>
              <a:t>  independent memory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bg1"/>
                </a:solidFill>
                <a:latin typeface="Corbel" pitchFamily="34" charset="0"/>
              </a:rPr>
              <a:t> Video driver allows </a:t>
            </a:r>
            <a:br>
              <a:rPr lang="en-US">
                <a:solidFill>
                  <a:schemeClr val="bg1"/>
                </a:solidFill>
                <a:latin typeface="Corbel" pitchFamily="34" charset="0"/>
              </a:rPr>
            </a:br>
            <a:r>
              <a:rPr lang="en-US">
                <a:solidFill>
                  <a:schemeClr val="bg1"/>
                </a:solidFill>
                <a:latin typeface="Corbel" pitchFamily="34" charset="0"/>
              </a:rPr>
              <a:t>  CPU access to GPU</a:t>
            </a:r>
            <a:br>
              <a:rPr lang="en-US">
                <a:solidFill>
                  <a:schemeClr val="bg1"/>
                </a:solidFill>
                <a:latin typeface="Corbel" pitchFamily="34" charset="0"/>
              </a:rPr>
            </a:br>
            <a:r>
              <a:rPr lang="en-US">
                <a:solidFill>
                  <a:schemeClr val="bg1"/>
                </a:solidFill>
                <a:latin typeface="Corbel" pitchFamily="34" charset="0"/>
              </a:rPr>
              <a:t>  (GPU commands)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bg1"/>
                </a:solidFill>
                <a:latin typeface="Corbel" pitchFamily="34" charset="0"/>
              </a:rPr>
              <a:t> CPU has no </a:t>
            </a:r>
            <a:r>
              <a:rPr lang="en-US" b="1" i="1" u="sng">
                <a:solidFill>
                  <a:schemeClr val="bg1"/>
                </a:solidFill>
                <a:latin typeface="Corbel" pitchFamily="34" charset="0"/>
              </a:rPr>
              <a:t>direct</a:t>
            </a:r>
            <a:r>
              <a:rPr lang="en-US">
                <a:solidFill>
                  <a:schemeClr val="bg1"/>
                </a:solidFill>
                <a:latin typeface="Corbel" pitchFamily="34" charset="0"/>
              </a:rPr>
              <a:t/>
            </a:r>
            <a:br>
              <a:rPr lang="en-US">
                <a:solidFill>
                  <a:schemeClr val="bg1"/>
                </a:solidFill>
                <a:latin typeface="Corbel" pitchFamily="34" charset="0"/>
              </a:rPr>
            </a:br>
            <a:r>
              <a:rPr lang="en-US">
                <a:solidFill>
                  <a:schemeClr val="bg1"/>
                </a:solidFill>
                <a:latin typeface="Corbel" pitchFamily="34" charset="0"/>
              </a:rPr>
              <a:t>  access to frame buffer</a:t>
            </a:r>
          </a:p>
        </p:txBody>
      </p:sp>
      <p:sp>
        <p:nvSpPr>
          <p:cNvPr id="311317" name="WordArt 21"/>
          <p:cNvSpPr>
            <a:spLocks noChangeArrowheads="1" noChangeShapeType="1" noTextEdit="1"/>
          </p:cNvSpPr>
          <p:nvPr/>
        </p:nvSpPr>
        <p:spPr bwMode="auto">
          <a:xfrm>
            <a:off x="847726" y="205979"/>
            <a:ext cx="7496175" cy="3933825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/>
            <a:r>
              <a:rPr lang="en-US" sz="3600" b="1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So?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1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16" grpId="0" build="allAtOnce" animBg="1"/>
      <p:bldP spid="3113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897E8EA-02B8-4852-B193-BB909CEA08F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cs typeface="Arial" charset="0"/>
            </a:endParaRP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Current graphics architecture</a:t>
            </a:r>
          </a:p>
        </p:txBody>
      </p:sp>
      <p:sp>
        <p:nvSpPr>
          <p:cNvPr id="77827" name="AutoShape 3"/>
          <p:cNvSpPr>
            <a:spLocks noChangeArrowheads="1"/>
          </p:cNvSpPr>
          <p:nvPr/>
        </p:nvSpPr>
        <p:spPr bwMode="auto">
          <a:xfrm rot="10800000" flipH="1">
            <a:off x="547018" y="2994776"/>
            <a:ext cx="1503362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CPU</a:t>
            </a:r>
          </a:p>
        </p:txBody>
      </p:sp>
      <p:sp>
        <p:nvSpPr>
          <p:cNvPr id="77828" name="AutoShape 4"/>
          <p:cNvSpPr>
            <a:spLocks noChangeArrowheads="1"/>
          </p:cNvSpPr>
          <p:nvPr/>
        </p:nvSpPr>
        <p:spPr bwMode="auto">
          <a:xfrm rot="10800000" flipH="1">
            <a:off x="547019" y="4150873"/>
            <a:ext cx="4846637" cy="458390"/>
          </a:xfrm>
          <a:prstGeom prst="cube">
            <a:avLst>
              <a:gd name="adj" fmla="val 30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System Bus</a:t>
            </a:r>
          </a:p>
        </p:txBody>
      </p:sp>
      <p:sp>
        <p:nvSpPr>
          <p:cNvPr id="77829" name="AutoShape 5"/>
          <p:cNvSpPr>
            <a:spLocks noChangeArrowheads="1"/>
          </p:cNvSpPr>
          <p:nvPr/>
        </p:nvSpPr>
        <p:spPr bwMode="auto">
          <a:xfrm>
            <a:off x="6509669" y="1192169"/>
            <a:ext cx="1406525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rbel" pitchFamily="34" charset="0"/>
              </a:rPr>
              <a:t>Monitor</a:t>
            </a:r>
          </a:p>
        </p:txBody>
      </p:sp>
      <p:sp>
        <p:nvSpPr>
          <p:cNvPr id="77830" name="AutoShape 6"/>
          <p:cNvSpPr>
            <a:spLocks noChangeArrowheads="1"/>
          </p:cNvSpPr>
          <p:nvPr/>
        </p:nvSpPr>
        <p:spPr bwMode="auto">
          <a:xfrm rot="5400000">
            <a:off x="1049263" y="3721256"/>
            <a:ext cx="436960" cy="422275"/>
          </a:xfrm>
          <a:prstGeom prst="leftRightArrow">
            <a:avLst>
              <a:gd name="adj1" fmla="val 50000"/>
              <a:gd name="adj2" fmla="val 275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7831" name="AutoShape 7"/>
          <p:cNvSpPr>
            <a:spLocks noChangeArrowheads="1"/>
          </p:cNvSpPr>
          <p:nvPr/>
        </p:nvSpPr>
        <p:spPr bwMode="auto">
          <a:xfrm rot="10800000" flipH="1">
            <a:off x="3920455" y="2994776"/>
            <a:ext cx="1473200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System </a:t>
            </a:r>
          </a:p>
          <a:p>
            <a:pPr algn="ctr"/>
            <a:r>
              <a:rPr lang="en-US">
                <a:latin typeface="Corbel" pitchFamily="34" charset="0"/>
              </a:rPr>
              <a:t>Memory</a:t>
            </a:r>
          </a:p>
        </p:txBody>
      </p:sp>
      <p:sp>
        <p:nvSpPr>
          <p:cNvPr id="77832" name="AutoShape 8"/>
          <p:cNvSpPr>
            <a:spLocks noChangeArrowheads="1"/>
          </p:cNvSpPr>
          <p:nvPr/>
        </p:nvSpPr>
        <p:spPr bwMode="auto">
          <a:xfrm rot="10800000" flipH="1">
            <a:off x="434306" y="1074298"/>
            <a:ext cx="1577975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Video </a:t>
            </a:r>
          </a:p>
          <a:p>
            <a:pPr algn="ctr"/>
            <a:r>
              <a:rPr lang="en-US">
                <a:latin typeface="Corbel" pitchFamily="34" charset="0"/>
              </a:rPr>
              <a:t>Memory</a:t>
            </a:r>
          </a:p>
        </p:txBody>
      </p:sp>
      <p:sp>
        <p:nvSpPr>
          <p:cNvPr id="77833" name="AutoShape 9"/>
          <p:cNvSpPr>
            <a:spLocks noChangeArrowheads="1"/>
          </p:cNvSpPr>
          <p:nvPr/>
        </p:nvSpPr>
        <p:spPr bwMode="auto">
          <a:xfrm rot="10800000" flipH="1">
            <a:off x="2483768" y="1113588"/>
            <a:ext cx="1503362" cy="1541860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b="1">
                <a:latin typeface="Corbel" pitchFamily="34" charset="0"/>
              </a:rPr>
              <a:t>GPU</a:t>
            </a:r>
          </a:p>
        </p:txBody>
      </p:sp>
      <p:sp>
        <p:nvSpPr>
          <p:cNvPr id="77834" name="AutoShape 10"/>
          <p:cNvSpPr>
            <a:spLocks noChangeArrowheads="1"/>
          </p:cNvSpPr>
          <p:nvPr/>
        </p:nvSpPr>
        <p:spPr bwMode="auto">
          <a:xfrm rot="10800000" flipH="1">
            <a:off x="434306" y="1812485"/>
            <a:ext cx="1577975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“</a:t>
            </a:r>
            <a:r>
              <a:rPr lang="en-US" b="1">
                <a:latin typeface="Corbel" pitchFamily="34" charset="0"/>
              </a:rPr>
              <a:t>Frame</a:t>
            </a:r>
          </a:p>
          <a:p>
            <a:pPr algn="ctr"/>
            <a:r>
              <a:rPr lang="en-US" b="1">
                <a:latin typeface="Corbel" pitchFamily="34" charset="0"/>
              </a:rPr>
              <a:t>Buffer</a:t>
            </a:r>
            <a:r>
              <a:rPr lang="en-US">
                <a:latin typeface="Corbel" pitchFamily="34" charset="0"/>
              </a:rPr>
              <a:t>”</a:t>
            </a:r>
          </a:p>
        </p:txBody>
      </p:sp>
      <p:sp>
        <p:nvSpPr>
          <p:cNvPr id="77835" name="AutoShape 11"/>
          <p:cNvSpPr>
            <a:spLocks noChangeArrowheads="1"/>
          </p:cNvSpPr>
          <p:nvPr/>
        </p:nvSpPr>
        <p:spPr bwMode="auto">
          <a:xfrm rot="10800000" flipH="1">
            <a:off x="2304380" y="2994776"/>
            <a:ext cx="1473200" cy="803672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“Bridge”</a:t>
            </a:r>
          </a:p>
        </p:txBody>
      </p:sp>
      <p:sp>
        <p:nvSpPr>
          <p:cNvPr id="77836" name="AutoShape 12"/>
          <p:cNvSpPr>
            <a:spLocks noChangeArrowheads="1"/>
          </p:cNvSpPr>
          <p:nvPr/>
        </p:nvSpPr>
        <p:spPr bwMode="auto">
          <a:xfrm rot="5400000">
            <a:off x="2736776" y="3721256"/>
            <a:ext cx="436960" cy="422275"/>
          </a:xfrm>
          <a:prstGeom prst="leftRightArrow">
            <a:avLst>
              <a:gd name="adj1" fmla="val 50000"/>
              <a:gd name="adj2" fmla="val 275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7837" name="AutoShape 13"/>
          <p:cNvSpPr>
            <a:spLocks noChangeArrowheads="1"/>
          </p:cNvSpPr>
          <p:nvPr/>
        </p:nvSpPr>
        <p:spPr bwMode="auto">
          <a:xfrm rot="5400000">
            <a:off x="2834606" y="2550276"/>
            <a:ext cx="466725" cy="422275"/>
          </a:xfrm>
          <a:prstGeom prst="leftRightArrow">
            <a:avLst>
              <a:gd name="adj1" fmla="val 50000"/>
              <a:gd name="adj2" fmla="val 2947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7838" name="AutoShape 14"/>
          <p:cNvSpPr>
            <a:spLocks noChangeArrowheads="1"/>
          </p:cNvSpPr>
          <p:nvPr/>
        </p:nvSpPr>
        <p:spPr bwMode="auto">
          <a:xfrm rot="5400000">
            <a:off x="4308401" y="3721256"/>
            <a:ext cx="436960" cy="422275"/>
          </a:xfrm>
          <a:prstGeom prst="leftRightArrow">
            <a:avLst>
              <a:gd name="adj1" fmla="val 50000"/>
              <a:gd name="adj2" fmla="val 275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7839" name="AutoShape 15"/>
          <p:cNvSpPr>
            <a:spLocks noChangeArrowheads="1"/>
          </p:cNvSpPr>
          <p:nvPr/>
        </p:nvSpPr>
        <p:spPr bwMode="auto">
          <a:xfrm>
            <a:off x="1901156" y="2120857"/>
            <a:ext cx="582613" cy="316706"/>
          </a:xfrm>
          <a:prstGeom prst="leftRightArrow">
            <a:avLst>
              <a:gd name="adj1" fmla="val 50000"/>
              <a:gd name="adj2" fmla="val 275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7840" name="AutoShape 16"/>
          <p:cNvSpPr>
            <a:spLocks noChangeArrowheads="1"/>
          </p:cNvSpPr>
          <p:nvPr/>
        </p:nvSpPr>
        <p:spPr bwMode="auto">
          <a:xfrm>
            <a:off x="1901156" y="1321948"/>
            <a:ext cx="582613" cy="316706"/>
          </a:xfrm>
          <a:prstGeom prst="leftRightArrow">
            <a:avLst>
              <a:gd name="adj1" fmla="val 50000"/>
              <a:gd name="adj2" fmla="val 275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7841" name="AutoShape 17"/>
          <p:cNvSpPr>
            <a:spLocks noChangeArrowheads="1"/>
          </p:cNvSpPr>
          <p:nvPr/>
        </p:nvSpPr>
        <p:spPr bwMode="auto">
          <a:xfrm>
            <a:off x="3920456" y="1366001"/>
            <a:ext cx="606425" cy="316706"/>
          </a:xfrm>
          <a:prstGeom prst="rightArrow">
            <a:avLst>
              <a:gd name="adj1" fmla="val 40602"/>
              <a:gd name="adj2" fmla="val 6027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77842" name="AutoShape 18"/>
          <p:cNvSpPr>
            <a:spLocks noChangeArrowheads="1"/>
          </p:cNvSpPr>
          <p:nvPr/>
        </p:nvSpPr>
        <p:spPr bwMode="auto">
          <a:xfrm rot="10800000" flipH="1">
            <a:off x="4526880" y="1192169"/>
            <a:ext cx="1473200" cy="685800"/>
          </a:xfrm>
          <a:prstGeom prst="cube">
            <a:avLst>
              <a:gd name="adj" fmla="val 1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orbel" pitchFamily="34" charset="0"/>
              </a:rPr>
              <a:t>Additional</a:t>
            </a:r>
          </a:p>
          <a:p>
            <a:pPr algn="ctr"/>
            <a:r>
              <a:rPr lang="en-US">
                <a:latin typeface="Corbel" pitchFamily="34" charset="0"/>
              </a:rPr>
              <a:t>Circuitry</a:t>
            </a:r>
          </a:p>
        </p:txBody>
      </p:sp>
      <p:sp>
        <p:nvSpPr>
          <p:cNvPr id="77843" name="AutoShape 19"/>
          <p:cNvSpPr>
            <a:spLocks noChangeArrowheads="1"/>
          </p:cNvSpPr>
          <p:nvPr/>
        </p:nvSpPr>
        <p:spPr bwMode="auto">
          <a:xfrm>
            <a:off x="5903244" y="1377907"/>
            <a:ext cx="606425" cy="316706"/>
          </a:xfrm>
          <a:prstGeom prst="rightArrow">
            <a:avLst>
              <a:gd name="adj1" fmla="val 40602"/>
              <a:gd name="adj2" fmla="val 6027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12340" name="AutoShape 20"/>
          <p:cNvSpPr>
            <a:spLocks noChangeArrowheads="1"/>
          </p:cNvSpPr>
          <p:nvPr/>
        </p:nvSpPr>
        <p:spPr bwMode="auto">
          <a:xfrm>
            <a:off x="5560344" y="2017273"/>
            <a:ext cx="3332137" cy="222866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b="1">
                <a:solidFill>
                  <a:schemeClr val="bg1"/>
                </a:solidFill>
                <a:latin typeface="Corbel" pitchFamily="34" charset="0"/>
              </a:rPr>
              <a:t>If GPU changes, the</a:t>
            </a:r>
            <a:br>
              <a:rPr lang="en-US" sz="2400" b="1">
                <a:solidFill>
                  <a:schemeClr val="bg1"/>
                </a:solidFill>
                <a:latin typeface="Corbel" pitchFamily="34" charset="0"/>
              </a:rPr>
            </a:br>
            <a:r>
              <a:rPr lang="en-US" sz="2400" b="1">
                <a:solidFill>
                  <a:schemeClr val="bg1"/>
                </a:solidFill>
                <a:latin typeface="Corbel" pitchFamily="34" charset="0"/>
              </a:rPr>
              <a:t>commands that are </a:t>
            </a:r>
            <a:br>
              <a:rPr lang="en-US" sz="2400" b="1">
                <a:solidFill>
                  <a:schemeClr val="bg1"/>
                </a:solidFill>
                <a:latin typeface="Corbel" pitchFamily="34" charset="0"/>
              </a:rPr>
            </a:br>
            <a:r>
              <a:rPr lang="en-US" sz="2400" b="1">
                <a:solidFill>
                  <a:schemeClr val="bg1"/>
                </a:solidFill>
                <a:latin typeface="Corbel" pitchFamily="34" charset="0"/>
              </a:rPr>
              <a:t>send by CPU change</a:t>
            </a:r>
            <a:br>
              <a:rPr lang="en-US" sz="2400" b="1">
                <a:solidFill>
                  <a:schemeClr val="bg1"/>
                </a:solidFill>
                <a:latin typeface="Corbel" pitchFamily="34" charset="0"/>
              </a:rPr>
            </a:br>
            <a:r>
              <a:rPr lang="en-US" sz="2400" b="1">
                <a:solidFill>
                  <a:schemeClr val="bg1"/>
                </a:solidFill>
                <a:latin typeface="Corbel" pitchFamily="34" charset="0"/>
              </a:rPr>
              <a:t>also:</a:t>
            </a:r>
          </a:p>
          <a:p>
            <a:pPr>
              <a:buFontTx/>
              <a:buChar char="•"/>
            </a:pPr>
            <a:r>
              <a:rPr lang="en-US" sz="2400">
                <a:solidFill>
                  <a:schemeClr val="bg1"/>
                </a:solidFill>
                <a:latin typeface="Corbel" pitchFamily="34" charset="0"/>
              </a:rPr>
              <a:t> draw circle, line, etc.</a:t>
            </a:r>
          </a:p>
          <a:p>
            <a:r>
              <a:rPr lang="en-US" sz="2400" b="1" i="1">
                <a:solidFill>
                  <a:schemeClr val="bg1"/>
                </a:solidFill>
                <a:latin typeface="Corbel" pitchFamily="34" charset="0"/>
              </a:rPr>
              <a:t>There is no standard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40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Win32 (</a:t>
            </a: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 console) and </a:t>
            </a: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freeGLUT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131590"/>
            <a:ext cx="7772400" cy="3429000"/>
          </a:xfrm>
        </p:spPr>
        <p:txBody>
          <a:bodyPr/>
          <a:lstStyle/>
          <a:p>
            <a:r>
              <a:rPr lang="en-US" sz="2400" dirty="0" smtClean="0"/>
              <a:t>A “windows” app has a </a:t>
            </a:r>
            <a:r>
              <a:rPr lang="en-US" sz="2400" dirty="0" err="1" smtClean="0"/>
              <a:t>winmain</a:t>
            </a:r>
            <a:r>
              <a:rPr lang="en-US" sz="2400" dirty="0" smtClean="0"/>
              <a:t> entry</a:t>
            </a:r>
          </a:p>
          <a:p>
            <a:r>
              <a:rPr lang="en-US" sz="2400" dirty="0" smtClean="0"/>
              <a:t>“console” has main</a:t>
            </a:r>
          </a:p>
          <a:p>
            <a:r>
              <a:rPr lang="en-US" sz="2400" dirty="0" smtClean="0"/>
              <a:t>OpenGL is just the 3D API, so it doesn’t “care”</a:t>
            </a:r>
          </a:p>
          <a:p>
            <a:r>
              <a:rPr lang="en-US" sz="2400" dirty="0" smtClean="0"/>
              <a:t>We can do a “win32” version, but they we are restricted to only a “windows” app</a:t>
            </a:r>
          </a:p>
          <a:p>
            <a:r>
              <a:rPr lang="en-US" sz="2400" dirty="0" smtClean="0"/>
              <a:t>Note: Windows FULLY supports OpenGL, despite what Microsoft might suggest</a:t>
            </a:r>
          </a:p>
          <a:p>
            <a:r>
              <a:rPr lang="en-US" sz="2400" dirty="0" smtClean="0"/>
              <a:t>OpenGL is a “C” API (not C++, not magic, etc.)</a:t>
            </a:r>
          </a:p>
          <a:p>
            <a:endParaRPr lang="en-CA" sz="2400" dirty="0" smtClean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uiExpand="1" build="p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2BCAD6-E1FB-4970-9389-4D6A618D8A9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cs typeface="Arial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Graphics Languages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Since there is no ‘standard’ GPU commands </a:t>
            </a:r>
            <a:br>
              <a:rPr lang="en-US" sz="2000" dirty="0" smtClean="0"/>
            </a:br>
            <a:r>
              <a:rPr lang="en-US" sz="2000" dirty="0" smtClean="0"/>
              <a:t>(i.e. the </a:t>
            </a:r>
            <a:r>
              <a:rPr lang="en-US" sz="2000" i="1" dirty="0" smtClean="0"/>
              <a:t>low-level </a:t>
            </a:r>
            <a:r>
              <a:rPr lang="en-US" sz="2000" b="1" dirty="0" smtClean="0"/>
              <a:t>‘hardware’ </a:t>
            </a:r>
            <a:r>
              <a:rPr lang="en-US" sz="2000" dirty="0" smtClean="0"/>
              <a:t>commands), we need to ‘</a:t>
            </a:r>
            <a:r>
              <a:rPr lang="en-US" sz="2000" b="1" i="1" dirty="0" smtClean="0"/>
              <a:t>abstract</a:t>
            </a:r>
            <a:r>
              <a:rPr lang="en-US" sz="2000" dirty="0" smtClean="0"/>
              <a:t>’ this (through an API)</a:t>
            </a:r>
          </a:p>
          <a:p>
            <a:r>
              <a:rPr lang="en-US" sz="2000" dirty="0" smtClean="0"/>
              <a:t>Win32 supports:</a:t>
            </a:r>
          </a:p>
          <a:p>
            <a:pPr lvl="1"/>
            <a:r>
              <a:rPr lang="en-US" sz="1800" dirty="0" smtClean="0"/>
              <a:t>GDI/GDI+ (Graphics Device Interface)</a:t>
            </a:r>
          </a:p>
          <a:p>
            <a:pPr lvl="1"/>
            <a:r>
              <a:rPr lang="en-US" sz="1800" dirty="0" smtClean="0"/>
              <a:t>DirectDraw and Direct3D (</a:t>
            </a:r>
            <a:r>
              <a:rPr lang="en-US" sz="1800" i="1" dirty="0" smtClean="0"/>
              <a:t>DirectX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OpenGL</a:t>
            </a:r>
          </a:p>
          <a:p>
            <a:r>
              <a:rPr lang="en-US" sz="2000" dirty="0" smtClean="0"/>
              <a:t>DOS supports:</a:t>
            </a:r>
          </a:p>
          <a:p>
            <a:pPr lvl="1"/>
            <a:r>
              <a:rPr lang="en-US" sz="1800" b="1" dirty="0" smtClean="0"/>
              <a:t>none!</a:t>
            </a:r>
            <a:endParaRPr lang="en-US" sz="1800" dirty="0" smtClean="0"/>
          </a:p>
        </p:txBody>
      </p:sp>
      <p:sp>
        <p:nvSpPr>
          <p:cNvPr id="313348" name="AutoShape 4"/>
          <p:cNvSpPr>
            <a:spLocks noChangeArrowheads="1"/>
          </p:cNvSpPr>
          <p:nvPr/>
        </p:nvSpPr>
        <p:spPr bwMode="auto">
          <a:xfrm>
            <a:off x="4644008" y="2139702"/>
            <a:ext cx="3612829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orbel" pitchFamily="34" charset="0"/>
              </a:rPr>
              <a:t>(</a:t>
            </a:r>
            <a:r>
              <a:rPr lang="en-US" b="1" i="1">
                <a:latin typeface="Corbel" pitchFamily="34" charset="0"/>
              </a:rPr>
              <a:t>A</a:t>
            </a:r>
            <a:r>
              <a:rPr lang="en-US" i="1">
                <a:latin typeface="Corbel" pitchFamily="34" charset="0"/>
              </a:rPr>
              <a:t>pplication </a:t>
            </a:r>
            <a:r>
              <a:rPr lang="en-US" b="1" i="1">
                <a:latin typeface="Corbel" pitchFamily="34" charset="0"/>
              </a:rPr>
              <a:t>P</a:t>
            </a:r>
            <a:r>
              <a:rPr lang="en-US" i="1">
                <a:latin typeface="Corbel" pitchFamily="34" charset="0"/>
              </a:rPr>
              <a:t>rogramming </a:t>
            </a:r>
            <a:r>
              <a:rPr lang="en-US" b="1" i="1">
                <a:latin typeface="Corbel" pitchFamily="34" charset="0"/>
              </a:rPr>
              <a:t>I</a:t>
            </a:r>
            <a:r>
              <a:rPr lang="en-US" i="1">
                <a:latin typeface="Corbel" pitchFamily="34" charset="0"/>
              </a:rPr>
              <a:t>nterface)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915817" y="4083920"/>
            <a:ext cx="4251325" cy="715566"/>
            <a:chOff x="1398" y="3514"/>
            <a:chExt cx="2678" cy="601"/>
          </a:xfrm>
        </p:grpSpPr>
        <p:sp>
          <p:nvSpPr>
            <p:cNvPr id="78855" name="AutoShape 6"/>
            <p:cNvSpPr>
              <a:spLocks noChangeArrowheads="1"/>
            </p:cNvSpPr>
            <p:nvPr/>
          </p:nvSpPr>
          <p:spPr bwMode="auto">
            <a:xfrm>
              <a:off x="1901" y="3514"/>
              <a:ext cx="2175" cy="6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latin typeface="Corbel" pitchFamily="34" charset="0"/>
                </a:rPr>
                <a:t>(Must write to </a:t>
              </a:r>
              <a:r>
                <a:rPr lang="en-US" b="1" i="1">
                  <a:latin typeface="Corbel" pitchFamily="34" charset="0"/>
                </a:rPr>
                <a:t>each GPU</a:t>
              </a:r>
              <a:r>
                <a:rPr lang="en-US" i="1">
                  <a:latin typeface="Corbel" pitchFamily="34" charset="0"/>
                </a:rPr>
                <a:t> (Intel, NVIDIA, 3Dfx, etc.) </a:t>
              </a:r>
              <a:r>
                <a:rPr lang="en-US" b="1" i="1">
                  <a:latin typeface="Corbel" pitchFamily="34" charset="0"/>
                </a:rPr>
                <a:t>separately</a:t>
              </a:r>
            </a:p>
          </p:txBody>
        </p:sp>
        <p:sp>
          <p:nvSpPr>
            <p:cNvPr id="78856" name="Line 7"/>
            <p:cNvSpPr>
              <a:spLocks noChangeShapeType="1"/>
            </p:cNvSpPr>
            <p:nvPr/>
          </p:nvSpPr>
          <p:spPr bwMode="auto">
            <a:xfrm flipH="1" flipV="1">
              <a:off x="1398" y="3514"/>
              <a:ext cx="503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2BCAD6-E1FB-4970-9389-4D6A618D8A9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cs typeface="Arial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Modern GPUs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951570"/>
            <a:ext cx="7772400" cy="3429000"/>
          </a:xfrm>
        </p:spPr>
        <p:txBody>
          <a:bodyPr/>
          <a:lstStyle/>
          <a:p>
            <a:r>
              <a:rPr lang="en-US" sz="2400" dirty="0" smtClean="0"/>
              <a:t>Like CPUs, as GPUs got more powerful, the hardware became more general purpose. </a:t>
            </a:r>
          </a:p>
          <a:p>
            <a:r>
              <a:rPr lang="en-US" sz="2400" dirty="0" smtClean="0"/>
              <a:t>This lead to the ability to “program” different parts of the GPU to do different things. </a:t>
            </a:r>
          </a:p>
          <a:p>
            <a:r>
              <a:rPr lang="en-US" sz="2400" dirty="0" smtClean="0"/>
              <a:t>Initially, this was only take advantage of by the driver, but since the GPUs were already becoming more general purpose, there was a push to make the graphics pipeline itself become more general</a:t>
            </a:r>
          </a:p>
          <a:p>
            <a:pPr lvl="1"/>
            <a:r>
              <a:rPr lang="en-US" sz="1800" dirty="0" smtClean="0"/>
              <a:t>This was already the case with graphical systems like ray-tracing and commercial products like </a:t>
            </a:r>
            <a:r>
              <a:rPr lang="en-US" sz="1800" dirty="0" err="1" smtClean="0"/>
              <a:t>Renderman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2BCAD6-E1FB-4970-9389-4D6A618D8A9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cs typeface="Arial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Modern GPUs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951570"/>
            <a:ext cx="7772400" cy="3429000"/>
          </a:xfrm>
        </p:spPr>
        <p:txBody>
          <a:bodyPr/>
          <a:lstStyle/>
          <a:p>
            <a:r>
              <a:rPr lang="en-US" sz="2000" dirty="0" smtClean="0"/>
              <a:t>This lead to “</a:t>
            </a:r>
            <a:r>
              <a:rPr lang="en-US" sz="2000" dirty="0" err="1" smtClean="0"/>
              <a:t>shader</a:t>
            </a:r>
            <a:r>
              <a:rPr lang="en-US" sz="2000" dirty="0" smtClean="0"/>
              <a:t> languages” which described the “shading” – the actual rendering processing – that the GPUs were doing.</a:t>
            </a:r>
          </a:p>
          <a:p>
            <a:r>
              <a:rPr lang="en-US" sz="2000" dirty="0" smtClean="0"/>
              <a:t>Initially, like with CPUs, this was in assembly language and was very vendor and GPU specific.</a:t>
            </a:r>
          </a:p>
          <a:p>
            <a:r>
              <a:rPr lang="en-US" sz="2000" dirty="0" smtClean="0"/>
              <a:t>But, again like CPUs, this became somewhat standardized and generalized. </a:t>
            </a:r>
          </a:p>
          <a:p>
            <a:r>
              <a:rPr lang="en-US" sz="2000" dirty="0" smtClean="0"/>
              <a:t>One thing to keep in mind, though, is that GPU programming is quite different that CPU programming, even though some of the shading language may look superficially similar.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2BCAD6-E1FB-4970-9389-4D6A618D8A9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cs typeface="Arial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Graphics Languages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005576"/>
            <a:ext cx="7772400" cy="3429000"/>
          </a:xfrm>
        </p:spPr>
        <p:txBody>
          <a:bodyPr/>
          <a:lstStyle/>
          <a:p>
            <a:r>
              <a:rPr lang="en-US" sz="1600" dirty="0" smtClean="0"/>
              <a:t>The good news is that there are now several “high level” languages that can be used to describe most of the graphics commands:</a:t>
            </a:r>
          </a:p>
          <a:p>
            <a:pPr lvl="1"/>
            <a:r>
              <a:rPr lang="en-US" sz="1400" dirty="0" smtClean="0"/>
              <a:t>Cg (which is almost identical to HLSL)</a:t>
            </a:r>
          </a:p>
          <a:p>
            <a:pPr lvl="1"/>
            <a:r>
              <a:rPr lang="en-US" sz="1400" dirty="0" smtClean="0"/>
              <a:t>HLSL (High Level Shading Language), which we use</a:t>
            </a:r>
          </a:p>
          <a:p>
            <a:pPr lvl="1"/>
            <a:r>
              <a:rPr lang="en-US" sz="1400" dirty="0" smtClean="0"/>
              <a:t>GLSL (OpenGL Shading Language), which is an OpenGL standard</a:t>
            </a:r>
          </a:p>
          <a:p>
            <a:r>
              <a:rPr lang="en-US" sz="1600" dirty="0" smtClean="0"/>
              <a:t>Note that most of the rest of the API (outside of the actual shading language) is different:</a:t>
            </a:r>
          </a:p>
          <a:p>
            <a:pPr lvl="1"/>
            <a:r>
              <a:rPr lang="en-US" sz="1400" dirty="0" smtClean="0"/>
              <a:t>DirectX and OpenGL are similar, but quite different</a:t>
            </a:r>
          </a:p>
          <a:p>
            <a:pPr lvl="1"/>
            <a:r>
              <a:rPr lang="en-US" sz="1400" dirty="0" smtClean="0"/>
              <a:t>DirectX can use HLSL or Cg</a:t>
            </a:r>
          </a:p>
          <a:p>
            <a:pPr lvl="1"/>
            <a:r>
              <a:rPr lang="en-US" sz="1400" dirty="0" smtClean="0"/>
              <a:t>OpenGL can use GLSL or Cg</a:t>
            </a:r>
          </a:p>
          <a:p>
            <a:r>
              <a:rPr lang="en-US" sz="1600" dirty="0" smtClean="0"/>
              <a:t>And even the non-graphical functions of a GPU can be programming using high level languages (this is called GPGPU, for General Purpose GPU programming)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FDE7CB-0DB7-44E7-A66D-BF61D2CBF219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mtClean="0">
              <a:cs typeface="Arial" charset="0"/>
            </a:endParaRPr>
          </a:p>
        </p:txBody>
      </p:sp>
      <p:pic>
        <p:nvPicPr>
          <p:cNvPr id="315412" name="Picture 20" descr="celestial_sphere_coordinat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8614" y="2712244"/>
            <a:ext cx="3062287" cy="188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Coordinate Systems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00150"/>
            <a:ext cx="8013700" cy="3148013"/>
          </a:xfrm>
        </p:spPr>
        <p:txBody>
          <a:bodyPr/>
          <a:lstStyle/>
          <a:p>
            <a:r>
              <a:rPr lang="en-US" sz="2800" smtClean="0"/>
              <a:t>No matter what the API, all graphics systems use a ‘coordinate system’</a:t>
            </a:r>
          </a:p>
          <a:p>
            <a:r>
              <a:rPr lang="en-US" sz="2800" smtClean="0"/>
              <a:t>Several kinds:</a:t>
            </a:r>
            <a:br>
              <a:rPr lang="en-US" sz="2800" smtClean="0"/>
            </a:br>
            <a:endParaRPr lang="en-US" sz="2800" smtClean="0"/>
          </a:p>
          <a:p>
            <a:pPr lvl="1"/>
            <a:r>
              <a:rPr lang="en-US" sz="2400" smtClean="0"/>
              <a:t>Cartesian (x, y, z)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  <a:p>
            <a:pPr lvl="1"/>
            <a:r>
              <a:rPr lang="en-US" sz="2400" smtClean="0"/>
              <a:t>Polar (magnitude &amp; direction)</a:t>
            </a:r>
          </a:p>
        </p:txBody>
      </p:sp>
      <p:pic>
        <p:nvPicPr>
          <p:cNvPr id="315409" name="Picture 17" descr="00030701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968751" y="1957388"/>
            <a:ext cx="1560513" cy="1170385"/>
          </a:xfrm>
        </p:spPr>
      </p:pic>
      <p:sp>
        <p:nvSpPr>
          <p:cNvPr id="315416" name="AutoShape 24"/>
          <p:cNvSpPr>
            <a:spLocks noChangeArrowheads="1"/>
          </p:cNvSpPr>
          <p:nvPr/>
        </p:nvSpPr>
        <p:spPr bwMode="auto">
          <a:xfrm>
            <a:off x="683568" y="3057804"/>
            <a:ext cx="2969700" cy="44267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latin typeface="Corbel" pitchFamily="34" charset="0"/>
              </a:rPr>
              <a:t>OpenGL/DX uses Cartesian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  <p:bldP spid="3154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F1E711-1102-4D24-AD9B-43A61838772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>
              <a:cs typeface="Arial" charset="0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Who?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Ren</a:t>
            </a:r>
            <a:r>
              <a:rPr lang="en-US" dirty="0" smtClean="0">
                <a:cs typeface="Arial" charset="0"/>
              </a:rPr>
              <a:t>é</a:t>
            </a:r>
            <a:r>
              <a:rPr lang="en-US" dirty="0" smtClean="0"/>
              <a:t> Des</a:t>
            </a:r>
            <a:r>
              <a:rPr lang="en-US" b="1" dirty="0" smtClean="0"/>
              <a:t>carte</a:t>
            </a:r>
            <a:r>
              <a:rPr lang="en-US" dirty="0" smtClean="0"/>
              <a:t>s (1596-1650: France)</a:t>
            </a:r>
          </a:p>
          <a:p>
            <a:pPr lvl="1"/>
            <a:r>
              <a:rPr lang="en-US" dirty="0" smtClean="0"/>
              <a:t>Mathematician (</a:t>
            </a:r>
            <a:r>
              <a:rPr lang="en-US" b="1" dirty="0" smtClean="0"/>
              <a:t>Carte</a:t>
            </a:r>
            <a:r>
              <a:rPr lang="en-US" dirty="0" smtClean="0"/>
              <a:t>sian coordinate system)</a:t>
            </a:r>
          </a:p>
          <a:p>
            <a:pPr lvl="1"/>
            <a:r>
              <a:rPr lang="en-US" dirty="0" smtClean="0"/>
              <a:t>Philosopher (“</a:t>
            </a:r>
            <a:r>
              <a:rPr lang="en-US" i="1" dirty="0" smtClean="0"/>
              <a:t>I think therefore I am”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Gambler</a:t>
            </a:r>
          </a:p>
          <a:p>
            <a:pPr lvl="1"/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Duelist (</a:t>
            </a:r>
            <a:r>
              <a:rPr lang="en-US" i="1" dirty="0" smtClean="0"/>
              <a:t>swords</a:t>
            </a:r>
            <a:r>
              <a:rPr lang="en-US" dirty="0" smtClean="0"/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771800" y="1851670"/>
            <a:ext cx="2376264" cy="504056"/>
            <a:chOff x="1703" y="1354"/>
            <a:chExt cx="1269" cy="307"/>
          </a:xfrm>
        </p:grpSpPr>
        <p:sp>
          <p:nvSpPr>
            <p:cNvPr id="81926" name="Line 5"/>
            <p:cNvSpPr>
              <a:spLocks noChangeShapeType="1"/>
            </p:cNvSpPr>
            <p:nvPr/>
          </p:nvSpPr>
          <p:spPr bwMode="auto">
            <a:xfrm>
              <a:off x="1703" y="1354"/>
              <a:ext cx="617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27" name="Line 6"/>
            <p:cNvSpPr>
              <a:spLocks noChangeShapeType="1"/>
            </p:cNvSpPr>
            <p:nvPr/>
          </p:nvSpPr>
          <p:spPr bwMode="auto">
            <a:xfrm>
              <a:off x="2426" y="1661"/>
              <a:ext cx="54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0CA868-00D5-411A-AA78-CD11C152C9F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>
              <a:cs typeface="Arial" charset="0"/>
            </a:endParaRP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7772400" cy="685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Cartesian coordinates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915566"/>
            <a:ext cx="7501209" cy="138591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With a 2D Cartesian system, we:</a:t>
            </a:r>
          </a:p>
          <a:p>
            <a:r>
              <a:rPr lang="en-US" sz="2400" dirty="0" smtClean="0"/>
              <a:t>Can place points (coordinates) on a grid</a:t>
            </a:r>
          </a:p>
          <a:p>
            <a:r>
              <a:rPr lang="en-US" sz="2400" dirty="0" smtClean="0"/>
              <a:t>Can have them represent shapes</a:t>
            </a:r>
          </a:p>
        </p:txBody>
      </p:sp>
      <p:sp>
        <p:nvSpPr>
          <p:cNvPr id="321577" name="Oval 41"/>
          <p:cNvSpPr>
            <a:spLocks noChangeArrowheads="1"/>
          </p:cNvSpPr>
          <p:nvPr/>
        </p:nvSpPr>
        <p:spPr bwMode="auto">
          <a:xfrm>
            <a:off x="2517775" y="3712369"/>
            <a:ext cx="6985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21578" name="Oval 42"/>
          <p:cNvSpPr>
            <a:spLocks noChangeArrowheads="1"/>
          </p:cNvSpPr>
          <p:nvPr/>
        </p:nvSpPr>
        <p:spPr bwMode="auto">
          <a:xfrm>
            <a:off x="1870075" y="3068241"/>
            <a:ext cx="6985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21579" name="Oval 43"/>
          <p:cNvSpPr>
            <a:spLocks noChangeArrowheads="1"/>
          </p:cNvSpPr>
          <p:nvPr/>
        </p:nvSpPr>
        <p:spPr bwMode="auto">
          <a:xfrm>
            <a:off x="3800475" y="2906316"/>
            <a:ext cx="6985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21580" name="Oval 44"/>
          <p:cNvSpPr>
            <a:spLocks noChangeArrowheads="1"/>
          </p:cNvSpPr>
          <p:nvPr/>
        </p:nvSpPr>
        <p:spPr bwMode="auto">
          <a:xfrm>
            <a:off x="3159125" y="2581275"/>
            <a:ext cx="6985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21581" name="Line 45"/>
          <p:cNvSpPr>
            <a:spLocks noChangeShapeType="1"/>
          </p:cNvSpPr>
          <p:nvPr/>
        </p:nvSpPr>
        <p:spPr bwMode="auto">
          <a:xfrm flipV="1">
            <a:off x="2552700" y="3740944"/>
            <a:ext cx="0" cy="48696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582" name="Line 46"/>
          <p:cNvSpPr>
            <a:spLocks noChangeShapeType="1"/>
          </p:cNvSpPr>
          <p:nvPr/>
        </p:nvSpPr>
        <p:spPr bwMode="auto">
          <a:xfrm flipV="1">
            <a:off x="1254126" y="3740944"/>
            <a:ext cx="12985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583" name="Line 47"/>
          <p:cNvSpPr>
            <a:spLocks noChangeShapeType="1"/>
          </p:cNvSpPr>
          <p:nvPr/>
        </p:nvSpPr>
        <p:spPr bwMode="auto">
          <a:xfrm flipH="1" flipV="1">
            <a:off x="1905000" y="3096816"/>
            <a:ext cx="0" cy="113109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584" name="Line 48"/>
          <p:cNvSpPr>
            <a:spLocks noChangeShapeType="1"/>
          </p:cNvSpPr>
          <p:nvPr/>
        </p:nvSpPr>
        <p:spPr bwMode="auto">
          <a:xfrm flipV="1">
            <a:off x="1255714" y="3096816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585" name="Line 49"/>
          <p:cNvSpPr>
            <a:spLocks noChangeShapeType="1"/>
          </p:cNvSpPr>
          <p:nvPr/>
        </p:nvSpPr>
        <p:spPr bwMode="auto">
          <a:xfrm flipV="1">
            <a:off x="3194050" y="2609850"/>
            <a:ext cx="0" cy="161806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586" name="Line 50"/>
          <p:cNvSpPr>
            <a:spLocks noChangeShapeType="1"/>
          </p:cNvSpPr>
          <p:nvPr/>
        </p:nvSpPr>
        <p:spPr bwMode="auto">
          <a:xfrm flipH="1" flipV="1">
            <a:off x="1247776" y="2609850"/>
            <a:ext cx="1946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587" name="Line 51"/>
          <p:cNvSpPr>
            <a:spLocks noChangeShapeType="1"/>
          </p:cNvSpPr>
          <p:nvPr/>
        </p:nvSpPr>
        <p:spPr bwMode="auto">
          <a:xfrm flipH="1" flipV="1">
            <a:off x="1247776" y="2934891"/>
            <a:ext cx="2587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588" name="Line 52"/>
          <p:cNvSpPr>
            <a:spLocks noChangeShapeType="1"/>
          </p:cNvSpPr>
          <p:nvPr/>
        </p:nvSpPr>
        <p:spPr bwMode="auto">
          <a:xfrm flipV="1">
            <a:off x="3835400" y="2934891"/>
            <a:ext cx="0" cy="129301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036637" y="2384822"/>
            <a:ext cx="3508375" cy="2058591"/>
            <a:chOff x="1329" y="2056"/>
            <a:chExt cx="2210" cy="1729"/>
          </a:xfrm>
        </p:grpSpPr>
        <p:grpSp>
          <p:nvGrpSpPr>
            <p:cNvPr id="82980" name="Group 80"/>
            <p:cNvGrpSpPr>
              <a:grpSpLocks/>
            </p:cNvGrpSpPr>
            <p:nvPr/>
          </p:nvGrpSpPr>
          <p:grpSpPr bwMode="auto">
            <a:xfrm>
              <a:off x="1462" y="3566"/>
              <a:ext cx="2077" cy="219"/>
              <a:chOff x="1462" y="3566"/>
              <a:chExt cx="2077" cy="219"/>
            </a:xfrm>
          </p:grpSpPr>
          <p:sp>
            <p:nvSpPr>
              <p:cNvPr id="83010" name="Line 4"/>
              <p:cNvSpPr>
                <a:spLocks noChangeShapeType="1"/>
              </p:cNvSpPr>
              <p:nvPr/>
            </p:nvSpPr>
            <p:spPr bwMode="auto">
              <a:xfrm flipV="1">
                <a:off x="1462" y="3604"/>
                <a:ext cx="20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1" name="Line 7"/>
              <p:cNvSpPr>
                <a:spLocks noChangeShapeType="1"/>
              </p:cNvSpPr>
              <p:nvPr/>
            </p:nvSpPr>
            <p:spPr bwMode="auto">
              <a:xfrm flipH="1">
                <a:off x="1603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2" name="Line 8"/>
              <p:cNvSpPr>
                <a:spLocks noChangeShapeType="1"/>
              </p:cNvSpPr>
              <p:nvPr/>
            </p:nvSpPr>
            <p:spPr bwMode="auto">
              <a:xfrm flipH="1">
                <a:off x="1741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3" name="Line 9"/>
              <p:cNvSpPr>
                <a:spLocks noChangeShapeType="1"/>
              </p:cNvSpPr>
              <p:nvPr/>
            </p:nvSpPr>
            <p:spPr bwMode="auto">
              <a:xfrm flipH="1">
                <a:off x="1876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4" name="Line 14"/>
              <p:cNvSpPr>
                <a:spLocks noChangeShapeType="1"/>
              </p:cNvSpPr>
              <p:nvPr/>
            </p:nvSpPr>
            <p:spPr bwMode="auto">
              <a:xfrm flipH="1">
                <a:off x="2010" y="3572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5" name="Line 15"/>
              <p:cNvSpPr>
                <a:spLocks noChangeShapeType="1"/>
              </p:cNvSpPr>
              <p:nvPr/>
            </p:nvSpPr>
            <p:spPr bwMode="auto">
              <a:xfrm flipH="1">
                <a:off x="2146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6" name="Line 16"/>
              <p:cNvSpPr>
                <a:spLocks noChangeShapeType="1"/>
              </p:cNvSpPr>
              <p:nvPr/>
            </p:nvSpPr>
            <p:spPr bwMode="auto">
              <a:xfrm flipH="1">
                <a:off x="2284" y="3572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7" name="Line 17"/>
              <p:cNvSpPr>
                <a:spLocks noChangeShapeType="1"/>
              </p:cNvSpPr>
              <p:nvPr/>
            </p:nvSpPr>
            <p:spPr bwMode="auto">
              <a:xfrm flipH="1">
                <a:off x="2419" y="3572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8" name="Line 18"/>
              <p:cNvSpPr>
                <a:spLocks noChangeShapeType="1"/>
              </p:cNvSpPr>
              <p:nvPr/>
            </p:nvSpPr>
            <p:spPr bwMode="auto">
              <a:xfrm flipH="1">
                <a:off x="2552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9" name="Line 19"/>
              <p:cNvSpPr>
                <a:spLocks noChangeShapeType="1"/>
              </p:cNvSpPr>
              <p:nvPr/>
            </p:nvSpPr>
            <p:spPr bwMode="auto">
              <a:xfrm flipH="1">
                <a:off x="2688" y="3566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20" name="Line 20"/>
              <p:cNvSpPr>
                <a:spLocks noChangeShapeType="1"/>
              </p:cNvSpPr>
              <p:nvPr/>
            </p:nvSpPr>
            <p:spPr bwMode="auto">
              <a:xfrm flipH="1">
                <a:off x="2826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21" name="Line 21"/>
              <p:cNvSpPr>
                <a:spLocks noChangeShapeType="1"/>
              </p:cNvSpPr>
              <p:nvPr/>
            </p:nvSpPr>
            <p:spPr bwMode="auto">
              <a:xfrm flipH="1">
                <a:off x="2961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22" name="Line 22"/>
              <p:cNvSpPr>
                <a:spLocks noChangeShapeType="1"/>
              </p:cNvSpPr>
              <p:nvPr/>
            </p:nvSpPr>
            <p:spPr bwMode="auto">
              <a:xfrm flipH="1">
                <a:off x="3092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23" name="Line 23"/>
              <p:cNvSpPr>
                <a:spLocks noChangeShapeType="1"/>
              </p:cNvSpPr>
              <p:nvPr/>
            </p:nvSpPr>
            <p:spPr bwMode="auto">
              <a:xfrm flipH="1">
                <a:off x="3228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24" name="Line 24"/>
              <p:cNvSpPr>
                <a:spLocks noChangeShapeType="1"/>
              </p:cNvSpPr>
              <p:nvPr/>
            </p:nvSpPr>
            <p:spPr bwMode="auto">
              <a:xfrm flipH="1">
                <a:off x="3366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25" name="Line 25"/>
              <p:cNvSpPr>
                <a:spLocks noChangeShapeType="1"/>
              </p:cNvSpPr>
              <p:nvPr/>
            </p:nvSpPr>
            <p:spPr bwMode="auto">
              <a:xfrm flipH="1">
                <a:off x="3501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26" name="Text Box 53"/>
              <p:cNvSpPr txBox="1">
                <a:spLocks noChangeArrowheads="1"/>
              </p:cNvSpPr>
              <p:nvPr/>
            </p:nvSpPr>
            <p:spPr bwMode="auto">
              <a:xfrm>
                <a:off x="1584" y="3656"/>
                <a:ext cx="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83027" name="Text Box 54"/>
              <p:cNvSpPr txBox="1">
                <a:spLocks noChangeArrowheads="1"/>
              </p:cNvSpPr>
              <p:nvPr/>
            </p:nvSpPr>
            <p:spPr bwMode="auto">
              <a:xfrm>
                <a:off x="1718" y="3654"/>
                <a:ext cx="41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2</a:t>
                </a:r>
              </a:p>
            </p:txBody>
          </p:sp>
          <p:sp>
            <p:nvSpPr>
              <p:cNvPr id="83028" name="Text Box 55"/>
              <p:cNvSpPr txBox="1">
                <a:spLocks noChangeArrowheads="1"/>
              </p:cNvSpPr>
              <p:nvPr/>
            </p:nvSpPr>
            <p:spPr bwMode="auto">
              <a:xfrm>
                <a:off x="1857" y="3650"/>
                <a:ext cx="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3</a:t>
                </a:r>
              </a:p>
            </p:txBody>
          </p:sp>
          <p:sp>
            <p:nvSpPr>
              <p:cNvPr id="83029" name="Text Box 56"/>
              <p:cNvSpPr txBox="1">
                <a:spLocks noChangeArrowheads="1"/>
              </p:cNvSpPr>
              <p:nvPr/>
            </p:nvSpPr>
            <p:spPr bwMode="auto">
              <a:xfrm>
                <a:off x="1988" y="3650"/>
                <a:ext cx="41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4</a:t>
                </a:r>
              </a:p>
            </p:txBody>
          </p:sp>
          <p:sp>
            <p:nvSpPr>
              <p:cNvPr id="83030" name="Text Box 57"/>
              <p:cNvSpPr txBox="1">
                <a:spLocks noChangeArrowheads="1"/>
              </p:cNvSpPr>
              <p:nvPr/>
            </p:nvSpPr>
            <p:spPr bwMode="auto">
              <a:xfrm>
                <a:off x="2126" y="3650"/>
                <a:ext cx="38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5</a:t>
                </a:r>
              </a:p>
            </p:txBody>
          </p:sp>
          <p:sp>
            <p:nvSpPr>
              <p:cNvPr id="83031" name="Text Box 58"/>
              <p:cNvSpPr txBox="1">
                <a:spLocks noChangeArrowheads="1"/>
              </p:cNvSpPr>
              <p:nvPr/>
            </p:nvSpPr>
            <p:spPr bwMode="auto">
              <a:xfrm>
                <a:off x="2267" y="3650"/>
                <a:ext cx="42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6</a:t>
                </a:r>
              </a:p>
            </p:txBody>
          </p:sp>
          <p:sp>
            <p:nvSpPr>
              <p:cNvPr id="83032" name="Text Box 59"/>
              <p:cNvSpPr txBox="1">
                <a:spLocks noChangeArrowheads="1"/>
              </p:cNvSpPr>
              <p:nvPr/>
            </p:nvSpPr>
            <p:spPr bwMode="auto">
              <a:xfrm>
                <a:off x="2401" y="3650"/>
                <a:ext cx="34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7</a:t>
                </a:r>
              </a:p>
            </p:txBody>
          </p:sp>
          <p:sp>
            <p:nvSpPr>
              <p:cNvPr id="83033" name="Text Box 60"/>
              <p:cNvSpPr txBox="1">
                <a:spLocks noChangeArrowheads="1"/>
              </p:cNvSpPr>
              <p:nvPr/>
            </p:nvSpPr>
            <p:spPr bwMode="auto">
              <a:xfrm>
                <a:off x="2530" y="3650"/>
                <a:ext cx="41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8</a:t>
                </a:r>
              </a:p>
            </p:txBody>
          </p:sp>
          <p:sp>
            <p:nvSpPr>
              <p:cNvPr id="83034" name="Text Box 61"/>
              <p:cNvSpPr txBox="1">
                <a:spLocks noChangeArrowheads="1"/>
              </p:cNvSpPr>
              <p:nvPr/>
            </p:nvSpPr>
            <p:spPr bwMode="auto">
              <a:xfrm>
                <a:off x="2662" y="3650"/>
                <a:ext cx="42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9</a:t>
                </a:r>
              </a:p>
            </p:txBody>
          </p:sp>
          <p:sp>
            <p:nvSpPr>
              <p:cNvPr id="83035" name="Text Box 62"/>
              <p:cNvSpPr txBox="1">
                <a:spLocks noChangeArrowheads="1"/>
              </p:cNvSpPr>
              <p:nvPr/>
            </p:nvSpPr>
            <p:spPr bwMode="auto">
              <a:xfrm>
                <a:off x="2787" y="3650"/>
                <a:ext cx="78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10</a:t>
                </a:r>
              </a:p>
            </p:txBody>
          </p:sp>
          <p:sp>
            <p:nvSpPr>
              <p:cNvPr id="83036" name="Text Box 63"/>
              <p:cNvSpPr txBox="1">
                <a:spLocks noChangeArrowheads="1"/>
              </p:cNvSpPr>
              <p:nvPr/>
            </p:nvSpPr>
            <p:spPr bwMode="auto">
              <a:xfrm>
                <a:off x="2925" y="3650"/>
                <a:ext cx="73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11</a:t>
                </a:r>
              </a:p>
            </p:txBody>
          </p:sp>
          <p:sp>
            <p:nvSpPr>
              <p:cNvPr id="83037" name="Text Box 64"/>
              <p:cNvSpPr txBox="1">
                <a:spLocks noChangeArrowheads="1"/>
              </p:cNvSpPr>
              <p:nvPr/>
            </p:nvSpPr>
            <p:spPr bwMode="auto">
              <a:xfrm>
                <a:off x="3058" y="3650"/>
                <a:ext cx="78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12</a:t>
                </a:r>
              </a:p>
            </p:txBody>
          </p:sp>
          <p:sp>
            <p:nvSpPr>
              <p:cNvPr id="83038" name="Text Box 65"/>
              <p:cNvSpPr txBox="1">
                <a:spLocks noChangeArrowheads="1"/>
              </p:cNvSpPr>
              <p:nvPr/>
            </p:nvSpPr>
            <p:spPr bwMode="auto">
              <a:xfrm>
                <a:off x="3192" y="3650"/>
                <a:ext cx="73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13</a:t>
                </a:r>
              </a:p>
            </p:txBody>
          </p:sp>
          <p:sp>
            <p:nvSpPr>
              <p:cNvPr id="83039" name="Text Box 66"/>
              <p:cNvSpPr txBox="1">
                <a:spLocks noChangeArrowheads="1"/>
              </p:cNvSpPr>
              <p:nvPr/>
            </p:nvSpPr>
            <p:spPr bwMode="auto">
              <a:xfrm>
                <a:off x="3327" y="3650"/>
                <a:ext cx="78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14</a:t>
                </a:r>
              </a:p>
            </p:txBody>
          </p:sp>
          <p:sp>
            <p:nvSpPr>
              <p:cNvPr id="83040" name="Text Box 67"/>
              <p:cNvSpPr txBox="1">
                <a:spLocks noChangeArrowheads="1"/>
              </p:cNvSpPr>
              <p:nvPr/>
            </p:nvSpPr>
            <p:spPr bwMode="auto">
              <a:xfrm>
                <a:off x="3464" y="3650"/>
                <a:ext cx="75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15</a:t>
                </a:r>
              </a:p>
            </p:txBody>
          </p:sp>
        </p:grpSp>
        <p:grpSp>
          <p:nvGrpSpPr>
            <p:cNvPr id="82981" name="Group 79"/>
            <p:cNvGrpSpPr>
              <a:grpSpLocks/>
            </p:cNvGrpSpPr>
            <p:nvPr/>
          </p:nvGrpSpPr>
          <p:grpSpPr bwMode="auto">
            <a:xfrm>
              <a:off x="1329" y="2056"/>
              <a:ext cx="173" cy="1582"/>
              <a:chOff x="1329" y="2056"/>
              <a:chExt cx="173" cy="1582"/>
            </a:xfrm>
          </p:grpSpPr>
          <p:sp>
            <p:nvSpPr>
              <p:cNvPr id="82982" name="Line 5"/>
              <p:cNvSpPr>
                <a:spLocks noChangeShapeType="1"/>
              </p:cNvSpPr>
              <p:nvPr/>
            </p:nvSpPr>
            <p:spPr bwMode="auto">
              <a:xfrm flipV="1">
                <a:off x="1466" y="2056"/>
                <a:ext cx="0" cy="15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83" name="Line 6"/>
              <p:cNvSpPr>
                <a:spLocks noChangeShapeType="1"/>
              </p:cNvSpPr>
              <p:nvPr/>
            </p:nvSpPr>
            <p:spPr bwMode="auto">
              <a:xfrm flipH="1">
                <a:off x="1467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2984" name="Group 30"/>
              <p:cNvGrpSpPr>
                <a:grpSpLocks/>
              </p:cNvGrpSpPr>
              <p:nvPr/>
            </p:nvGrpSpPr>
            <p:grpSpPr bwMode="auto">
              <a:xfrm rot="5400000">
                <a:off x="1262" y="3365"/>
                <a:ext cx="409" cy="70"/>
                <a:chOff x="1702" y="3297"/>
                <a:chExt cx="409" cy="70"/>
              </a:xfrm>
            </p:grpSpPr>
            <p:sp>
              <p:nvSpPr>
                <p:cNvPr id="83006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702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07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838" y="3297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08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976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0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111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985" name="Group 31"/>
              <p:cNvGrpSpPr>
                <a:grpSpLocks/>
              </p:cNvGrpSpPr>
              <p:nvPr/>
            </p:nvGrpSpPr>
            <p:grpSpPr bwMode="auto">
              <a:xfrm rot="5400000">
                <a:off x="1257" y="2824"/>
                <a:ext cx="409" cy="70"/>
                <a:chOff x="1702" y="3297"/>
                <a:chExt cx="409" cy="70"/>
              </a:xfrm>
            </p:grpSpPr>
            <p:sp>
              <p:nvSpPr>
                <p:cNvPr id="83002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702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03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838" y="3297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04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976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05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111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986" name="Group 36"/>
              <p:cNvGrpSpPr>
                <a:grpSpLocks/>
              </p:cNvGrpSpPr>
              <p:nvPr/>
            </p:nvGrpSpPr>
            <p:grpSpPr bwMode="auto">
              <a:xfrm rot="5400000">
                <a:off x="1255" y="2279"/>
                <a:ext cx="409" cy="70"/>
                <a:chOff x="1702" y="3297"/>
                <a:chExt cx="409" cy="70"/>
              </a:xfrm>
            </p:grpSpPr>
            <p:sp>
              <p:nvSpPr>
                <p:cNvPr id="82998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702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999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838" y="3297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00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976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01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111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987" name="Text Box 68"/>
              <p:cNvSpPr txBox="1">
                <a:spLocks noChangeArrowheads="1"/>
              </p:cNvSpPr>
              <p:nvPr/>
            </p:nvSpPr>
            <p:spPr bwMode="auto">
              <a:xfrm>
                <a:off x="1367" y="3421"/>
                <a:ext cx="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82988" name="Text Box 69"/>
              <p:cNvSpPr txBox="1">
                <a:spLocks noChangeArrowheads="1"/>
              </p:cNvSpPr>
              <p:nvPr/>
            </p:nvSpPr>
            <p:spPr bwMode="auto">
              <a:xfrm>
                <a:off x="1369" y="3283"/>
                <a:ext cx="41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2</a:t>
                </a:r>
              </a:p>
            </p:txBody>
          </p:sp>
          <p:sp>
            <p:nvSpPr>
              <p:cNvPr id="82989" name="Text Box 70"/>
              <p:cNvSpPr txBox="1">
                <a:spLocks noChangeArrowheads="1"/>
              </p:cNvSpPr>
              <p:nvPr/>
            </p:nvSpPr>
            <p:spPr bwMode="auto">
              <a:xfrm>
                <a:off x="1372" y="3147"/>
                <a:ext cx="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3</a:t>
                </a:r>
              </a:p>
            </p:txBody>
          </p:sp>
          <p:sp>
            <p:nvSpPr>
              <p:cNvPr id="82990" name="Text Box 71"/>
              <p:cNvSpPr txBox="1">
                <a:spLocks noChangeArrowheads="1"/>
              </p:cNvSpPr>
              <p:nvPr/>
            </p:nvSpPr>
            <p:spPr bwMode="auto">
              <a:xfrm>
                <a:off x="1364" y="3009"/>
                <a:ext cx="41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4</a:t>
                </a:r>
              </a:p>
            </p:txBody>
          </p:sp>
          <p:sp>
            <p:nvSpPr>
              <p:cNvPr id="82991" name="Text Box 72"/>
              <p:cNvSpPr txBox="1">
                <a:spLocks noChangeArrowheads="1"/>
              </p:cNvSpPr>
              <p:nvPr/>
            </p:nvSpPr>
            <p:spPr bwMode="auto">
              <a:xfrm>
                <a:off x="1366" y="2880"/>
                <a:ext cx="38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5</a:t>
                </a:r>
              </a:p>
            </p:txBody>
          </p:sp>
          <p:sp>
            <p:nvSpPr>
              <p:cNvPr id="82992" name="Text Box 73"/>
              <p:cNvSpPr txBox="1">
                <a:spLocks noChangeArrowheads="1"/>
              </p:cNvSpPr>
              <p:nvPr/>
            </p:nvSpPr>
            <p:spPr bwMode="auto">
              <a:xfrm>
                <a:off x="1364" y="2742"/>
                <a:ext cx="42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6</a:t>
                </a:r>
              </a:p>
            </p:txBody>
          </p:sp>
          <p:sp>
            <p:nvSpPr>
              <p:cNvPr id="82993" name="Text Box 74"/>
              <p:cNvSpPr txBox="1">
                <a:spLocks noChangeArrowheads="1"/>
              </p:cNvSpPr>
              <p:nvPr/>
            </p:nvSpPr>
            <p:spPr bwMode="auto">
              <a:xfrm>
                <a:off x="1368" y="2606"/>
                <a:ext cx="34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7</a:t>
                </a:r>
              </a:p>
            </p:txBody>
          </p:sp>
          <p:sp>
            <p:nvSpPr>
              <p:cNvPr id="82994" name="Text Box 75"/>
              <p:cNvSpPr txBox="1">
                <a:spLocks noChangeArrowheads="1"/>
              </p:cNvSpPr>
              <p:nvPr/>
            </p:nvSpPr>
            <p:spPr bwMode="auto">
              <a:xfrm>
                <a:off x="1364" y="2470"/>
                <a:ext cx="41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8</a:t>
                </a:r>
              </a:p>
            </p:txBody>
          </p:sp>
          <p:sp>
            <p:nvSpPr>
              <p:cNvPr id="82995" name="Text Box 76"/>
              <p:cNvSpPr txBox="1">
                <a:spLocks noChangeArrowheads="1"/>
              </p:cNvSpPr>
              <p:nvPr/>
            </p:nvSpPr>
            <p:spPr bwMode="auto">
              <a:xfrm>
                <a:off x="1364" y="2335"/>
                <a:ext cx="42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9</a:t>
                </a:r>
              </a:p>
            </p:txBody>
          </p:sp>
          <p:sp>
            <p:nvSpPr>
              <p:cNvPr id="82996" name="Text Box 77"/>
              <p:cNvSpPr txBox="1">
                <a:spLocks noChangeArrowheads="1"/>
              </p:cNvSpPr>
              <p:nvPr/>
            </p:nvSpPr>
            <p:spPr bwMode="auto">
              <a:xfrm>
                <a:off x="1329" y="2197"/>
                <a:ext cx="78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10</a:t>
                </a:r>
              </a:p>
            </p:txBody>
          </p:sp>
          <p:sp>
            <p:nvSpPr>
              <p:cNvPr id="82997" name="Text Box 78"/>
              <p:cNvSpPr txBox="1">
                <a:spLocks noChangeArrowheads="1"/>
              </p:cNvSpPr>
              <p:nvPr/>
            </p:nvSpPr>
            <p:spPr bwMode="auto">
              <a:xfrm>
                <a:off x="1332" y="2061"/>
                <a:ext cx="73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11</a:t>
                </a:r>
              </a:p>
            </p:txBody>
          </p:sp>
        </p:grpSp>
      </p:grpSp>
      <p:sp>
        <p:nvSpPr>
          <p:cNvPr id="321619" name="Text Box 83"/>
          <p:cNvSpPr txBox="1">
            <a:spLocks noChangeArrowheads="1"/>
          </p:cNvSpPr>
          <p:nvPr/>
        </p:nvSpPr>
        <p:spPr bwMode="auto">
          <a:xfrm>
            <a:off x="3910013" y="2840832"/>
            <a:ext cx="4712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latin typeface="Corbel" pitchFamily="34" charset="0"/>
              </a:rPr>
              <a:t>(12,8)</a:t>
            </a:r>
          </a:p>
        </p:txBody>
      </p:sp>
      <p:sp>
        <p:nvSpPr>
          <p:cNvPr id="321620" name="Text Box 84"/>
          <p:cNvSpPr txBox="1">
            <a:spLocks noChangeArrowheads="1"/>
          </p:cNvSpPr>
          <p:nvPr/>
        </p:nvSpPr>
        <p:spPr bwMode="auto">
          <a:xfrm>
            <a:off x="3282951" y="2513410"/>
            <a:ext cx="4712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latin typeface="Corbel" pitchFamily="34" charset="0"/>
              </a:rPr>
              <a:t>(9,10)</a:t>
            </a:r>
          </a:p>
        </p:txBody>
      </p:sp>
      <p:sp>
        <p:nvSpPr>
          <p:cNvPr id="321621" name="Text Box 85"/>
          <p:cNvSpPr txBox="1">
            <a:spLocks noChangeArrowheads="1"/>
          </p:cNvSpPr>
          <p:nvPr/>
        </p:nvSpPr>
        <p:spPr bwMode="auto">
          <a:xfrm>
            <a:off x="2641600" y="3650457"/>
            <a:ext cx="3670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latin typeface="Corbel" pitchFamily="34" charset="0"/>
              </a:rPr>
              <a:t>(6,3)</a:t>
            </a:r>
          </a:p>
        </p:txBody>
      </p:sp>
      <p:sp>
        <p:nvSpPr>
          <p:cNvPr id="321622" name="Line 86"/>
          <p:cNvSpPr>
            <a:spLocks noChangeShapeType="1"/>
          </p:cNvSpPr>
          <p:nvPr/>
        </p:nvSpPr>
        <p:spPr bwMode="auto">
          <a:xfrm flipV="1">
            <a:off x="1905000" y="2609850"/>
            <a:ext cx="1289050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623" name="Line 87"/>
          <p:cNvSpPr>
            <a:spLocks noChangeShapeType="1"/>
          </p:cNvSpPr>
          <p:nvPr/>
        </p:nvSpPr>
        <p:spPr bwMode="auto">
          <a:xfrm>
            <a:off x="3194050" y="2609850"/>
            <a:ext cx="641350" cy="3250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624" name="Line 88"/>
          <p:cNvSpPr>
            <a:spLocks noChangeShapeType="1"/>
          </p:cNvSpPr>
          <p:nvPr/>
        </p:nvSpPr>
        <p:spPr bwMode="auto">
          <a:xfrm flipH="1">
            <a:off x="2552700" y="2934891"/>
            <a:ext cx="1282700" cy="806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631" name="Freeform 95"/>
          <p:cNvSpPr>
            <a:spLocks/>
          </p:cNvSpPr>
          <p:nvPr/>
        </p:nvSpPr>
        <p:spPr bwMode="auto">
          <a:xfrm>
            <a:off x="1908175" y="2607469"/>
            <a:ext cx="1944688" cy="1134666"/>
          </a:xfrm>
          <a:custGeom>
            <a:avLst/>
            <a:gdLst>
              <a:gd name="T0" fmla="*/ 0 w 1225"/>
              <a:gd name="T1" fmla="*/ 2147483647 h 953"/>
              <a:gd name="T2" fmla="*/ 2147483647 w 1225"/>
              <a:gd name="T3" fmla="*/ 2147483647 h 953"/>
              <a:gd name="T4" fmla="*/ 2147483647 w 1225"/>
              <a:gd name="T5" fmla="*/ 2147483647 h 953"/>
              <a:gd name="T6" fmla="*/ 2147483647 w 1225"/>
              <a:gd name="T7" fmla="*/ 0 h 953"/>
              <a:gd name="T8" fmla="*/ 0 w 1225"/>
              <a:gd name="T9" fmla="*/ 2147483647 h 9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5"/>
              <a:gd name="T16" fmla="*/ 0 h 953"/>
              <a:gd name="T17" fmla="*/ 1225 w 1225"/>
              <a:gd name="T18" fmla="*/ 953 h 9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5" h="953">
                <a:moveTo>
                  <a:pt x="0" y="408"/>
                </a:moveTo>
                <a:lnTo>
                  <a:pt x="408" y="953"/>
                </a:lnTo>
                <a:lnTo>
                  <a:pt x="1225" y="272"/>
                </a:lnTo>
                <a:lnTo>
                  <a:pt x="816" y="0"/>
                </a:lnTo>
                <a:lnTo>
                  <a:pt x="0" y="40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625" name="Line 89"/>
          <p:cNvSpPr>
            <a:spLocks noChangeShapeType="1"/>
          </p:cNvSpPr>
          <p:nvPr/>
        </p:nvSpPr>
        <p:spPr bwMode="auto">
          <a:xfrm>
            <a:off x="1905000" y="3096816"/>
            <a:ext cx="647700" cy="644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618" name="Text Box 82"/>
          <p:cNvSpPr txBox="1">
            <a:spLocks noChangeArrowheads="1"/>
          </p:cNvSpPr>
          <p:nvPr/>
        </p:nvSpPr>
        <p:spPr bwMode="auto">
          <a:xfrm>
            <a:off x="1992313" y="3008710"/>
            <a:ext cx="3494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latin typeface="Corbel" pitchFamily="34" charset="0"/>
              </a:rPr>
              <a:t>(3,7)</a:t>
            </a:r>
          </a:p>
        </p:txBody>
      </p:sp>
      <p:sp>
        <p:nvSpPr>
          <p:cNvPr id="321632" name="AutoShape 96"/>
          <p:cNvSpPr>
            <a:spLocks noChangeArrowheads="1"/>
          </p:cNvSpPr>
          <p:nvPr/>
        </p:nvSpPr>
        <p:spPr bwMode="auto">
          <a:xfrm>
            <a:off x="5076826" y="2409825"/>
            <a:ext cx="3527425" cy="1736646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Corbel" pitchFamily="34" charset="0"/>
              </a:rPr>
              <a:t>If they are </a:t>
            </a:r>
            <a:r>
              <a:rPr lang="en-US" sz="2400" b="1" i="1">
                <a:solidFill>
                  <a:schemeClr val="bg1"/>
                </a:solidFill>
                <a:latin typeface="Corbel" pitchFamily="34" charset="0"/>
              </a:rPr>
              <a:t>part of a shape</a:t>
            </a:r>
            <a:r>
              <a:rPr lang="en-US" sz="2400">
                <a:solidFill>
                  <a:schemeClr val="bg1"/>
                </a:solidFill>
                <a:latin typeface="Corbel" pitchFamily="34" charset="0"/>
              </a:rPr>
              <a:t>, a humble coordinate is now a “</a:t>
            </a:r>
            <a:r>
              <a:rPr lang="en-US" sz="2400" b="1" i="1">
                <a:solidFill>
                  <a:schemeClr val="bg1"/>
                </a:solidFill>
                <a:latin typeface="Corbel" pitchFamily="34" charset="0"/>
              </a:rPr>
              <a:t>vertex”</a:t>
            </a:r>
          </a:p>
        </p:txBody>
      </p:sp>
      <p:sp>
        <p:nvSpPr>
          <p:cNvPr id="321633" name="Text Box 97"/>
          <p:cNvSpPr txBox="1">
            <a:spLocks noChangeArrowheads="1"/>
          </p:cNvSpPr>
          <p:nvPr/>
        </p:nvSpPr>
        <p:spPr bwMode="auto">
          <a:xfrm>
            <a:off x="5219700" y="3868342"/>
            <a:ext cx="3130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latin typeface="Corbel" pitchFamily="34" charset="0"/>
              </a:rPr>
              <a:t>(This shape has </a:t>
            </a:r>
            <a:r>
              <a:rPr lang="en-US" sz="2000" b="1" i="1" u="sng">
                <a:latin typeface="Corbel" pitchFamily="34" charset="0"/>
              </a:rPr>
              <a:t>4</a:t>
            </a:r>
            <a:r>
              <a:rPr lang="en-US" sz="2000" i="1">
                <a:latin typeface="Corbel" pitchFamily="34" charset="0"/>
              </a:rPr>
              <a:t> “</a:t>
            </a:r>
            <a:r>
              <a:rPr lang="en-US" sz="2000" b="1" i="1">
                <a:latin typeface="Corbel" pitchFamily="34" charset="0"/>
              </a:rPr>
              <a:t>vertices”</a:t>
            </a:r>
            <a:r>
              <a:rPr lang="en-US" sz="2000" i="1">
                <a:latin typeface="Corbel" pitchFamily="34" charset="0"/>
              </a:rPr>
              <a:t>)</a:t>
            </a:r>
          </a:p>
        </p:txBody>
      </p:sp>
      <p:sp>
        <p:nvSpPr>
          <p:cNvPr id="321634" name="Text Box 98"/>
          <p:cNvSpPr txBox="1">
            <a:spLocks noChangeArrowheads="1"/>
          </p:cNvSpPr>
          <p:nvPr/>
        </p:nvSpPr>
        <p:spPr bwMode="auto">
          <a:xfrm>
            <a:off x="1239839" y="4399360"/>
            <a:ext cx="3311525" cy="24622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rbel" pitchFamily="34" charset="0"/>
              </a:rPr>
              <a:t>“X” axis</a:t>
            </a:r>
          </a:p>
        </p:txBody>
      </p:sp>
      <p:sp>
        <p:nvSpPr>
          <p:cNvPr id="321635" name="Text Box 99"/>
          <p:cNvSpPr txBox="1">
            <a:spLocks noChangeArrowheads="1"/>
          </p:cNvSpPr>
          <p:nvPr/>
        </p:nvSpPr>
        <p:spPr bwMode="auto">
          <a:xfrm rot="-5400000">
            <a:off x="-61317" y="3196630"/>
            <a:ext cx="1837135" cy="2444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rbel" pitchFamily="34" charset="0"/>
              </a:rPr>
              <a:t>“Y” axis</a:t>
            </a:r>
          </a:p>
        </p:txBody>
      </p:sp>
      <p:sp>
        <p:nvSpPr>
          <p:cNvPr id="321636" name="AutoShape 100"/>
          <p:cNvSpPr>
            <a:spLocks noChangeArrowheads="1"/>
          </p:cNvSpPr>
          <p:nvPr/>
        </p:nvSpPr>
        <p:spPr bwMode="auto">
          <a:xfrm>
            <a:off x="5003801" y="4300538"/>
            <a:ext cx="3744913" cy="40862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Note that “</a:t>
            </a:r>
            <a:r>
              <a:rPr lang="en-US" b="1">
                <a:solidFill>
                  <a:schemeClr val="bg1"/>
                </a:solidFill>
                <a:latin typeface="Corbel" pitchFamily="34" charset="0"/>
              </a:rPr>
              <a:t>X</a:t>
            </a:r>
            <a:r>
              <a:rPr lang="en-US">
                <a:solidFill>
                  <a:schemeClr val="bg1"/>
                </a:solidFill>
                <a:latin typeface="Corbel" pitchFamily="34" charset="0"/>
              </a:rPr>
              <a:t>” is always shown </a:t>
            </a:r>
            <a:r>
              <a:rPr lang="en-US" b="1">
                <a:solidFill>
                  <a:schemeClr val="bg1"/>
                </a:solidFill>
                <a:latin typeface="Corbel" pitchFamily="34" charset="0"/>
              </a:rPr>
              <a:t>first</a:t>
            </a:r>
          </a:p>
        </p:txBody>
      </p:sp>
      <p:sp>
        <p:nvSpPr>
          <p:cNvPr id="321637" name="Line 101"/>
          <p:cNvSpPr>
            <a:spLocks noChangeShapeType="1"/>
          </p:cNvSpPr>
          <p:nvPr/>
        </p:nvSpPr>
        <p:spPr bwMode="auto">
          <a:xfrm flipV="1">
            <a:off x="2697163" y="3831432"/>
            <a:ext cx="146050" cy="357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638" name="Line 102"/>
          <p:cNvSpPr>
            <a:spLocks noChangeShapeType="1"/>
          </p:cNvSpPr>
          <p:nvPr/>
        </p:nvSpPr>
        <p:spPr bwMode="auto">
          <a:xfrm flipV="1">
            <a:off x="2044700" y="3192066"/>
            <a:ext cx="146050" cy="357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639" name="Line 103"/>
          <p:cNvSpPr>
            <a:spLocks noChangeShapeType="1"/>
          </p:cNvSpPr>
          <p:nvPr/>
        </p:nvSpPr>
        <p:spPr bwMode="auto">
          <a:xfrm flipV="1">
            <a:off x="3327400" y="2692003"/>
            <a:ext cx="146050" cy="357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1640" name="Line 104"/>
          <p:cNvSpPr>
            <a:spLocks noChangeShapeType="1"/>
          </p:cNvSpPr>
          <p:nvPr/>
        </p:nvSpPr>
        <p:spPr bwMode="auto">
          <a:xfrm flipV="1">
            <a:off x="4003675" y="3015854"/>
            <a:ext cx="247650" cy="595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1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1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1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21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1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1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1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1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1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1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1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1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21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21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1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21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21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2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2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21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21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1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1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21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21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21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21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21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21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2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2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2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2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21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21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21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21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2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2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21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21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2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2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21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21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21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2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21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21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2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2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21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21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2000"/>
                                        <p:tgtEl>
                                          <p:spTgt spid="32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321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21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21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321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21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21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21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21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32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21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321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32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321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32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900" decel="100000" fill="hold"/>
                                        <p:tgtEl>
                                          <p:spTgt spid="32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321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321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321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321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321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321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500"/>
                            </p:stCondLst>
                            <p:childTnLst>
                              <p:par>
                                <p:cTn id="27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321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321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  <p:bldP spid="321577" grpId="0" animBg="1"/>
      <p:bldP spid="321578" grpId="0" animBg="1"/>
      <p:bldP spid="321579" grpId="0" animBg="1"/>
      <p:bldP spid="321580" grpId="0" animBg="1"/>
      <p:bldP spid="321581" grpId="0" animBg="1"/>
      <p:bldP spid="321581" grpId="1" animBg="1"/>
      <p:bldP spid="321582" grpId="0" animBg="1"/>
      <p:bldP spid="321582" grpId="1" animBg="1"/>
      <p:bldP spid="321583" grpId="0" animBg="1"/>
      <p:bldP spid="321583" grpId="1" animBg="1"/>
      <p:bldP spid="321584" grpId="0" animBg="1"/>
      <p:bldP spid="321584" grpId="1" animBg="1"/>
      <p:bldP spid="321585" grpId="0" animBg="1"/>
      <p:bldP spid="321585" grpId="1" animBg="1"/>
      <p:bldP spid="321586" grpId="0" animBg="1"/>
      <p:bldP spid="321586" grpId="1" animBg="1"/>
      <p:bldP spid="321587" grpId="0" animBg="1"/>
      <p:bldP spid="321587" grpId="1" animBg="1"/>
      <p:bldP spid="321588" grpId="0" animBg="1"/>
      <p:bldP spid="321588" grpId="1" animBg="1"/>
      <p:bldP spid="321619" grpId="0"/>
      <p:bldP spid="321620" grpId="0"/>
      <p:bldP spid="321621" grpId="0"/>
      <p:bldP spid="321622" grpId="0" animBg="1"/>
      <p:bldP spid="321623" grpId="0" animBg="1"/>
      <p:bldP spid="321624" grpId="0" animBg="1"/>
      <p:bldP spid="321631" grpId="0" animBg="1"/>
      <p:bldP spid="321625" grpId="0" animBg="1"/>
      <p:bldP spid="321618" grpId="0"/>
      <p:bldP spid="321632" grpId="0" animBg="1"/>
      <p:bldP spid="321633" grpId="0"/>
      <p:bldP spid="321634" grpId="0" animBg="1"/>
      <p:bldP spid="321635" grpId="0" animBg="1"/>
      <p:bldP spid="321636" grpId="0" animBg="1"/>
      <p:bldP spid="321637" grpId="0" animBg="1"/>
      <p:bldP spid="321638" grpId="0" animBg="1"/>
      <p:bldP spid="321639" grpId="0" animBg="1"/>
      <p:bldP spid="3216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95E9C6-7FE5-454C-9AC0-E7AB5CAD6B36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smtClean="0">
              <a:cs typeface="Arial" charset="0"/>
            </a:endParaRPr>
          </a:p>
        </p:txBody>
      </p:sp>
      <p:sp>
        <p:nvSpPr>
          <p:cNvPr id="323745" name="Text Box 161"/>
          <p:cNvSpPr txBox="1">
            <a:spLocks noChangeArrowheads="1"/>
          </p:cNvSpPr>
          <p:nvPr/>
        </p:nvSpPr>
        <p:spPr bwMode="auto">
          <a:xfrm rot="1443928">
            <a:off x="4184650" y="4302444"/>
            <a:ext cx="2686050" cy="24622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rbel" pitchFamily="34" charset="0"/>
              </a:rPr>
              <a:t>“X” axis</a:t>
            </a:r>
          </a:p>
        </p:txBody>
      </p:sp>
      <p:sp>
        <p:nvSpPr>
          <p:cNvPr id="323747" name="Text Box 163"/>
          <p:cNvSpPr txBox="1">
            <a:spLocks noChangeArrowheads="1"/>
          </p:cNvSpPr>
          <p:nvPr/>
        </p:nvSpPr>
        <p:spPr bwMode="auto">
          <a:xfrm rot="-2631731">
            <a:off x="3903663" y="2783206"/>
            <a:ext cx="2686050" cy="24622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rbel" pitchFamily="34" charset="0"/>
              </a:rPr>
              <a:t>“</a:t>
            </a:r>
            <a:r>
              <a:rPr lang="en-US" sz="1600" b="1" i="1">
                <a:solidFill>
                  <a:schemeClr val="bg1"/>
                </a:solidFill>
                <a:latin typeface="Corbel" pitchFamily="34" charset="0"/>
              </a:rPr>
              <a:t>Z</a:t>
            </a:r>
            <a:r>
              <a:rPr lang="en-US" sz="1600">
                <a:solidFill>
                  <a:schemeClr val="bg1"/>
                </a:solidFill>
                <a:latin typeface="Corbel" pitchFamily="34" charset="0"/>
              </a:rPr>
              <a:t>” axis</a:t>
            </a: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3D Cartesian coordinates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988" y="1012031"/>
            <a:ext cx="4932362" cy="1029891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More dimensions can be added…</a:t>
            </a:r>
          </a:p>
          <a:p>
            <a:r>
              <a:rPr lang="en-US" sz="2400" smtClean="0"/>
              <a:t>Depth can be added</a:t>
            </a:r>
          </a:p>
          <a:p>
            <a:r>
              <a:rPr lang="en-US" sz="2400" smtClean="0"/>
              <a:t>Called the ‘Z’ axis</a:t>
            </a:r>
          </a:p>
        </p:txBody>
      </p:sp>
      <p:grpSp>
        <p:nvGrpSpPr>
          <p:cNvPr id="2" name="Group 149"/>
          <p:cNvGrpSpPr>
            <a:grpSpLocks/>
          </p:cNvGrpSpPr>
          <p:nvPr/>
        </p:nvGrpSpPr>
        <p:grpSpPr bwMode="auto">
          <a:xfrm>
            <a:off x="4064001" y="2205039"/>
            <a:ext cx="2967038" cy="2162175"/>
            <a:chOff x="2560" y="1852"/>
            <a:chExt cx="1869" cy="1816"/>
          </a:xfrm>
        </p:grpSpPr>
        <p:grpSp>
          <p:nvGrpSpPr>
            <p:cNvPr id="84038" name="Group 17"/>
            <p:cNvGrpSpPr>
              <a:grpSpLocks/>
            </p:cNvGrpSpPr>
            <p:nvPr/>
          </p:nvGrpSpPr>
          <p:grpSpPr bwMode="auto">
            <a:xfrm rot="1399828">
              <a:off x="2687" y="3481"/>
              <a:ext cx="1742" cy="187"/>
              <a:chOff x="1462" y="3566"/>
              <a:chExt cx="2082" cy="223"/>
            </a:xfrm>
          </p:grpSpPr>
          <p:sp>
            <p:nvSpPr>
              <p:cNvPr id="84068" name="Line 18"/>
              <p:cNvSpPr>
                <a:spLocks noChangeShapeType="1"/>
              </p:cNvSpPr>
              <p:nvPr/>
            </p:nvSpPr>
            <p:spPr bwMode="auto">
              <a:xfrm flipV="1">
                <a:off x="1462" y="3604"/>
                <a:ext cx="20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69" name="Line 19"/>
              <p:cNvSpPr>
                <a:spLocks noChangeShapeType="1"/>
              </p:cNvSpPr>
              <p:nvPr/>
            </p:nvSpPr>
            <p:spPr bwMode="auto">
              <a:xfrm flipH="1">
                <a:off x="1603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0" name="Line 20"/>
              <p:cNvSpPr>
                <a:spLocks noChangeShapeType="1"/>
              </p:cNvSpPr>
              <p:nvPr/>
            </p:nvSpPr>
            <p:spPr bwMode="auto">
              <a:xfrm flipH="1">
                <a:off x="1741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1" name="Line 21"/>
              <p:cNvSpPr>
                <a:spLocks noChangeShapeType="1"/>
              </p:cNvSpPr>
              <p:nvPr/>
            </p:nvSpPr>
            <p:spPr bwMode="auto">
              <a:xfrm flipH="1">
                <a:off x="1876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2" name="Line 22"/>
              <p:cNvSpPr>
                <a:spLocks noChangeShapeType="1"/>
              </p:cNvSpPr>
              <p:nvPr/>
            </p:nvSpPr>
            <p:spPr bwMode="auto">
              <a:xfrm flipH="1">
                <a:off x="2010" y="3572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3" name="Line 23"/>
              <p:cNvSpPr>
                <a:spLocks noChangeShapeType="1"/>
              </p:cNvSpPr>
              <p:nvPr/>
            </p:nvSpPr>
            <p:spPr bwMode="auto">
              <a:xfrm flipH="1">
                <a:off x="2146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4" name="Line 24"/>
              <p:cNvSpPr>
                <a:spLocks noChangeShapeType="1"/>
              </p:cNvSpPr>
              <p:nvPr/>
            </p:nvSpPr>
            <p:spPr bwMode="auto">
              <a:xfrm flipH="1">
                <a:off x="2284" y="3572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5" name="Line 25"/>
              <p:cNvSpPr>
                <a:spLocks noChangeShapeType="1"/>
              </p:cNvSpPr>
              <p:nvPr/>
            </p:nvSpPr>
            <p:spPr bwMode="auto">
              <a:xfrm flipH="1">
                <a:off x="2419" y="3572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6" name="Line 26"/>
              <p:cNvSpPr>
                <a:spLocks noChangeShapeType="1"/>
              </p:cNvSpPr>
              <p:nvPr/>
            </p:nvSpPr>
            <p:spPr bwMode="auto">
              <a:xfrm flipH="1">
                <a:off x="2552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7" name="Line 27"/>
              <p:cNvSpPr>
                <a:spLocks noChangeShapeType="1"/>
              </p:cNvSpPr>
              <p:nvPr/>
            </p:nvSpPr>
            <p:spPr bwMode="auto">
              <a:xfrm flipH="1">
                <a:off x="2688" y="3566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8" name="Line 28"/>
              <p:cNvSpPr>
                <a:spLocks noChangeShapeType="1"/>
              </p:cNvSpPr>
              <p:nvPr/>
            </p:nvSpPr>
            <p:spPr bwMode="auto">
              <a:xfrm flipH="1">
                <a:off x="2826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9" name="Line 29"/>
              <p:cNvSpPr>
                <a:spLocks noChangeShapeType="1"/>
              </p:cNvSpPr>
              <p:nvPr/>
            </p:nvSpPr>
            <p:spPr bwMode="auto">
              <a:xfrm flipH="1">
                <a:off x="2961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80" name="Line 30"/>
              <p:cNvSpPr>
                <a:spLocks noChangeShapeType="1"/>
              </p:cNvSpPr>
              <p:nvPr/>
            </p:nvSpPr>
            <p:spPr bwMode="auto">
              <a:xfrm flipH="1">
                <a:off x="3092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81" name="Line 31"/>
              <p:cNvSpPr>
                <a:spLocks noChangeShapeType="1"/>
              </p:cNvSpPr>
              <p:nvPr/>
            </p:nvSpPr>
            <p:spPr bwMode="auto">
              <a:xfrm flipH="1">
                <a:off x="3228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82" name="Line 32"/>
              <p:cNvSpPr>
                <a:spLocks noChangeShapeType="1"/>
              </p:cNvSpPr>
              <p:nvPr/>
            </p:nvSpPr>
            <p:spPr bwMode="auto">
              <a:xfrm flipH="1">
                <a:off x="3366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83" name="Line 33"/>
              <p:cNvSpPr>
                <a:spLocks noChangeShapeType="1"/>
              </p:cNvSpPr>
              <p:nvPr/>
            </p:nvSpPr>
            <p:spPr bwMode="auto">
              <a:xfrm flipH="1">
                <a:off x="3501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84" name="Text Box 34"/>
              <p:cNvSpPr txBox="1">
                <a:spLocks noChangeArrowheads="1"/>
              </p:cNvSpPr>
              <p:nvPr/>
            </p:nvSpPr>
            <p:spPr bwMode="auto">
              <a:xfrm>
                <a:off x="1584" y="3635"/>
                <a:ext cx="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84085" name="Text Box 35"/>
              <p:cNvSpPr txBox="1">
                <a:spLocks noChangeArrowheads="1"/>
              </p:cNvSpPr>
              <p:nvPr/>
            </p:nvSpPr>
            <p:spPr bwMode="auto">
              <a:xfrm>
                <a:off x="1714" y="3630"/>
                <a:ext cx="4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2</a:t>
                </a:r>
              </a:p>
            </p:txBody>
          </p:sp>
          <p:sp>
            <p:nvSpPr>
              <p:cNvPr id="84086" name="Text Box 36"/>
              <p:cNvSpPr txBox="1">
                <a:spLocks noChangeArrowheads="1"/>
              </p:cNvSpPr>
              <p:nvPr/>
            </p:nvSpPr>
            <p:spPr bwMode="auto">
              <a:xfrm>
                <a:off x="1854" y="3627"/>
                <a:ext cx="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3</a:t>
                </a:r>
              </a:p>
            </p:txBody>
          </p:sp>
          <p:sp>
            <p:nvSpPr>
              <p:cNvPr id="84087" name="Text Box 37"/>
              <p:cNvSpPr txBox="1">
                <a:spLocks noChangeArrowheads="1"/>
              </p:cNvSpPr>
              <p:nvPr/>
            </p:nvSpPr>
            <p:spPr bwMode="auto">
              <a:xfrm>
                <a:off x="1986" y="3627"/>
                <a:ext cx="4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4</a:t>
                </a:r>
              </a:p>
            </p:txBody>
          </p:sp>
          <p:sp>
            <p:nvSpPr>
              <p:cNvPr id="84088" name="Text Box 38"/>
              <p:cNvSpPr txBox="1">
                <a:spLocks noChangeArrowheads="1"/>
              </p:cNvSpPr>
              <p:nvPr/>
            </p:nvSpPr>
            <p:spPr bwMode="auto">
              <a:xfrm>
                <a:off x="2122" y="3627"/>
                <a:ext cx="4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5</a:t>
                </a:r>
              </a:p>
            </p:txBody>
          </p:sp>
          <p:sp>
            <p:nvSpPr>
              <p:cNvPr id="84089" name="Text Box 39"/>
              <p:cNvSpPr txBox="1">
                <a:spLocks noChangeArrowheads="1"/>
              </p:cNvSpPr>
              <p:nvPr/>
            </p:nvSpPr>
            <p:spPr bwMode="auto">
              <a:xfrm>
                <a:off x="2262" y="3627"/>
                <a:ext cx="5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6</a:t>
                </a:r>
              </a:p>
            </p:txBody>
          </p:sp>
          <p:sp>
            <p:nvSpPr>
              <p:cNvPr id="84090" name="Text Box 40"/>
              <p:cNvSpPr txBox="1">
                <a:spLocks noChangeArrowheads="1"/>
              </p:cNvSpPr>
              <p:nvPr/>
            </p:nvSpPr>
            <p:spPr bwMode="auto">
              <a:xfrm>
                <a:off x="2398" y="3627"/>
                <a:ext cx="4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7</a:t>
                </a:r>
              </a:p>
            </p:txBody>
          </p:sp>
          <p:sp>
            <p:nvSpPr>
              <p:cNvPr id="84091" name="Text Box 41"/>
              <p:cNvSpPr txBox="1">
                <a:spLocks noChangeArrowheads="1"/>
              </p:cNvSpPr>
              <p:nvPr/>
            </p:nvSpPr>
            <p:spPr bwMode="auto">
              <a:xfrm>
                <a:off x="2526" y="3627"/>
                <a:ext cx="4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8</a:t>
                </a:r>
              </a:p>
            </p:txBody>
          </p:sp>
          <p:sp>
            <p:nvSpPr>
              <p:cNvPr id="84092" name="Text Box 42"/>
              <p:cNvSpPr txBox="1">
                <a:spLocks noChangeArrowheads="1"/>
              </p:cNvSpPr>
              <p:nvPr/>
            </p:nvSpPr>
            <p:spPr bwMode="auto">
              <a:xfrm>
                <a:off x="2658" y="3627"/>
                <a:ext cx="5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9</a:t>
                </a:r>
              </a:p>
            </p:txBody>
          </p:sp>
          <p:sp>
            <p:nvSpPr>
              <p:cNvPr id="84093" name="Text Box 43"/>
              <p:cNvSpPr txBox="1">
                <a:spLocks noChangeArrowheads="1"/>
              </p:cNvSpPr>
              <p:nvPr/>
            </p:nvSpPr>
            <p:spPr bwMode="auto">
              <a:xfrm>
                <a:off x="2780" y="3627"/>
                <a:ext cx="9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10</a:t>
                </a:r>
              </a:p>
            </p:txBody>
          </p:sp>
          <p:sp>
            <p:nvSpPr>
              <p:cNvPr id="84094" name="Text Box 44"/>
              <p:cNvSpPr txBox="1">
                <a:spLocks noChangeArrowheads="1"/>
              </p:cNvSpPr>
              <p:nvPr/>
            </p:nvSpPr>
            <p:spPr bwMode="auto">
              <a:xfrm>
                <a:off x="2917" y="3627"/>
                <a:ext cx="8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11</a:t>
                </a:r>
              </a:p>
            </p:txBody>
          </p:sp>
          <p:sp>
            <p:nvSpPr>
              <p:cNvPr id="84095" name="Text Box 45"/>
              <p:cNvSpPr txBox="1">
                <a:spLocks noChangeArrowheads="1"/>
              </p:cNvSpPr>
              <p:nvPr/>
            </p:nvSpPr>
            <p:spPr bwMode="auto">
              <a:xfrm>
                <a:off x="3051" y="3627"/>
                <a:ext cx="9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12</a:t>
                </a:r>
              </a:p>
            </p:txBody>
          </p:sp>
          <p:sp>
            <p:nvSpPr>
              <p:cNvPr id="84096" name="Text Box 46"/>
              <p:cNvSpPr txBox="1">
                <a:spLocks noChangeArrowheads="1"/>
              </p:cNvSpPr>
              <p:nvPr/>
            </p:nvSpPr>
            <p:spPr bwMode="auto">
              <a:xfrm>
                <a:off x="3187" y="3627"/>
                <a:ext cx="8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13</a:t>
                </a:r>
              </a:p>
            </p:txBody>
          </p:sp>
          <p:sp>
            <p:nvSpPr>
              <p:cNvPr id="84097" name="Text Box 47"/>
              <p:cNvSpPr txBox="1">
                <a:spLocks noChangeArrowheads="1"/>
              </p:cNvSpPr>
              <p:nvPr/>
            </p:nvSpPr>
            <p:spPr bwMode="auto">
              <a:xfrm>
                <a:off x="3319" y="3627"/>
                <a:ext cx="9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14</a:t>
                </a:r>
              </a:p>
            </p:txBody>
          </p:sp>
          <p:sp>
            <p:nvSpPr>
              <p:cNvPr id="84098" name="Text Box 48"/>
              <p:cNvSpPr txBox="1">
                <a:spLocks noChangeArrowheads="1"/>
              </p:cNvSpPr>
              <p:nvPr/>
            </p:nvSpPr>
            <p:spPr bwMode="auto">
              <a:xfrm>
                <a:off x="3455" y="3626"/>
                <a:ext cx="8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15</a:t>
                </a:r>
              </a:p>
            </p:txBody>
          </p:sp>
        </p:grpSp>
        <p:grpSp>
          <p:nvGrpSpPr>
            <p:cNvPr id="84039" name="Group 49"/>
            <p:cNvGrpSpPr>
              <a:grpSpLocks/>
            </p:cNvGrpSpPr>
            <p:nvPr/>
          </p:nvGrpSpPr>
          <p:grpSpPr bwMode="auto">
            <a:xfrm rot="-528232">
              <a:off x="2560" y="1852"/>
              <a:ext cx="151" cy="1337"/>
              <a:chOff x="1321" y="2040"/>
              <a:chExt cx="181" cy="1598"/>
            </a:xfrm>
          </p:grpSpPr>
          <p:sp>
            <p:nvSpPr>
              <p:cNvPr id="84040" name="Line 50"/>
              <p:cNvSpPr>
                <a:spLocks noChangeShapeType="1"/>
              </p:cNvSpPr>
              <p:nvPr/>
            </p:nvSpPr>
            <p:spPr bwMode="auto">
              <a:xfrm flipV="1">
                <a:off x="1466" y="2056"/>
                <a:ext cx="0" cy="15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41" name="Line 51"/>
              <p:cNvSpPr>
                <a:spLocks noChangeShapeType="1"/>
              </p:cNvSpPr>
              <p:nvPr/>
            </p:nvSpPr>
            <p:spPr bwMode="auto">
              <a:xfrm flipH="1">
                <a:off x="1467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4042" name="Group 52"/>
              <p:cNvGrpSpPr>
                <a:grpSpLocks/>
              </p:cNvGrpSpPr>
              <p:nvPr/>
            </p:nvGrpSpPr>
            <p:grpSpPr bwMode="auto">
              <a:xfrm rot="5400000">
                <a:off x="1262" y="3365"/>
                <a:ext cx="409" cy="70"/>
                <a:chOff x="1702" y="3297"/>
                <a:chExt cx="409" cy="70"/>
              </a:xfrm>
            </p:grpSpPr>
            <p:sp>
              <p:nvSpPr>
                <p:cNvPr id="84064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1702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5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1838" y="3297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6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1976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7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2111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4043" name="Group 57"/>
              <p:cNvGrpSpPr>
                <a:grpSpLocks/>
              </p:cNvGrpSpPr>
              <p:nvPr/>
            </p:nvGrpSpPr>
            <p:grpSpPr bwMode="auto">
              <a:xfrm rot="5400000">
                <a:off x="1257" y="2824"/>
                <a:ext cx="409" cy="70"/>
                <a:chOff x="1702" y="3297"/>
                <a:chExt cx="409" cy="70"/>
              </a:xfrm>
            </p:grpSpPr>
            <p:sp>
              <p:nvSpPr>
                <p:cNvPr id="84060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1702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1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838" y="3297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2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976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3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2111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4044" name="Group 62"/>
              <p:cNvGrpSpPr>
                <a:grpSpLocks/>
              </p:cNvGrpSpPr>
              <p:nvPr/>
            </p:nvGrpSpPr>
            <p:grpSpPr bwMode="auto">
              <a:xfrm rot="5400000">
                <a:off x="1255" y="2279"/>
                <a:ext cx="409" cy="70"/>
                <a:chOff x="1702" y="3297"/>
                <a:chExt cx="409" cy="70"/>
              </a:xfrm>
            </p:grpSpPr>
            <p:sp>
              <p:nvSpPr>
                <p:cNvPr id="84056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702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57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838" y="3297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58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976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59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2111" y="3299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045" name="Text Box 67"/>
              <p:cNvSpPr txBox="1">
                <a:spLocks noChangeArrowheads="1"/>
              </p:cNvSpPr>
              <p:nvPr/>
            </p:nvSpPr>
            <p:spPr bwMode="auto">
              <a:xfrm>
                <a:off x="1363" y="3399"/>
                <a:ext cx="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84046" name="Text Box 68"/>
              <p:cNvSpPr txBox="1">
                <a:spLocks noChangeArrowheads="1"/>
              </p:cNvSpPr>
              <p:nvPr/>
            </p:nvSpPr>
            <p:spPr bwMode="auto">
              <a:xfrm>
                <a:off x="1365" y="3262"/>
                <a:ext cx="5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2</a:t>
                </a:r>
              </a:p>
            </p:txBody>
          </p:sp>
          <p:sp>
            <p:nvSpPr>
              <p:cNvPr id="84047" name="Text Box 69"/>
              <p:cNvSpPr txBox="1">
                <a:spLocks noChangeArrowheads="1"/>
              </p:cNvSpPr>
              <p:nvPr/>
            </p:nvSpPr>
            <p:spPr bwMode="auto">
              <a:xfrm>
                <a:off x="1368" y="3126"/>
                <a:ext cx="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3</a:t>
                </a:r>
              </a:p>
            </p:txBody>
          </p:sp>
          <p:sp>
            <p:nvSpPr>
              <p:cNvPr id="84048" name="Text Box 70"/>
              <p:cNvSpPr txBox="1">
                <a:spLocks noChangeArrowheads="1"/>
              </p:cNvSpPr>
              <p:nvPr/>
            </p:nvSpPr>
            <p:spPr bwMode="auto">
              <a:xfrm>
                <a:off x="1360" y="2988"/>
                <a:ext cx="5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4</a:t>
                </a:r>
              </a:p>
            </p:txBody>
          </p:sp>
          <p:sp>
            <p:nvSpPr>
              <p:cNvPr id="84049" name="Text Box 71"/>
              <p:cNvSpPr txBox="1">
                <a:spLocks noChangeArrowheads="1"/>
              </p:cNvSpPr>
              <p:nvPr/>
            </p:nvSpPr>
            <p:spPr bwMode="auto">
              <a:xfrm>
                <a:off x="1362" y="2859"/>
                <a:ext cx="4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5</a:t>
                </a:r>
              </a:p>
            </p:txBody>
          </p:sp>
          <p:sp>
            <p:nvSpPr>
              <p:cNvPr id="84050" name="Text Box 72"/>
              <p:cNvSpPr txBox="1">
                <a:spLocks noChangeArrowheads="1"/>
              </p:cNvSpPr>
              <p:nvPr/>
            </p:nvSpPr>
            <p:spPr bwMode="auto">
              <a:xfrm>
                <a:off x="1358" y="2721"/>
                <a:ext cx="5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6</a:t>
                </a:r>
              </a:p>
            </p:txBody>
          </p:sp>
          <p:sp>
            <p:nvSpPr>
              <p:cNvPr id="84051" name="Text Box 73"/>
              <p:cNvSpPr txBox="1">
                <a:spLocks noChangeArrowheads="1"/>
              </p:cNvSpPr>
              <p:nvPr/>
            </p:nvSpPr>
            <p:spPr bwMode="auto">
              <a:xfrm>
                <a:off x="1364" y="2584"/>
                <a:ext cx="4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7</a:t>
                </a:r>
              </a:p>
            </p:txBody>
          </p:sp>
          <p:sp>
            <p:nvSpPr>
              <p:cNvPr id="84052" name="Text Box 74"/>
              <p:cNvSpPr txBox="1">
                <a:spLocks noChangeArrowheads="1"/>
              </p:cNvSpPr>
              <p:nvPr/>
            </p:nvSpPr>
            <p:spPr bwMode="auto">
              <a:xfrm>
                <a:off x="1360" y="2448"/>
                <a:ext cx="5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8</a:t>
                </a:r>
              </a:p>
            </p:txBody>
          </p:sp>
          <p:sp>
            <p:nvSpPr>
              <p:cNvPr id="84053" name="Text Box 75"/>
              <p:cNvSpPr txBox="1">
                <a:spLocks noChangeArrowheads="1"/>
              </p:cNvSpPr>
              <p:nvPr/>
            </p:nvSpPr>
            <p:spPr bwMode="auto">
              <a:xfrm>
                <a:off x="1359" y="2313"/>
                <a:ext cx="5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9</a:t>
                </a:r>
              </a:p>
            </p:txBody>
          </p:sp>
          <p:sp>
            <p:nvSpPr>
              <p:cNvPr id="84054" name="Text Box 76"/>
              <p:cNvSpPr txBox="1">
                <a:spLocks noChangeArrowheads="1"/>
              </p:cNvSpPr>
              <p:nvPr/>
            </p:nvSpPr>
            <p:spPr bwMode="auto">
              <a:xfrm>
                <a:off x="1321" y="2176"/>
                <a:ext cx="9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10</a:t>
                </a:r>
              </a:p>
            </p:txBody>
          </p:sp>
          <p:sp>
            <p:nvSpPr>
              <p:cNvPr id="84055" name="Text Box 77"/>
              <p:cNvSpPr txBox="1">
                <a:spLocks noChangeArrowheads="1"/>
              </p:cNvSpPr>
              <p:nvPr/>
            </p:nvSpPr>
            <p:spPr bwMode="auto">
              <a:xfrm>
                <a:off x="1324" y="2040"/>
                <a:ext cx="8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11</a:t>
                </a:r>
              </a:p>
            </p:txBody>
          </p:sp>
        </p:grpSp>
      </p:grpSp>
      <p:grpSp>
        <p:nvGrpSpPr>
          <p:cNvPr id="8" name="Group 96"/>
          <p:cNvGrpSpPr>
            <a:grpSpLocks/>
          </p:cNvGrpSpPr>
          <p:nvPr/>
        </p:nvGrpSpPr>
        <p:grpSpPr bwMode="auto">
          <a:xfrm rot="-2700000">
            <a:off x="4086882" y="2984549"/>
            <a:ext cx="2765909" cy="219928"/>
            <a:chOff x="1462" y="3566"/>
            <a:chExt cx="2082" cy="221"/>
          </a:xfrm>
        </p:grpSpPr>
        <p:sp>
          <p:nvSpPr>
            <p:cNvPr id="84007" name="Line 97"/>
            <p:cNvSpPr>
              <a:spLocks noChangeShapeType="1"/>
            </p:cNvSpPr>
            <p:nvPr/>
          </p:nvSpPr>
          <p:spPr bwMode="auto">
            <a:xfrm flipV="1">
              <a:off x="1462" y="3604"/>
              <a:ext cx="2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08" name="Line 98"/>
            <p:cNvSpPr>
              <a:spLocks noChangeShapeType="1"/>
            </p:cNvSpPr>
            <p:nvPr/>
          </p:nvSpPr>
          <p:spPr bwMode="auto">
            <a:xfrm flipH="1">
              <a:off x="1603" y="3568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09" name="Line 99"/>
            <p:cNvSpPr>
              <a:spLocks noChangeShapeType="1"/>
            </p:cNvSpPr>
            <p:nvPr/>
          </p:nvSpPr>
          <p:spPr bwMode="auto">
            <a:xfrm flipH="1">
              <a:off x="1741" y="3570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0" name="Line 100"/>
            <p:cNvSpPr>
              <a:spLocks noChangeShapeType="1"/>
            </p:cNvSpPr>
            <p:nvPr/>
          </p:nvSpPr>
          <p:spPr bwMode="auto">
            <a:xfrm flipH="1">
              <a:off x="1876" y="3570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1" name="Line 101"/>
            <p:cNvSpPr>
              <a:spLocks noChangeShapeType="1"/>
            </p:cNvSpPr>
            <p:nvPr/>
          </p:nvSpPr>
          <p:spPr bwMode="auto">
            <a:xfrm flipH="1">
              <a:off x="2010" y="3572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2" name="Line 102"/>
            <p:cNvSpPr>
              <a:spLocks noChangeShapeType="1"/>
            </p:cNvSpPr>
            <p:nvPr/>
          </p:nvSpPr>
          <p:spPr bwMode="auto">
            <a:xfrm flipH="1">
              <a:off x="2146" y="3570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3" name="Line 103"/>
            <p:cNvSpPr>
              <a:spLocks noChangeShapeType="1"/>
            </p:cNvSpPr>
            <p:nvPr/>
          </p:nvSpPr>
          <p:spPr bwMode="auto">
            <a:xfrm flipH="1">
              <a:off x="2284" y="3572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4" name="Line 104"/>
            <p:cNvSpPr>
              <a:spLocks noChangeShapeType="1"/>
            </p:cNvSpPr>
            <p:nvPr/>
          </p:nvSpPr>
          <p:spPr bwMode="auto">
            <a:xfrm flipH="1">
              <a:off x="2419" y="3572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5" name="Line 105"/>
            <p:cNvSpPr>
              <a:spLocks noChangeShapeType="1"/>
            </p:cNvSpPr>
            <p:nvPr/>
          </p:nvSpPr>
          <p:spPr bwMode="auto">
            <a:xfrm flipH="1">
              <a:off x="2552" y="3568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6" name="Line 106"/>
            <p:cNvSpPr>
              <a:spLocks noChangeShapeType="1"/>
            </p:cNvSpPr>
            <p:nvPr/>
          </p:nvSpPr>
          <p:spPr bwMode="auto">
            <a:xfrm flipH="1">
              <a:off x="2688" y="3566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7" name="Line 107"/>
            <p:cNvSpPr>
              <a:spLocks noChangeShapeType="1"/>
            </p:cNvSpPr>
            <p:nvPr/>
          </p:nvSpPr>
          <p:spPr bwMode="auto">
            <a:xfrm flipH="1">
              <a:off x="2826" y="3568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8" name="Line 108"/>
            <p:cNvSpPr>
              <a:spLocks noChangeShapeType="1"/>
            </p:cNvSpPr>
            <p:nvPr/>
          </p:nvSpPr>
          <p:spPr bwMode="auto">
            <a:xfrm flipH="1">
              <a:off x="2961" y="3568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9" name="Line 109"/>
            <p:cNvSpPr>
              <a:spLocks noChangeShapeType="1"/>
            </p:cNvSpPr>
            <p:nvPr/>
          </p:nvSpPr>
          <p:spPr bwMode="auto">
            <a:xfrm flipH="1">
              <a:off x="3092" y="3570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20" name="Line 110"/>
            <p:cNvSpPr>
              <a:spLocks noChangeShapeType="1"/>
            </p:cNvSpPr>
            <p:nvPr/>
          </p:nvSpPr>
          <p:spPr bwMode="auto">
            <a:xfrm flipH="1">
              <a:off x="3228" y="3568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21" name="Line 111"/>
            <p:cNvSpPr>
              <a:spLocks noChangeShapeType="1"/>
            </p:cNvSpPr>
            <p:nvPr/>
          </p:nvSpPr>
          <p:spPr bwMode="auto">
            <a:xfrm flipH="1">
              <a:off x="3366" y="3570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22" name="Line 112"/>
            <p:cNvSpPr>
              <a:spLocks noChangeShapeType="1"/>
            </p:cNvSpPr>
            <p:nvPr/>
          </p:nvSpPr>
          <p:spPr bwMode="auto">
            <a:xfrm flipH="1">
              <a:off x="3501" y="3570"/>
              <a:ext cx="0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23" name="Text Box 113"/>
            <p:cNvSpPr txBox="1">
              <a:spLocks noChangeArrowheads="1"/>
            </p:cNvSpPr>
            <p:nvPr/>
          </p:nvSpPr>
          <p:spPr bwMode="auto">
            <a:xfrm>
              <a:off x="1579" y="3632"/>
              <a:ext cx="4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1</a:t>
              </a:r>
            </a:p>
          </p:txBody>
        </p:sp>
        <p:sp>
          <p:nvSpPr>
            <p:cNvPr id="84024" name="Text Box 114"/>
            <p:cNvSpPr txBox="1">
              <a:spLocks noChangeArrowheads="1"/>
            </p:cNvSpPr>
            <p:nvPr/>
          </p:nvSpPr>
          <p:spPr bwMode="auto">
            <a:xfrm>
              <a:off x="1713" y="3631"/>
              <a:ext cx="4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2</a:t>
              </a:r>
            </a:p>
          </p:txBody>
        </p:sp>
        <p:sp>
          <p:nvSpPr>
            <p:cNvPr id="84025" name="Text Box 115"/>
            <p:cNvSpPr txBox="1">
              <a:spLocks noChangeArrowheads="1"/>
            </p:cNvSpPr>
            <p:nvPr/>
          </p:nvSpPr>
          <p:spPr bwMode="auto">
            <a:xfrm>
              <a:off x="1853" y="3629"/>
              <a:ext cx="4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3</a:t>
              </a:r>
            </a:p>
          </p:txBody>
        </p:sp>
        <p:sp>
          <p:nvSpPr>
            <p:cNvPr id="84026" name="Text Box 116"/>
            <p:cNvSpPr txBox="1">
              <a:spLocks noChangeArrowheads="1"/>
            </p:cNvSpPr>
            <p:nvPr/>
          </p:nvSpPr>
          <p:spPr bwMode="auto">
            <a:xfrm>
              <a:off x="1983" y="3630"/>
              <a:ext cx="4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4</a:t>
              </a:r>
            </a:p>
          </p:txBody>
        </p:sp>
        <p:sp>
          <p:nvSpPr>
            <p:cNvPr id="84027" name="Text Box 117"/>
            <p:cNvSpPr txBox="1">
              <a:spLocks noChangeArrowheads="1"/>
            </p:cNvSpPr>
            <p:nvPr/>
          </p:nvSpPr>
          <p:spPr bwMode="auto">
            <a:xfrm>
              <a:off x="2120" y="3630"/>
              <a:ext cx="4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5</a:t>
              </a:r>
            </a:p>
          </p:txBody>
        </p:sp>
        <p:sp>
          <p:nvSpPr>
            <p:cNvPr id="84028" name="Text Box 118"/>
            <p:cNvSpPr txBox="1">
              <a:spLocks noChangeArrowheads="1"/>
            </p:cNvSpPr>
            <p:nvPr/>
          </p:nvSpPr>
          <p:spPr bwMode="auto">
            <a:xfrm>
              <a:off x="2262" y="3628"/>
              <a:ext cx="5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6</a:t>
              </a:r>
            </a:p>
          </p:txBody>
        </p:sp>
        <p:sp>
          <p:nvSpPr>
            <p:cNvPr id="84029" name="Text Box 119"/>
            <p:cNvSpPr txBox="1">
              <a:spLocks noChangeArrowheads="1"/>
            </p:cNvSpPr>
            <p:nvPr/>
          </p:nvSpPr>
          <p:spPr bwMode="auto">
            <a:xfrm>
              <a:off x="2395" y="3630"/>
              <a:ext cx="4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7</a:t>
              </a:r>
            </a:p>
          </p:txBody>
        </p:sp>
        <p:sp>
          <p:nvSpPr>
            <p:cNvPr id="84030" name="Text Box 120"/>
            <p:cNvSpPr txBox="1">
              <a:spLocks noChangeArrowheads="1"/>
            </p:cNvSpPr>
            <p:nvPr/>
          </p:nvSpPr>
          <p:spPr bwMode="auto">
            <a:xfrm>
              <a:off x="2526" y="3630"/>
              <a:ext cx="4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8</a:t>
              </a:r>
            </a:p>
          </p:txBody>
        </p:sp>
        <p:sp>
          <p:nvSpPr>
            <p:cNvPr id="84031" name="Text Box 121"/>
            <p:cNvSpPr txBox="1">
              <a:spLocks noChangeArrowheads="1"/>
            </p:cNvSpPr>
            <p:nvPr/>
          </p:nvSpPr>
          <p:spPr bwMode="auto">
            <a:xfrm>
              <a:off x="2657" y="3629"/>
              <a:ext cx="5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9</a:t>
              </a:r>
            </a:p>
          </p:txBody>
        </p:sp>
        <p:sp>
          <p:nvSpPr>
            <p:cNvPr id="84032" name="Text Box 122"/>
            <p:cNvSpPr txBox="1">
              <a:spLocks noChangeArrowheads="1"/>
            </p:cNvSpPr>
            <p:nvPr/>
          </p:nvSpPr>
          <p:spPr bwMode="auto">
            <a:xfrm>
              <a:off x="2778" y="3630"/>
              <a:ext cx="9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10</a:t>
              </a:r>
            </a:p>
          </p:txBody>
        </p:sp>
        <p:sp>
          <p:nvSpPr>
            <p:cNvPr id="84033" name="Text Box 123"/>
            <p:cNvSpPr txBox="1">
              <a:spLocks noChangeArrowheads="1"/>
            </p:cNvSpPr>
            <p:nvPr/>
          </p:nvSpPr>
          <p:spPr bwMode="auto">
            <a:xfrm>
              <a:off x="2917" y="3628"/>
              <a:ext cx="8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11</a:t>
              </a:r>
            </a:p>
          </p:txBody>
        </p:sp>
        <p:sp>
          <p:nvSpPr>
            <p:cNvPr id="84034" name="Text Box 124"/>
            <p:cNvSpPr txBox="1">
              <a:spLocks noChangeArrowheads="1"/>
            </p:cNvSpPr>
            <p:nvPr/>
          </p:nvSpPr>
          <p:spPr bwMode="auto">
            <a:xfrm>
              <a:off x="3048" y="3629"/>
              <a:ext cx="9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12</a:t>
              </a:r>
            </a:p>
          </p:txBody>
        </p:sp>
        <p:sp>
          <p:nvSpPr>
            <p:cNvPr id="84035" name="Text Box 125"/>
            <p:cNvSpPr txBox="1">
              <a:spLocks noChangeArrowheads="1"/>
            </p:cNvSpPr>
            <p:nvPr/>
          </p:nvSpPr>
          <p:spPr bwMode="auto">
            <a:xfrm>
              <a:off x="3185" y="3631"/>
              <a:ext cx="8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13</a:t>
              </a:r>
            </a:p>
          </p:txBody>
        </p:sp>
        <p:sp>
          <p:nvSpPr>
            <p:cNvPr id="84036" name="Text Box 126"/>
            <p:cNvSpPr txBox="1">
              <a:spLocks noChangeArrowheads="1"/>
            </p:cNvSpPr>
            <p:nvPr/>
          </p:nvSpPr>
          <p:spPr bwMode="auto">
            <a:xfrm>
              <a:off x="3320" y="3630"/>
              <a:ext cx="9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14</a:t>
              </a:r>
            </a:p>
          </p:txBody>
        </p:sp>
        <p:sp>
          <p:nvSpPr>
            <p:cNvPr id="84037" name="Text Box 127"/>
            <p:cNvSpPr txBox="1">
              <a:spLocks noChangeArrowheads="1"/>
            </p:cNvSpPr>
            <p:nvPr/>
          </p:nvSpPr>
          <p:spPr bwMode="auto">
            <a:xfrm>
              <a:off x="3455" y="3627"/>
              <a:ext cx="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latin typeface="Corbel" pitchFamily="34" charset="0"/>
                </a:rPr>
                <a:t>15</a:t>
              </a:r>
            </a:p>
          </p:txBody>
        </p:sp>
      </p:grpSp>
      <p:sp>
        <p:nvSpPr>
          <p:cNvPr id="323719" name="Line 135"/>
          <p:cNvSpPr>
            <a:spLocks noChangeShapeType="1"/>
          </p:cNvSpPr>
          <p:nvPr/>
        </p:nvSpPr>
        <p:spPr bwMode="auto">
          <a:xfrm flipH="1">
            <a:off x="6915150" y="2889647"/>
            <a:ext cx="128588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20" name="Line 136"/>
          <p:cNvSpPr>
            <a:spLocks noChangeShapeType="1"/>
          </p:cNvSpPr>
          <p:nvPr/>
        </p:nvSpPr>
        <p:spPr bwMode="auto">
          <a:xfrm flipH="1">
            <a:off x="7043739" y="1466851"/>
            <a:ext cx="1527175" cy="14227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25" name="Line 141"/>
          <p:cNvSpPr>
            <a:spLocks noChangeShapeType="1"/>
          </p:cNvSpPr>
          <p:nvPr/>
        </p:nvSpPr>
        <p:spPr bwMode="auto">
          <a:xfrm flipV="1">
            <a:off x="4111626" y="1104900"/>
            <a:ext cx="2168525" cy="11156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26" name="Line 142"/>
          <p:cNvSpPr>
            <a:spLocks noChangeShapeType="1"/>
          </p:cNvSpPr>
          <p:nvPr/>
        </p:nvSpPr>
        <p:spPr bwMode="auto">
          <a:xfrm flipV="1">
            <a:off x="6915151" y="2825353"/>
            <a:ext cx="1395413" cy="174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145"/>
          <p:cNvGrpSpPr>
            <a:grpSpLocks/>
          </p:cNvGrpSpPr>
          <p:nvPr/>
        </p:nvGrpSpPr>
        <p:grpSpPr bwMode="auto">
          <a:xfrm>
            <a:off x="6278563" y="1104900"/>
            <a:ext cx="2298700" cy="1720454"/>
            <a:chOff x="3659" y="682"/>
            <a:chExt cx="1730" cy="1727"/>
          </a:xfrm>
        </p:grpSpPr>
        <p:sp>
          <p:nvSpPr>
            <p:cNvPr id="84003" name="Line 137"/>
            <p:cNvSpPr>
              <a:spLocks noChangeShapeType="1"/>
            </p:cNvSpPr>
            <p:nvPr/>
          </p:nvSpPr>
          <p:spPr bwMode="auto">
            <a:xfrm>
              <a:off x="3712" y="1917"/>
              <a:ext cx="1476" cy="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04" name="Line 138"/>
            <p:cNvSpPr>
              <a:spLocks noChangeShapeType="1"/>
            </p:cNvSpPr>
            <p:nvPr/>
          </p:nvSpPr>
          <p:spPr bwMode="auto">
            <a:xfrm flipH="1" flipV="1">
              <a:off x="3659" y="682"/>
              <a:ext cx="53" cy="1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05" name="Line 143"/>
            <p:cNvSpPr>
              <a:spLocks noChangeShapeType="1"/>
            </p:cNvSpPr>
            <p:nvPr/>
          </p:nvSpPr>
          <p:spPr bwMode="auto">
            <a:xfrm flipV="1">
              <a:off x="5191" y="1045"/>
              <a:ext cx="198" cy="1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06" name="Line 144"/>
            <p:cNvSpPr>
              <a:spLocks noChangeShapeType="1"/>
            </p:cNvSpPr>
            <p:nvPr/>
          </p:nvSpPr>
          <p:spPr bwMode="auto">
            <a:xfrm>
              <a:off x="3660" y="682"/>
              <a:ext cx="171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3735" name="Freeform 151"/>
          <p:cNvSpPr>
            <a:spLocks/>
          </p:cNvSpPr>
          <p:nvPr/>
        </p:nvSpPr>
        <p:spPr bwMode="auto">
          <a:xfrm>
            <a:off x="5160964" y="2278856"/>
            <a:ext cx="1944687" cy="1134666"/>
          </a:xfrm>
          <a:custGeom>
            <a:avLst/>
            <a:gdLst>
              <a:gd name="T0" fmla="*/ 0 w 1225"/>
              <a:gd name="T1" fmla="*/ 2147483647 h 953"/>
              <a:gd name="T2" fmla="*/ 2147483647 w 1225"/>
              <a:gd name="T3" fmla="*/ 2147483647 h 953"/>
              <a:gd name="T4" fmla="*/ 2147483647 w 1225"/>
              <a:gd name="T5" fmla="*/ 2147483647 h 953"/>
              <a:gd name="T6" fmla="*/ 2147483647 w 1225"/>
              <a:gd name="T7" fmla="*/ 0 h 953"/>
              <a:gd name="T8" fmla="*/ 0 w 1225"/>
              <a:gd name="T9" fmla="*/ 2147483647 h 9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5"/>
              <a:gd name="T16" fmla="*/ 0 h 953"/>
              <a:gd name="T17" fmla="*/ 1225 w 1225"/>
              <a:gd name="T18" fmla="*/ 953 h 9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5" h="953">
                <a:moveTo>
                  <a:pt x="0" y="408"/>
                </a:moveTo>
                <a:lnTo>
                  <a:pt x="408" y="953"/>
                </a:lnTo>
                <a:lnTo>
                  <a:pt x="1225" y="272"/>
                </a:lnTo>
                <a:lnTo>
                  <a:pt x="816" y="0"/>
                </a:lnTo>
                <a:lnTo>
                  <a:pt x="0" y="408"/>
                </a:lnTo>
                <a:close/>
              </a:path>
            </a:pathLst>
          </a:custGeom>
          <a:solidFill>
            <a:schemeClr val="accent1">
              <a:alpha val="6392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18" name="Line 134"/>
          <p:cNvSpPr>
            <a:spLocks noChangeShapeType="1"/>
          </p:cNvSpPr>
          <p:nvPr/>
        </p:nvSpPr>
        <p:spPr bwMode="auto">
          <a:xfrm flipH="1" flipV="1">
            <a:off x="4094164" y="2220517"/>
            <a:ext cx="2949575" cy="669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36" name="AutoShape 152"/>
          <p:cNvSpPr>
            <a:spLocks noChangeArrowheads="1"/>
          </p:cNvSpPr>
          <p:nvPr/>
        </p:nvSpPr>
        <p:spPr bwMode="auto">
          <a:xfrm>
            <a:off x="153988" y="2715816"/>
            <a:ext cx="3287712" cy="11237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Corbel" pitchFamily="34" charset="0"/>
              </a:rPr>
              <a:t>Now each coordinate or vertex has </a:t>
            </a:r>
            <a:r>
              <a:rPr lang="en-US" sz="2000" b="1">
                <a:solidFill>
                  <a:schemeClr val="bg1"/>
                </a:solidFill>
                <a:latin typeface="Corbel" pitchFamily="34" charset="0"/>
              </a:rPr>
              <a:t>three</a:t>
            </a:r>
            <a:r>
              <a:rPr lang="en-US" sz="2000">
                <a:solidFill>
                  <a:schemeClr val="bg1"/>
                </a:solidFill>
                <a:latin typeface="Corbel" pitchFamily="34" charset="0"/>
              </a:rPr>
              <a:t> components: X, Y, and </a:t>
            </a:r>
            <a:r>
              <a:rPr lang="en-US" sz="2000" b="1" i="1">
                <a:solidFill>
                  <a:schemeClr val="bg1"/>
                </a:solidFill>
                <a:latin typeface="Corbel" pitchFamily="34" charset="0"/>
              </a:rPr>
              <a:t>Z</a:t>
            </a:r>
          </a:p>
        </p:txBody>
      </p:sp>
      <p:sp>
        <p:nvSpPr>
          <p:cNvPr id="323737" name="Line 153"/>
          <p:cNvSpPr>
            <a:spLocks noChangeShapeType="1"/>
          </p:cNvSpPr>
          <p:nvPr/>
        </p:nvSpPr>
        <p:spPr bwMode="auto">
          <a:xfrm flipH="1" flipV="1">
            <a:off x="5376863" y="3790951"/>
            <a:ext cx="42862" cy="29765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38" name="Line 154"/>
          <p:cNvSpPr>
            <a:spLocks noChangeShapeType="1"/>
          </p:cNvSpPr>
          <p:nvPr/>
        </p:nvSpPr>
        <p:spPr bwMode="auto">
          <a:xfrm flipV="1">
            <a:off x="5372100" y="3413523"/>
            <a:ext cx="450850" cy="36909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39" name="Line 155"/>
          <p:cNvSpPr>
            <a:spLocks noChangeShapeType="1"/>
          </p:cNvSpPr>
          <p:nvPr/>
        </p:nvSpPr>
        <p:spPr bwMode="auto">
          <a:xfrm>
            <a:off x="4368800" y="3484960"/>
            <a:ext cx="1003300" cy="30599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40" name="Oval 156"/>
          <p:cNvSpPr>
            <a:spLocks noChangeArrowheads="1"/>
          </p:cNvSpPr>
          <p:nvPr/>
        </p:nvSpPr>
        <p:spPr bwMode="auto">
          <a:xfrm>
            <a:off x="5788025" y="3390900"/>
            <a:ext cx="6985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23741" name="Text Box 157"/>
          <p:cNvSpPr txBox="1">
            <a:spLocks noChangeArrowheads="1"/>
          </p:cNvSpPr>
          <p:nvPr/>
        </p:nvSpPr>
        <p:spPr bwMode="auto">
          <a:xfrm>
            <a:off x="5816600" y="3300413"/>
            <a:ext cx="8338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orbel" pitchFamily="34" charset="0"/>
              </a:rPr>
              <a:t>(6,2,4) </a:t>
            </a:r>
          </a:p>
        </p:txBody>
      </p:sp>
      <p:sp>
        <p:nvSpPr>
          <p:cNvPr id="323742" name="Line 158"/>
          <p:cNvSpPr>
            <a:spLocks noChangeShapeType="1"/>
          </p:cNvSpPr>
          <p:nvPr/>
        </p:nvSpPr>
        <p:spPr bwMode="auto">
          <a:xfrm flipH="1" flipV="1">
            <a:off x="5824539" y="3419475"/>
            <a:ext cx="41275" cy="255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43" name="Line 159"/>
          <p:cNvSpPr>
            <a:spLocks noChangeShapeType="1"/>
          </p:cNvSpPr>
          <p:nvPr/>
        </p:nvSpPr>
        <p:spPr bwMode="auto">
          <a:xfrm>
            <a:off x="4943475" y="3390900"/>
            <a:ext cx="922338" cy="2738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44" name="Line 160"/>
          <p:cNvSpPr>
            <a:spLocks noChangeShapeType="1"/>
          </p:cNvSpPr>
          <p:nvPr/>
        </p:nvSpPr>
        <p:spPr bwMode="auto">
          <a:xfrm flipV="1">
            <a:off x="5419726" y="3664743"/>
            <a:ext cx="442913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46" name="Text Box 162"/>
          <p:cNvSpPr txBox="1">
            <a:spLocks noChangeArrowheads="1"/>
          </p:cNvSpPr>
          <p:nvPr/>
        </p:nvSpPr>
        <p:spPr bwMode="auto">
          <a:xfrm rot="-6028766">
            <a:off x="3136305" y="2973983"/>
            <a:ext cx="1572816" cy="2444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rbel" pitchFamily="34" charset="0"/>
              </a:rPr>
              <a:t>“Y” axis</a:t>
            </a:r>
          </a:p>
        </p:txBody>
      </p:sp>
      <p:sp>
        <p:nvSpPr>
          <p:cNvPr id="323748" name="AutoShape 164"/>
          <p:cNvSpPr>
            <a:spLocks noChangeArrowheads="1"/>
          </p:cNvSpPr>
          <p:nvPr/>
        </p:nvSpPr>
        <p:spPr bwMode="auto">
          <a:xfrm>
            <a:off x="284164" y="4089797"/>
            <a:ext cx="3773487" cy="715089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Note that “</a:t>
            </a:r>
            <a:r>
              <a:rPr lang="en-US" b="1">
                <a:solidFill>
                  <a:schemeClr val="bg1"/>
                </a:solidFill>
                <a:latin typeface="Corbel" pitchFamily="34" charset="0"/>
              </a:rPr>
              <a:t>X</a:t>
            </a:r>
            <a:r>
              <a:rPr lang="en-US">
                <a:solidFill>
                  <a:schemeClr val="bg1"/>
                </a:solidFill>
                <a:latin typeface="Corbel" pitchFamily="34" charset="0"/>
              </a:rPr>
              <a:t>” is still shown </a:t>
            </a:r>
            <a:r>
              <a:rPr lang="en-US" b="1">
                <a:solidFill>
                  <a:schemeClr val="bg1"/>
                </a:solidFill>
                <a:latin typeface="Corbel" pitchFamily="34" charset="0"/>
              </a:rPr>
              <a:t>first,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and “</a:t>
            </a:r>
            <a:r>
              <a:rPr lang="en-US" b="1">
                <a:solidFill>
                  <a:schemeClr val="bg1"/>
                </a:solidFill>
                <a:latin typeface="Corbel" pitchFamily="34" charset="0"/>
              </a:rPr>
              <a:t>Z</a:t>
            </a:r>
            <a:r>
              <a:rPr lang="en-US">
                <a:solidFill>
                  <a:schemeClr val="bg1"/>
                </a:solidFill>
                <a:latin typeface="Corbel" pitchFamily="34" charset="0"/>
              </a:rPr>
              <a:t>” is shown </a:t>
            </a:r>
            <a:r>
              <a:rPr lang="en-US" b="1" i="1">
                <a:solidFill>
                  <a:schemeClr val="bg1"/>
                </a:solidFill>
                <a:latin typeface="Corbel" pitchFamily="34" charset="0"/>
              </a:rPr>
              <a:t>last</a:t>
            </a:r>
          </a:p>
        </p:txBody>
      </p:sp>
      <p:sp>
        <p:nvSpPr>
          <p:cNvPr id="323750" name="Line 166"/>
          <p:cNvSpPr>
            <a:spLocks noChangeShapeType="1"/>
          </p:cNvSpPr>
          <p:nvPr/>
        </p:nvSpPr>
        <p:spPr bwMode="auto">
          <a:xfrm flipV="1">
            <a:off x="3203848" y="4443958"/>
            <a:ext cx="482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51" name="Line 167"/>
          <p:cNvSpPr>
            <a:spLocks noChangeShapeType="1"/>
          </p:cNvSpPr>
          <p:nvPr/>
        </p:nvSpPr>
        <p:spPr bwMode="auto">
          <a:xfrm flipV="1">
            <a:off x="2771800" y="4731990"/>
            <a:ext cx="441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52" name="Line 168"/>
          <p:cNvSpPr>
            <a:spLocks noChangeShapeType="1"/>
          </p:cNvSpPr>
          <p:nvPr/>
        </p:nvSpPr>
        <p:spPr bwMode="auto">
          <a:xfrm flipV="1">
            <a:off x="5984876" y="3545681"/>
            <a:ext cx="1508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53" name="Line 169"/>
          <p:cNvSpPr>
            <a:spLocks noChangeShapeType="1"/>
          </p:cNvSpPr>
          <p:nvPr/>
        </p:nvSpPr>
        <p:spPr bwMode="auto">
          <a:xfrm>
            <a:off x="6381751" y="3545681"/>
            <a:ext cx="119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3754" name="AutoShape 170"/>
          <p:cNvSpPr>
            <a:spLocks noChangeArrowheads="1"/>
          </p:cNvSpPr>
          <p:nvPr/>
        </p:nvSpPr>
        <p:spPr bwMode="auto">
          <a:xfrm>
            <a:off x="5632450" y="1057276"/>
            <a:ext cx="3262313" cy="802600"/>
          </a:xfrm>
          <a:prstGeom prst="roundRect">
            <a:avLst>
              <a:gd name="adj" fmla="val 34375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rbel" pitchFamily="34" charset="0"/>
              </a:rPr>
              <a:t>Again, if they describe a shape, they are </a:t>
            </a:r>
            <a:r>
              <a:rPr lang="en-US" b="1" i="1">
                <a:solidFill>
                  <a:schemeClr val="bg1"/>
                </a:solidFill>
                <a:latin typeface="Corbel" pitchFamily="34" charset="0"/>
              </a:rPr>
              <a:t>vertices</a:t>
            </a:r>
          </a:p>
        </p:txBody>
      </p:sp>
      <p:sp>
        <p:nvSpPr>
          <p:cNvPr id="323755" name="Oval 171"/>
          <p:cNvSpPr>
            <a:spLocks noChangeArrowheads="1"/>
          </p:cNvSpPr>
          <p:nvPr/>
        </p:nvSpPr>
        <p:spPr bwMode="auto">
          <a:xfrm>
            <a:off x="5126038" y="2734866"/>
            <a:ext cx="6985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23756" name="Oval 172"/>
          <p:cNvSpPr>
            <a:spLocks noChangeArrowheads="1"/>
          </p:cNvSpPr>
          <p:nvPr/>
        </p:nvSpPr>
        <p:spPr bwMode="auto">
          <a:xfrm>
            <a:off x="6415088" y="2250281"/>
            <a:ext cx="6985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323757" name="Oval 173"/>
          <p:cNvSpPr>
            <a:spLocks noChangeArrowheads="1"/>
          </p:cNvSpPr>
          <p:nvPr/>
        </p:nvSpPr>
        <p:spPr bwMode="auto">
          <a:xfrm>
            <a:off x="7070725" y="2570560"/>
            <a:ext cx="6985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3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3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3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3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3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3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3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3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3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3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3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3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3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3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3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3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3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3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3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2000"/>
                                        <p:tgtEl>
                                          <p:spTgt spid="32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37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3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3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3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23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2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2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2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23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23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5" dur="2000" fill="hold"/>
                                        <p:tgtEl>
                                          <p:spTgt spid="323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0"/>
                            </p:stCondLst>
                            <p:childTnLst>
                              <p:par>
                                <p:cTn id="1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23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2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900" decel="100000" fill="hold"/>
                                        <p:tgtEl>
                                          <p:spTgt spid="32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6000"/>
                            </p:stCondLst>
                            <p:childTnLst>
                              <p:par>
                                <p:cTn id="15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23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23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00"/>
                            </p:stCondLst>
                            <p:childTnLst>
                              <p:par>
                                <p:cTn id="15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23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23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7000"/>
                            </p:stCondLst>
                            <p:childTnLst>
                              <p:par>
                                <p:cTn id="16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23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23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7500"/>
                            </p:stCondLst>
                            <p:childTnLst>
                              <p:par>
                                <p:cTn id="16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23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23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23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23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23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37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37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37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745" grpId="0" animBg="1"/>
      <p:bldP spid="323747" grpId="0" animBg="1"/>
      <p:bldP spid="323587" grpId="0" build="p"/>
      <p:bldP spid="323719" grpId="0" animBg="1"/>
      <p:bldP spid="323720" grpId="0" animBg="1"/>
      <p:bldP spid="323725" grpId="0" animBg="1"/>
      <p:bldP spid="323726" grpId="0" animBg="1"/>
      <p:bldP spid="323735" grpId="0" animBg="1"/>
      <p:bldP spid="323718" grpId="0" animBg="1"/>
      <p:bldP spid="323736" grpId="0" animBg="1"/>
      <p:bldP spid="323737" grpId="0" animBg="1"/>
      <p:bldP spid="323738" grpId="0" animBg="1"/>
      <p:bldP spid="323739" grpId="0" animBg="1"/>
      <p:bldP spid="323740" grpId="0" animBg="1"/>
      <p:bldP spid="323741" grpId="0"/>
      <p:bldP spid="323741" grpId="1"/>
      <p:bldP spid="323742" grpId="0" animBg="1"/>
      <p:bldP spid="323743" grpId="0" animBg="1"/>
      <p:bldP spid="323744" grpId="0" animBg="1"/>
      <p:bldP spid="323746" grpId="0" animBg="1"/>
      <p:bldP spid="323748" grpId="0" animBg="1"/>
      <p:bldP spid="323750" grpId="0" animBg="1"/>
      <p:bldP spid="323751" grpId="0" animBg="1"/>
      <p:bldP spid="323752" grpId="0" animBg="1"/>
      <p:bldP spid="323753" grpId="0" animBg="1"/>
      <p:bldP spid="323754" grpId="0" animBg="1"/>
      <p:bldP spid="323755" grpId="0" animBg="1"/>
      <p:bldP spid="323756" grpId="0" animBg="1"/>
      <p:bldP spid="3237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BA6ECD-2808-414A-B3BB-B5840C062C6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>
              <a:cs typeface="Arial" charset="0"/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The world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In DirectX/OpenGL:</a:t>
            </a:r>
          </a:p>
          <a:p>
            <a:r>
              <a:rPr lang="en-US" smtClean="0"/>
              <a:t>All the things (shapes) we want are drawn using vertices</a:t>
            </a:r>
          </a:p>
          <a:p>
            <a:r>
              <a:rPr lang="en-US" smtClean="0"/>
              <a:t>We use </a:t>
            </a:r>
            <a:r>
              <a:rPr lang="en-US" b="1" i="1" smtClean="0"/>
              <a:t>viewports</a:t>
            </a:r>
            <a:r>
              <a:rPr lang="en-US" smtClean="0"/>
              <a:t> and </a:t>
            </a:r>
            <a:r>
              <a:rPr lang="en-US" b="1" i="1" smtClean="0"/>
              <a:t>projections</a:t>
            </a:r>
            <a:r>
              <a:rPr lang="en-US" smtClean="0"/>
              <a:t> to see the shapes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7DF832-AA63-4FBC-84BA-C889ECF59A4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>
              <a:cs typeface="Arial" charset="0"/>
            </a:endParaRPr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Projection and Viewport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1" y="1007269"/>
            <a:ext cx="3819525" cy="3570685"/>
          </a:xfrm>
        </p:spPr>
        <p:txBody>
          <a:bodyPr/>
          <a:lstStyle/>
          <a:p>
            <a:r>
              <a:rPr lang="en-US" sz="2800" smtClean="0"/>
              <a:t>All the shapes are in the “World”</a:t>
            </a:r>
          </a:p>
          <a:p>
            <a:r>
              <a:rPr lang="en-US" sz="2800" smtClean="0"/>
              <a:t>We specify a volume that we can ‘see’ – called a </a:t>
            </a:r>
            <a:r>
              <a:rPr lang="en-US" sz="2800" b="1" i="1" smtClean="0"/>
              <a:t>projection</a:t>
            </a:r>
          </a:p>
          <a:p>
            <a:r>
              <a:rPr lang="en-US" sz="2800" smtClean="0"/>
              <a:t>What part shows up on the screen is the </a:t>
            </a:r>
            <a:r>
              <a:rPr lang="en-US" sz="2800" b="1" i="1" smtClean="0"/>
              <a:t>viewport</a:t>
            </a:r>
          </a:p>
        </p:txBody>
      </p:sp>
      <p:grpSp>
        <p:nvGrpSpPr>
          <p:cNvPr id="2" name="Group 154"/>
          <p:cNvGrpSpPr>
            <a:grpSpLocks/>
          </p:cNvGrpSpPr>
          <p:nvPr/>
        </p:nvGrpSpPr>
        <p:grpSpPr bwMode="auto">
          <a:xfrm>
            <a:off x="4143375" y="966787"/>
            <a:ext cx="4776788" cy="3468291"/>
            <a:chOff x="2610" y="812"/>
            <a:chExt cx="3009" cy="2913"/>
          </a:xfrm>
        </p:grpSpPr>
        <p:sp>
          <p:nvSpPr>
            <p:cNvPr id="86036" name="Line 102"/>
            <p:cNvSpPr>
              <a:spLocks noChangeShapeType="1"/>
            </p:cNvSpPr>
            <p:nvPr/>
          </p:nvSpPr>
          <p:spPr bwMode="auto">
            <a:xfrm flipV="1">
              <a:off x="2806" y="812"/>
              <a:ext cx="1366" cy="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7" name="Text Box 4"/>
            <p:cNvSpPr txBox="1">
              <a:spLocks noChangeArrowheads="1"/>
            </p:cNvSpPr>
            <p:nvPr/>
          </p:nvSpPr>
          <p:spPr bwMode="auto">
            <a:xfrm rot="1443928">
              <a:off x="2852" y="3498"/>
              <a:ext cx="1692" cy="20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chemeClr val="bg1"/>
                  </a:solidFill>
                  <a:latin typeface="Corbel" pitchFamily="34" charset="0"/>
                </a:rPr>
                <a:t>“X” axis</a:t>
              </a:r>
            </a:p>
          </p:txBody>
        </p:sp>
        <p:sp>
          <p:nvSpPr>
            <p:cNvPr id="86038" name="Text Box 5"/>
            <p:cNvSpPr txBox="1">
              <a:spLocks noChangeArrowheads="1"/>
            </p:cNvSpPr>
            <p:nvPr/>
          </p:nvSpPr>
          <p:spPr bwMode="auto">
            <a:xfrm rot="18968269">
              <a:off x="2675" y="2222"/>
              <a:ext cx="1692" cy="207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orbel" pitchFamily="34" charset="0"/>
                </a:rPr>
                <a:t>“</a:t>
              </a:r>
              <a:r>
                <a:rPr lang="en-US" sz="1600" b="1" i="1">
                  <a:latin typeface="Corbel" pitchFamily="34" charset="0"/>
                </a:rPr>
                <a:t>Z</a:t>
              </a:r>
              <a:r>
                <a:rPr lang="en-US" sz="1600">
                  <a:latin typeface="Corbel" pitchFamily="34" charset="0"/>
                </a:rPr>
                <a:t>” axis</a:t>
              </a:r>
            </a:p>
          </p:txBody>
        </p:sp>
        <p:grpSp>
          <p:nvGrpSpPr>
            <p:cNvPr id="86039" name="Group 6"/>
            <p:cNvGrpSpPr>
              <a:grpSpLocks/>
            </p:cNvGrpSpPr>
            <p:nvPr/>
          </p:nvGrpSpPr>
          <p:grpSpPr bwMode="auto">
            <a:xfrm>
              <a:off x="2776" y="1736"/>
              <a:ext cx="1869" cy="1816"/>
              <a:chOff x="2560" y="1852"/>
              <a:chExt cx="1869" cy="1816"/>
            </a:xfrm>
          </p:grpSpPr>
          <p:grpSp>
            <p:nvGrpSpPr>
              <p:cNvPr id="86079" name="Group 7"/>
              <p:cNvGrpSpPr>
                <a:grpSpLocks/>
              </p:cNvGrpSpPr>
              <p:nvPr/>
            </p:nvGrpSpPr>
            <p:grpSpPr bwMode="auto">
              <a:xfrm rot="1399828">
                <a:off x="2687" y="3481"/>
                <a:ext cx="1742" cy="187"/>
                <a:chOff x="1462" y="3566"/>
                <a:chExt cx="2082" cy="223"/>
              </a:xfrm>
            </p:grpSpPr>
            <p:sp>
              <p:nvSpPr>
                <p:cNvPr id="86109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462" y="3604"/>
                  <a:ext cx="20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10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603" y="3568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11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741" y="357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12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876" y="357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13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010" y="3572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14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146" y="357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15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2284" y="3572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16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2419" y="3572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17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552" y="3568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18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688" y="3566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1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826" y="3568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20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961" y="3568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21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092" y="357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22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3228" y="3568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23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366" y="357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24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3501" y="357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2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84" y="3635"/>
                  <a:ext cx="4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1</a:t>
                  </a:r>
                </a:p>
              </p:txBody>
            </p:sp>
            <p:sp>
              <p:nvSpPr>
                <p:cNvPr id="8612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714" y="3630"/>
                  <a:ext cx="4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2</a:t>
                  </a:r>
                </a:p>
              </p:txBody>
            </p:sp>
            <p:sp>
              <p:nvSpPr>
                <p:cNvPr id="8612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854" y="3627"/>
                  <a:ext cx="4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3</a:t>
                  </a:r>
                </a:p>
              </p:txBody>
            </p:sp>
            <p:sp>
              <p:nvSpPr>
                <p:cNvPr id="8612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986" y="3627"/>
                  <a:ext cx="4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4</a:t>
                  </a:r>
                </a:p>
              </p:txBody>
            </p:sp>
            <p:sp>
              <p:nvSpPr>
                <p:cNvPr id="8612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122" y="3627"/>
                  <a:ext cx="4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5</a:t>
                  </a:r>
                </a:p>
              </p:txBody>
            </p:sp>
            <p:sp>
              <p:nvSpPr>
                <p:cNvPr id="8613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62" y="3627"/>
                  <a:ext cx="5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6</a:t>
                  </a:r>
                </a:p>
              </p:txBody>
            </p:sp>
            <p:sp>
              <p:nvSpPr>
                <p:cNvPr id="8613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398" y="3627"/>
                  <a:ext cx="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7</a:t>
                  </a:r>
                </a:p>
              </p:txBody>
            </p:sp>
            <p:sp>
              <p:nvSpPr>
                <p:cNvPr id="8613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526" y="3627"/>
                  <a:ext cx="4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8</a:t>
                  </a:r>
                </a:p>
              </p:txBody>
            </p:sp>
            <p:sp>
              <p:nvSpPr>
                <p:cNvPr id="8613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658" y="3627"/>
                  <a:ext cx="5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9</a:t>
                  </a:r>
                </a:p>
              </p:txBody>
            </p:sp>
            <p:sp>
              <p:nvSpPr>
                <p:cNvPr id="8613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780" y="3627"/>
                  <a:ext cx="9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10</a:t>
                  </a:r>
                </a:p>
              </p:txBody>
            </p:sp>
            <p:sp>
              <p:nvSpPr>
                <p:cNvPr id="8613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917" y="3627"/>
                  <a:ext cx="8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11</a:t>
                  </a:r>
                </a:p>
              </p:txBody>
            </p:sp>
            <p:sp>
              <p:nvSpPr>
                <p:cNvPr id="8613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051" y="3627"/>
                  <a:ext cx="9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12</a:t>
                  </a:r>
                </a:p>
              </p:txBody>
            </p:sp>
            <p:sp>
              <p:nvSpPr>
                <p:cNvPr id="8613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187" y="3627"/>
                  <a:ext cx="8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13</a:t>
                  </a:r>
                </a:p>
              </p:txBody>
            </p:sp>
            <p:sp>
              <p:nvSpPr>
                <p:cNvPr id="8613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319" y="3627"/>
                  <a:ext cx="9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14</a:t>
                  </a:r>
                </a:p>
              </p:txBody>
            </p:sp>
            <p:sp>
              <p:nvSpPr>
                <p:cNvPr id="8613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455" y="3626"/>
                  <a:ext cx="8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15</a:t>
                  </a:r>
                </a:p>
              </p:txBody>
            </p:sp>
          </p:grpSp>
          <p:grpSp>
            <p:nvGrpSpPr>
              <p:cNvPr id="86080" name="Group 39"/>
              <p:cNvGrpSpPr>
                <a:grpSpLocks/>
              </p:cNvGrpSpPr>
              <p:nvPr/>
            </p:nvGrpSpPr>
            <p:grpSpPr bwMode="auto">
              <a:xfrm rot="-528232">
                <a:off x="2560" y="1852"/>
                <a:ext cx="151" cy="1337"/>
                <a:chOff x="1321" y="2040"/>
                <a:chExt cx="181" cy="1598"/>
              </a:xfrm>
            </p:grpSpPr>
            <p:sp>
              <p:nvSpPr>
                <p:cNvPr id="86081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466" y="2056"/>
                  <a:ext cx="0" cy="15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082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467" y="3570"/>
                  <a:ext cx="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6083" name="Group 42"/>
                <p:cNvGrpSpPr>
                  <a:grpSpLocks/>
                </p:cNvGrpSpPr>
                <p:nvPr/>
              </p:nvGrpSpPr>
              <p:grpSpPr bwMode="auto">
                <a:xfrm rot="5400000">
                  <a:off x="1262" y="3365"/>
                  <a:ext cx="409" cy="70"/>
                  <a:chOff x="1702" y="3297"/>
                  <a:chExt cx="409" cy="70"/>
                </a:xfrm>
              </p:grpSpPr>
              <p:sp>
                <p:nvSpPr>
                  <p:cNvPr id="86105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02" y="3299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106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38" y="3297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107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76" y="3299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108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11" y="3299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6084" name="Group 47"/>
                <p:cNvGrpSpPr>
                  <a:grpSpLocks/>
                </p:cNvGrpSpPr>
                <p:nvPr/>
              </p:nvGrpSpPr>
              <p:grpSpPr bwMode="auto">
                <a:xfrm rot="5400000">
                  <a:off x="1257" y="2824"/>
                  <a:ext cx="409" cy="70"/>
                  <a:chOff x="1702" y="3297"/>
                  <a:chExt cx="409" cy="70"/>
                </a:xfrm>
              </p:grpSpPr>
              <p:sp>
                <p:nvSpPr>
                  <p:cNvPr id="86101" name="Line 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02" y="3299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102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38" y="3297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103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76" y="3299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104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11" y="3299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6085" name="Group 52"/>
                <p:cNvGrpSpPr>
                  <a:grpSpLocks/>
                </p:cNvGrpSpPr>
                <p:nvPr/>
              </p:nvGrpSpPr>
              <p:grpSpPr bwMode="auto">
                <a:xfrm rot="5400000">
                  <a:off x="1255" y="2279"/>
                  <a:ext cx="409" cy="70"/>
                  <a:chOff x="1702" y="3297"/>
                  <a:chExt cx="409" cy="70"/>
                </a:xfrm>
              </p:grpSpPr>
              <p:sp>
                <p:nvSpPr>
                  <p:cNvPr id="86097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02" y="3299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098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38" y="3297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099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76" y="3299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100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11" y="3299"/>
                    <a:ext cx="0" cy="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08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363" y="3399"/>
                  <a:ext cx="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1</a:t>
                  </a:r>
                </a:p>
              </p:txBody>
            </p:sp>
            <p:sp>
              <p:nvSpPr>
                <p:cNvPr id="8608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365" y="3262"/>
                  <a:ext cx="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2</a:t>
                  </a:r>
                </a:p>
              </p:txBody>
            </p:sp>
            <p:sp>
              <p:nvSpPr>
                <p:cNvPr id="86088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368" y="3126"/>
                  <a:ext cx="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3</a:t>
                  </a:r>
                </a:p>
              </p:txBody>
            </p:sp>
            <p:sp>
              <p:nvSpPr>
                <p:cNvPr id="86089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360" y="2988"/>
                  <a:ext cx="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4</a:t>
                  </a:r>
                </a:p>
              </p:txBody>
            </p:sp>
            <p:sp>
              <p:nvSpPr>
                <p:cNvPr id="8609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362" y="2859"/>
                  <a:ext cx="4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5</a:t>
                  </a:r>
                </a:p>
              </p:txBody>
            </p:sp>
            <p:sp>
              <p:nvSpPr>
                <p:cNvPr id="86091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358" y="2721"/>
                  <a:ext cx="5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6</a:t>
                  </a:r>
                </a:p>
              </p:txBody>
            </p:sp>
            <p:sp>
              <p:nvSpPr>
                <p:cNvPr id="86092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64" y="2584"/>
                  <a:ext cx="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7</a:t>
                  </a:r>
                </a:p>
              </p:txBody>
            </p:sp>
            <p:sp>
              <p:nvSpPr>
                <p:cNvPr id="86093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360" y="2448"/>
                  <a:ext cx="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8</a:t>
                  </a:r>
                </a:p>
              </p:txBody>
            </p:sp>
            <p:sp>
              <p:nvSpPr>
                <p:cNvPr id="86094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359" y="2313"/>
                  <a:ext cx="5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9</a:t>
                  </a:r>
                </a:p>
              </p:txBody>
            </p:sp>
            <p:sp>
              <p:nvSpPr>
                <p:cNvPr id="86095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321" y="2176"/>
                  <a:ext cx="9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10</a:t>
                  </a:r>
                </a:p>
              </p:txBody>
            </p:sp>
            <p:sp>
              <p:nvSpPr>
                <p:cNvPr id="86096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324" y="2040"/>
                  <a:ext cx="8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latin typeface="Corbel" pitchFamily="34" charset="0"/>
                    </a:rPr>
                    <a:t>11</a:t>
                  </a:r>
                </a:p>
              </p:txBody>
            </p:sp>
          </p:grpSp>
        </p:grpSp>
        <p:grpSp>
          <p:nvGrpSpPr>
            <p:cNvPr id="86040" name="Group 68"/>
            <p:cNvGrpSpPr>
              <a:grpSpLocks/>
            </p:cNvGrpSpPr>
            <p:nvPr/>
          </p:nvGrpSpPr>
          <p:grpSpPr bwMode="auto">
            <a:xfrm rot="-2700000">
              <a:off x="2795" y="2394"/>
              <a:ext cx="1741" cy="185"/>
              <a:chOff x="1462" y="3566"/>
              <a:chExt cx="2080" cy="221"/>
            </a:xfrm>
          </p:grpSpPr>
          <p:sp>
            <p:nvSpPr>
              <p:cNvPr id="86048" name="Line 69"/>
              <p:cNvSpPr>
                <a:spLocks noChangeShapeType="1"/>
              </p:cNvSpPr>
              <p:nvPr/>
            </p:nvSpPr>
            <p:spPr bwMode="auto">
              <a:xfrm flipV="1">
                <a:off x="1462" y="3604"/>
                <a:ext cx="20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49" name="Line 70"/>
              <p:cNvSpPr>
                <a:spLocks noChangeShapeType="1"/>
              </p:cNvSpPr>
              <p:nvPr/>
            </p:nvSpPr>
            <p:spPr bwMode="auto">
              <a:xfrm flipH="1">
                <a:off x="1603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0" name="Line 71"/>
              <p:cNvSpPr>
                <a:spLocks noChangeShapeType="1"/>
              </p:cNvSpPr>
              <p:nvPr/>
            </p:nvSpPr>
            <p:spPr bwMode="auto">
              <a:xfrm flipH="1">
                <a:off x="1741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1" name="Line 72"/>
              <p:cNvSpPr>
                <a:spLocks noChangeShapeType="1"/>
              </p:cNvSpPr>
              <p:nvPr/>
            </p:nvSpPr>
            <p:spPr bwMode="auto">
              <a:xfrm flipH="1">
                <a:off x="1876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2" name="Line 73"/>
              <p:cNvSpPr>
                <a:spLocks noChangeShapeType="1"/>
              </p:cNvSpPr>
              <p:nvPr/>
            </p:nvSpPr>
            <p:spPr bwMode="auto">
              <a:xfrm flipH="1">
                <a:off x="2010" y="3572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3" name="Line 74"/>
              <p:cNvSpPr>
                <a:spLocks noChangeShapeType="1"/>
              </p:cNvSpPr>
              <p:nvPr/>
            </p:nvSpPr>
            <p:spPr bwMode="auto">
              <a:xfrm flipH="1">
                <a:off x="2146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4" name="Line 75"/>
              <p:cNvSpPr>
                <a:spLocks noChangeShapeType="1"/>
              </p:cNvSpPr>
              <p:nvPr/>
            </p:nvSpPr>
            <p:spPr bwMode="auto">
              <a:xfrm flipH="1">
                <a:off x="2284" y="3572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5" name="Line 76"/>
              <p:cNvSpPr>
                <a:spLocks noChangeShapeType="1"/>
              </p:cNvSpPr>
              <p:nvPr/>
            </p:nvSpPr>
            <p:spPr bwMode="auto">
              <a:xfrm flipH="1">
                <a:off x="2419" y="3572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6" name="Line 77"/>
              <p:cNvSpPr>
                <a:spLocks noChangeShapeType="1"/>
              </p:cNvSpPr>
              <p:nvPr/>
            </p:nvSpPr>
            <p:spPr bwMode="auto">
              <a:xfrm flipH="1">
                <a:off x="2552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7" name="Line 78"/>
              <p:cNvSpPr>
                <a:spLocks noChangeShapeType="1"/>
              </p:cNvSpPr>
              <p:nvPr/>
            </p:nvSpPr>
            <p:spPr bwMode="auto">
              <a:xfrm flipH="1">
                <a:off x="2688" y="3566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8" name="Line 79"/>
              <p:cNvSpPr>
                <a:spLocks noChangeShapeType="1"/>
              </p:cNvSpPr>
              <p:nvPr/>
            </p:nvSpPr>
            <p:spPr bwMode="auto">
              <a:xfrm flipH="1">
                <a:off x="2826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9" name="Line 80"/>
              <p:cNvSpPr>
                <a:spLocks noChangeShapeType="1"/>
              </p:cNvSpPr>
              <p:nvPr/>
            </p:nvSpPr>
            <p:spPr bwMode="auto">
              <a:xfrm flipH="1">
                <a:off x="2961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60" name="Line 81"/>
              <p:cNvSpPr>
                <a:spLocks noChangeShapeType="1"/>
              </p:cNvSpPr>
              <p:nvPr/>
            </p:nvSpPr>
            <p:spPr bwMode="auto">
              <a:xfrm flipH="1">
                <a:off x="3092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61" name="Line 82"/>
              <p:cNvSpPr>
                <a:spLocks noChangeShapeType="1"/>
              </p:cNvSpPr>
              <p:nvPr/>
            </p:nvSpPr>
            <p:spPr bwMode="auto">
              <a:xfrm flipH="1">
                <a:off x="3228" y="3568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62" name="Line 83"/>
              <p:cNvSpPr>
                <a:spLocks noChangeShapeType="1"/>
              </p:cNvSpPr>
              <p:nvPr/>
            </p:nvSpPr>
            <p:spPr bwMode="auto">
              <a:xfrm flipH="1">
                <a:off x="3366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63" name="Line 84"/>
              <p:cNvSpPr>
                <a:spLocks noChangeShapeType="1"/>
              </p:cNvSpPr>
              <p:nvPr/>
            </p:nvSpPr>
            <p:spPr bwMode="auto">
              <a:xfrm flipH="1">
                <a:off x="3501" y="3570"/>
                <a:ext cx="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64" name="Text Box 85"/>
              <p:cNvSpPr txBox="1">
                <a:spLocks noChangeArrowheads="1"/>
              </p:cNvSpPr>
              <p:nvPr/>
            </p:nvSpPr>
            <p:spPr bwMode="auto">
              <a:xfrm>
                <a:off x="1579" y="3632"/>
                <a:ext cx="43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</a:t>
                </a:r>
              </a:p>
            </p:txBody>
          </p:sp>
          <p:sp>
            <p:nvSpPr>
              <p:cNvPr id="86065" name="Text Box 86"/>
              <p:cNvSpPr txBox="1">
                <a:spLocks noChangeArrowheads="1"/>
              </p:cNvSpPr>
              <p:nvPr/>
            </p:nvSpPr>
            <p:spPr bwMode="auto">
              <a:xfrm>
                <a:off x="1712" y="3623"/>
                <a:ext cx="4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2</a:t>
                </a:r>
              </a:p>
            </p:txBody>
          </p:sp>
          <p:sp>
            <p:nvSpPr>
              <p:cNvPr id="86066" name="Text Box 87"/>
              <p:cNvSpPr txBox="1">
                <a:spLocks noChangeArrowheads="1"/>
              </p:cNvSpPr>
              <p:nvPr/>
            </p:nvSpPr>
            <p:spPr bwMode="auto">
              <a:xfrm>
                <a:off x="1851" y="3621"/>
                <a:ext cx="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3</a:t>
                </a:r>
              </a:p>
            </p:txBody>
          </p:sp>
          <p:sp>
            <p:nvSpPr>
              <p:cNvPr id="86067" name="Text Box 88"/>
              <p:cNvSpPr txBox="1">
                <a:spLocks noChangeArrowheads="1"/>
              </p:cNvSpPr>
              <p:nvPr/>
            </p:nvSpPr>
            <p:spPr bwMode="auto">
              <a:xfrm>
                <a:off x="1982" y="3622"/>
                <a:ext cx="4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4</a:t>
                </a:r>
              </a:p>
            </p:txBody>
          </p:sp>
          <p:sp>
            <p:nvSpPr>
              <p:cNvPr id="86068" name="Text Box 89"/>
              <p:cNvSpPr txBox="1">
                <a:spLocks noChangeArrowheads="1"/>
              </p:cNvSpPr>
              <p:nvPr/>
            </p:nvSpPr>
            <p:spPr bwMode="auto">
              <a:xfrm>
                <a:off x="2118" y="3622"/>
                <a:ext cx="4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5</a:t>
                </a:r>
              </a:p>
            </p:txBody>
          </p:sp>
          <p:sp>
            <p:nvSpPr>
              <p:cNvPr id="86069" name="Text Box 90"/>
              <p:cNvSpPr txBox="1">
                <a:spLocks noChangeArrowheads="1"/>
              </p:cNvSpPr>
              <p:nvPr/>
            </p:nvSpPr>
            <p:spPr bwMode="auto">
              <a:xfrm>
                <a:off x="2261" y="3620"/>
                <a:ext cx="5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6</a:t>
                </a:r>
              </a:p>
            </p:txBody>
          </p:sp>
          <p:sp>
            <p:nvSpPr>
              <p:cNvPr id="86070" name="Text Box 91"/>
              <p:cNvSpPr txBox="1">
                <a:spLocks noChangeArrowheads="1"/>
              </p:cNvSpPr>
              <p:nvPr/>
            </p:nvSpPr>
            <p:spPr bwMode="auto">
              <a:xfrm>
                <a:off x="2393" y="3622"/>
                <a:ext cx="4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7</a:t>
                </a:r>
              </a:p>
            </p:txBody>
          </p:sp>
          <p:sp>
            <p:nvSpPr>
              <p:cNvPr id="86071" name="Text Box 92"/>
              <p:cNvSpPr txBox="1">
                <a:spLocks noChangeArrowheads="1"/>
              </p:cNvSpPr>
              <p:nvPr/>
            </p:nvSpPr>
            <p:spPr bwMode="auto">
              <a:xfrm>
                <a:off x="2524" y="3622"/>
                <a:ext cx="4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8</a:t>
                </a:r>
              </a:p>
            </p:txBody>
          </p:sp>
          <p:sp>
            <p:nvSpPr>
              <p:cNvPr id="86072" name="Text Box 93"/>
              <p:cNvSpPr txBox="1">
                <a:spLocks noChangeArrowheads="1"/>
              </p:cNvSpPr>
              <p:nvPr/>
            </p:nvSpPr>
            <p:spPr bwMode="auto">
              <a:xfrm>
                <a:off x="2655" y="3621"/>
                <a:ext cx="5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9</a:t>
                </a:r>
              </a:p>
            </p:txBody>
          </p:sp>
          <p:sp>
            <p:nvSpPr>
              <p:cNvPr id="86073" name="Text Box 94"/>
              <p:cNvSpPr txBox="1">
                <a:spLocks noChangeArrowheads="1"/>
              </p:cNvSpPr>
              <p:nvPr/>
            </p:nvSpPr>
            <p:spPr bwMode="auto">
              <a:xfrm>
                <a:off x="2776" y="3622"/>
                <a:ext cx="9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10</a:t>
                </a:r>
              </a:p>
            </p:txBody>
          </p:sp>
          <p:sp>
            <p:nvSpPr>
              <p:cNvPr id="86074" name="Text Box 95"/>
              <p:cNvSpPr txBox="1">
                <a:spLocks noChangeArrowheads="1"/>
              </p:cNvSpPr>
              <p:nvPr/>
            </p:nvSpPr>
            <p:spPr bwMode="auto">
              <a:xfrm>
                <a:off x="2915" y="3620"/>
                <a:ext cx="8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11</a:t>
                </a:r>
              </a:p>
            </p:txBody>
          </p:sp>
          <p:sp>
            <p:nvSpPr>
              <p:cNvPr id="86075" name="Text Box 96"/>
              <p:cNvSpPr txBox="1">
                <a:spLocks noChangeArrowheads="1"/>
              </p:cNvSpPr>
              <p:nvPr/>
            </p:nvSpPr>
            <p:spPr bwMode="auto">
              <a:xfrm>
                <a:off x="3046" y="3621"/>
                <a:ext cx="9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12</a:t>
                </a:r>
              </a:p>
            </p:txBody>
          </p:sp>
          <p:sp>
            <p:nvSpPr>
              <p:cNvPr id="86076" name="Text Box 97"/>
              <p:cNvSpPr txBox="1">
                <a:spLocks noChangeArrowheads="1"/>
              </p:cNvSpPr>
              <p:nvPr/>
            </p:nvSpPr>
            <p:spPr bwMode="auto">
              <a:xfrm>
                <a:off x="3183" y="3623"/>
                <a:ext cx="8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13</a:t>
                </a:r>
              </a:p>
            </p:txBody>
          </p:sp>
          <p:sp>
            <p:nvSpPr>
              <p:cNvPr id="86077" name="Text Box 98"/>
              <p:cNvSpPr txBox="1">
                <a:spLocks noChangeArrowheads="1"/>
              </p:cNvSpPr>
              <p:nvPr/>
            </p:nvSpPr>
            <p:spPr bwMode="auto">
              <a:xfrm>
                <a:off x="3318" y="3622"/>
                <a:ext cx="9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14</a:t>
                </a:r>
              </a:p>
            </p:txBody>
          </p:sp>
          <p:sp>
            <p:nvSpPr>
              <p:cNvPr id="86078" name="Text Box 99"/>
              <p:cNvSpPr txBox="1">
                <a:spLocks noChangeArrowheads="1"/>
              </p:cNvSpPr>
              <p:nvPr/>
            </p:nvSpPr>
            <p:spPr bwMode="auto">
              <a:xfrm>
                <a:off x="3453" y="3619"/>
                <a:ext cx="8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latin typeface="Corbel" pitchFamily="34" charset="0"/>
                  </a:rPr>
                  <a:t>15</a:t>
                </a:r>
              </a:p>
            </p:txBody>
          </p:sp>
        </p:grpSp>
        <p:sp>
          <p:nvSpPr>
            <p:cNvPr id="86041" name="Line 103"/>
            <p:cNvSpPr>
              <a:spLocks noChangeShapeType="1"/>
            </p:cNvSpPr>
            <p:nvPr/>
          </p:nvSpPr>
          <p:spPr bwMode="auto">
            <a:xfrm flipV="1">
              <a:off x="4572" y="2257"/>
              <a:ext cx="879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6042" name="Group 104"/>
            <p:cNvGrpSpPr>
              <a:grpSpLocks/>
            </p:cNvGrpSpPr>
            <p:nvPr/>
          </p:nvGrpSpPr>
          <p:grpSpPr bwMode="auto">
            <a:xfrm>
              <a:off x="4171" y="812"/>
              <a:ext cx="1448" cy="1445"/>
              <a:chOff x="3659" y="682"/>
              <a:chExt cx="1730" cy="1727"/>
            </a:xfrm>
          </p:grpSpPr>
          <p:sp>
            <p:nvSpPr>
              <p:cNvPr id="86044" name="Line 105"/>
              <p:cNvSpPr>
                <a:spLocks noChangeShapeType="1"/>
              </p:cNvSpPr>
              <p:nvPr/>
            </p:nvSpPr>
            <p:spPr bwMode="auto">
              <a:xfrm>
                <a:off x="3712" y="1917"/>
                <a:ext cx="1476" cy="4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45" name="Line 106"/>
              <p:cNvSpPr>
                <a:spLocks noChangeShapeType="1"/>
              </p:cNvSpPr>
              <p:nvPr/>
            </p:nvSpPr>
            <p:spPr bwMode="auto">
              <a:xfrm flipH="1" flipV="1">
                <a:off x="3659" y="682"/>
                <a:ext cx="53" cy="12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46" name="Line 107"/>
              <p:cNvSpPr>
                <a:spLocks noChangeShapeType="1"/>
              </p:cNvSpPr>
              <p:nvPr/>
            </p:nvSpPr>
            <p:spPr bwMode="auto">
              <a:xfrm flipV="1">
                <a:off x="5191" y="1045"/>
                <a:ext cx="198" cy="13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47" name="Line 108"/>
              <p:cNvSpPr>
                <a:spLocks noChangeShapeType="1"/>
              </p:cNvSpPr>
              <p:nvPr/>
            </p:nvSpPr>
            <p:spPr bwMode="auto">
              <a:xfrm>
                <a:off x="3660" y="682"/>
                <a:ext cx="1715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43" name="Text Box 119"/>
            <p:cNvSpPr txBox="1">
              <a:spLocks noChangeArrowheads="1"/>
            </p:cNvSpPr>
            <p:nvPr/>
          </p:nvSpPr>
          <p:spPr bwMode="auto">
            <a:xfrm rot="-6028766">
              <a:off x="2026" y="2408"/>
              <a:ext cx="1321" cy="154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chemeClr val="bg1"/>
                  </a:solidFill>
                  <a:latin typeface="Corbel" pitchFamily="34" charset="0"/>
                </a:rPr>
                <a:t>“Y” axis</a:t>
              </a:r>
            </a:p>
          </p:txBody>
        </p:sp>
      </p:grpSp>
      <p:grpSp>
        <p:nvGrpSpPr>
          <p:cNvPr id="11" name="Group 150"/>
          <p:cNvGrpSpPr>
            <a:grpSpLocks/>
          </p:cNvGrpSpPr>
          <p:nvPr/>
        </p:nvGrpSpPr>
        <p:grpSpPr bwMode="auto">
          <a:xfrm>
            <a:off x="5407026" y="1762125"/>
            <a:ext cx="2955925" cy="2291954"/>
            <a:chOff x="3406" y="1480"/>
            <a:chExt cx="1862" cy="1925"/>
          </a:xfrm>
        </p:grpSpPr>
        <p:sp>
          <p:nvSpPr>
            <p:cNvPr id="86030" name="Freeform 143"/>
            <p:cNvSpPr>
              <a:spLocks/>
            </p:cNvSpPr>
            <p:nvPr/>
          </p:nvSpPr>
          <p:spPr bwMode="auto">
            <a:xfrm>
              <a:off x="3539" y="2162"/>
              <a:ext cx="1615" cy="1243"/>
            </a:xfrm>
            <a:custGeom>
              <a:avLst/>
              <a:gdLst>
                <a:gd name="T0" fmla="*/ 0 w 3072"/>
                <a:gd name="T1" fmla="*/ 116 h 2364"/>
                <a:gd name="T2" fmla="*/ 151 w 3072"/>
                <a:gd name="T3" fmla="*/ 181 h 2364"/>
                <a:gd name="T4" fmla="*/ 234 w 3072"/>
                <a:gd name="T5" fmla="*/ 39 h 2364"/>
                <a:gd name="T6" fmla="*/ 116 w 3072"/>
                <a:gd name="T7" fmla="*/ 0 h 2364"/>
                <a:gd name="T8" fmla="*/ 0 w 3072"/>
                <a:gd name="T9" fmla="*/ 116 h 23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2"/>
                <a:gd name="T16" fmla="*/ 0 h 2364"/>
                <a:gd name="T17" fmla="*/ 3072 w 3072"/>
                <a:gd name="T18" fmla="*/ 2364 h 23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2" h="2364">
                  <a:moveTo>
                    <a:pt x="0" y="1512"/>
                  </a:moveTo>
                  <a:lnTo>
                    <a:pt x="1974" y="2364"/>
                  </a:lnTo>
                  <a:lnTo>
                    <a:pt x="3072" y="516"/>
                  </a:lnTo>
                  <a:lnTo>
                    <a:pt x="1524" y="0"/>
                  </a:lnTo>
                  <a:lnTo>
                    <a:pt x="0" y="1512"/>
                  </a:lnTo>
                  <a:close/>
                </a:path>
              </a:pathLst>
            </a:custGeom>
            <a:solidFill>
              <a:srgbClr val="FF9900">
                <a:alpha val="7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1" name="Freeform 144"/>
            <p:cNvSpPr>
              <a:spLocks/>
            </p:cNvSpPr>
            <p:nvPr/>
          </p:nvSpPr>
          <p:spPr bwMode="auto">
            <a:xfrm>
              <a:off x="4312" y="1483"/>
              <a:ext cx="950" cy="947"/>
            </a:xfrm>
            <a:custGeom>
              <a:avLst/>
              <a:gdLst>
                <a:gd name="T0" fmla="*/ 5 w 1806"/>
                <a:gd name="T1" fmla="*/ 99 h 1800"/>
                <a:gd name="T2" fmla="*/ 0 w 1806"/>
                <a:gd name="T3" fmla="*/ 0 h 1800"/>
                <a:gd name="T4" fmla="*/ 138 w 1806"/>
                <a:gd name="T5" fmla="*/ 29 h 1800"/>
                <a:gd name="T6" fmla="*/ 123 w 1806"/>
                <a:gd name="T7" fmla="*/ 138 h 1800"/>
                <a:gd name="T8" fmla="*/ 5 w 1806"/>
                <a:gd name="T9" fmla="*/ 99 h 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6"/>
                <a:gd name="T16" fmla="*/ 0 h 1800"/>
                <a:gd name="T17" fmla="*/ 1806 w 1806"/>
                <a:gd name="T18" fmla="*/ 1800 h 1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6" h="1800">
                  <a:moveTo>
                    <a:pt x="66" y="1296"/>
                  </a:moveTo>
                  <a:lnTo>
                    <a:pt x="0" y="0"/>
                  </a:lnTo>
                  <a:lnTo>
                    <a:pt x="1806" y="378"/>
                  </a:lnTo>
                  <a:lnTo>
                    <a:pt x="1608" y="1800"/>
                  </a:lnTo>
                  <a:lnTo>
                    <a:pt x="66" y="1296"/>
                  </a:lnTo>
                  <a:close/>
                </a:path>
              </a:pathLst>
            </a:custGeom>
            <a:solidFill>
              <a:srgbClr val="FF9900">
                <a:alpha val="7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2" name="Freeform 145"/>
            <p:cNvSpPr>
              <a:spLocks/>
            </p:cNvSpPr>
            <p:nvPr/>
          </p:nvSpPr>
          <p:spPr bwMode="auto">
            <a:xfrm>
              <a:off x="3412" y="1483"/>
              <a:ext cx="934" cy="1474"/>
            </a:xfrm>
            <a:custGeom>
              <a:avLst/>
              <a:gdLst>
                <a:gd name="T0" fmla="*/ 0 w 1776"/>
                <a:gd name="T1" fmla="*/ 89 h 2802"/>
                <a:gd name="T2" fmla="*/ 19 w 1776"/>
                <a:gd name="T3" fmla="*/ 215 h 2802"/>
                <a:gd name="T4" fmla="*/ 136 w 1776"/>
                <a:gd name="T5" fmla="*/ 98 h 2802"/>
                <a:gd name="T6" fmla="*/ 131 w 1776"/>
                <a:gd name="T7" fmla="*/ 0 h 2802"/>
                <a:gd name="T8" fmla="*/ 0 w 1776"/>
                <a:gd name="T9" fmla="*/ 89 h 28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6"/>
                <a:gd name="T16" fmla="*/ 0 h 2802"/>
                <a:gd name="T17" fmla="*/ 1776 w 1776"/>
                <a:gd name="T18" fmla="*/ 2802 h 28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6" h="2802">
                  <a:moveTo>
                    <a:pt x="0" y="1164"/>
                  </a:moveTo>
                  <a:lnTo>
                    <a:pt x="246" y="2802"/>
                  </a:lnTo>
                  <a:lnTo>
                    <a:pt x="1776" y="1284"/>
                  </a:lnTo>
                  <a:lnTo>
                    <a:pt x="1710" y="0"/>
                  </a:lnTo>
                  <a:lnTo>
                    <a:pt x="0" y="1164"/>
                  </a:lnTo>
                  <a:close/>
                </a:path>
              </a:pathLst>
            </a:custGeom>
            <a:solidFill>
              <a:srgbClr val="FF9900">
                <a:alpha val="74117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3" name="Freeform 146"/>
            <p:cNvSpPr>
              <a:spLocks/>
            </p:cNvSpPr>
            <p:nvPr/>
          </p:nvSpPr>
          <p:spPr bwMode="auto">
            <a:xfrm>
              <a:off x="3412" y="1480"/>
              <a:ext cx="1856" cy="988"/>
            </a:xfrm>
            <a:custGeom>
              <a:avLst/>
              <a:gdLst>
                <a:gd name="T0" fmla="*/ 132 w 3528"/>
                <a:gd name="T1" fmla="*/ 0 h 1878"/>
                <a:gd name="T2" fmla="*/ 270 w 3528"/>
                <a:gd name="T3" fmla="*/ 29 h 1878"/>
                <a:gd name="T4" fmla="*/ 177 w 3528"/>
                <a:gd name="T5" fmla="*/ 144 h 1878"/>
                <a:gd name="T6" fmla="*/ 0 w 3528"/>
                <a:gd name="T7" fmla="*/ 89 h 1878"/>
                <a:gd name="T8" fmla="*/ 132 w 3528"/>
                <a:gd name="T9" fmla="*/ 0 h 18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8"/>
                <a:gd name="T16" fmla="*/ 0 h 1878"/>
                <a:gd name="T17" fmla="*/ 3528 w 3528"/>
                <a:gd name="T18" fmla="*/ 1878 h 18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8" h="1878">
                  <a:moveTo>
                    <a:pt x="1716" y="0"/>
                  </a:moveTo>
                  <a:lnTo>
                    <a:pt x="3528" y="384"/>
                  </a:lnTo>
                  <a:lnTo>
                    <a:pt x="2316" y="1878"/>
                  </a:lnTo>
                  <a:lnTo>
                    <a:pt x="0" y="1164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FFCC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4" name="Freeform 147"/>
            <p:cNvSpPr>
              <a:spLocks/>
            </p:cNvSpPr>
            <p:nvPr/>
          </p:nvSpPr>
          <p:spPr bwMode="auto">
            <a:xfrm>
              <a:off x="3406" y="2092"/>
              <a:ext cx="1228" cy="1313"/>
            </a:xfrm>
            <a:custGeom>
              <a:avLst/>
              <a:gdLst>
                <a:gd name="T0" fmla="*/ 0 w 2334"/>
                <a:gd name="T1" fmla="*/ 0 h 2496"/>
                <a:gd name="T2" fmla="*/ 179 w 2334"/>
                <a:gd name="T3" fmla="*/ 55 h 2496"/>
                <a:gd name="T4" fmla="*/ 170 w 2334"/>
                <a:gd name="T5" fmla="*/ 191 h 2496"/>
                <a:gd name="T6" fmla="*/ 19 w 2334"/>
                <a:gd name="T7" fmla="*/ 125 h 2496"/>
                <a:gd name="T8" fmla="*/ 0 w 2334"/>
                <a:gd name="T9" fmla="*/ 0 h 2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4"/>
                <a:gd name="T16" fmla="*/ 0 h 2496"/>
                <a:gd name="T17" fmla="*/ 2334 w 2334"/>
                <a:gd name="T18" fmla="*/ 2496 h 2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4" h="2496">
                  <a:moveTo>
                    <a:pt x="0" y="0"/>
                  </a:moveTo>
                  <a:lnTo>
                    <a:pt x="2334" y="720"/>
                  </a:lnTo>
                  <a:lnTo>
                    <a:pt x="2226" y="2496"/>
                  </a:lnTo>
                  <a:lnTo>
                    <a:pt x="246" y="1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5" name="Freeform 148"/>
            <p:cNvSpPr>
              <a:spLocks/>
            </p:cNvSpPr>
            <p:nvPr/>
          </p:nvSpPr>
          <p:spPr bwMode="auto">
            <a:xfrm>
              <a:off x="4580" y="1682"/>
              <a:ext cx="682" cy="1723"/>
            </a:xfrm>
            <a:custGeom>
              <a:avLst/>
              <a:gdLst>
                <a:gd name="T0" fmla="*/ 0 w 1296"/>
                <a:gd name="T1" fmla="*/ 251 h 3276"/>
                <a:gd name="T2" fmla="*/ 8 w 1296"/>
                <a:gd name="T3" fmla="*/ 114 h 3276"/>
                <a:gd name="T4" fmla="*/ 99 w 1296"/>
                <a:gd name="T5" fmla="*/ 0 h 3276"/>
                <a:gd name="T6" fmla="*/ 84 w 1296"/>
                <a:gd name="T7" fmla="*/ 109 h 3276"/>
                <a:gd name="T8" fmla="*/ 0 w 1296"/>
                <a:gd name="T9" fmla="*/ 251 h 32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6"/>
                <a:gd name="T16" fmla="*/ 0 h 3276"/>
                <a:gd name="T17" fmla="*/ 1296 w 1296"/>
                <a:gd name="T18" fmla="*/ 3276 h 32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6" h="3276">
                  <a:moveTo>
                    <a:pt x="0" y="3276"/>
                  </a:moveTo>
                  <a:lnTo>
                    <a:pt x="102" y="1488"/>
                  </a:lnTo>
                  <a:lnTo>
                    <a:pt x="1296" y="0"/>
                  </a:lnTo>
                  <a:lnTo>
                    <a:pt x="1098" y="1428"/>
                  </a:lnTo>
                  <a:lnTo>
                    <a:pt x="0" y="3276"/>
                  </a:lnTo>
                  <a:close/>
                </a:path>
              </a:pathLst>
            </a:custGeom>
            <a:solidFill>
              <a:srgbClr val="FFCC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6805" name="Freeform 149"/>
          <p:cNvSpPr>
            <a:spLocks/>
          </p:cNvSpPr>
          <p:nvPr/>
        </p:nvSpPr>
        <p:spPr bwMode="auto">
          <a:xfrm>
            <a:off x="4940300" y="2915841"/>
            <a:ext cx="1270000" cy="1019175"/>
          </a:xfrm>
          <a:custGeom>
            <a:avLst/>
            <a:gdLst>
              <a:gd name="T0" fmla="*/ 0 w 2334"/>
              <a:gd name="T1" fmla="*/ 0 h 2496"/>
              <a:gd name="T2" fmla="*/ 2147483647 w 2334"/>
              <a:gd name="T3" fmla="*/ 2147483647 h 2496"/>
              <a:gd name="T4" fmla="*/ 2147483647 w 2334"/>
              <a:gd name="T5" fmla="*/ 2147483647 h 2496"/>
              <a:gd name="T6" fmla="*/ 2147483647 w 2334"/>
              <a:gd name="T7" fmla="*/ 2147483647 h 2496"/>
              <a:gd name="T8" fmla="*/ 0 w 2334"/>
              <a:gd name="T9" fmla="*/ 0 h 2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4"/>
              <a:gd name="T16" fmla="*/ 0 h 2496"/>
              <a:gd name="T17" fmla="*/ 2334 w 2334"/>
              <a:gd name="T18" fmla="*/ 2496 h 2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4" h="2496">
                <a:moveTo>
                  <a:pt x="0" y="0"/>
                </a:moveTo>
                <a:lnTo>
                  <a:pt x="2334" y="720"/>
                </a:lnTo>
                <a:lnTo>
                  <a:pt x="2226" y="2496"/>
                </a:lnTo>
                <a:lnTo>
                  <a:pt x="246" y="1632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807" name="Line 151"/>
          <p:cNvSpPr>
            <a:spLocks noChangeShapeType="1"/>
          </p:cNvSpPr>
          <p:nvPr/>
        </p:nvSpPr>
        <p:spPr bwMode="auto">
          <a:xfrm flipV="1">
            <a:off x="3946525" y="2541985"/>
            <a:ext cx="1460500" cy="3214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6808" name="Line 152"/>
          <p:cNvSpPr>
            <a:spLocks noChangeShapeType="1"/>
          </p:cNvSpPr>
          <p:nvPr/>
        </p:nvSpPr>
        <p:spPr bwMode="auto">
          <a:xfrm flipV="1">
            <a:off x="2322513" y="3415904"/>
            <a:ext cx="2709862" cy="15835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155"/>
          <p:cNvGrpSpPr>
            <a:grpSpLocks/>
          </p:cNvGrpSpPr>
          <p:nvPr/>
        </p:nvGrpSpPr>
        <p:grpSpPr bwMode="auto">
          <a:xfrm>
            <a:off x="4437063" y="1328738"/>
            <a:ext cx="4476750" cy="3127772"/>
            <a:chOff x="2795" y="1116"/>
            <a:chExt cx="2820" cy="2627"/>
          </a:xfrm>
        </p:grpSpPr>
        <p:sp>
          <p:nvSpPr>
            <p:cNvPr id="86027" name="Line 101"/>
            <p:cNvSpPr>
              <a:spLocks noChangeShapeType="1"/>
            </p:cNvSpPr>
            <p:nvPr/>
          </p:nvSpPr>
          <p:spPr bwMode="auto">
            <a:xfrm flipH="1">
              <a:off x="4653" y="1116"/>
              <a:ext cx="962" cy="1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8" name="Line 110"/>
            <p:cNvSpPr>
              <a:spLocks noChangeShapeType="1"/>
            </p:cNvSpPr>
            <p:nvPr/>
          </p:nvSpPr>
          <p:spPr bwMode="auto">
            <a:xfrm flipH="1" flipV="1">
              <a:off x="2795" y="1749"/>
              <a:ext cx="1858" cy="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9" name="Line 100"/>
            <p:cNvSpPr>
              <a:spLocks noChangeShapeType="1"/>
            </p:cNvSpPr>
            <p:nvPr/>
          </p:nvSpPr>
          <p:spPr bwMode="auto">
            <a:xfrm flipH="1">
              <a:off x="4572" y="2311"/>
              <a:ext cx="81" cy="1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6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6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6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6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6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6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  <p:bldP spid="326805" grpId="0" animBg="1"/>
      <p:bldP spid="326807" grpId="0" animBg="1"/>
      <p:bldP spid="3268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1" y="1771650"/>
            <a:ext cx="44815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2" name="WordArt 4"/>
          <p:cNvSpPr>
            <a:spLocks noChangeArrowheads="1" noChangeShapeType="1" noTextEdit="1"/>
          </p:cNvSpPr>
          <p:nvPr/>
        </p:nvSpPr>
        <p:spPr bwMode="auto">
          <a:xfrm>
            <a:off x="152400" y="742950"/>
            <a:ext cx="7620000" cy="2057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René Descartes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07005A-2EA6-4552-AD47-1D3F040A7C8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>
              <a:cs typeface="Arial" charset="0"/>
            </a:endParaRPr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4572"/>
            <a:ext cx="7772400" cy="685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Viewports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143000" y="1943100"/>
            <a:ext cx="4648200" cy="2571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CA" sz="2400">
              <a:latin typeface="Times New Roman" pitchFamily="18" charset="0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143000" y="2686050"/>
            <a:ext cx="3048000" cy="18288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7624" y="2283718"/>
            <a:ext cx="3521075" cy="2171700"/>
            <a:chOff x="768" y="1920"/>
            <a:chExt cx="2218" cy="1824"/>
          </a:xfrm>
        </p:grpSpPr>
        <p:sp>
          <p:nvSpPr>
            <p:cNvPr id="87052" name="Text Box 6"/>
            <p:cNvSpPr txBox="1">
              <a:spLocks noChangeArrowheads="1"/>
            </p:cNvSpPr>
            <p:nvPr/>
          </p:nvSpPr>
          <p:spPr bwMode="auto">
            <a:xfrm>
              <a:off x="864" y="1920"/>
              <a:ext cx="924" cy="2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rgbClr val="FF0000"/>
                  </a:solidFill>
                  <a:latin typeface="Times New Roman" pitchFamily="18" charset="0"/>
                </a:rPr>
                <a:t>Viewport width</a:t>
              </a:r>
            </a:p>
          </p:txBody>
        </p:sp>
        <p:sp>
          <p:nvSpPr>
            <p:cNvPr id="87053" name="Text Box 7"/>
            <p:cNvSpPr txBox="1">
              <a:spLocks noChangeArrowheads="1"/>
            </p:cNvSpPr>
            <p:nvPr/>
          </p:nvSpPr>
          <p:spPr bwMode="auto">
            <a:xfrm rot="5400000">
              <a:off x="2244" y="2930"/>
              <a:ext cx="1272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rgbClr val="FF0000"/>
                  </a:solidFill>
                  <a:latin typeface="Times New Roman" pitchFamily="18" charset="0"/>
                </a:rPr>
                <a:t>Viewport height</a:t>
              </a:r>
            </a:p>
          </p:txBody>
        </p:sp>
        <p:sp>
          <p:nvSpPr>
            <p:cNvPr id="87054" name="Line 8"/>
            <p:cNvSpPr>
              <a:spLocks noChangeShapeType="1"/>
            </p:cNvSpPr>
            <p:nvPr/>
          </p:nvSpPr>
          <p:spPr bwMode="auto">
            <a:xfrm>
              <a:off x="768" y="2160"/>
              <a:ext cx="18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5" name="Line 9"/>
            <p:cNvSpPr>
              <a:spLocks noChangeShapeType="1"/>
            </p:cNvSpPr>
            <p:nvPr/>
          </p:nvSpPr>
          <p:spPr bwMode="auto">
            <a:xfrm flipV="1">
              <a:off x="2736" y="2304"/>
              <a:ext cx="0" cy="14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219200" y="1543050"/>
            <a:ext cx="5273675" cy="2914650"/>
            <a:chOff x="768" y="1296"/>
            <a:chExt cx="3322" cy="2448"/>
          </a:xfrm>
        </p:grpSpPr>
        <p:sp>
          <p:nvSpPr>
            <p:cNvPr id="87048" name="Text Box 11"/>
            <p:cNvSpPr txBox="1">
              <a:spLocks noChangeArrowheads="1"/>
            </p:cNvSpPr>
            <p:nvPr/>
          </p:nvSpPr>
          <p:spPr bwMode="auto">
            <a:xfrm>
              <a:off x="1344" y="1296"/>
              <a:ext cx="884" cy="2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dirty="0">
                  <a:latin typeface="Times New Roman" pitchFamily="18" charset="0"/>
                </a:rPr>
                <a:t>Window width</a:t>
              </a:r>
            </a:p>
          </p:txBody>
        </p:sp>
        <p:sp>
          <p:nvSpPr>
            <p:cNvPr id="87049" name="Text Box 12"/>
            <p:cNvSpPr txBox="1">
              <a:spLocks noChangeArrowheads="1"/>
            </p:cNvSpPr>
            <p:nvPr/>
          </p:nvSpPr>
          <p:spPr bwMode="auto">
            <a:xfrm rot="5400000">
              <a:off x="3375" y="2705"/>
              <a:ext cx="1217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dirty="0">
                  <a:latin typeface="Times New Roman" pitchFamily="18" charset="0"/>
                </a:rPr>
                <a:t>Window height</a:t>
              </a:r>
            </a:p>
          </p:txBody>
        </p:sp>
        <p:sp>
          <p:nvSpPr>
            <p:cNvPr id="87050" name="Line 13"/>
            <p:cNvSpPr>
              <a:spLocks noChangeShapeType="1"/>
            </p:cNvSpPr>
            <p:nvPr/>
          </p:nvSpPr>
          <p:spPr bwMode="auto">
            <a:xfrm flipV="1">
              <a:off x="3792" y="1728"/>
              <a:ext cx="0" cy="20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1" name="Line 14"/>
            <p:cNvSpPr>
              <a:spLocks noChangeShapeType="1"/>
            </p:cNvSpPr>
            <p:nvPr/>
          </p:nvSpPr>
          <p:spPr bwMode="auto">
            <a:xfrm>
              <a:off x="768" y="1536"/>
              <a:ext cx="27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Picture 5" descr="pipeline-thumb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428751"/>
            <a:ext cx="6477000" cy="283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6" name="Text Box 6"/>
          <p:cNvSpPr txBox="1">
            <a:spLocks noChangeArrowheads="1"/>
          </p:cNvSpPr>
          <p:nvPr/>
        </p:nvSpPr>
        <p:spPr bwMode="auto">
          <a:xfrm>
            <a:off x="1447800" y="514350"/>
            <a:ext cx="6781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latin typeface="Arial Unicode MS" pitchFamily="34" charset="-128"/>
              </a:rPr>
              <a:t>Simplified graphics pipeline</a:t>
            </a:r>
            <a:endParaRPr lang="en-CA" sz="3600" b="1">
              <a:latin typeface="Arial Unicode MS" pitchFamily="34" charset="-128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89" name="Picture 7" descr="Direct3D graphics pipeline diagram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14350"/>
            <a:ext cx="76200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12" name="AutoShape 8"/>
          <p:cNvSpPr>
            <a:spLocks noChangeArrowheads="1"/>
          </p:cNvSpPr>
          <p:nvPr/>
        </p:nvSpPr>
        <p:spPr bwMode="auto">
          <a:xfrm>
            <a:off x="685800" y="457200"/>
            <a:ext cx="1066800" cy="62865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149513" name="AutoShape 9"/>
          <p:cNvSpPr>
            <a:spLocks noChangeArrowheads="1"/>
          </p:cNvSpPr>
          <p:nvPr/>
        </p:nvSpPr>
        <p:spPr bwMode="auto">
          <a:xfrm>
            <a:off x="2895600" y="800100"/>
            <a:ext cx="1447800" cy="62865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  <p:sp>
        <p:nvSpPr>
          <p:cNvPr id="14951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838200" y="2628900"/>
            <a:ext cx="8001000" cy="2057400"/>
          </a:xfrm>
        </p:spPr>
        <p:txBody>
          <a:bodyPr>
            <a:normAutofit fontScale="77500" lnSpcReduction="20000"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Vertex data (a bunch of vertices and triangles – or equivalent) go down a “vertex stream”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They are “processed” (“drawn”) on screen (or a back-buffer</a:t>
            </a:r>
            <a:r>
              <a:rPr lang="en-US" dirty="0" smtClean="0"/>
              <a:t>)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What about the rest of the diagram…?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Soon my young padawan… soon.</a:t>
            </a:r>
            <a:endParaRPr lang="en-CA" dirty="0"/>
          </a:p>
        </p:txBody>
      </p:sp>
      <p:sp>
        <p:nvSpPr>
          <p:cNvPr id="89093" name="Text Box 12"/>
          <p:cNvSpPr txBox="1">
            <a:spLocks noChangeArrowheads="1"/>
          </p:cNvSpPr>
          <p:nvPr/>
        </p:nvSpPr>
        <p:spPr bwMode="auto">
          <a:xfrm>
            <a:off x="539552" y="0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Arial Unicode MS" pitchFamily="34" charset="-128"/>
              </a:rPr>
              <a:t>Simplified </a:t>
            </a:r>
            <a:r>
              <a:rPr lang="en-US" sz="2800" b="1" dirty="0" smtClean="0">
                <a:latin typeface="Arial Unicode MS" pitchFamily="34" charset="-128"/>
              </a:rPr>
              <a:t>Graphics pipeline (GL3.x/DX10)</a:t>
            </a:r>
            <a:endParaRPr lang="en-CA" sz="2800" b="1" dirty="0">
              <a:latin typeface="Arial Unicode MS" pitchFamily="34" charset="-128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9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9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9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49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49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49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49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49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49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49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49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49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2" grpId="0" uiExpand="1" animBg="1"/>
      <p:bldP spid="149513" grpId="0" animBg="1"/>
      <p:bldP spid="149514" grpId="0" uiExpand="1" build="p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16216" y="0"/>
            <a:ext cx="2160240" cy="48760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093" name="Text Box 12"/>
          <p:cNvSpPr txBox="1">
            <a:spLocks noChangeArrowheads="1"/>
          </p:cNvSpPr>
          <p:nvPr/>
        </p:nvSpPr>
        <p:spPr bwMode="auto">
          <a:xfrm>
            <a:off x="683568" y="123478"/>
            <a:ext cx="56166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Arial Unicode MS" pitchFamily="34" charset="-128"/>
              </a:rPr>
              <a:t>GL 3.x (below) and 4.x (right) pipeline</a:t>
            </a:r>
            <a:endParaRPr lang="en-CA" sz="2400" b="1" dirty="0">
              <a:latin typeface="Arial Unicode MS" pitchFamily="34" charset="-128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23554" name="Picture 2" descr="https://developer.apple.com/library/mac/documentation/graphicsimaging/conceptual/opengl-macprogguide/art/application_pipelin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699542"/>
            <a:ext cx="4608512" cy="3644345"/>
          </a:xfrm>
          <a:prstGeom prst="rect">
            <a:avLst/>
          </a:prstGeom>
          <a:noFill/>
        </p:spPr>
      </p:pic>
      <p:pic>
        <p:nvPicPr>
          <p:cNvPr id="21506" name="Picture 2" descr="https://www.khronos.org/opengl/wiki_opengl/images/RenderingPipeline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0"/>
            <a:ext cx="2160240" cy="4798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Text Box 12"/>
          <p:cNvSpPr txBox="1">
            <a:spLocks noChangeArrowheads="1"/>
          </p:cNvSpPr>
          <p:nvPr/>
        </p:nvSpPr>
        <p:spPr bwMode="auto">
          <a:xfrm>
            <a:off x="1115616" y="0"/>
            <a:ext cx="73448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latin typeface="Arial Unicode MS" pitchFamily="34" charset="-128"/>
              </a:rPr>
              <a:t>GL 4.3 pipeline</a:t>
            </a:r>
            <a:endParaRPr lang="en-CA" sz="2800" b="1" dirty="0">
              <a:latin typeface="Arial Unicode MS" pitchFamily="34" charset="-128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11560" y="4299942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From: http://www.brightsideofnews.com/Data/2012_8_6/Khronos-Announces-OpenGL-ES-30-and-OpenGL-43-and-More!/OpenGL4.3ShaderPipeline.JPG</a:t>
            </a:r>
            <a:endParaRPr lang="en-CA" sz="1400" dirty="0"/>
          </a:p>
        </p:txBody>
      </p:sp>
      <p:pic>
        <p:nvPicPr>
          <p:cNvPr id="79874" name="Picture 2" descr="http://www.brightsideofnews.com/Data/2012_8_6/Khronos-Announces-OpenGL-ES-30-and-OpenGL-43-and-More!/OpenGL4.3ShaderPipel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55526"/>
            <a:ext cx="8064896" cy="3704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WordArt 2"/>
          <p:cNvSpPr>
            <a:spLocks noChangeArrowheads="1" noChangeShapeType="1" noTextEdit="1"/>
          </p:cNvSpPr>
          <p:nvPr/>
        </p:nvSpPr>
        <p:spPr bwMode="auto">
          <a:xfrm>
            <a:off x="395536" y="1779662"/>
            <a:ext cx="7620000" cy="16573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 err="1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Rasterizier</a:t>
            </a:r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Rasterization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27584" y="1203598"/>
            <a:ext cx="7543800" cy="3086100"/>
          </a:xfrm>
        </p:spPr>
        <p:txBody>
          <a:bodyPr/>
          <a:lstStyle/>
          <a:p>
            <a:r>
              <a:rPr lang="en-US" sz="2400" dirty="0" smtClean="0"/>
              <a:t>A “vertex buffer” is a memory location where vertices are stored.</a:t>
            </a:r>
          </a:p>
          <a:p>
            <a:r>
              <a:rPr lang="en-US" sz="2400" dirty="0" smtClean="0"/>
              <a:t>A “vertex stream” is when this data is fed into the “</a:t>
            </a:r>
            <a:r>
              <a:rPr lang="en-US" sz="2400" dirty="0" err="1" smtClean="0"/>
              <a:t>rasterizer</a:t>
            </a:r>
            <a:r>
              <a:rPr lang="en-US" sz="2400" dirty="0" smtClean="0"/>
              <a:t>” to be drawn</a:t>
            </a:r>
          </a:p>
          <a:p>
            <a:r>
              <a:rPr lang="en-US" sz="2400" dirty="0" smtClean="0"/>
              <a:t>This can be in the CPU or the GPU</a:t>
            </a:r>
          </a:p>
          <a:p>
            <a:pPr lvl="1"/>
            <a:r>
              <a:rPr lang="en-US" sz="2000" dirty="0" smtClean="0"/>
              <a:t>More on this later</a:t>
            </a:r>
          </a:p>
          <a:p>
            <a:pPr lvl="1"/>
            <a:r>
              <a:rPr lang="en-US" sz="2000" dirty="0" smtClean="0"/>
              <a:t>Think of it like a “fancy array,” a database, or a file - in other words, you just can’t “touch” it, you have to “lock and load it!” Oh yeah!</a:t>
            </a:r>
          </a:p>
          <a:p>
            <a:endParaRPr lang="en-CA" sz="2400" dirty="0" smtClean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1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1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1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1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 build="p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Vertexes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8003"/>
            <a:ext cx="8305800" cy="3403997"/>
          </a:xfrm>
        </p:spPr>
        <p:txBody>
          <a:bodyPr/>
          <a:lstStyle/>
          <a:p>
            <a:r>
              <a:rPr lang="en-US" sz="2400" dirty="0" smtClean="0"/>
              <a:t>A basic vertex can hold the 2D (</a:t>
            </a:r>
            <a:r>
              <a:rPr lang="en-US" sz="2400" dirty="0" err="1" smtClean="0"/>
              <a:t>x,y</a:t>
            </a:r>
            <a:r>
              <a:rPr lang="en-US" sz="2400" dirty="0" smtClean="0"/>
              <a:t>) or the 3D 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location in space. </a:t>
            </a:r>
          </a:p>
          <a:p>
            <a:r>
              <a:rPr lang="en-US" sz="2400" dirty="0" smtClean="0"/>
              <a:t>But, they can (and will) hold a </a:t>
            </a:r>
            <a:r>
              <a:rPr lang="en-US" sz="2400" b="1" i="1" u="sng" dirty="0" smtClean="0"/>
              <a:t>lot</a:t>
            </a:r>
            <a:r>
              <a:rPr lang="en-US" sz="2400" dirty="0" smtClean="0"/>
              <a:t> more than just the 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 location:</a:t>
            </a:r>
          </a:p>
          <a:p>
            <a:pPr lvl="1"/>
            <a:r>
              <a:rPr lang="en-US" sz="2000" dirty="0" smtClean="0"/>
              <a:t>Transparency (alpha), textures, </a:t>
            </a:r>
            <a:r>
              <a:rPr lang="en-US" sz="2000" dirty="0" err="1" smtClean="0"/>
              <a:t>colours</a:t>
            </a:r>
            <a:r>
              <a:rPr lang="en-US" sz="2000" dirty="0" smtClean="0"/>
              <a:t>, shading, reflectivity, etc.</a:t>
            </a:r>
          </a:p>
          <a:p>
            <a:pPr lvl="1"/>
            <a:r>
              <a:rPr lang="en-US" sz="2000" dirty="0" smtClean="0"/>
              <a:t>Next week, we will be doing just that, actually.</a:t>
            </a:r>
          </a:p>
          <a:p>
            <a:r>
              <a:rPr lang="en-US" sz="2400" dirty="0" smtClean="0"/>
              <a:t>(in fact, they can hold </a:t>
            </a:r>
            <a:r>
              <a:rPr lang="en-US" sz="2400" i="1" u="sng" dirty="0" smtClean="0"/>
              <a:t>whatever we want</a:t>
            </a:r>
            <a:r>
              <a:rPr lang="en-US" sz="2400" dirty="0" smtClean="0"/>
              <a:t> them to… they are just data…but </a:t>
            </a:r>
            <a:r>
              <a:rPr lang="en-US" sz="2400" dirty="0" err="1" smtClean="0"/>
              <a:t>shhh</a:t>
            </a:r>
            <a:r>
              <a:rPr lang="en-US" sz="2400" dirty="0" smtClean="0"/>
              <a:t>, don’t tell anyone…)</a:t>
            </a:r>
            <a:endParaRPr lang="en-CA" sz="2400" dirty="0" smtClean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uiExpand="1" build="p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Primitives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131590"/>
            <a:ext cx="7772400" cy="3815953"/>
          </a:xfrm>
        </p:spPr>
        <p:txBody>
          <a:bodyPr>
            <a:normAutofit fontScale="77500" lnSpcReduction="20000"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We say the word “primitive” earlier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Remember that graphics cards today are heavily optimized for triangles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They are a type of “primitive”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There are other types, too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In the past, there was a lot of effort that went into trying to convert triangles into these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But, there really isn’t a lot of difference any more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And, it’s sometimes difficult to transform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However, there are also “points” and “lines”</a:t>
            </a:r>
          </a:p>
          <a:p>
            <a:pPr marL="740664" lvl="1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… and “quads” if you are in OpenGL land….</a:t>
            </a:r>
            <a:endParaRPr lang="en-US" dirty="0"/>
          </a:p>
        </p:txBody>
      </p:sp>
      <p:sp>
        <p:nvSpPr>
          <p:cNvPr id="8" name="Pentagon 7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6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Triangles, fans, oh my!!</a:t>
            </a:r>
            <a:endParaRPr lang="en-CA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96258" name="Picture 6" descr="surfaceModeling015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1" y="1257300"/>
            <a:ext cx="4276725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CA">
                <a:solidFill>
                  <a:schemeClr val="tx2">
                    <a:satMod val="200000"/>
                  </a:schemeClr>
                </a:solidFill>
              </a:rPr>
              <a:t>René Descartes 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03598"/>
            <a:ext cx="8424936" cy="3384376"/>
          </a:xfrm>
        </p:spPr>
        <p:txBody>
          <a:bodyPr/>
          <a:lstStyle/>
          <a:p>
            <a:r>
              <a:rPr lang="en-US" dirty="0" smtClean="0"/>
              <a:t>Mathematician and philosopher 17</a:t>
            </a:r>
            <a:r>
              <a:rPr lang="en-US" baseline="30000" dirty="0" smtClean="0"/>
              <a:t>th</a:t>
            </a:r>
            <a:r>
              <a:rPr lang="en-US" dirty="0" smtClean="0"/>
              <a:t> C</a:t>
            </a:r>
          </a:p>
          <a:p>
            <a:r>
              <a:rPr lang="en-US" dirty="0" smtClean="0"/>
              <a:t>“I think, therefore I am”</a:t>
            </a:r>
          </a:p>
          <a:p>
            <a:r>
              <a:rPr lang="en-US" dirty="0" smtClean="0"/>
              <a:t>Story goes that he was looking at a fly walking on the ceiling of his room, and wondered how he could describe its location</a:t>
            </a:r>
            <a:endParaRPr lang="en-CA" dirty="0" smtClean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Indexed </a:t>
            </a: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 non-indexed models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0113" y="1113235"/>
            <a:ext cx="7772400" cy="3429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SzPct val="95000"/>
              <a:buFont typeface="Wingdings"/>
              <a:buChar char=""/>
              <a:defRPr/>
            </a:pPr>
            <a:r>
              <a:rPr lang="en-US" sz="3000" dirty="0">
                <a:latin typeface="+mn-lt"/>
                <a:cs typeface="+mn-cs"/>
              </a:rPr>
              <a:t>We could store the triangles individually </a:t>
            </a:r>
          </a:p>
          <a:p>
            <a:pPr marL="868680" lvl="1" indent="-342900" fontAlgn="auto">
              <a:spcBef>
                <a:spcPts val="700"/>
              </a:spcBef>
              <a:spcAft>
                <a:spcPts val="0"/>
              </a:spcAft>
              <a:buSzPct val="95000"/>
              <a:buFont typeface="Wingdings"/>
              <a:buChar char=""/>
              <a:defRPr/>
            </a:pPr>
            <a:r>
              <a:rPr lang="en-US" sz="2600" dirty="0">
                <a:latin typeface="+mn-lt"/>
                <a:cs typeface="+mn-cs"/>
              </a:rPr>
              <a:t>i.e. Every three vertices = 1 triangle</a:t>
            </a:r>
          </a:p>
          <a:p>
            <a:pPr marL="868680" lvl="1" indent="-342900" fontAlgn="auto">
              <a:spcBef>
                <a:spcPts val="700"/>
              </a:spcBef>
              <a:spcAft>
                <a:spcPts val="0"/>
              </a:spcAft>
              <a:buSzPct val="95000"/>
              <a:buFont typeface="Wingdings"/>
              <a:buChar char=""/>
              <a:defRPr/>
            </a:pPr>
            <a:r>
              <a:rPr lang="en-US" sz="2600" dirty="0">
                <a:latin typeface="+mn-lt"/>
                <a:cs typeface="+mn-cs"/>
              </a:rPr>
              <a:t>But that would involve a lot of repetition, perhaps</a:t>
            </a: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SzPct val="95000"/>
              <a:buFont typeface="Wingdings"/>
              <a:buChar char=""/>
              <a:defRPr/>
            </a:pPr>
            <a:r>
              <a:rPr lang="en-US" sz="2600" dirty="0">
                <a:latin typeface="+mn-lt"/>
                <a:cs typeface="+mn-cs"/>
              </a:rPr>
              <a:t>Or we could “index” the vertices</a:t>
            </a: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SzPct val="95000"/>
              <a:buFont typeface="Wingdings"/>
              <a:buChar char=""/>
              <a:defRPr/>
            </a:pPr>
            <a:r>
              <a:rPr lang="en-US" sz="2600" dirty="0">
                <a:latin typeface="+mn-lt"/>
                <a:cs typeface="+mn-cs"/>
              </a:rPr>
              <a:t>This is where the vertices are stored in an array</a:t>
            </a:r>
          </a:p>
          <a:p>
            <a:pPr marL="868680" lvl="1" indent="-342900" fontAlgn="auto">
              <a:spcBef>
                <a:spcPts val="700"/>
              </a:spcBef>
              <a:spcAft>
                <a:spcPts val="0"/>
              </a:spcAft>
              <a:buSzPct val="95000"/>
              <a:buFont typeface="Wingdings"/>
              <a:buChar char=""/>
              <a:defRPr/>
            </a:pPr>
            <a:r>
              <a:rPr lang="en-US" sz="2600" dirty="0">
                <a:latin typeface="+mn-lt"/>
                <a:cs typeface="+mn-cs"/>
              </a:rPr>
              <a:t>And only stored once</a:t>
            </a:r>
          </a:p>
          <a:p>
            <a:pPr marL="868680" lvl="1" indent="-342900" fontAlgn="auto">
              <a:spcBef>
                <a:spcPts val="700"/>
              </a:spcBef>
              <a:spcAft>
                <a:spcPts val="0"/>
              </a:spcAft>
              <a:buSzPct val="95000"/>
              <a:buFont typeface="Wingdings"/>
              <a:buChar char=""/>
              <a:defRPr/>
            </a:pPr>
            <a:r>
              <a:rPr lang="en-US" sz="2600" dirty="0">
                <a:latin typeface="+mn-lt"/>
                <a:cs typeface="+mn-cs"/>
              </a:rPr>
              <a:t>They are each given an “index”</a:t>
            </a: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SzPct val="95000"/>
              <a:buFont typeface="Wingdings"/>
              <a:buChar char=""/>
              <a:defRPr/>
            </a:pPr>
            <a:r>
              <a:rPr lang="en-US" sz="2600" dirty="0">
                <a:latin typeface="+mn-lt"/>
                <a:cs typeface="+mn-cs"/>
              </a:rPr>
              <a:t>Then the triangles refer to the index, not the actual vertex 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Indexed </a:t>
            </a: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 non-indexed models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98307" name="Picture 2" descr="http://www.opengl-tutorial.org/wp-content/uploads/2011/05/indexing1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975" y="1275160"/>
            <a:ext cx="5715000" cy="267890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Shaders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51310"/>
            <a:ext cx="7772400" cy="3815953"/>
          </a:xfrm>
        </p:spPr>
        <p:txBody>
          <a:bodyPr/>
          <a:lstStyle/>
          <a:p>
            <a:r>
              <a:rPr lang="en-US" sz="2400" dirty="0" smtClean="0"/>
              <a:t>We will spend a fair bit of time in this course on “shaders” </a:t>
            </a:r>
          </a:p>
          <a:p>
            <a:r>
              <a:rPr lang="en-US" sz="2400" dirty="0" smtClean="0"/>
              <a:t>Essentially, this is the programming language of the video card itself</a:t>
            </a:r>
          </a:p>
          <a:p>
            <a:r>
              <a:rPr lang="en-US" sz="2400" dirty="0" smtClean="0"/>
              <a:t>There are several kinds and several kinds of languages</a:t>
            </a:r>
          </a:p>
          <a:p>
            <a:r>
              <a:rPr lang="en-US" sz="2400" dirty="0" smtClean="0"/>
              <a:t>It takes the data from the buffers (like the vertex buffer) and “does something” with them to show fancy things on screen</a:t>
            </a:r>
          </a:p>
          <a:p>
            <a:r>
              <a:rPr lang="en-US" sz="2400" dirty="0" smtClean="0"/>
              <a:t>Really, that’s all it does</a:t>
            </a:r>
          </a:p>
        </p:txBody>
      </p:sp>
      <p:sp>
        <p:nvSpPr>
          <p:cNvPr id="8" name="Pentagon 7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Shaders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51310"/>
            <a:ext cx="7772400" cy="3815953"/>
          </a:xfrm>
        </p:spPr>
        <p:txBody>
          <a:bodyPr/>
          <a:lstStyle/>
          <a:p>
            <a:r>
              <a:rPr lang="en-US" sz="2400" dirty="0" smtClean="0"/>
              <a:t>However, saying that is sort of like the founder of Pixar saying:</a:t>
            </a:r>
          </a:p>
          <a:p>
            <a:pPr lvl="1"/>
            <a:r>
              <a:rPr lang="en-US" sz="2000" dirty="0" smtClean="0"/>
              <a:t>“There are a few billion pixels in a Pixar movie and all we do is determine what color each one is on each frame.”</a:t>
            </a:r>
          </a:p>
          <a:p>
            <a:r>
              <a:rPr lang="en-US" sz="2400" dirty="0" smtClean="0"/>
              <a:t>Uh huh.</a:t>
            </a:r>
          </a:p>
          <a:p>
            <a:r>
              <a:rPr lang="en-US" sz="2400" dirty="0" smtClean="0"/>
              <a:t>But, they really just transform data</a:t>
            </a:r>
          </a:p>
          <a:p>
            <a:r>
              <a:rPr lang="en-US" sz="2400" dirty="0" smtClean="0"/>
              <a:t>In the process, then provide:</a:t>
            </a:r>
          </a:p>
          <a:p>
            <a:pPr lvl="1"/>
            <a:r>
              <a:rPr lang="en-US" sz="2000" dirty="0" smtClean="0"/>
              <a:t>Transformations, </a:t>
            </a:r>
            <a:r>
              <a:rPr lang="en-US" sz="2000" dirty="0" err="1" smtClean="0"/>
              <a:t>colour</a:t>
            </a:r>
            <a:r>
              <a:rPr lang="en-US" sz="2000" dirty="0" smtClean="0"/>
              <a:t>, textures, lighting, etc.</a:t>
            </a:r>
          </a:p>
          <a:p>
            <a:pPr lvl="1"/>
            <a:r>
              <a:rPr lang="en-US" sz="2000" dirty="0" smtClean="0"/>
              <a:t>Whatever you can imagine.</a:t>
            </a:r>
          </a:p>
        </p:txBody>
      </p:sp>
      <p:sp>
        <p:nvSpPr>
          <p:cNvPr id="8" name="Pentagon 7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C++ things… classes </a:t>
            </a:r>
            <a:r>
              <a:rPr lang="en-US" sz="3600" dirty="0" smtClean="0">
                <a:solidFill>
                  <a:schemeClr val="tx2">
                    <a:satMod val="200000"/>
                  </a:schemeClr>
                </a:solidFill>
              </a:rPr>
              <a:t>(hopefully is review)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75606"/>
            <a:ext cx="7772400" cy="3275409"/>
          </a:xfrm>
        </p:spPr>
        <p:txBody>
          <a:bodyPr/>
          <a:lstStyle/>
          <a:p>
            <a:r>
              <a:rPr lang="en-US" sz="2000" dirty="0" smtClean="0"/>
              <a:t>C++ is “C with classes”</a:t>
            </a:r>
          </a:p>
          <a:p>
            <a:r>
              <a:rPr lang="en-US" sz="2000" dirty="0" smtClean="0"/>
              <a:t>A “class” is essentially a C “</a:t>
            </a:r>
            <a:r>
              <a:rPr lang="en-US" sz="2000" dirty="0" err="1" smtClean="0"/>
              <a:t>struct</a:t>
            </a:r>
            <a:r>
              <a:rPr lang="en-US" sz="2000" dirty="0" smtClean="0"/>
              <a:t>” but with methods</a:t>
            </a:r>
          </a:p>
          <a:p>
            <a:r>
              <a:rPr lang="en-US" sz="2000" dirty="0" smtClean="0"/>
              <a:t>Everything is “private” by default, unless you declare it as “public” </a:t>
            </a:r>
          </a:p>
          <a:p>
            <a:pPr lvl="1"/>
            <a:r>
              <a:rPr lang="en-US" sz="1800" dirty="0" smtClean="0"/>
              <a:t>(or “protected”… which we will talk about later…)</a:t>
            </a:r>
          </a:p>
          <a:p>
            <a:r>
              <a:rPr lang="en-US" sz="2000" dirty="0" smtClean="0"/>
              <a:t>Convention:</a:t>
            </a:r>
          </a:p>
          <a:p>
            <a:pPr lvl="1"/>
            <a:r>
              <a:rPr lang="en-US" sz="1800" dirty="0" smtClean="0"/>
              <a:t>Place all classes into “header” (aka “.h” files)</a:t>
            </a:r>
          </a:p>
          <a:p>
            <a:pPr lvl="1"/>
            <a:r>
              <a:rPr lang="en-US" sz="1800" b="1" u="sng" dirty="0" smtClean="0"/>
              <a:t>NEVER</a:t>
            </a:r>
            <a:r>
              <a:rPr lang="en-US" sz="1800" dirty="0" smtClean="0"/>
              <a:t> put code into a header file; code goes into “</a:t>
            </a:r>
            <a:r>
              <a:rPr lang="en-US" sz="1800" dirty="0" err="1" smtClean="0"/>
              <a:t>cpp</a:t>
            </a:r>
            <a:r>
              <a:rPr lang="en-US" sz="1800" dirty="0" smtClean="0"/>
              <a:t>” files. </a:t>
            </a:r>
          </a:p>
          <a:p>
            <a:r>
              <a:rPr lang="en-US" sz="2000" dirty="0" smtClean="0"/>
              <a:t>Scope operator (“::” indicates the method belongs to that class, otherwise it’s just a “global” function.</a:t>
            </a:r>
          </a:p>
        </p:txBody>
      </p:sp>
      <p:sp>
        <p:nvSpPr>
          <p:cNvPr id="8" name="Pentagon 7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uiExpand="1" build="p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C++ things… classes </a:t>
            </a:r>
            <a:r>
              <a:rPr lang="en-US" sz="3600" dirty="0" smtClean="0">
                <a:solidFill>
                  <a:schemeClr val="tx2">
                    <a:satMod val="200000"/>
                  </a:schemeClr>
                </a:solidFill>
              </a:rPr>
              <a:t>(hopefully is review)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059582"/>
            <a:ext cx="7772400" cy="3815953"/>
          </a:xfrm>
        </p:spPr>
        <p:txBody>
          <a:bodyPr/>
          <a:lstStyle/>
          <a:p>
            <a:r>
              <a:rPr lang="en-US" sz="1600" dirty="0" smtClean="0"/>
              <a:t>ALWAYS use header guards</a:t>
            </a:r>
          </a:p>
          <a:p>
            <a:r>
              <a:rPr lang="en-US" sz="1600" dirty="0" smtClean="0"/>
              <a:t>Tip:</a:t>
            </a:r>
          </a:p>
          <a:p>
            <a:pPr lvl="1"/>
            <a:r>
              <a:rPr lang="en-US" sz="1400" dirty="0" smtClean="0"/>
              <a:t>Always create a default constructor</a:t>
            </a:r>
          </a:p>
          <a:p>
            <a:pPr lvl="1"/>
            <a:r>
              <a:rPr lang="en-US" sz="1400" dirty="0" smtClean="0"/>
              <a:t>Always use a virtual destructor (prevents memory leaks if you inherit this class)</a:t>
            </a:r>
          </a:p>
          <a:p>
            <a:r>
              <a:rPr lang="en-US" sz="1600" dirty="0" smtClean="0"/>
              <a:t>Don’t worry about:</a:t>
            </a:r>
          </a:p>
          <a:p>
            <a:pPr lvl="1"/>
            <a:r>
              <a:rPr lang="en-US" sz="1400" dirty="0" smtClean="0"/>
              <a:t>Preventing copying</a:t>
            </a:r>
          </a:p>
          <a:p>
            <a:pPr lvl="1"/>
            <a:r>
              <a:rPr lang="en-US" sz="1400" dirty="0" smtClean="0"/>
              <a:t>Preventing inheriting</a:t>
            </a:r>
          </a:p>
          <a:p>
            <a:pPr lvl="1"/>
            <a:r>
              <a:rPr lang="en-US" sz="1400" dirty="0" smtClean="0"/>
              <a:t>Blah, blah, blah.</a:t>
            </a:r>
          </a:p>
          <a:p>
            <a:r>
              <a:rPr lang="en-US" sz="1600" dirty="0" smtClean="0"/>
              <a:t>General rule of thumb:</a:t>
            </a:r>
          </a:p>
          <a:p>
            <a:pPr lvl="1"/>
            <a:r>
              <a:rPr lang="en-US" sz="1400" dirty="0" smtClean="0"/>
              <a:t>If you are trying to make your class “idiot proof:”</a:t>
            </a:r>
          </a:p>
          <a:p>
            <a:pPr lvl="2"/>
            <a:r>
              <a:rPr lang="en-US" sz="1200" dirty="0" smtClean="0"/>
              <a:t>You aren’t going to be able to do that, so don’t bother</a:t>
            </a:r>
          </a:p>
          <a:p>
            <a:pPr lvl="2"/>
            <a:r>
              <a:rPr lang="en-US" sz="1200" dirty="0" smtClean="0"/>
              <a:t>You are working with idiots, so fix that instead</a:t>
            </a:r>
          </a:p>
          <a:p>
            <a:pPr lvl="1"/>
            <a:r>
              <a:rPr lang="en-US" sz="1400" dirty="0" smtClean="0"/>
              <a:t>Get the darn thing to work, then do the “fancy” stuff</a:t>
            </a:r>
          </a:p>
        </p:txBody>
      </p:sp>
      <p:sp>
        <p:nvSpPr>
          <p:cNvPr id="8" name="Pentagon 7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6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6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68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68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68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uiExpand="1" build="p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3D model formats</a:t>
            </a:r>
            <a:endParaRPr lang="en-CA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203598"/>
            <a:ext cx="7772400" cy="3815953"/>
          </a:xfrm>
        </p:spPr>
        <p:txBody>
          <a:bodyPr/>
          <a:lstStyle/>
          <a:p>
            <a:r>
              <a:rPr lang="en-US" sz="3600" dirty="0" smtClean="0"/>
              <a:t>There’s lots of them. </a:t>
            </a:r>
          </a:p>
          <a:p>
            <a:r>
              <a:rPr lang="en-US" sz="3600" dirty="0" smtClean="0"/>
              <a:t>We are going to look at a very simple one called PLY</a:t>
            </a:r>
          </a:p>
          <a:p>
            <a:r>
              <a:rPr lang="en-US" sz="3600" dirty="0" smtClean="0"/>
              <a:t>It was one of the original types of files. </a:t>
            </a:r>
            <a:endParaRPr lang="en-US" sz="3200" dirty="0" smtClean="0"/>
          </a:p>
        </p:txBody>
      </p:sp>
      <p:sp>
        <p:nvSpPr>
          <p:cNvPr id="8" name="Pentagon 7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7" name="Picture 5" descr="Bunny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1"/>
            <a:ext cx="3581400" cy="260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9" name="Picture 7" descr="img1007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1" y="1714500"/>
            <a:ext cx="2652713" cy="24574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146442" name="AutoShape 10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5" descr="stanford-bunny-cebal-ssh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628650"/>
            <a:ext cx="5638800" cy="399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5" descr="lengyel_furry_sm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514350"/>
            <a:ext cx="50228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4" descr="descartes_sm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"/>
            <a:ext cx="7239000" cy="406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Text Box 5"/>
          <p:cNvSpPr txBox="1">
            <a:spLocks noChangeArrowheads="1"/>
          </p:cNvSpPr>
          <p:nvPr/>
        </p:nvSpPr>
        <p:spPr bwMode="auto">
          <a:xfrm>
            <a:off x="3429000" y="4343400"/>
            <a:ext cx="38072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1600" dirty="0">
                <a:latin typeface="Corbel" pitchFamily="34" charset="0"/>
                <a:hlinkClick r:id="rId3"/>
              </a:rPr>
              <a:t>http://www.projectmaths.ie/node/61</a:t>
            </a:r>
            <a:r>
              <a:rPr lang="en-CA" sz="1600" dirty="0">
                <a:latin typeface="Corbel" pitchFamily="34" charset="0"/>
              </a:rPr>
              <a:t>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4" descr="stonebunn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42900"/>
            <a:ext cx="54102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5" descr="fra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5750"/>
            <a:ext cx="6324600" cy="434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 descr="lego_realbunn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429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5" descr="stanford-bunny-cebal-ssh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628650"/>
            <a:ext cx="5638800" cy="399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74" name="Picture 38" descr="300px-Cartesian-coordinate-system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857250"/>
            <a:ext cx="3657600" cy="2743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142375" name="Text Box 39"/>
          <p:cNvSpPr txBox="1">
            <a:spLocks noChangeArrowheads="1"/>
          </p:cNvSpPr>
          <p:nvPr/>
        </p:nvSpPr>
        <p:spPr bwMode="auto">
          <a:xfrm>
            <a:off x="152400" y="228600"/>
            <a:ext cx="8991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This lead to the “Cartesian-coordinate-system”</a:t>
            </a:r>
            <a:endParaRPr lang="en-CA" sz="32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pic>
        <p:nvPicPr>
          <p:cNvPr id="142377" name="Picture 41" descr="z ax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2457450"/>
            <a:ext cx="33528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80" name="Text Box 44"/>
          <p:cNvSpPr txBox="1">
            <a:spLocks noChangeArrowheads="1"/>
          </p:cNvSpPr>
          <p:nvPr/>
        </p:nvSpPr>
        <p:spPr bwMode="auto">
          <a:xfrm>
            <a:off x="4953000" y="1543050"/>
            <a:ext cx="3581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Can extend to three degrees…</a:t>
            </a:r>
            <a:endParaRPr lang="en-CA" sz="32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80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" descr="b_coor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42900"/>
            <a:ext cx="4762500" cy="292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91" name="Picture 7" descr="Right Hand Rule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971800"/>
            <a:ext cx="2152650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609600" y="3543300"/>
            <a:ext cx="5257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The idea of “Handedness” is which direction the “Z” goes</a:t>
            </a:r>
            <a:endParaRPr lang="en-CA" sz="32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2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So?</a:t>
            </a:r>
            <a:endParaRPr lang="en-CA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68004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This means that </a:t>
            </a:r>
            <a:r>
              <a:rPr lang="en-US" sz="2000" b="1" dirty="0" smtClean="0"/>
              <a:t>any point </a:t>
            </a:r>
            <a:r>
              <a:rPr lang="en-US" sz="2000" dirty="0" smtClean="0"/>
              <a:t>in space can defined by </a:t>
            </a:r>
            <a:r>
              <a:rPr lang="en-US" sz="2000" b="1" dirty="0" smtClean="0"/>
              <a:t>three coordinates</a:t>
            </a:r>
            <a:r>
              <a:rPr lang="en-US" sz="2000" dirty="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X, Y, and Z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 set of </a:t>
            </a:r>
            <a:r>
              <a:rPr lang="en-US" sz="2000" b="1" u="sng" dirty="0" smtClean="0"/>
              <a:t>three</a:t>
            </a:r>
            <a:r>
              <a:rPr lang="en-US" sz="2000" dirty="0" smtClean="0"/>
              <a:t> coordinates can be called a “</a:t>
            </a:r>
            <a:r>
              <a:rPr lang="en-US" sz="2000" b="1" i="1" dirty="0" smtClean="0"/>
              <a:t>vertex</a:t>
            </a:r>
            <a:r>
              <a:rPr lang="en-US" sz="2000" dirty="0" smtClean="0"/>
              <a:t>”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 set of three vertices is a </a:t>
            </a:r>
            <a:r>
              <a:rPr lang="en-US" sz="2000" b="1" i="1" dirty="0" smtClean="0"/>
              <a:t>triangle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Which is also a type of “primitive”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…but there are other types (later…)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And, we can create pretty much anything we want with triangles…</a:t>
            </a:r>
            <a:endParaRPr lang="en-CA" sz="2000" dirty="0" smtClean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7" name="Picture 5" descr="Bunny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85751"/>
            <a:ext cx="3581400" cy="260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9" name="Picture 7" descr="img1007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1" y="228600"/>
            <a:ext cx="2652713" cy="24574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pic>
        <p:nvPicPr>
          <p:cNvPr id="146441" name="Picture 9" descr="img989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6600" y="2400300"/>
            <a:ext cx="3581400" cy="22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entagon 7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noFill/>
          <a:ln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2421</Words>
  <Application>Microsoft Office PowerPoint</Application>
  <PresentationFormat>On-screen Show (16:9)</PresentationFormat>
  <Paragraphs>444</Paragraphs>
  <Slides>53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Arial Unicode MS</vt:lpstr>
      <vt:lpstr>Calibri</vt:lpstr>
      <vt:lpstr>Corbel</vt:lpstr>
      <vt:lpstr>Impact</vt:lpstr>
      <vt:lpstr>Tahoma</vt:lpstr>
      <vt:lpstr>Times New Roman</vt:lpstr>
      <vt:lpstr>Wingdings</vt:lpstr>
      <vt:lpstr>Wingdings 2</vt:lpstr>
      <vt:lpstr>Wingdings 3</vt:lpstr>
      <vt:lpstr>IntroducingPowerPoint2007</vt:lpstr>
      <vt:lpstr>INFO3111: Week 1, Day 2</vt:lpstr>
      <vt:lpstr>Win32 (vs console) and freeGLUT</vt:lpstr>
      <vt:lpstr>PowerPoint Presentation</vt:lpstr>
      <vt:lpstr>René Descartes </vt:lpstr>
      <vt:lpstr>PowerPoint Presentation</vt:lpstr>
      <vt:lpstr>PowerPoint Presentation</vt:lpstr>
      <vt:lpstr>PowerPoint Presentation</vt:lpstr>
      <vt:lpstr>So?</vt:lpstr>
      <vt:lpstr>PowerPoint Presentation</vt:lpstr>
      <vt:lpstr>So?</vt:lpstr>
      <vt:lpstr>Summary</vt:lpstr>
      <vt:lpstr>The ‘frame buffer’</vt:lpstr>
      <vt:lpstr>The ‘frame buffer’</vt:lpstr>
      <vt:lpstr>Video Controller  GPU</vt:lpstr>
      <vt:lpstr>GPUs</vt:lpstr>
      <vt:lpstr>How much fast are GPUs than CPUs???</vt:lpstr>
      <vt:lpstr>How much fast are GPUs than CPUs???</vt:lpstr>
      <vt:lpstr>Current graphics architecture</vt:lpstr>
      <vt:lpstr>Current graphics architecture</vt:lpstr>
      <vt:lpstr>Graphics Languages</vt:lpstr>
      <vt:lpstr>Modern GPUs</vt:lpstr>
      <vt:lpstr>Modern GPUs</vt:lpstr>
      <vt:lpstr>Graphics Languages</vt:lpstr>
      <vt:lpstr>Coordinate Systems</vt:lpstr>
      <vt:lpstr>Who?</vt:lpstr>
      <vt:lpstr>Cartesian coordinates</vt:lpstr>
      <vt:lpstr>3D Cartesian coordinates</vt:lpstr>
      <vt:lpstr>The world</vt:lpstr>
      <vt:lpstr>Projection and Viewport</vt:lpstr>
      <vt:lpstr>Viewports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Rasterization</vt:lpstr>
      <vt:lpstr>Vertexes</vt:lpstr>
      <vt:lpstr>Primitives</vt:lpstr>
      <vt:lpstr>Triangles, fans, oh my!!</vt:lpstr>
      <vt:lpstr>Indexed vs non-indexed models</vt:lpstr>
      <vt:lpstr>Indexed vs non-indexed models</vt:lpstr>
      <vt:lpstr>Shaders</vt:lpstr>
      <vt:lpstr>Shaders</vt:lpstr>
      <vt:lpstr>C++ things… classes (hopefully is review)</vt:lpstr>
      <vt:lpstr>C++ things… classes (hopefully is review)</vt:lpstr>
      <vt:lpstr>3D model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2</cp:revision>
  <dcterms:created xsi:type="dcterms:W3CDTF">2011-05-11T12:50:12Z</dcterms:created>
  <dcterms:modified xsi:type="dcterms:W3CDTF">2020-07-02T18:39:28Z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