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880"/>
        <p:guide pos="21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eenaSandhiya\Downloads\employee_data2%20-%20Copy%20Meenatchi.xlsx^.^.^^.charts%20deepika^.^^%20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eenaSandhiya\Downloads\employee_data2%20-%20Copy%20Meenatchi.xlsx^.^.^^.charts%20deepika^.^^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[employee_data2 - Copy Meenatchi.xlsx^.^.^^.charts deepika^.^^ 1.xlsx]Sheet2!PivotTable1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'[employee_data2 - Copy Meenatchi.xlsx^.^.^^.charts deepika^.^^ 1.xlsx]Sheet2'!$B$3:$B$4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1.xlsx]Sheet2'!$B$5:$B$15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</c:ser>
        <c:ser>
          <c:idx val="1"/>
          <c:order val="1"/>
          <c:tx>
            <c:strRef>
              <c:f>'[employee_data2 - Copy Meenatchi.xlsx^.^.^^.charts deepika^.^^ 1.xlsx]Sheet2'!$C$3:$C$4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1.xlsx]Sheet2'!$C$5:$C$15</c:f>
              <c:numCache>
                <c:formatCode>General</c:formatCode>
                <c:ptCount val="10"/>
                <c:pt idx="1">
                  <c:v>7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</c:ser>
        <c:ser>
          <c:idx val="2"/>
          <c:order val="2"/>
          <c:tx>
            <c:strRef>
              <c:f>'[employee_data2 - Copy Meenatchi.xlsx^.^.^^.charts deepika^.^^ 1.xlsx]Sheet2'!$D$3:$D$4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ser>
          <c:idx val="3"/>
          <c:order val="3"/>
          <c:tx>
            <c:strRef>
              <c:f>'[employee_data2 - Copy Meenatchi.xlsx^.^.^^.charts deepika^.^^ 1.xlsx]Sheet2'!$E$3:$E$4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1.xlsx]Sheet2'!$E$5:$E$15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394038"/>
        <c:axId val="246274334"/>
      </c:barChart>
      <c:catAx>
        <c:axId val="46839403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6274334"/>
        <c:crosses val="autoZero"/>
        <c:auto val="1"/>
        <c:lblAlgn val="ctr"/>
        <c:lblOffset val="100"/>
        <c:noMultiLvlLbl val="0"/>
      </c:catAx>
      <c:valAx>
        <c:axId val="2462743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Count of First 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83940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[employee_data2 - Copy Meenatchi.xlsx^.^.^^.charts deepika^.^^ 1.xlsx]Sheet2!PivotTable1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'[employee_data2 - Copy Meenatchi.xlsx^.^.^^.charts deepika^.^^ 1.xlsx]Sheet2'!$B$3:$B$4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1.xlsx]Sheet2'!$B$5:$B$15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</c:ser>
        <c:ser>
          <c:idx val="1"/>
          <c:order val="1"/>
          <c:tx>
            <c:strRef>
              <c:f>'[employee_data2 - Copy Meenatchi.xlsx^.^.^^.charts deepika^.^^ 1.xlsx]Sheet2'!$C$3:$C$4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1.xlsx]Sheet2'!$C$5:$C$15</c:f>
              <c:numCache>
                <c:formatCode>General</c:formatCode>
                <c:ptCount val="10"/>
                <c:pt idx="1">
                  <c:v>7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</c:ser>
        <c:ser>
          <c:idx val="2"/>
          <c:order val="2"/>
          <c:tx>
            <c:strRef>
              <c:f>'[employee_data2 - Copy Meenatchi.xlsx^.^.^^.charts deepika^.^^ 1.xlsx]Sheet2'!$D$3:$D$4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ser>
          <c:idx val="3"/>
          <c:order val="3"/>
          <c:tx>
            <c:strRef>
              <c:f>'[employee_data2 - Copy Meenatchi.xlsx^.^.^^.charts deepika^.^^ 1.xlsx]Sheet2'!$E$3:$E$4</c:f>
              <c:strCache>
                <c:ptCount val="1"/>
                <c:pt idx="0">
                  <c:v>VERYHIGH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'[employee_data2 - Copy Meenatchi.xlsx^.^.^^.charts deepika^.^^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'[employee_data2 - Copy Meenatchi.xlsx^.^.^^.charts deepika^.^^ 1.xlsx]Sheet2'!$E$5:$E$15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0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7534095" y="163632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23233" y="316623"/>
            <a:ext cx="9982200" cy="94000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/>
                <a:ea typeface="ADLaM Display"/>
                <a:cs typeface="ADLaM Display"/>
              </a:rPr>
              <a:t>Employee Data Analysis using Excel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ADLaM Display"/>
                <a:ea typeface="ADLaM Display"/>
                <a:cs typeface="ADLaM Display"/>
              </a:rPr>
              <a:t> </a:t>
            </a:r>
            <a:br>
              <a:rPr lang="en-US" sz="2800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sz="2800" spc="15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4" name="TextBox 13"/>
          <p:cNvSpPr txBox="1"/>
          <p:nvPr/>
        </p:nvSpPr>
        <p:spPr>
          <a:xfrm>
            <a:off x="1790700" y="276159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Rockwell"/>
                <a:ea typeface="ADLaM Display"/>
                <a:cs typeface="ADLaM Display"/>
              </a:rPr>
              <a:t>STUDENT NAME</a:t>
            </a:r>
            <a:r>
              <a:rPr lang="en-US" sz="2400">
                <a:latin typeface="Rockwell"/>
                <a:ea typeface="ADLaM Display"/>
                <a:cs typeface="ADLaM Display"/>
              </a:rPr>
              <a:t>:</a:t>
            </a:r>
            <a:r>
              <a:rPr lang="en-IN" sz="2400">
                <a:latin typeface="Rockwell"/>
                <a:ea typeface="ADLaM Display"/>
                <a:cs typeface="ADLaM Display"/>
              </a:rPr>
              <a:t>    Meenatchi D </a:t>
            </a:r>
            <a:endParaRPr lang="en-US" sz="2400">
              <a:latin typeface="Rockwell"/>
              <a:ea typeface="ADLaM Display"/>
              <a:cs typeface="ADLaM Display"/>
            </a:endParaRPr>
          </a:p>
          <a:p>
            <a:r>
              <a:rPr lang="en-US" sz="2400" b="1">
                <a:latin typeface="Rockwell"/>
                <a:ea typeface="ADLaM Display"/>
                <a:cs typeface="ADLaM Display"/>
              </a:rPr>
              <a:t>REGISTER NO</a:t>
            </a:r>
            <a:r>
              <a:rPr lang="en-US" sz="2400">
                <a:latin typeface="Rockwell"/>
                <a:ea typeface="ADLaM Display"/>
                <a:cs typeface="ADLaM Display"/>
              </a:rPr>
              <a:t>:</a:t>
            </a:r>
            <a:endParaRPr lang="en-US" sz="2400">
              <a:latin typeface="Rockwell"/>
              <a:ea typeface="ADLaM Display"/>
              <a:cs typeface="ADLaM Display"/>
            </a:endParaRPr>
          </a:p>
          <a:p>
            <a:r>
              <a:rPr lang="en-US" sz="2400" b="1">
                <a:latin typeface="Rockwell"/>
                <a:ea typeface="ADLaM Display"/>
                <a:cs typeface="ADLaM Display"/>
              </a:rPr>
              <a:t>DEPARTMENT</a:t>
            </a:r>
            <a:r>
              <a:rPr lang="en-US" sz="2400">
                <a:latin typeface="Rockwell"/>
                <a:ea typeface="ADLaM Display"/>
                <a:cs typeface="ADLaM Display"/>
              </a:rPr>
              <a:t>:</a:t>
            </a:r>
            <a:r>
              <a:rPr lang="en-IN" sz="2400">
                <a:latin typeface="Rockwell"/>
                <a:ea typeface="ADLaM Display"/>
                <a:cs typeface="ADLaM Display"/>
              </a:rPr>
              <a:t>   B.com (General)</a:t>
            </a:r>
            <a:endParaRPr lang="en-US" sz="2400">
              <a:latin typeface="Rockwell"/>
              <a:ea typeface="ADLaM Display"/>
              <a:cs typeface="ADLaM Display"/>
            </a:endParaRPr>
          </a:p>
          <a:p>
            <a:r>
              <a:rPr lang="en-US" sz="2400" b="1">
                <a:latin typeface="Rockwell"/>
                <a:ea typeface="ADLaM Display"/>
                <a:cs typeface="ADLaM Display"/>
              </a:rPr>
              <a:t>COLLEGE</a:t>
            </a:r>
            <a:r>
              <a:rPr lang="en-IN" sz="2400">
                <a:latin typeface="Rockwell"/>
                <a:ea typeface="ADLaM Display"/>
                <a:cs typeface="ADLaM Display"/>
              </a:rPr>
              <a:t>:    Valliammal college for women </a:t>
            </a:r>
            <a:endParaRPr lang="en-US" sz="2400">
              <a:latin typeface="Rockwell"/>
              <a:ea typeface="ADLaM Display"/>
              <a:cs typeface="ADLaM Display"/>
            </a:endParaRPr>
          </a:p>
          <a:p>
            <a:r>
              <a:rPr lang="en-US" sz="2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</a:t>
            </a:r>
            <a:endParaRPr lang="en-IN" sz="24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890281" cy="7521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/>
                <a:cs typeface="Trebuchet MS" panose="020B0603020202020204"/>
              </a:rPr>
              <a:t>M</a:t>
            </a:r>
            <a:r>
              <a:rPr sz="4800" b="1" dirty="0">
                <a:latin typeface="Times New Roman" panose="02020603050405020304"/>
                <a:cs typeface="Trebuchet MS" panose="020B0603020202020204"/>
              </a:rPr>
              <a:t>O</a:t>
            </a:r>
            <a:r>
              <a:rPr sz="4800" b="1" spc="-15" dirty="0">
                <a:latin typeface="Times New Roman" panose="02020603050405020304"/>
                <a:cs typeface="Trebuchet MS" panose="020B0603020202020204"/>
              </a:rPr>
              <a:t>D</a:t>
            </a:r>
            <a:r>
              <a:rPr sz="4800" b="1" spc="-35" dirty="0">
                <a:latin typeface="Times New Roman" panose="02020603050405020304"/>
                <a:cs typeface="Trebuchet MS" panose="020B0603020202020204"/>
              </a:rPr>
              <a:t>E</a:t>
            </a:r>
            <a:r>
              <a:rPr sz="4800" b="1" spc="-30" dirty="0">
                <a:latin typeface="Times New Roman" panose="02020603050405020304"/>
                <a:cs typeface="Trebuchet MS" panose="020B0603020202020204"/>
              </a:rPr>
              <a:t>LL</a:t>
            </a:r>
            <a:r>
              <a:rPr sz="4800" b="1" spc="-5" dirty="0">
                <a:latin typeface="Times New Roman" panose="02020603050405020304"/>
                <a:cs typeface="Trebuchet MS" panose="020B0603020202020204"/>
              </a:rPr>
              <a:t>I</a:t>
            </a:r>
            <a:r>
              <a:rPr sz="4800" b="1" spc="30" dirty="0">
                <a:latin typeface="Times New Roman" panose="02020603050405020304"/>
                <a:cs typeface="Trebuchet MS" panose="020B0603020202020204"/>
              </a:rPr>
              <a:t>N</a:t>
            </a:r>
            <a:r>
              <a:rPr sz="4800" b="1" spc="5" dirty="0">
                <a:latin typeface="Times New Roman" panose="02020603050405020304"/>
                <a:cs typeface="Trebuchet MS" panose="020B0603020202020204"/>
              </a:rPr>
              <a:t>G</a:t>
            </a:r>
            <a:endParaRPr sz="4800" dirty="0">
              <a:latin typeface="Times New Roman" panose="020206030504050203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1431985" y="1230703"/>
            <a:ext cx="934240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000" b="1" dirty="0">
                <a:latin typeface="Rockwell"/>
              </a:rPr>
              <a:t>DATA COLLECTION</a:t>
            </a:r>
            <a:endParaRPr lang="en-US" sz="2000" b="1">
              <a:latin typeface="Rockwell"/>
              <a:ea typeface="Calibri" panose="020F0502020204030204"/>
              <a:cs typeface="Calibri" panose="020F0502020204030204"/>
            </a:endParaRPr>
          </a:p>
          <a:p>
            <a:endParaRPr lang="en-US" sz="2000" b="1" dirty="0">
              <a:latin typeface="Rockwell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Rockwell"/>
                <a:ea typeface="Calibri" panose="020F0502020204030204"/>
                <a:cs typeface="Calibri" panose="020F0502020204030204"/>
              </a:rPr>
              <a:t>           *  Identification</a:t>
            </a:r>
            <a:endParaRPr lang="en-US" dirty="0">
              <a:latin typeface="Rockwell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Rockwell"/>
                <a:ea typeface="Calibri" panose="020F0502020204030204"/>
                <a:cs typeface="Calibri" panose="020F0502020204030204"/>
              </a:rPr>
              <a:t>           *  Gathering</a:t>
            </a:r>
            <a:endParaRPr lang="en-US" dirty="0">
              <a:latin typeface="Rockwell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Rockwell"/>
                <a:ea typeface="Calibri" panose="020F0502020204030204"/>
                <a:cs typeface="Calibri" panose="020F0502020204030204"/>
              </a:rPr>
              <a:t>           *  Preparation</a:t>
            </a:r>
            <a:endParaRPr lang="en-US" dirty="0">
              <a:latin typeface="Rockwell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Rockwell"/>
            </a:endParaRPr>
          </a:p>
          <a:p>
            <a:r>
              <a:rPr lang="en-US" sz="2000" b="1" dirty="0">
                <a:latin typeface="Rockwell"/>
              </a:rPr>
              <a:t>DATA CLEANING</a:t>
            </a:r>
            <a:endParaRPr lang="en-US" sz="2000" b="1">
              <a:latin typeface="Rockwell"/>
              <a:ea typeface="Calibri" panose="020F0502020204030204"/>
              <a:cs typeface="Calibri" panose="020F0502020204030204"/>
            </a:endParaRPr>
          </a:p>
          <a:p>
            <a:endParaRPr lang="en-US" sz="2000" b="1" dirty="0">
              <a:latin typeface="Rockwell"/>
            </a:endParaRPr>
          </a:p>
          <a:p>
            <a:r>
              <a:rPr lang="en-US" dirty="0">
                <a:latin typeface="Rockwell"/>
              </a:rPr>
              <a:t>           *  Standardization</a:t>
            </a:r>
            <a:endParaRPr lang="en-US" dirty="0">
              <a:latin typeface="Rockwell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Rockwell"/>
              </a:rPr>
              <a:t>           *  Correction</a:t>
            </a:r>
            <a:endParaRPr lang="en-US" dirty="0">
              <a:latin typeface="Rockwell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Rockwell"/>
              </a:rPr>
              <a:t>           *   Validation</a:t>
            </a:r>
            <a:endParaRPr lang="en-US" dirty="0">
              <a:latin typeface="Rockwell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Rockwell"/>
            </a:endParaRPr>
          </a:p>
          <a:p>
            <a:r>
              <a:rPr lang="en-US" sz="2400" b="1" dirty="0">
                <a:latin typeface="Rockwell"/>
              </a:rPr>
              <a:t>SUMMARY</a:t>
            </a:r>
            <a:endParaRPr lang="en-US" sz="2400" b="1">
              <a:latin typeface="Rockwell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Rockwell"/>
            </a:endParaRPr>
          </a:p>
          <a:p>
            <a:pPr marL="285750" indent="-285750">
              <a:buFont typeface="Wingdings" panose="05000000000000000000"/>
              <a:buChar char="v"/>
            </a:pPr>
            <a:r>
              <a:rPr lang="en-US" dirty="0">
                <a:latin typeface="Rockwell"/>
              </a:rPr>
              <a:t>    Data analysis involves examining, transforming, and modeling data to Extract insights, identify patterns, and support decisions-making.</a:t>
            </a:r>
            <a:endParaRPr lang="en-US">
              <a:latin typeface="Rockwell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986790" cy="7521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/>
              </a:rPr>
              <a:t>R</a:t>
            </a:r>
            <a:r>
              <a:rPr spc="-40" dirty="0">
                <a:latin typeface="Times New Roman" panose="02020603050405020304"/>
              </a:rPr>
              <a:t>E</a:t>
            </a:r>
            <a:r>
              <a:rPr spc="15" dirty="0">
                <a:latin typeface="Times New Roman" panose="02020603050405020304"/>
              </a:rPr>
              <a:t>S</a:t>
            </a:r>
            <a:r>
              <a:rPr spc="-30" dirty="0">
                <a:latin typeface="Times New Roman" panose="02020603050405020304"/>
              </a:rPr>
              <a:t>U</a:t>
            </a:r>
            <a:r>
              <a:rPr spc="-405" dirty="0">
                <a:latin typeface="Times New Roman" panose="02020603050405020304"/>
              </a:rPr>
              <a:t>L</a:t>
            </a:r>
            <a:r>
              <a:rPr dirty="0">
                <a:latin typeface="Times New Roman" panose="02020603050405020304"/>
              </a:rPr>
              <a:t>TS</a:t>
            </a:r>
            <a:endParaRPr dirty="0">
              <a:latin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743075" y="1283970"/>
          <a:ext cx="6998970" cy="503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715645"/>
            <a:ext cx="4923790" cy="692785"/>
          </a:xfrm>
        </p:spPr>
        <p:txBody>
          <a:bodyPr>
            <a:noAutofit/>
          </a:bodyPr>
          <a:p>
            <a:r>
              <a:rPr lang="en-IN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IN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714500" y="1638935"/>
          <a:ext cx="7676515" cy="4685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7" y="773633"/>
            <a:ext cx="10681335" cy="812530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Conclusion</a:t>
            </a:r>
            <a:br>
              <a:rPr lang="en-US" dirty="0">
                <a:latin typeface="Times New Roman" panose="02020603050405020304"/>
                <a:cs typeface="Times New Roman" panose="02020603050405020304"/>
              </a:rPr>
            </a:br>
            <a:br>
              <a:rPr lang="en-US" dirty="0">
                <a:latin typeface="Times New Roman" panose="02020603050405020304"/>
                <a:cs typeface="Times New Roman" panose="02020603050405020304"/>
              </a:rPr>
            </a:br>
            <a:r>
              <a:rPr lang="en-US" sz="3200" b="0" dirty="0">
                <a:cs typeface="Times New Roman" panose="02020603050405020304"/>
              </a:rPr>
              <a:t>         </a:t>
            </a:r>
            <a:r>
              <a:rPr lang="en-US" sz="2800" b="0" dirty="0">
                <a:latin typeface="Rockwell"/>
                <a:cs typeface="Times New Roman" panose="02020603050405020304"/>
              </a:rPr>
              <a:t>In </a:t>
            </a:r>
            <a:r>
              <a:rPr lang="en-US" sz="2400" b="0" dirty="0">
                <a:latin typeface="Rockwell"/>
                <a:cs typeface="Times New Roman" panose="02020603050405020304"/>
              </a:rPr>
              <a:t>CONCLUSION</a:t>
            </a:r>
            <a:r>
              <a:rPr lang="en-US" sz="2800" b="0" dirty="0">
                <a:latin typeface="Rockwell"/>
                <a:cs typeface="Times New Roman" panose="02020603050405020304"/>
              </a:rPr>
              <a:t>, the employee data analysis conducted using Excel Provided valuable insights into workforce trends enabling more Informed decision-making.</a:t>
            </a:r>
            <a:br>
              <a:rPr lang="en-US" sz="2800" b="0" dirty="0">
                <a:latin typeface="Rockwell"/>
                <a:cs typeface="Times New Roman" panose="02020603050405020304"/>
              </a:rPr>
            </a:br>
            <a:br>
              <a:rPr lang="en-US" sz="2800" b="0" dirty="0">
                <a:latin typeface="Rockwell"/>
                <a:cs typeface="Times New Roman" panose="02020603050405020304"/>
              </a:rPr>
            </a:br>
            <a:r>
              <a:rPr lang="en-US" sz="2800" b="0" dirty="0">
                <a:latin typeface="Rockwell"/>
                <a:cs typeface="Times New Roman" panose="02020603050405020304"/>
              </a:rPr>
              <a:t>          The use of Excel allowed efficient data organization, visualization and reporting, ultimately helping to enhance HR strategies, improve and employee satisfaction and optimize overall organizational performance.</a:t>
            </a:r>
            <a:br>
              <a:rPr lang="en-US" sz="2800" dirty="0">
                <a:latin typeface="Rockwell"/>
                <a:cs typeface="Times New Roman" panose="02020603050405020304"/>
              </a:rPr>
            </a:br>
            <a:br>
              <a:rPr lang="en-US" sz="2800" dirty="0">
                <a:latin typeface="Times New Roman" panose="02020603050405020304"/>
                <a:cs typeface="Times New Roman" panose="02020603050405020304"/>
              </a:rPr>
            </a:br>
            <a:br>
              <a:rPr lang="en-US" sz="3200" dirty="0">
                <a:latin typeface="Times New Roman" panose="02020603050405020304"/>
                <a:cs typeface="Times New Roman" panose="02020603050405020304"/>
              </a:rPr>
            </a:br>
            <a:br>
              <a:rPr lang="en-US" dirty="0">
                <a:latin typeface="Times New Roman" panose="02020603050405020304"/>
                <a:cs typeface="Times New Roman" panose="02020603050405020304"/>
              </a:rPr>
            </a:br>
            <a:br>
              <a:rPr lang="en-US" dirty="0">
                <a:latin typeface="Times New Roman" panose="02020603050405020304"/>
                <a:cs typeface="Times New Roman" panose="02020603050405020304"/>
              </a:rPr>
            </a:b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7974" y="1297993"/>
            <a:ext cx="5476827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spc="5" dirty="0">
                <a:latin typeface="Times New Roman" panose="02020603050405020304"/>
                <a:ea typeface="ADLaM Display"/>
                <a:cs typeface="ADLaM Display"/>
              </a:rPr>
              <a:t>PROJECT</a:t>
            </a:r>
            <a:r>
              <a:rPr sz="4000" spc="-85" dirty="0">
                <a:latin typeface="ADLaM Display"/>
                <a:ea typeface="ADLaM Display"/>
                <a:cs typeface="ADLaM Display"/>
              </a:rPr>
              <a:t> </a:t>
            </a:r>
            <a:r>
              <a:rPr sz="4000" b="0" spc="25" dirty="0">
                <a:latin typeface="Times New Roman" panose="02020603050405020304"/>
                <a:ea typeface="ADLaM Display"/>
                <a:cs typeface="ADLaM Display"/>
              </a:rPr>
              <a:t>TITLE</a:t>
            </a:r>
            <a:endParaRPr lang="en-US" sz="4000" b="0" dirty="0">
              <a:latin typeface="Times New Roman" panose="02020603050405020304"/>
              <a:ea typeface="ADLaM Display"/>
              <a:cs typeface="ADLaM Display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23" name="TextBox 22"/>
          <p:cNvSpPr txBox="1"/>
          <p:nvPr/>
        </p:nvSpPr>
        <p:spPr>
          <a:xfrm>
            <a:off x="1440021" y="2869302"/>
            <a:ext cx="859322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Rockwell"/>
                <a:ea typeface="ADLaM Display"/>
                <a:cs typeface="ADLaM Display"/>
              </a:rPr>
              <a:t>Employee</a:t>
            </a:r>
            <a:r>
              <a:rPr lang="en-US" sz="4400" b="1">
                <a:solidFill>
                  <a:srgbClr val="0F0F0F"/>
                </a:solidFill>
                <a:latin typeface="ADLaM Display"/>
                <a:ea typeface="ADLaM Display"/>
                <a:cs typeface="ADLaM Display"/>
              </a:rPr>
              <a:t> </a:t>
            </a:r>
            <a:r>
              <a:rPr lang="en-US" sz="4400" b="1">
                <a:solidFill>
                  <a:srgbClr val="0F0F0F"/>
                </a:solidFill>
                <a:latin typeface="Rockwell"/>
                <a:ea typeface="ADLaM Display"/>
                <a:cs typeface="ADLaM Display"/>
              </a:rPr>
              <a:t>Performance Analysis using Excel</a:t>
            </a:r>
            <a:endParaRPr lang="en-IN" sz="2800">
              <a:solidFill>
                <a:srgbClr val="7030A0"/>
              </a:solidFill>
              <a:latin typeface="Rockwell"/>
              <a:ea typeface="ADLaM Display"/>
              <a:cs typeface="ADLaM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8087" y="-176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85890" y="1096841"/>
            <a:ext cx="3009899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/>
                <a:ea typeface="ADLaM Display"/>
                <a:cs typeface="ADLaM Display"/>
              </a:rPr>
              <a:t>A</a:t>
            </a:r>
            <a:r>
              <a:rPr sz="4000" spc="-5" dirty="0">
                <a:latin typeface="Times New Roman" panose="02020603050405020304"/>
                <a:ea typeface="ADLaM Display"/>
                <a:cs typeface="ADLaM Display"/>
              </a:rPr>
              <a:t>G</a:t>
            </a:r>
            <a:r>
              <a:rPr sz="4000" spc="-35" dirty="0">
                <a:latin typeface="Times New Roman" panose="02020603050405020304"/>
                <a:ea typeface="ADLaM Display"/>
                <a:cs typeface="ADLaM Display"/>
              </a:rPr>
              <a:t>E</a:t>
            </a:r>
            <a:r>
              <a:rPr sz="4000" spc="15" dirty="0">
                <a:latin typeface="Times New Roman" panose="02020603050405020304"/>
                <a:ea typeface="ADLaM Display"/>
                <a:cs typeface="ADLaM Display"/>
              </a:rPr>
              <a:t>N</a:t>
            </a:r>
            <a:r>
              <a:rPr sz="4000" dirty="0">
                <a:latin typeface="Times New Roman" panose="02020603050405020304"/>
                <a:ea typeface="ADLaM Display"/>
                <a:cs typeface="ADLaM Display"/>
              </a:rPr>
              <a:t>DA</a:t>
            </a:r>
            <a:endParaRPr lang="en-US" sz="4000" dirty="0">
              <a:latin typeface="Times New Roman" panose="02020603050405020304"/>
              <a:ea typeface="ADLaM Display"/>
              <a:cs typeface="ADLaM Display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23" name="TextBox 22"/>
          <p:cNvSpPr txBox="1"/>
          <p:nvPr/>
        </p:nvSpPr>
        <p:spPr>
          <a:xfrm>
            <a:off x="3052482" y="1838394"/>
            <a:ext cx="502920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Our Solution </a:t>
            </a:r>
            <a:r>
              <a:rPr lang="en-US" sz="2800" dirty="0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and Proposition</a:t>
            </a:r>
            <a:endParaRPr lang="en-US" sz="2800" dirty="0">
              <a:solidFill>
                <a:srgbClr val="0D0D0D"/>
              </a:solidFill>
              <a:latin typeface="Rockwell"/>
              <a:ea typeface="ADLaM Display"/>
              <a:cs typeface="ADLaM Display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endParaRPr lang="en-IN" sz="28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514320" y="2037971"/>
            <a:ext cx="6739809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latin typeface="Rockwell"/>
                <a:ea typeface="ADLaM Display"/>
              </a:rPr>
              <a:t>Utilize Excel to efficiently analyze employee data by leveraging Function such as PIVOT TABLES, and conditional formatting</a:t>
            </a:r>
            <a:r>
              <a:rPr lang="en-IN" sz="2400">
                <a:latin typeface="Rockwell"/>
                <a:ea typeface="ADLaM Display"/>
              </a:rPr>
              <a:t>.</a:t>
            </a:r>
            <a:endParaRPr lang="en-IN" sz="2400">
              <a:latin typeface="Rockwell"/>
              <a:ea typeface="ADLaM Display"/>
            </a:endParaRPr>
          </a:p>
          <a:p>
            <a:endParaRPr lang="en-IN" sz="2400">
              <a:latin typeface="Rockwell"/>
              <a:ea typeface="ADLaM Display" panose="02010000000000000000" pitchFamily="2" charset="0"/>
            </a:endParaRPr>
          </a:p>
          <a:p>
            <a:endParaRPr lang="en-IN" sz="2400">
              <a:latin typeface="Rockwell"/>
              <a:ea typeface="ADLaM Display" panose="02010000000000000000" pitchFamily="2" charset="0"/>
            </a:endParaRPr>
          </a:p>
          <a:p>
            <a:r>
              <a:rPr lang="en-US" sz="2400">
                <a:latin typeface="Rockwell"/>
                <a:ea typeface="ADLaM Display"/>
              </a:rPr>
              <a:t>The enables the identification of key trends, such as current Employees rates, performance levels.Desicion-making processes by visualization this data through Pie chart</a:t>
            </a:r>
            <a:endParaRPr lang="en-US" sz="2400">
              <a:latin typeface="Rockwell"/>
              <a:ea typeface="ADLaM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16954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930773" y="1946255"/>
            <a:ext cx="7924800" cy="4523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This project focuses on </a:t>
            </a:r>
            <a:r>
              <a:rPr lang="en-US" sz="2400" b="0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analyzing</a:t>
            </a: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 employee data to identify trends and insights that can drive better decision. Excel will be used to clean, organize, and visualize key metrics such as Employee demographics, performance, </a:t>
            </a:r>
            <a:r>
              <a:rPr lang="en-US" sz="2400" i="1" dirty="0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 </a:t>
            </a: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and</a:t>
            </a:r>
            <a:r>
              <a:rPr lang="en-US" sz="2400" i="1" dirty="0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 </a:t>
            </a:r>
            <a:r>
              <a:rPr lang="en-US" sz="2400" i="1" dirty="0" err="1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Rention</a:t>
            </a:r>
            <a:r>
              <a:rPr lang="en-US" sz="2400" i="1" dirty="0">
                <a:solidFill>
                  <a:srgbClr val="0D0D0D"/>
                </a:solidFill>
                <a:latin typeface="Rockwell"/>
                <a:ea typeface="ADLaM Display"/>
                <a:cs typeface="ADLaM Display"/>
              </a:rPr>
              <a:t>  </a:t>
            </a: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rates.</a:t>
            </a:r>
            <a:endParaRPr lang="en-IN" sz="2400" b="0" i="1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i="1">
              <a:solidFill>
                <a:srgbClr val="0D0D0D"/>
              </a:solidFill>
              <a:latin typeface="Rockwell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 The analysis will highlights areas of</a:t>
            </a:r>
            <a:r>
              <a:rPr lang="en-IN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 </a:t>
            </a: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improvement in workforce. management Helping to optimize resource allocation. Outcomes will include detailed reports and dashboard for management Review. The</a:t>
            </a:r>
            <a:r>
              <a:rPr lang="en-IN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 gap suit</a:t>
            </a:r>
            <a:r>
              <a:rPr lang="en-US" sz="2400" b="0" i="1" dirty="0">
                <a:solidFill>
                  <a:srgbClr val="0D0D0D"/>
                </a:solidFill>
                <a:effectLst/>
                <a:latin typeface="Rockwell"/>
                <a:ea typeface="ADLaM Display"/>
                <a:cs typeface="ADLaM Display"/>
              </a:rPr>
              <a:t> finding aim to support strategic planning.</a:t>
            </a:r>
            <a:endParaRPr lang="en-US" sz="2400" b="0" i="1" dirty="0">
              <a:solidFill>
                <a:srgbClr val="0D0D0D"/>
              </a:solidFill>
              <a:effectLst/>
              <a:latin typeface="Rockwell"/>
              <a:ea typeface="ADLaM Display"/>
              <a:cs typeface="ADLaM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906930" y="2019300"/>
            <a:ext cx="867522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latin typeface="Rockwell"/>
                <a:ea typeface="ADLaM Display"/>
                <a:cs typeface="ADLaM Display"/>
              </a:rPr>
              <a:t>The end users of the employee data employee data analysis are HR Managers team leads and senior management.</a:t>
            </a:r>
            <a:endParaRPr lang="en-US" sz="2000">
              <a:latin typeface="Rockwell"/>
              <a:ea typeface="ADLaM Display"/>
              <a:cs typeface="ADLaM Displ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4237" r="16566" b="9241"/>
          <a:stretch>
            <a:fillRect/>
          </a:stretch>
        </p:blipFill>
        <p:spPr>
          <a:xfrm>
            <a:off x="2381250" y="2970020"/>
            <a:ext cx="5444191" cy="3695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0" name="TextBox 9"/>
          <p:cNvSpPr txBox="1"/>
          <p:nvPr/>
        </p:nvSpPr>
        <p:spPr>
          <a:xfrm>
            <a:off x="3427319" y="2464255"/>
            <a:ext cx="610720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latin typeface="Rockwell"/>
                <a:ea typeface="ADLaM Display"/>
                <a:cs typeface="ADLaM Display"/>
              </a:rPr>
              <a:t>Conditional formatting </a:t>
            </a:r>
            <a:r>
              <a:rPr lang="en-IN" sz="2000" dirty="0">
                <a:latin typeface="Rockwell"/>
                <a:ea typeface="ADLaM Display"/>
                <a:cs typeface="ADLaM Display"/>
              </a:rPr>
              <a:t>: Highlights missing cells.</a:t>
            </a:r>
            <a:endParaRPr lang="en-IN" sz="2000" dirty="0">
              <a:latin typeface="Rockwell"/>
              <a:ea typeface="ADLaM Display"/>
              <a:cs typeface="ADLaM Display"/>
            </a:endParaRPr>
          </a:p>
          <a:p>
            <a:r>
              <a:rPr lang="en-US" sz="2000" b="1" dirty="0">
                <a:latin typeface="Rockwell"/>
                <a:ea typeface="ADLaM Display"/>
                <a:cs typeface="ADLaM Display"/>
              </a:rPr>
              <a:t>Filter </a:t>
            </a:r>
            <a:r>
              <a:rPr lang="en-IN" sz="2000" dirty="0">
                <a:latin typeface="Rockwell"/>
                <a:ea typeface="ADLaM Display"/>
                <a:cs typeface="ADLaM Display"/>
              </a:rPr>
              <a:t>: Helps </a:t>
            </a:r>
            <a:r>
              <a:rPr lang="en-US" sz="2000" dirty="0">
                <a:latin typeface="Rockwell"/>
                <a:ea typeface="ADLaM Display"/>
                <a:cs typeface="ADLaM Display"/>
              </a:rPr>
              <a:t>to remove the empty cells. </a:t>
            </a:r>
            <a:endParaRPr lang="en-IN" sz="2000" dirty="0">
              <a:latin typeface="Rockwell"/>
              <a:ea typeface="ADLaM Display"/>
              <a:cs typeface="ADLaM Display"/>
            </a:endParaRPr>
          </a:p>
          <a:p>
            <a:r>
              <a:rPr lang="en-US" sz="2000" b="1" dirty="0">
                <a:latin typeface="Rockwell"/>
                <a:ea typeface="ADLaM Display"/>
                <a:cs typeface="ADLaM Display"/>
              </a:rPr>
              <a:t>Formulas</a:t>
            </a:r>
            <a:r>
              <a:rPr lang="en-US" sz="2000" dirty="0">
                <a:latin typeface="Rockwell"/>
                <a:ea typeface="ADLaM Display"/>
                <a:cs typeface="ADLaM Display"/>
              </a:rPr>
              <a:t> </a:t>
            </a:r>
            <a:r>
              <a:rPr lang="en-IN" sz="2000" dirty="0">
                <a:latin typeface="Rockwell"/>
                <a:ea typeface="ADLaM Display"/>
                <a:cs typeface="ADLaM Display"/>
              </a:rPr>
              <a:t>: Helps </a:t>
            </a:r>
            <a:r>
              <a:rPr lang="en-US" sz="2000" dirty="0">
                <a:latin typeface="Rockwell"/>
                <a:ea typeface="ADLaM Display"/>
                <a:cs typeface="ADLaM Display"/>
              </a:rPr>
              <a:t>to identify the performance of employees</a:t>
            </a:r>
            <a:endParaRPr lang="en-IN" sz="2000" dirty="0">
              <a:latin typeface="Rockwell"/>
              <a:ea typeface="ADLaM Display"/>
              <a:cs typeface="ADLaM Display"/>
            </a:endParaRPr>
          </a:p>
          <a:p>
            <a:pPr algn="justLow"/>
            <a:r>
              <a:rPr lang="en-US" sz="2000" b="1" dirty="0">
                <a:latin typeface="Rockwell"/>
                <a:ea typeface="ADLaM Display"/>
                <a:cs typeface="ADLaM Display"/>
              </a:rPr>
              <a:t>Pivot table</a:t>
            </a:r>
            <a:r>
              <a:rPr lang="en-IN" sz="2000" dirty="0">
                <a:latin typeface="Rockwell"/>
                <a:ea typeface="ADLaM Display"/>
                <a:cs typeface="ADLaM Display"/>
              </a:rPr>
              <a:t> :</a:t>
            </a:r>
            <a:r>
              <a:rPr lang="en-US" sz="2000" dirty="0">
                <a:latin typeface="Rockwell"/>
                <a:ea typeface="ADLaM Display"/>
                <a:cs typeface="ADLaM Display"/>
              </a:rPr>
              <a:t> Helps in  summarizing</a:t>
            </a:r>
            <a:endParaRPr lang="en-IN" sz="2000" dirty="0">
              <a:latin typeface="Rockwell"/>
              <a:ea typeface="ADLaM Display"/>
              <a:cs typeface="ADLaM Display"/>
            </a:endParaRPr>
          </a:p>
          <a:p>
            <a:pPr algn="justLow"/>
            <a:r>
              <a:rPr lang="en-US" sz="2000" b="1" dirty="0">
                <a:latin typeface="Rockwell"/>
                <a:ea typeface="ADLaM Display"/>
                <a:cs typeface="ADLaM Display"/>
              </a:rPr>
              <a:t>Pie chart</a:t>
            </a:r>
            <a:r>
              <a:rPr lang="en-IN" sz="2000" dirty="0">
                <a:latin typeface="Rockwell"/>
                <a:ea typeface="ADLaM Display"/>
                <a:cs typeface="ADLaM Display"/>
              </a:rPr>
              <a:t> :</a:t>
            </a:r>
            <a:r>
              <a:rPr lang="en-US" sz="2000" dirty="0">
                <a:latin typeface="Rockwell"/>
                <a:ea typeface="ADLaM Display"/>
                <a:cs typeface="ADLaM Display"/>
              </a:rPr>
              <a:t> </a:t>
            </a:r>
            <a:r>
              <a:rPr lang="en-IN" sz="2000" dirty="0">
                <a:latin typeface="Rockwell"/>
                <a:ea typeface="ADLaM Display"/>
                <a:cs typeface="ADLaM Display"/>
              </a:rPr>
              <a:t>Show</a:t>
            </a:r>
            <a:r>
              <a:rPr lang="en-US" sz="2000" dirty="0" err="1">
                <a:latin typeface="Rockwell"/>
                <a:ea typeface="ADLaM Display"/>
                <a:cs typeface="ADLaM Display"/>
              </a:rPr>
              <a:t>s</a:t>
            </a:r>
            <a:r>
              <a:rPr lang="en-US" sz="2000" dirty="0">
                <a:latin typeface="Rockwell"/>
                <a:ea typeface="ADLaM Display"/>
                <a:cs typeface="ADLaM Display"/>
              </a:rPr>
              <a:t> the data</a:t>
            </a:r>
            <a:endParaRPr lang="en-US" sz="2000" dirty="0">
              <a:latin typeface="Rockwell"/>
              <a:ea typeface="ADLaM Display"/>
              <a:cs typeface="ADLaM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 panose="02020603050405020304"/>
              </a:rPr>
              <a:t>Dataset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/>
              </a:rPr>
              <a:t>Presentation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639" y="1848074"/>
            <a:ext cx="7991662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Employee ID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First name 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Last name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Business unit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Employee classification type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Employee type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Gender Performance score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Current employee rate</a:t>
            </a:r>
            <a:endParaRPr lang="en-IN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400">
                <a:latin typeface="Rockwell"/>
                <a:ea typeface="ADLaM Display"/>
                <a:cs typeface="ADLaM Display"/>
              </a:rPr>
              <a:t>Performance level</a:t>
            </a:r>
            <a:endParaRPr lang="en-US" sz="2400">
              <a:latin typeface="Rockwell"/>
              <a:ea typeface="ADLaM Display"/>
              <a:cs typeface="ADLaM Display"/>
            </a:endParaRPr>
          </a:p>
          <a:p>
            <a:pPr marL="342900" indent="-342900">
              <a:buFont typeface="Wingdings" panose="05000000000000000000"/>
              <a:buChar char="Ø"/>
            </a:pPr>
            <a:endParaRPr lang="en-US" sz="2400">
              <a:latin typeface="Rockwell"/>
              <a:ea typeface="ADLaM Display"/>
              <a:cs typeface="ADLaM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152" y="654938"/>
            <a:ext cx="846604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1450" y="2567940"/>
            <a:ext cx="7280275" cy="1876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dirty="0">
                <a:latin typeface="Franklin Gothic"/>
              </a:rPr>
              <a:t>Performance level</a:t>
            </a:r>
            <a:endParaRPr lang="en-US" sz="3200" dirty="0">
              <a:latin typeface="Franklin Gothic"/>
            </a:endParaRPr>
          </a:p>
          <a:p>
            <a:endParaRPr lang="en-US" sz="2000" dirty="0">
              <a:solidFill>
                <a:srgbClr val="7030A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           </a:t>
            </a:r>
            <a:r>
              <a:rPr lang="en-US" sz="3200" dirty="0">
                <a:solidFill>
                  <a:srgbClr val="7030A0"/>
                </a:solidFill>
              </a:rPr>
              <a:t>=IFS(Z8&gt;=5,"VERYHIGH", Z8&gt;=4,"HIGH", Z8&gt;=3,"MED", TRUE,"LOW")</a:t>
            </a:r>
            <a:endParaRPr lang="en-US" sz="3200" dirty="0">
              <a:solidFill>
                <a:srgbClr val="7030A0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2641</Words>
  <Application>WPS Presentation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2" baseType="lpstr">
      <vt:lpstr>Arial</vt:lpstr>
      <vt:lpstr>SimSun</vt:lpstr>
      <vt:lpstr>Wingdings</vt:lpstr>
      <vt:lpstr>Trebuchet MS</vt:lpstr>
      <vt:lpstr>Times New Roman</vt:lpstr>
      <vt:lpstr>ADLaM Display</vt:lpstr>
      <vt:lpstr>Segoe Print</vt:lpstr>
      <vt:lpstr>ADLaM Display</vt:lpstr>
      <vt:lpstr>Rockwell</vt:lpstr>
      <vt:lpstr>Times New Roman</vt:lpstr>
      <vt:lpstr>Wingdings</vt:lpstr>
      <vt:lpstr>Franklin Gothic</vt:lpstr>
      <vt:lpstr>Franklin Gothic Medium</vt:lpstr>
      <vt:lpstr>Calibri</vt:lpstr>
      <vt:lpstr>Vijaya</vt:lpstr>
      <vt:lpstr>Microsoft YaHei</vt:lpstr>
      <vt:lpstr>Arial Unicode MS</vt:lpstr>
      <vt:lpstr>Calibri</vt:lpstr>
      <vt:lpstr>Tahoma</vt:lpstr>
      <vt:lpstr>Bahnschrift Light Condensed</vt:lpstr>
      <vt:lpstr>Myanmar Text</vt:lpstr>
      <vt:lpstr>PMingLiU-ExtB</vt:lpstr>
      <vt:lpstr>Palatino Linotype</vt:lpstr>
      <vt:lpstr>Sitka Small</vt:lpstr>
      <vt:lpstr>Rockwell</vt:lpstr>
      <vt:lpstr>Bahnschrift Condensed</vt:lpstr>
      <vt:lpstr>Sitka Heading</vt:lpstr>
      <vt:lpstr>Trebuchet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Presentation </vt:lpstr>
      <vt:lpstr>THE "WOW" IN OUR SOLUTION</vt:lpstr>
      <vt:lpstr>PowerPoint 演示文稿</vt:lpstr>
      <vt:lpstr>RESULTS</vt:lpstr>
      <vt:lpstr>PowerPoint 演示文稿</vt:lpstr>
      <vt:lpstr>Conclusion           In CONCLUSION, the employee data analysis conducted using Excel Provided valuable insights into workforce trends enabling more Informed decision-making.            The use of Excel allowed efficient data organization, visualization and reporting, ultimately helping to enhance HR strategies, improve and employee satisfaction and optimize overall organizational performance.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MeenaSandhiya</cp:lastModifiedBy>
  <cp:revision>117</cp:revision>
  <dcterms:created xsi:type="dcterms:W3CDTF">2024-03-29T15:07:00Z</dcterms:created>
  <dcterms:modified xsi:type="dcterms:W3CDTF">2024-09-03T14:56:29Z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857FB4494A844AF09BCD8DA7E2B7AE98_13</vt:lpwstr>
  </property>
  <property fmtid="{D5CDD505-2E9C-101B-9397-08002B2CF9AE}" pid="5" name="KSOProductBuildVer">
    <vt:lpwstr>1033-12.2.0.13472</vt:lpwstr>
  </property>
</Properties>
</file>