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94" r:id="rId5"/>
    <p:sldId id="259" r:id="rId6"/>
    <p:sldId id="260" r:id="rId7"/>
    <p:sldId id="269" r:id="rId8"/>
    <p:sldId id="291" r:id="rId9"/>
    <p:sldId id="292" r:id="rId10"/>
    <p:sldId id="293" r:id="rId11"/>
    <p:sldId id="301" r:id="rId12"/>
    <p:sldId id="302" r:id="rId13"/>
    <p:sldId id="303" r:id="rId14"/>
    <p:sldId id="304" r:id="rId15"/>
    <p:sldId id="305" r:id="rId16"/>
    <p:sldId id="306" r:id="rId17"/>
    <p:sldId id="308" r:id="rId18"/>
    <p:sldId id="290"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32" autoAdjust="0"/>
  </p:normalViewPr>
  <p:slideViewPr>
    <p:cSldViewPr>
      <p:cViewPr varScale="1">
        <p:scale>
          <a:sx n="49" d="100"/>
          <a:sy n="49" d="100"/>
        </p:scale>
        <p:origin x="1230" y="4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51696-D951-46A2-A580-D82AB7E392F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84F38A5D-1D7E-4189-9AB6-778B04669B35}">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IN" sz="2000" b="1" dirty="0">
              <a:solidFill>
                <a:schemeClr val="tx1">
                  <a:lumMod val="20000"/>
                  <a:lumOff val="80000"/>
                </a:schemeClr>
              </a:solidFill>
              <a:latin typeface="Calibri" panose="020F0502020204030204" pitchFamily="34" charset="0"/>
              <a:cs typeface="Calibri" panose="020F0502020204030204" pitchFamily="34" charset="0"/>
            </a:rPr>
            <a:t>Import packages and data into Python notebook</a:t>
          </a:r>
        </a:p>
      </dgm:t>
    </dgm:pt>
    <dgm:pt modelId="{B13FFC19-04D7-49E2-8FEC-193C28B2D5A1}" type="parTrans" cxnId="{2D57119E-2A1F-4F9F-90C1-5F59601522A6}">
      <dgm:prSet/>
      <dgm:spPr/>
      <dgm:t>
        <a:bodyPr/>
        <a:lstStyle/>
        <a:p>
          <a:endParaRPr lang="en-IN"/>
        </a:p>
      </dgm:t>
    </dgm:pt>
    <dgm:pt modelId="{55EE0AB2-5816-48A5-AD6D-6087E272E36D}" type="sibTrans" cxnId="{2D57119E-2A1F-4F9F-90C1-5F59601522A6}">
      <dgm:prSet/>
      <dgm:spPr/>
      <dgm:t>
        <a:bodyPr/>
        <a:lstStyle/>
        <a:p>
          <a:endParaRPr lang="en-IN"/>
        </a:p>
      </dgm:t>
    </dgm:pt>
    <dgm:pt modelId="{4FC12CDE-7C4D-4F10-96FD-291CBEE8FB9F}">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IN" sz="2000" b="1" dirty="0">
              <a:solidFill>
                <a:schemeClr val="tx1">
                  <a:lumMod val="20000"/>
                  <a:lumOff val="80000"/>
                </a:schemeClr>
              </a:solidFill>
              <a:latin typeface="Calibri" panose="020F0502020204030204" pitchFamily="34" charset="0"/>
              <a:cs typeface="Calibri" panose="020F0502020204030204" pitchFamily="34" charset="0"/>
            </a:rPr>
            <a:t>Data Cleaning  Rename column, non-digit character, convert column to numeric datatype</a:t>
          </a:r>
        </a:p>
      </dgm:t>
    </dgm:pt>
    <dgm:pt modelId="{E1176790-6F35-4624-8DCD-563F5663677B}" type="parTrans" cxnId="{976AFC84-6ABD-4092-BAFD-31C6FA89301A}">
      <dgm:prSet/>
      <dgm:spPr/>
      <dgm:t>
        <a:bodyPr/>
        <a:lstStyle/>
        <a:p>
          <a:endParaRPr lang="en-IN"/>
        </a:p>
      </dgm:t>
    </dgm:pt>
    <dgm:pt modelId="{4F7E96A5-6A51-47C4-8B8A-9180A20E7FFF}" type="sibTrans" cxnId="{976AFC84-6ABD-4092-BAFD-31C6FA89301A}">
      <dgm:prSet/>
      <dgm:spPr/>
      <dgm:t>
        <a:bodyPr/>
        <a:lstStyle/>
        <a:p>
          <a:endParaRPr lang="en-IN"/>
        </a:p>
      </dgm:t>
    </dgm:pt>
    <dgm:pt modelId="{D06DA0FB-2E5F-431E-93BC-E3371D2F2856}">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IN" sz="2000" b="1" dirty="0">
              <a:solidFill>
                <a:schemeClr val="tx1">
                  <a:lumMod val="20000"/>
                  <a:lumOff val="80000"/>
                </a:schemeClr>
              </a:solidFill>
              <a:latin typeface="Calibri" panose="020F0502020204030204" pitchFamily="34" charset="0"/>
              <a:cs typeface="Calibri" panose="020F0502020204030204" pitchFamily="34" charset="0"/>
            </a:rPr>
            <a:t>Pre profiling to identify the variable types and data</a:t>
          </a:r>
        </a:p>
      </dgm:t>
    </dgm:pt>
    <dgm:pt modelId="{4E9D3446-CDB5-4457-97E9-8D7B362869BC}" type="sibTrans" cxnId="{7A73A681-450C-4759-86A2-18F303D5DEA9}">
      <dgm:prSet/>
      <dgm:spPr/>
      <dgm:t>
        <a:bodyPr/>
        <a:lstStyle/>
        <a:p>
          <a:endParaRPr lang="en-IN"/>
        </a:p>
      </dgm:t>
    </dgm:pt>
    <dgm:pt modelId="{788B1E6D-0B8B-45B8-96DE-3376296C2DEA}" type="parTrans" cxnId="{7A73A681-450C-4759-86A2-18F303D5DEA9}">
      <dgm:prSet/>
      <dgm:spPr/>
      <dgm:t>
        <a:bodyPr/>
        <a:lstStyle/>
        <a:p>
          <a:endParaRPr lang="en-IN"/>
        </a:p>
      </dgm:t>
    </dgm:pt>
    <dgm:pt modelId="{162A472D-E787-4693-BE1A-32C0F3044182}">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IN" sz="2000" b="1" dirty="0">
              <a:solidFill>
                <a:schemeClr val="tx1">
                  <a:lumMod val="20000"/>
                  <a:lumOff val="80000"/>
                </a:schemeClr>
              </a:solidFill>
              <a:latin typeface="Calibri" panose="020F0502020204030204" pitchFamily="34" charset="0"/>
              <a:cs typeface="Calibri" panose="020F0502020204030204" pitchFamily="34" charset="0"/>
            </a:rPr>
            <a:t> Post profiling</a:t>
          </a:r>
        </a:p>
      </dgm:t>
    </dgm:pt>
    <dgm:pt modelId="{C5A54E20-21D2-4595-A369-6338A108971F}" type="parTrans" cxnId="{0F674A34-E521-47C2-A0B7-BBE8A930DA52}">
      <dgm:prSet/>
      <dgm:spPr/>
      <dgm:t>
        <a:bodyPr/>
        <a:lstStyle/>
        <a:p>
          <a:endParaRPr lang="en-IN"/>
        </a:p>
      </dgm:t>
    </dgm:pt>
    <dgm:pt modelId="{97AD235F-02FD-403E-AFC3-3A5F344F89FA}" type="sibTrans" cxnId="{0F674A34-E521-47C2-A0B7-BBE8A930DA52}">
      <dgm:prSet/>
      <dgm:spPr/>
      <dgm:t>
        <a:bodyPr/>
        <a:lstStyle/>
        <a:p>
          <a:endParaRPr lang="en-IN"/>
        </a:p>
      </dgm:t>
    </dgm:pt>
    <dgm:pt modelId="{1E637AE4-147B-4341-96AF-49A057486E49}">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IN" sz="2000" b="1" dirty="0">
              <a:solidFill>
                <a:schemeClr val="tx1">
                  <a:lumMod val="20000"/>
                  <a:lumOff val="80000"/>
                </a:schemeClr>
              </a:solidFill>
              <a:latin typeface="Calibri" panose="020F0502020204030204" pitchFamily="34" charset="0"/>
              <a:cs typeface="Calibri" panose="020F0502020204030204" pitchFamily="34" charset="0"/>
            </a:rPr>
            <a:t>Ask questions and summarize data in visual form</a:t>
          </a:r>
        </a:p>
      </dgm:t>
    </dgm:pt>
    <dgm:pt modelId="{C0223241-6161-4F4C-805A-1B09EA57CB15}" type="parTrans" cxnId="{D1F9D8E9-3ADC-4158-9AAF-4A3F78FACF32}">
      <dgm:prSet/>
      <dgm:spPr/>
      <dgm:t>
        <a:bodyPr/>
        <a:lstStyle/>
        <a:p>
          <a:endParaRPr lang="en-IN"/>
        </a:p>
      </dgm:t>
    </dgm:pt>
    <dgm:pt modelId="{C7BDD33B-E937-4047-9207-8D231B0CAA9F}" type="sibTrans" cxnId="{D1F9D8E9-3ADC-4158-9AAF-4A3F78FACF32}">
      <dgm:prSet/>
      <dgm:spPr/>
      <dgm:t>
        <a:bodyPr/>
        <a:lstStyle/>
        <a:p>
          <a:endParaRPr lang="en-IN"/>
        </a:p>
      </dgm:t>
    </dgm:pt>
    <dgm:pt modelId="{77F6F798-6DD5-40D4-887A-AC79DD604A74}">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IN" sz="2000" b="1" dirty="0">
              <a:solidFill>
                <a:schemeClr val="tx1">
                  <a:lumMod val="20000"/>
                  <a:lumOff val="80000"/>
                </a:schemeClr>
              </a:solidFill>
              <a:latin typeface="Calibri" panose="020F0502020204030204" pitchFamily="34" charset="0"/>
              <a:cs typeface="Calibri" panose="020F0502020204030204" pitchFamily="34" charset="0"/>
            </a:rPr>
            <a:t>Conclusion</a:t>
          </a:r>
        </a:p>
      </dgm:t>
    </dgm:pt>
    <dgm:pt modelId="{E470A253-C910-48EE-8A58-7CE1806FD91D}" type="parTrans" cxnId="{8D8CC574-0533-42EC-80F7-0DF1420D8E2A}">
      <dgm:prSet/>
      <dgm:spPr/>
      <dgm:t>
        <a:bodyPr/>
        <a:lstStyle/>
        <a:p>
          <a:endParaRPr lang="en-IN"/>
        </a:p>
      </dgm:t>
    </dgm:pt>
    <dgm:pt modelId="{919E3129-F73C-4593-B2B7-BA13D75A6AB6}" type="sibTrans" cxnId="{8D8CC574-0533-42EC-80F7-0DF1420D8E2A}">
      <dgm:prSet/>
      <dgm:spPr/>
      <dgm:t>
        <a:bodyPr/>
        <a:lstStyle/>
        <a:p>
          <a:endParaRPr lang="en-IN"/>
        </a:p>
      </dgm:t>
    </dgm:pt>
    <dgm:pt modelId="{3FD73766-2AC4-46DE-A0D7-07B88126EF78}" type="pres">
      <dgm:prSet presAssocID="{4F851696-D951-46A2-A580-D82AB7E392FC}" presName="CompostProcess" presStyleCnt="0">
        <dgm:presLayoutVars>
          <dgm:dir/>
          <dgm:resizeHandles val="exact"/>
        </dgm:presLayoutVars>
      </dgm:prSet>
      <dgm:spPr/>
    </dgm:pt>
    <dgm:pt modelId="{8A951430-368F-4429-8D78-127D91A05D1A}" type="pres">
      <dgm:prSet presAssocID="{4F851696-D951-46A2-A580-D82AB7E392FC}" presName="arrow" presStyleLbl="bgShp" presStyleIdx="0" presStyleCnt="1"/>
      <dgm:spPr/>
    </dgm:pt>
    <dgm:pt modelId="{85D67DDB-6932-4133-9ACE-3AD2DA45BDE6}" type="pres">
      <dgm:prSet presAssocID="{4F851696-D951-46A2-A580-D82AB7E392FC}" presName="linearProcess" presStyleCnt="0"/>
      <dgm:spPr/>
    </dgm:pt>
    <dgm:pt modelId="{53B394D2-6030-421F-B4A6-1165A9CC7909}" type="pres">
      <dgm:prSet presAssocID="{84F38A5D-1D7E-4189-9AB6-778B04669B35}" presName="textNode" presStyleLbl="node1" presStyleIdx="0" presStyleCnt="6">
        <dgm:presLayoutVars>
          <dgm:bulletEnabled val="1"/>
        </dgm:presLayoutVars>
      </dgm:prSet>
      <dgm:spPr/>
    </dgm:pt>
    <dgm:pt modelId="{FC076FE5-4E60-4D09-8CCF-38331B34450A}" type="pres">
      <dgm:prSet presAssocID="{55EE0AB2-5816-48A5-AD6D-6087E272E36D}" presName="sibTrans" presStyleCnt="0"/>
      <dgm:spPr/>
    </dgm:pt>
    <dgm:pt modelId="{FC7E079B-34FF-4ED6-871A-9AD94FFF49DE}" type="pres">
      <dgm:prSet presAssocID="{D06DA0FB-2E5F-431E-93BC-E3371D2F2856}" presName="textNode" presStyleLbl="node1" presStyleIdx="1" presStyleCnt="6">
        <dgm:presLayoutVars>
          <dgm:bulletEnabled val="1"/>
        </dgm:presLayoutVars>
      </dgm:prSet>
      <dgm:spPr/>
    </dgm:pt>
    <dgm:pt modelId="{BCF9FF9A-6C93-4F28-AAD8-FCAEB4AD0698}" type="pres">
      <dgm:prSet presAssocID="{4E9D3446-CDB5-4457-97E9-8D7B362869BC}" presName="sibTrans" presStyleCnt="0"/>
      <dgm:spPr/>
    </dgm:pt>
    <dgm:pt modelId="{6EE458A3-9F80-4FB7-9E5E-927E9573CC6B}" type="pres">
      <dgm:prSet presAssocID="{4FC12CDE-7C4D-4F10-96FD-291CBEE8FB9F}" presName="textNode" presStyleLbl="node1" presStyleIdx="2" presStyleCnt="6">
        <dgm:presLayoutVars>
          <dgm:bulletEnabled val="1"/>
        </dgm:presLayoutVars>
      </dgm:prSet>
      <dgm:spPr/>
    </dgm:pt>
    <dgm:pt modelId="{3B243A8E-4340-4BF5-A36A-425A364B7C6D}" type="pres">
      <dgm:prSet presAssocID="{4F7E96A5-6A51-47C4-8B8A-9180A20E7FFF}" presName="sibTrans" presStyleCnt="0"/>
      <dgm:spPr/>
    </dgm:pt>
    <dgm:pt modelId="{B2CA7147-39D0-4E42-855A-F083A10BC785}" type="pres">
      <dgm:prSet presAssocID="{162A472D-E787-4693-BE1A-32C0F3044182}" presName="textNode" presStyleLbl="node1" presStyleIdx="3" presStyleCnt="6">
        <dgm:presLayoutVars>
          <dgm:bulletEnabled val="1"/>
        </dgm:presLayoutVars>
      </dgm:prSet>
      <dgm:spPr/>
    </dgm:pt>
    <dgm:pt modelId="{775E6379-66A0-4DEC-B755-50BD40D995FB}" type="pres">
      <dgm:prSet presAssocID="{97AD235F-02FD-403E-AFC3-3A5F344F89FA}" presName="sibTrans" presStyleCnt="0"/>
      <dgm:spPr/>
    </dgm:pt>
    <dgm:pt modelId="{BB3CA6D7-0BD6-4B8C-93CF-4E81C67FE0A5}" type="pres">
      <dgm:prSet presAssocID="{1E637AE4-147B-4341-96AF-49A057486E49}" presName="textNode" presStyleLbl="node1" presStyleIdx="4" presStyleCnt="6">
        <dgm:presLayoutVars>
          <dgm:bulletEnabled val="1"/>
        </dgm:presLayoutVars>
      </dgm:prSet>
      <dgm:spPr/>
    </dgm:pt>
    <dgm:pt modelId="{DD5BA8CB-3C98-4C9D-AFC2-5AE02CE9BD9D}" type="pres">
      <dgm:prSet presAssocID="{C7BDD33B-E937-4047-9207-8D231B0CAA9F}" presName="sibTrans" presStyleCnt="0"/>
      <dgm:spPr/>
    </dgm:pt>
    <dgm:pt modelId="{1181AA33-9077-4FC4-A381-29037A2B2428}" type="pres">
      <dgm:prSet presAssocID="{77F6F798-6DD5-40D4-887A-AC79DD604A74}" presName="textNode" presStyleLbl="node1" presStyleIdx="5" presStyleCnt="6">
        <dgm:presLayoutVars>
          <dgm:bulletEnabled val="1"/>
        </dgm:presLayoutVars>
      </dgm:prSet>
      <dgm:spPr/>
    </dgm:pt>
  </dgm:ptLst>
  <dgm:cxnLst>
    <dgm:cxn modelId="{AB7F580F-0866-42A6-A59F-9278694FFF2C}" type="presOf" srcId="{4F851696-D951-46A2-A580-D82AB7E392FC}" destId="{3FD73766-2AC4-46DE-A0D7-07B88126EF78}" srcOrd="0" destOrd="0" presId="urn:microsoft.com/office/officeart/2005/8/layout/hProcess9"/>
    <dgm:cxn modelId="{0F674A34-E521-47C2-A0B7-BBE8A930DA52}" srcId="{4F851696-D951-46A2-A580-D82AB7E392FC}" destId="{162A472D-E787-4693-BE1A-32C0F3044182}" srcOrd="3" destOrd="0" parTransId="{C5A54E20-21D2-4595-A369-6338A108971F}" sibTransId="{97AD235F-02FD-403E-AFC3-3A5F344F89FA}"/>
    <dgm:cxn modelId="{C12A5C5F-24E9-4C58-90BB-CCD638CDF207}" type="presOf" srcId="{84F38A5D-1D7E-4189-9AB6-778B04669B35}" destId="{53B394D2-6030-421F-B4A6-1165A9CC7909}" srcOrd="0" destOrd="0" presId="urn:microsoft.com/office/officeart/2005/8/layout/hProcess9"/>
    <dgm:cxn modelId="{CECD2045-7B60-40CE-84BF-EE1194E1AA04}" type="presOf" srcId="{77F6F798-6DD5-40D4-887A-AC79DD604A74}" destId="{1181AA33-9077-4FC4-A381-29037A2B2428}" srcOrd="0" destOrd="0" presId="urn:microsoft.com/office/officeart/2005/8/layout/hProcess9"/>
    <dgm:cxn modelId="{5CB3E86E-7C3F-4F26-9EA4-C6E807843394}" type="presOf" srcId="{4FC12CDE-7C4D-4F10-96FD-291CBEE8FB9F}" destId="{6EE458A3-9F80-4FB7-9E5E-927E9573CC6B}" srcOrd="0" destOrd="0" presId="urn:microsoft.com/office/officeart/2005/8/layout/hProcess9"/>
    <dgm:cxn modelId="{8D8CC574-0533-42EC-80F7-0DF1420D8E2A}" srcId="{4F851696-D951-46A2-A580-D82AB7E392FC}" destId="{77F6F798-6DD5-40D4-887A-AC79DD604A74}" srcOrd="5" destOrd="0" parTransId="{E470A253-C910-48EE-8A58-7CE1806FD91D}" sibTransId="{919E3129-F73C-4593-B2B7-BA13D75A6AB6}"/>
    <dgm:cxn modelId="{7A73A681-450C-4759-86A2-18F303D5DEA9}" srcId="{4F851696-D951-46A2-A580-D82AB7E392FC}" destId="{D06DA0FB-2E5F-431E-93BC-E3371D2F2856}" srcOrd="1" destOrd="0" parTransId="{788B1E6D-0B8B-45B8-96DE-3376296C2DEA}" sibTransId="{4E9D3446-CDB5-4457-97E9-8D7B362869BC}"/>
    <dgm:cxn modelId="{976AFC84-6ABD-4092-BAFD-31C6FA89301A}" srcId="{4F851696-D951-46A2-A580-D82AB7E392FC}" destId="{4FC12CDE-7C4D-4F10-96FD-291CBEE8FB9F}" srcOrd="2" destOrd="0" parTransId="{E1176790-6F35-4624-8DCD-563F5663677B}" sibTransId="{4F7E96A5-6A51-47C4-8B8A-9180A20E7FFF}"/>
    <dgm:cxn modelId="{2D57119E-2A1F-4F9F-90C1-5F59601522A6}" srcId="{4F851696-D951-46A2-A580-D82AB7E392FC}" destId="{84F38A5D-1D7E-4189-9AB6-778B04669B35}" srcOrd="0" destOrd="0" parTransId="{B13FFC19-04D7-49E2-8FEC-193C28B2D5A1}" sibTransId="{55EE0AB2-5816-48A5-AD6D-6087E272E36D}"/>
    <dgm:cxn modelId="{D7757ABF-44C2-4FB5-B7DB-B7E68896856D}" type="presOf" srcId="{1E637AE4-147B-4341-96AF-49A057486E49}" destId="{BB3CA6D7-0BD6-4B8C-93CF-4E81C67FE0A5}" srcOrd="0" destOrd="0" presId="urn:microsoft.com/office/officeart/2005/8/layout/hProcess9"/>
    <dgm:cxn modelId="{B5CBC4DA-F0BF-4DBF-A324-DB2A6E6D9900}" type="presOf" srcId="{D06DA0FB-2E5F-431E-93BC-E3371D2F2856}" destId="{FC7E079B-34FF-4ED6-871A-9AD94FFF49DE}" srcOrd="0" destOrd="0" presId="urn:microsoft.com/office/officeart/2005/8/layout/hProcess9"/>
    <dgm:cxn modelId="{D1F9D8E9-3ADC-4158-9AAF-4A3F78FACF32}" srcId="{4F851696-D951-46A2-A580-D82AB7E392FC}" destId="{1E637AE4-147B-4341-96AF-49A057486E49}" srcOrd="4" destOrd="0" parTransId="{C0223241-6161-4F4C-805A-1B09EA57CB15}" sibTransId="{C7BDD33B-E937-4047-9207-8D231B0CAA9F}"/>
    <dgm:cxn modelId="{21F4DBF2-C24E-4A9D-A45A-206F11CF8593}" type="presOf" srcId="{162A472D-E787-4693-BE1A-32C0F3044182}" destId="{B2CA7147-39D0-4E42-855A-F083A10BC785}" srcOrd="0" destOrd="0" presId="urn:microsoft.com/office/officeart/2005/8/layout/hProcess9"/>
    <dgm:cxn modelId="{CC83936F-7508-4A0D-BFEE-B6A4EE2B465B}" type="presParOf" srcId="{3FD73766-2AC4-46DE-A0D7-07B88126EF78}" destId="{8A951430-368F-4429-8D78-127D91A05D1A}" srcOrd="0" destOrd="0" presId="urn:microsoft.com/office/officeart/2005/8/layout/hProcess9"/>
    <dgm:cxn modelId="{147CDBFC-2757-4503-AF70-7AF315E7E000}" type="presParOf" srcId="{3FD73766-2AC4-46DE-A0D7-07B88126EF78}" destId="{85D67DDB-6932-4133-9ACE-3AD2DA45BDE6}" srcOrd="1" destOrd="0" presId="urn:microsoft.com/office/officeart/2005/8/layout/hProcess9"/>
    <dgm:cxn modelId="{6B1E69E6-63C5-44A6-B4DA-8E09581D97A8}" type="presParOf" srcId="{85D67DDB-6932-4133-9ACE-3AD2DA45BDE6}" destId="{53B394D2-6030-421F-B4A6-1165A9CC7909}" srcOrd="0" destOrd="0" presId="urn:microsoft.com/office/officeart/2005/8/layout/hProcess9"/>
    <dgm:cxn modelId="{3A19BA0F-3B92-4868-88A6-04B77B625E1E}" type="presParOf" srcId="{85D67DDB-6932-4133-9ACE-3AD2DA45BDE6}" destId="{FC076FE5-4E60-4D09-8CCF-38331B34450A}" srcOrd="1" destOrd="0" presId="urn:microsoft.com/office/officeart/2005/8/layout/hProcess9"/>
    <dgm:cxn modelId="{E3F089CB-CA45-494B-BDF7-E6299CD12D3E}" type="presParOf" srcId="{85D67DDB-6932-4133-9ACE-3AD2DA45BDE6}" destId="{FC7E079B-34FF-4ED6-871A-9AD94FFF49DE}" srcOrd="2" destOrd="0" presId="urn:microsoft.com/office/officeart/2005/8/layout/hProcess9"/>
    <dgm:cxn modelId="{735AE675-2B63-4CD0-86B5-1427D4AFEBC1}" type="presParOf" srcId="{85D67DDB-6932-4133-9ACE-3AD2DA45BDE6}" destId="{BCF9FF9A-6C93-4F28-AAD8-FCAEB4AD0698}" srcOrd="3" destOrd="0" presId="urn:microsoft.com/office/officeart/2005/8/layout/hProcess9"/>
    <dgm:cxn modelId="{875241D1-C49B-4834-9D55-8BD71AFD8B54}" type="presParOf" srcId="{85D67DDB-6932-4133-9ACE-3AD2DA45BDE6}" destId="{6EE458A3-9F80-4FB7-9E5E-927E9573CC6B}" srcOrd="4" destOrd="0" presId="urn:microsoft.com/office/officeart/2005/8/layout/hProcess9"/>
    <dgm:cxn modelId="{3C464AD5-4A30-4D39-93E8-6D11B8F94B89}" type="presParOf" srcId="{85D67DDB-6932-4133-9ACE-3AD2DA45BDE6}" destId="{3B243A8E-4340-4BF5-A36A-425A364B7C6D}" srcOrd="5" destOrd="0" presId="urn:microsoft.com/office/officeart/2005/8/layout/hProcess9"/>
    <dgm:cxn modelId="{A5D76FF6-F889-4761-BDF4-3568E50E464D}" type="presParOf" srcId="{85D67DDB-6932-4133-9ACE-3AD2DA45BDE6}" destId="{B2CA7147-39D0-4E42-855A-F083A10BC785}" srcOrd="6" destOrd="0" presId="urn:microsoft.com/office/officeart/2005/8/layout/hProcess9"/>
    <dgm:cxn modelId="{86DA776A-E948-4F42-8B9A-B9DF51A1AE31}" type="presParOf" srcId="{85D67DDB-6932-4133-9ACE-3AD2DA45BDE6}" destId="{775E6379-66A0-4DEC-B755-50BD40D995FB}" srcOrd="7" destOrd="0" presId="urn:microsoft.com/office/officeart/2005/8/layout/hProcess9"/>
    <dgm:cxn modelId="{3D7CDBF0-4927-475F-BD75-968C1124FF84}" type="presParOf" srcId="{85D67DDB-6932-4133-9ACE-3AD2DA45BDE6}" destId="{BB3CA6D7-0BD6-4B8C-93CF-4E81C67FE0A5}" srcOrd="8" destOrd="0" presId="urn:microsoft.com/office/officeart/2005/8/layout/hProcess9"/>
    <dgm:cxn modelId="{D17B55F5-1BE3-4CF0-B0AA-09ED20003AA8}" type="presParOf" srcId="{85D67DDB-6932-4133-9ACE-3AD2DA45BDE6}" destId="{DD5BA8CB-3C98-4C9D-AFC2-5AE02CE9BD9D}" srcOrd="9" destOrd="0" presId="urn:microsoft.com/office/officeart/2005/8/layout/hProcess9"/>
    <dgm:cxn modelId="{5488730D-2E0C-4DAC-B48A-9BC7EB443EA1}" type="presParOf" srcId="{85D67DDB-6932-4133-9ACE-3AD2DA45BDE6}" destId="{1181AA33-9077-4FC4-A381-29037A2B2428}"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51430-368F-4429-8D78-127D91A05D1A}">
      <dsp:nvSpPr>
        <dsp:cNvPr id="0" name=""/>
        <dsp:cNvSpPr/>
      </dsp:nvSpPr>
      <dsp:spPr>
        <a:xfrm>
          <a:off x="962024" y="0"/>
          <a:ext cx="10902950" cy="807155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394D2-6030-421F-B4A6-1165A9CC7909}">
      <dsp:nvSpPr>
        <dsp:cNvPr id="0" name=""/>
        <dsp:cNvSpPr/>
      </dsp:nvSpPr>
      <dsp:spPr>
        <a:xfrm>
          <a:off x="156" y="2421466"/>
          <a:ext cx="1877076" cy="3228622"/>
        </a:xfrm>
        <a:prstGeom prst="round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20000"/>
                  <a:lumOff val="80000"/>
                </a:schemeClr>
              </a:solidFill>
              <a:latin typeface="Calibri" panose="020F0502020204030204" pitchFamily="34" charset="0"/>
              <a:cs typeface="Calibri" panose="020F0502020204030204" pitchFamily="34" charset="0"/>
            </a:rPr>
            <a:t>Import packages and data into Python notebook</a:t>
          </a:r>
        </a:p>
      </dsp:txBody>
      <dsp:txXfrm>
        <a:off x="91787" y="2513097"/>
        <a:ext cx="1693814" cy="3045360"/>
      </dsp:txXfrm>
    </dsp:sp>
    <dsp:sp modelId="{FC7E079B-34FF-4ED6-871A-9AD94FFF49DE}">
      <dsp:nvSpPr>
        <dsp:cNvPr id="0" name=""/>
        <dsp:cNvSpPr/>
      </dsp:nvSpPr>
      <dsp:spPr>
        <a:xfrm>
          <a:off x="2190078" y="2421466"/>
          <a:ext cx="1877076" cy="3228622"/>
        </a:xfrm>
        <a:prstGeom prst="round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20000"/>
                  <a:lumOff val="80000"/>
                </a:schemeClr>
              </a:solidFill>
              <a:latin typeface="Calibri" panose="020F0502020204030204" pitchFamily="34" charset="0"/>
              <a:cs typeface="Calibri" panose="020F0502020204030204" pitchFamily="34" charset="0"/>
            </a:rPr>
            <a:t>Pre profiling to identify the variable types and data</a:t>
          </a:r>
        </a:p>
      </dsp:txBody>
      <dsp:txXfrm>
        <a:off x="2281709" y="2513097"/>
        <a:ext cx="1693814" cy="3045360"/>
      </dsp:txXfrm>
    </dsp:sp>
    <dsp:sp modelId="{6EE458A3-9F80-4FB7-9E5E-927E9573CC6B}">
      <dsp:nvSpPr>
        <dsp:cNvPr id="0" name=""/>
        <dsp:cNvSpPr/>
      </dsp:nvSpPr>
      <dsp:spPr>
        <a:xfrm>
          <a:off x="4380000" y="2421466"/>
          <a:ext cx="1877076" cy="3228622"/>
        </a:xfrm>
        <a:prstGeom prst="round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20000"/>
                  <a:lumOff val="80000"/>
                </a:schemeClr>
              </a:solidFill>
              <a:latin typeface="Calibri" panose="020F0502020204030204" pitchFamily="34" charset="0"/>
              <a:cs typeface="Calibri" panose="020F0502020204030204" pitchFamily="34" charset="0"/>
            </a:rPr>
            <a:t>Data Cleaning  Rename column, non-digit character, convert column to numeric datatype</a:t>
          </a:r>
        </a:p>
      </dsp:txBody>
      <dsp:txXfrm>
        <a:off x="4471631" y="2513097"/>
        <a:ext cx="1693814" cy="3045360"/>
      </dsp:txXfrm>
    </dsp:sp>
    <dsp:sp modelId="{B2CA7147-39D0-4E42-855A-F083A10BC785}">
      <dsp:nvSpPr>
        <dsp:cNvPr id="0" name=""/>
        <dsp:cNvSpPr/>
      </dsp:nvSpPr>
      <dsp:spPr>
        <a:xfrm>
          <a:off x="6569923" y="2421466"/>
          <a:ext cx="1877076" cy="3228622"/>
        </a:xfrm>
        <a:prstGeom prst="round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20000"/>
                  <a:lumOff val="80000"/>
                </a:schemeClr>
              </a:solidFill>
              <a:latin typeface="Calibri" panose="020F0502020204030204" pitchFamily="34" charset="0"/>
              <a:cs typeface="Calibri" panose="020F0502020204030204" pitchFamily="34" charset="0"/>
            </a:rPr>
            <a:t> Post profiling</a:t>
          </a:r>
        </a:p>
      </dsp:txBody>
      <dsp:txXfrm>
        <a:off x="6661554" y="2513097"/>
        <a:ext cx="1693814" cy="3045360"/>
      </dsp:txXfrm>
    </dsp:sp>
    <dsp:sp modelId="{BB3CA6D7-0BD6-4B8C-93CF-4E81C67FE0A5}">
      <dsp:nvSpPr>
        <dsp:cNvPr id="0" name=""/>
        <dsp:cNvSpPr/>
      </dsp:nvSpPr>
      <dsp:spPr>
        <a:xfrm>
          <a:off x="8759845" y="2421466"/>
          <a:ext cx="1877076" cy="3228622"/>
        </a:xfrm>
        <a:prstGeom prst="round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20000"/>
                  <a:lumOff val="80000"/>
                </a:schemeClr>
              </a:solidFill>
              <a:latin typeface="Calibri" panose="020F0502020204030204" pitchFamily="34" charset="0"/>
              <a:cs typeface="Calibri" panose="020F0502020204030204" pitchFamily="34" charset="0"/>
            </a:rPr>
            <a:t>Ask questions and summarize data in visual form</a:t>
          </a:r>
        </a:p>
      </dsp:txBody>
      <dsp:txXfrm>
        <a:off x="8851476" y="2513097"/>
        <a:ext cx="1693814" cy="3045360"/>
      </dsp:txXfrm>
    </dsp:sp>
    <dsp:sp modelId="{1181AA33-9077-4FC4-A381-29037A2B2428}">
      <dsp:nvSpPr>
        <dsp:cNvPr id="0" name=""/>
        <dsp:cNvSpPr/>
      </dsp:nvSpPr>
      <dsp:spPr>
        <a:xfrm>
          <a:off x="10949767" y="2421466"/>
          <a:ext cx="1877076" cy="3228622"/>
        </a:xfrm>
        <a:prstGeom prst="roundRect">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20000"/>
                  <a:lumOff val="80000"/>
                </a:schemeClr>
              </a:solidFill>
              <a:latin typeface="Calibri" panose="020F0502020204030204" pitchFamily="34" charset="0"/>
              <a:cs typeface="Calibri" panose="020F0502020204030204" pitchFamily="34" charset="0"/>
            </a:rPr>
            <a:t>Conclusion</a:t>
          </a:r>
        </a:p>
      </dsp:txBody>
      <dsp:txXfrm>
        <a:off x="11041398" y="2513097"/>
        <a:ext cx="1693814" cy="30453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ound-robin_tournamen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IN" dirty="0"/>
              <a:t>IPL EDA</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a:t>Naveen N Jan 19 Batch</a:t>
            </a:r>
            <a:endParaRPr dirty="0"/>
          </a:p>
        </p:txBody>
      </p:sp>
      <p:pic>
        <p:nvPicPr>
          <p:cNvPr id="5" name="Picture 4">
            <a:extLst>
              <a:ext uri="{FF2B5EF4-FFF2-40B4-BE49-F238E27FC236}">
                <a16:creationId xmlns:a16="http://schemas.microsoft.com/office/drawing/2014/main" id="{165AF53D-D08E-4A7C-B9B5-CB2DC05E9F98}"/>
              </a:ext>
            </a:extLst>
          </p:cNvPr>
          <p:cNvPicPr>
            <a:picLocks noChangeAspect="1"/>
          </p:cNvPicPr>
          <p:nvPr/>
        </p:nvPicPr>
        <p:blipFill>
          <a:blip r:embed="rId2"/>
          <a:stretch>
            <a:fillRect/>
          </a:stretch>
        </p:blipFill>
        <p:spPr>
          <a:xfrm>
            <a:off x="0" y="1752600"/>
            <a:ext cx="13004800" cy="4261473"/>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761189"/>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Most 'Player of the match' Winners</a:t>
            </a:r>
            <a:endParaRPr sz="5500" dirty="0"/>
          </a:p>
        </p:txBody>
      </p:sp>
      <p:pic>
        <p:nvPicPr>
          <p:cNvPr id="4098" name="Picture 2">
            <a:extLst>
              <a:ext uri="{FF2B5EF4-FFF2-40B4-BE49-F238E27FC236}">
                <a16:creationId xmlns:a16="http://schemas.microsoft.com/office/drawing/2014/main" id="{6BECEE35-846F-425A-B6A6-73BECCA7C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9300"/>
            <a:ext cx="12674600" cy="773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Team with Most home wins</a:t>
            </a:r>
            <a:endParaRPr sz="5500" dirty="0"/>
          </a:p>
        </p:txBody>
      </p:sp>
      <p:pic>
        <p:nvPicPr>
          <p:cNvPr id="6146" name="Picture 2">
            <a:extLst>
              <a:ext uri="{FF2B5EF4-FFF2-40B4-BE49-F238E27FC236}">
                <a16:creationId xmlns:a16="http://schemas.microsoft.com/office/drawing/2014/main" id="{2E05BA2A-4775-41FD-8F07-7F624A0DB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3182"/>
            <a:ext cx="13004800" cy="752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3136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Performance of top 5 batsmen over seasons</a:t>
            </a:r>
            <a:endParaRPr sz="5500" dirty="0"/>
          </a:p>
        </p:txBody>
      </p:sp>
      <p:pic>
        <p:nvPicPr>
          <p:cNvPr id="7170" name="Picture 2">
            <a:extLst>
              <a:ext uri="{FF2B5EF4-FFF2-40B4-BE49-F238E27FC236}">
                <a16:creationId xmlns:a16="http://schemas.microsoft.com/office/drawing/2014/main" id="{6E660CCE-5051-4189-B75B-11C22979E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12750800" cy="7543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041D7F9-F170-4677-985D-FFF3B9C2D8E1}"/>
              </a:ext>
            </a:extLst>
          </p:cNvPr>
          <p:cNvSpPr/>
          <p:nvPr/>
        </p:nvSpPr>
        <p:spPr>
          <a:xfrm>
            <a:off x="5207000" y="7172940"/>
            <a:ext cx="50292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IN" dirty="0" err="1"/>
              <a:t>V.Kohli</a:t>
            </a:r>
            <a:r>
              <a:rPr lang="en-IN" dirty="0"/>
              <a:t> show a steady improvement over season and RG Sharma and RV </a:t>
            </a:r>
            <a:r>
              <a:rPr lang="en-IN" dirty="0" err="1"/>
              <a:t>Uthappa</a:t>
            </a:r>
            <a:r>
              <a:rPr lang="en-IN" dirty="0"/>
              <a:t> have shown a downfall</a:t>
            </a:r>
            <a:endParaRPr kumimoji="0" lang="en-IN" sz="32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32715238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sz="5500" dirty="0"/>
              <a:t>Percentage of total runs scored through boundaries for each batsman</a:t>
            </a:r>
            <a:endParaRPr sz="5500" dirty="0"/>
          </a:p>
        </p:txBody>
      </p:sp>
      <p:pic>
        <p:nvPicPr>
          <p:cNvPr id="8194" name="Picture 2">
            <a:extLst>
              <a:ext uri="{FF2B5EF4-FFF2-40B4-BE49-F238E27FC236}">
                <a16:creationId xmlns:a16="http://schemas.microsoft.com/office/drawing/2014/main" id="{B6796324-FEBC-4820-AFA0-53F4B1D07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019300"/>
            <a:ext cx="12725400" cy="6438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C08C49-3C7F-4228-9726-62FBEE96E6BF}"/>
              </a:ext>
            </a:extLst>
          </p:cNvPr>
          <p:cNvSpPr txBox="1"/>
          <p:nvPr/>
        </p:nvSpPr>
        <p:spPr>
          <a:xfrm>
            <a:off x="838200" y="8424406"/>
            <a:ext cx="113792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IN" dirty="0"/>
              <a:t>The average for top batsmen is around 58-60% with exception of CH Gayle at 76%. Interestingly, MS </a:t>
            </a:r>
            <a:r>
              <a:rPr lang="en-IN" dirty="0" err="1"/>
              <a:t>Dhoni</a:t>
            </a:r>
            <a:r>
              <a:rPr lang="en-IN" dirty="0"/>
              <a:t> who is known for helicopter shots(6s) gets close to 45% of his runs through singles</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8970836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Number of matches won in each innings</a:t>
            </a:r>
            <a:endParaRPr sz="5500" dirty="0"/>
          </a:p>
        </p:txBody>
      </p:sp>
      <p:pic>
        <p:nvPicPr>
          <p:cNvPr id="9218" name="Picture 2">
            <a:extLst>
              <a:ext uri="{FF2B5EF4-FFF2-40B4-BE49-F238E27FC236}">
                <a16:creationId xmlns:a16="http://schemas.microsoft.com/office/drawing/2014/main" id="{58238B1E-F2CC-4799-AFCB-4B71CBFD6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6950"/>
            <a:ext cx="13004800" cy="748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727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Impact of toss on the match outcome</a:t>
            </a:r>
            <a:endParaRPr sz="5500" dirty="0"/>
          </a:p>
        </p:txBody>
      </p:sp>
      <p:pic>
        <p:nvPicPr>
          <p:cNvPr id="10242" name="Picture 2">
            <a:extLst>
              <a:ext uri="{FF2B5EF4-FFF2-40B4-BE49-F238E27FC236}">
                <a16:creationId xmlns:a16="http://schemas.microsoft.com/office/drawing/2014/main" id="{1FD7A649-D4B7-4823-9A64-121B1EED3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13004800" cy="6629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3C4791-2845-4197-BBB1-4F37895F1382}"/>
              </a:ext>
            </a:extLst>
          </p:cNvPr>
          <p:cNvSpPr txBox="1"/>
          <p:nvPr/>
        </p:nvSpPr>
        <p:spPr>
          <a:xfrm>
            <a:off x="508000" y="8837672"/>
            <a:ext cx="122428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IN" dirty="0"/>
              <a:t>It is clear that the most number of matches are won by teams when they decided to field first after winning the toss.</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9446326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800100"/>
            <a:ext cx="11988800" cy="12192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Top 10 fielder who did most runout</a:t>
            </a:r>
            <a:endParaRPr sz="5500" dirty="0"/>
          </a:p>
        </p:txBody>
      </p:sp>
      <p:pic>
        <p:nvPicPr>
          <p:cNvPr id="11266" name="Picture 2">
            <a:extLst>
              <a:ext uri="{FF2B5EF4-FFF2-40B4-BE49-F238E27FC236}">
                <a16:creationId xmlns:a16="http://schemas.microsoft.com/office/drawing/2014/main" id="{CC234897-7A94-4A3B-A9C9-B6047D40D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8850"/>
            <a:ext cx="13004800" cy="752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3263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How did teams perform when chasing or defending the score?</a:t>
            </a:r>
          </a:p>
        </p:txBody>
      </p:sp>
      <p:pic>
        <p:nvPicPr>
          <p:cNvPr id="12290" name="Picture 2">
            <a:extLst>
              <a:ext uri="{FF2B5EF4-FFF2-40B4-BE49-F238E27FC236}">
                <a16:creationId xmlns:a16="http://schemas.microsoft.com/office/drawing/2014/main" id="{E252B53A-450B-49FB-959A-65CF84FBB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3612"/>
            <a:ext cx="13004800" cy="62321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570090-C4D9-4EE9-8C84-BEB207E87462}"/>
              </a:ext>
            </a:extLst>
          </p:cNvPr>
          <p:cNvSpPr txBox="1"/>
          <p:nvPr/>
        </p:nvSpPr>
        <p:spPr>
          <a:xfrm>
            <a:off x="25400" y="8121134"/>
            <a:ext cx="123190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IN" sz="1800" dirty="0"/>
              <a:t>Sunrisers Hyderabad have the least win by runs average. Hence, they found it relatively hard to defend the score.</a:t>
            </a:r>
          </a:p>
          <a:p>
            <a:pPr algn="l"/>
            <a:r>
              <a:rPr lang="en-IN" sz="1800" dirty="0"/>
              <a:t>Kochi Tuskers Kerala and Sunrisers Hyderabad have the highest average of win by wickets. They comfortable chased the scores in the matches they won saving a lot of wickets which means they have a strong top order.</a:t>
            </a:r>
          </a:p>
          <a:p>
            <a:pPr algn="l"/>
            <a:r>
              <a:rPr lang="en-IN" sz="1800" dirty="0"/>
              <a:t>Every team was able to chase score by saving at least 5 wickets on average.</a:t>
            </a:r>
          </a:p>
          <a:p>
            <a:pPr marL="0" marR="0" indent="0" algn="ctr" defTabSz="5842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05686278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pPr marL="0" indent="0">
              <a:buNone/>
            </a:pPr>
            <a:r>
              <a:rPr lang="en-IN" dirty="0"/>
              <a:t>Use of packages like __matplotlib and seaborn__ to develop better insights about the data.</a:t>
            </a:r>
          </a:p>
          <a:p>
            <a:pPr marL="0" indent="0">
              <a:buNone/>
            </a:pPr>
            <a:r>
              <a:rPr lang="en-IN" dirty="0"/>
              <a:t>Python (Expressions and packages like NumPy and Pandas) are very crispy in terms of its syntax and the second thing is, It doesn’t need to be tens and hundreds of line to bring out a valuable insight, just a few lines could do the magic :</a:t>
            </a:r>
          </a:p>
          <a:p>
            <a:pPr lvl="2"/>
            <a:r>
              <a:rPr lang="en-IN" dirty="0"/>
              <a:t>If you’re asking the right questions.</a:t>
            </a:r>
          </a:p>
          <a:p>
            <a:pPr lvl="2"/>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br>
              <a:rPr lang="en-IN" sz="5500" dirty="0"/>
            </a:br>
            <a:br>
              <a:rPr lang="en-IN" sz="5500" dirty="0"/>
            </a:br>
            <a:r>
              <a:rPr lang="it-IT" sz="5500" b="1" dirty="0"/>
              <a:t>Intro to Indian Premier League</a:t>
            </a:r>
            <a:br>
              <a:rPr lang="it-IT" sz="5500" b="1" dirty="0"/>
            </a:br>
            <a:br>
              <a:rPr lang="en-IN" sz="5500" dirty="0"/>
            </a:br>
            <a:endParaRPr sz="5500"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77500" lnSpcReduction="20000"/>
          </a:bodyPr>
          <a:lstStyle>
            <a:lvl1pPr>
              <a:defRPr>
                <a:latin typeface="Arial"/>
                <a:ea typeface="Arial"/>
                <a:cs typeface="Arial"/>
                <a:sym typeface="Arial"/>
              </a:defRPr>
            </a:lvl1pPr>
          </a:lstStyle>
          <a:p>
            <a:r>
              <a:rPr lang="en-IN" dirty="0"/>
              <a:t>Cricket is a bat-and-ball game played between two teams of eleven players each on a cricket field, at the centre of which is a rectangular 20-metre (22-yard) pitch with a target at each end called the wicket (a set of three wooden stumps upon which two bails sit). </a:t>
            </a:r>
          </a:p>
          <a:p>
            <a:r>
              <a:rPr lang="en-IN" dirty="0"/>
              <a:t>Each phase of play is called an innings, during which one team bats, attempting to score as many runs as possible, whilst their opponents bowl and field, attempting to minimise the number of runs scored. </a:t>
            </a:r>
          </a:p>
          <a:p>
            <a:r>
              <a:rPr lang="en-IN" dirty="0"/>
              <a:t>When each innings ends, the teams usually swap roles for the next innings (i.e. the team that previously batted will bowl/field, and vice versa). </a:t>
            </a:r>
          </a:p>
          <a:p>
            <a:r>
              <a:rPr lang="en-IN" dirty="0"/>
              <a:t>The teams each bat for one or two innings, depending on the type of match. The winning team is the one that scores the most runs, including any extras gained (except when the result is not a win/loss result). </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IPL Format</a:t>
            </a:r>
            <a:endParaRPr sz="5500"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85000" lnSpcReduction="10000"/>
          </a:bodyPr>
          <a:lstStyle/>
          <a:p>
            <a:pPr>
              <a:defRPr>
                <a:latin typeface="Arial"/>
                <a:ea typeface="Arial"/>
                <a:cs typeface="Arial"/>
                <a:sym typeface="Arial"/>
              </a:defRPr>
            </a:pPr>
            <a:r>
              <a:rPr lang="en-IN" dirty="0">
                <a:sym typeface="Arial"/>
              </a:rPr>
              <a:t>Currently, with eight teams, each team plays each other twice in a home-and-away </a:t>
            </a:r>
            <a:r>
              <a:rPr lang="en-IN" dirty="0">
                <a:sym typeface="Arial"/>
                <a:hlinkClick r:id="rId2" tooltip="Round-robin tournament"/>
              </a:rPr>
              <a:t>round-robin</a:t>
            </a:r>
            <a:r>
              <a:rPr lang="en-IN" dirty="0">
                <a:sym typeface="Arial"/>
              </a:rPr>
              <a:t> format in the league phase. At the conclusion of the league stage, the top four teams will qualify for the playoffs. The top two teams from the league phase will play against each other in the first Qualifying match, with the winner going straight to the IPL final and the loser getting another chance to qualify for the IPL final by playing the second Qualifying match. Meanwhile, the third and fourth place teams from league phase play against each other in an eliminator match and the winner from that match will play the loser from the first Qualifying match. The winner of the second Qualifying match will move onto the final to play the winner of the first Qualifying match in the IPL Final match, where the winner will be crowned the Indian Premier League champions.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7CA-926D-4475-AB9A-8D43E1B35C9C}"/>
              </a:ext>
            </a:extLst>
          </p:cNvPr>
          <p:cNvSpPr>
            <a:spLocks noGrp="1"/>
          </p:cNvSpPr>
          <p:nvPr>
            <p:ph type="title"/>
          </p:nvPr>
        </p:nvSpPr>
        <p:spPr>
          <a:ln w="12700">
            <a:miter lim="400000"/>
          </a:ln>
        </p:spPr>
        <p:txBody>
          <a:bodyPr lIns="50800" tIns="50800" rIns="50800" bIns="50800" anchor="ctr">
            <a:normAutofit/>
          </a:bodyPr>
          <a:lstStyle/>
          <a:p>
            <a:r>
              <a:rPr lang="en-IN" sz="5500" b="1" dirty="0">
                <a:solidFill>
                  <a:schemeClr val="accent6">
                    <a:hueOff val="36663"/>
                    <a:satOff val="1899"/>
                    <a:lumOff val="-23748"/>
                  </a:schemeClr>
                </a:solidFill>
                <a:latin typeface="Arial"/>
                <a:cs typeface="Arial"/>
              </a:rPr>
              <a:t>IPL Teams</a:t>
            </a:r>
          </a:p>
        </p:txBody>
      </p:sp>
      <p:pic>
        <p:nvPicPr>
          <p:cNvPr id="5" name="Picture 4">
            <a:extLst>
              <a:ext uri="{FF2B5EF4-FFF2-40B4-BE49-F238E27FC236}">
                <a16:creationId xmlns:a16="http://schemas.microsoft.com/office/drawing/2014/main" id="{22EF7FF9-31CF-4F4C-90C4-7594EE8E037C}"/>
              </a:ext>
            </a:extLst>
          </p:cNvPr>
          <p:cNvPicPr>
            <a:picLocks noChangeAspect="1"/>
          </p:cNvPicPr>
          <p:nvPr/>
        </p:nvPicPr>
        <p:blipFill>
          <a:blip r:embed="rId2"/>
          <a:stretch>
            <a:fillRect/>
          </a:stretch>
        </p:blipFill>
        <p:spPr>
          <a:xfrm>
            <a:off x="558800" y="2514600"/>
            <a:ext cx="11734799" cy="6757988"/>
          </a:xfrm>
          <a:prstGeom prst="rect">
            <a:avLst/>
          </a:prstGeom>
        </p:spPr>
      </p:pic>
    </p:spTree>
    <p:extLst>
      <p:ext uri="{BB962C8B-B14F-4D97-AF65-F5344CB8AC3E}">
        <p14:creationId xmlns:p14="http://schemas.microsoft.com/office/powerpoint/2010/main" val="25628503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xfrm>
            <a:off x="508000" y="723900"/>
            <a:ext cx="11988800" cy="1219200"/>
          </a:xfrm>
          <a:prstGeom prst="rect">
            <a:avLst/>
          </a:prstGeom>
          <a:ln w="12700">
            <a:miter lim="400000"/>
          </a:ln>
        </p:spPr>
        <p:txBody>
          <a:bodyPr lIns="50800" tIns="50800" rIns="50800" bIns="50800" anchor="ctr">
            <a:noAutofit/>
          </a:bodyPr>
          <a:lstStyle>
            <a:lvl1pPr>
              <a:defRPr>
                <a:solidFill>
                  <a:schemeClr val="accent6">
                    <a:hueOff val="36663"/>
                    <a:satOff val="1899"/>
                    <a:lumOff val="-23748"/>
                  </a:schemeClr>
                </a:solidFill>
                <a:latin typeface="Arial"/>
                <a:ea typeface="Arial"/>
                <a:cs typeface="Arial"/>
                <a:sym typeface="Arial"/>
              </a:defRPr>
            </a:lvl1pPr>
          </a:lstStyle>
          <a:p>
            <a:br>
              <a:rPr lang="en-US" sz="5500" b="1" dirty="0"/>
            </a:br>
            <a:r>
              <a:rPr lang="en-US" sz="5500" b="1" dirty="0"/>
              <a:t>Problem statement</a:t>
            </a:r>
            <a:br>
              <a:rPr lang="en-US" sz="5500" b="1" dirty="0"/>
            </a:br>
            <a:endParaRPr sz="5500" b="1"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normAutofit fontScale="92500" lnSpcReduction="20000"/>
          </a:bodyPr>
          <a:lstStyle/>
          <a:p>
            <a:endParaRPr lang="en-IN" dirty="0"/>
          </a:p>
          <a:p>
            <a:r>
              <a:rPr lang="en-IN" dirty="0"/>
              <a:t>Notebook focuses on explaining summary of the data available in the IPL dataset in visual form. I have explored graphs using different plotting methods and packages. I have also tried to explore different methods to extract data from the dataset using NumPy and Panda. Following libraries are used in Python 3 in the process.</a:t>
            </a:r>
          </a:p>
          <a:p>
            <a:pPr lvl="2"/>
            <a:r>
              <a:rPr lang="en-IN" b="1" dirty="0"/>
              <a:t>pandas</a:t>
            </a:r>
            <a:endParaRPr lang="en-IN" dirty="0"/>
          </a:p>
          <a:p>
            <a:pPr lvl="2"/>
            <a:r>
              <a:rPr lang="en-IN" b="1" dirty="0" err="1"/>
              <a:t>numpy</a:t>
            </a:r>
            <a:endParaRPr lang="en-IN" dirty="0"/>
          </a:p>
          <a:p>
            <a:pPr lvl="2"/>
            <a:r>
              <a:rPr lang="en-IN" b="1" dirty="0" err="1"/>
              <a:t>matplotlib.pyplot</a:t>
            </a:r>
            <a:endParaRPr lang="en-IN" dirty="0"/>
          </a:p>
          <a:p>
            <a:pPr lvl="2"/>
            <a:r>
              <a:rPr lang="en-IN" b="1" dirty="0"/>
              <a:t>seaborn</a:t>
            </a:r>
            <a:endParaRPr lang="en-IN" dirty="0"/>
          </a:p>
          <a:p>
            <a:pPr>
              <a:defRPr>
                <a:latin typeface="Arial"/>
                <a:ea typeface="Arial"/>
                <a:cs typeface="Arial"/>
                <a:sym typeface="Arial"/>
              </a:defRPr>
            </a:pP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marL="385318" indent="-385318" defTabSz="479044">
              <a:spcBef>
                <a:spcPts val="1900"/>
              </a:spcBef>
              <a:defRPr sz="2952"/>
            </a:pPr>
            <a:r>
              <a:rPr lang="en-US" sz="5500" b="1" dirty="0"/>
              <a:t>What did I do?</a:t>
            </a:r>
          </a:p>
        </p:txBody>
      </p:sp>
      <p:graphicFrame>
        <p:nvGraphicFramePr>
          <p:cNvPr id="2" name="Diagram 1">
            <a:extLst>
              <a:ext uri="{FF2B5EF4-FFF2-40B4-BE49-F238E27FC236}">
                <a16:creationId xmlns:a16="http://schemas.microsoft.com/office/drawing/2014/main" id="{6496A924-1B41-46E6-870E-1309715DEFE3}"/>
              </a:ext>
            </a:extLst>
          </p:cNvPr>
          <p:cNvGraphicFramePr/>
          <p:nvPr>
            <p:extLst>
              <p:ext uri="{D42A27DB-BD31-4B8C-83A1-F6EECF244321}">
                <p14:modId xmlns:p14="http://schemas.microsoft.com/office/powerpoint/2010/main" val="468063192"/>
              </p:ext>
            </p:extLst>
          </p:nvPr>
        </p:nvGraphicFramePr>
        <p:xfrm>
          <a:off x="0" y="1986844"/>
          <a:ext cx="12827000" cy="8071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AAE2742-996E-4648-BA45-FDDD4085A5DB}"/>
              </a:ext>
            </a:extLst>
          </p:cNvPr>
          <p:cNvSpPr txBox="1"/>
          <p:nvPr/>
        </p:nvSpPr>
        <p:spPr>
          <a:xfrm>
            <a:off x="508000" y="7871956"/>
            <a:ext cx="117094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IN" dirty="0"/>
              <a:t>Thanks to all people who wrote </a:t>
            </a:r>
            <a:r>
              <a:rPr lang="en-IN" dirty="0" err="1"/>
              <a:t>kernal</a:t>
            </a:r>
            <a:r>
              <a:rPr lang="en-IN" dirty="0"/>
              <a:t> on the IPL data set. With the help of kernel I was able to code my  first EDA. It was a very great learning experience. </a:t>
            </a:r>
            <a:r>
              <a:rPr lang="en-IN" dirty="0" err="1"/>
              <a:t>Refered</a:t>
            </a:r>
            <a:r>
              <a:rPr lang="en-IN" dirty="0"/>
              <a:t> to Insaid training materials to get basic correct/</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Top 10 teams who won by max runs</a:t>
            </a:r>
            <a:endParaRPr sz="5500" dirty="0"/>
          </a:p>
        </p:txBody>
      </p:sp>
      <p:pic>
        <p:nvPicPr>
          <p:cNvPr id="1026" name="Picture 2">
            <a:extLst>
              <a:ext uri="{FF2B5EF4-FFF2-40B4-BE49-F238E27FC236}">
                <a16:creationId xmlns:a16="http://schemas.microsoft.com/office/drawing/2014/main" id="{39FCF6BD-0F0A-4B51-BE39-3B8B48411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13004800" cy="739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500" dirty="0"/>
              <a:t>Top 10 team who won by wickets</a:t>
            </a:r>
            <a:endParaRPr sz="5500" dirty="0"/>
          </a:p>
        </p:txBody>
      </p:sp>
      <p:pic>
        <p:nvPicPr>
          <p:cNvPr id="2050" name="Picture 2">
            <a:extLst>
              <a:ext uri="{FF2B5EF4-FFF2-40B4-BE49-F238E27FC236}">
                <a16:creationId xmlns:a16="http://schemas.microsoft.com/office/drawing/2014/main" id="{47355F02-24D3-437A-A6D0-57F5D445E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13004800" cy="681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500" b="1" dirty="0"/>
              <a:t>The most successful IPL Team</a:t>
            </a:r>
            <a:endParaRPr sz="5500" dirty="0"/>
          </a:p>
        </p:txBody>
      </p:sp>
      <p:pic>
        <p:nvPicPr>
          <p:cNvPr id="3074" name="Picture 2">
            <a:extLst>
              <a:ext uri="{FF2B5EF4-FFF2-40B4-BE49-F238E27FC236}">
                <a16:creationId xmlns:a16="http://schemas.microsoft.com/office/drawing/2014/main" id="{1FAA52EB-2F61-42AA-9051-B77396CE8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4638"/>
            <a:ext cx="13004799" cy="752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TotalTime>
  <Words>499</Words>
  <Application>Microsoft Office PowerPoint</Application>
  <PresentationFormat>Custom</PresentationFormat>
  <Paragraphs>47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SvtyTwo ITC TT-Book</vt:lpstr>
      <vt:lpstr>Calibri</vt:lpstr>
      <vt:lpstr>Helvetica</vt:lpstr>
      <vt:lpstr>Helvetica Neue</vt:lpstr>
      <vt:lpstr>Palatino</vt:lpstr>
      <vt:lpstr>Zapf Dingbats</vt:lpstr>
      <vt:lpstr>New_Template4</vt:lpstr>
      <vt:lpstr>PowerPoint Presentation</vt:lpstr>
      <vt:lpstr>  Intro to Indian Premier League  </vt:lpstr>
      <vt:lpstr>IPL Format</vt:lpstr>
      <vt:lpstr>IPL Teams</vt:lpstr>
      <vt:lpstr> Problem statement </vt:lpstr>
      <vt:lpstr>What did I do?</vt:lpstr>
      <vt:lpstr>Top 10 teams who won by max runs</vt:lpstr>
      <vt:lpstr>Top 10 team who won by wickets</vt:lpstr>
      <vt:lpstr>The most successful IPL Team</vt:lpstr>
      <vt:lpstr>Most 'Player of the match' Winners</vt:lpstr>
      <vt:lpstr>Team with Most home wins</vt:lpstr>
      <vt:lpstr>Performance of top 5 batsmen over seasons</vt:lpstr>
      <vt:lpstr>Percentage of total runs scored through boundaries for each batsman</vt:lpstr>
      <vt:lpstr>Number of matches won in each innings</vt:lpstr>
      <vt:lpstr>Impact of toss on the match outcome</vt:lpstr>
      <vt:lpstr>Top 10 fielder who did most runout</vt:lpstr>
      <vt:lpstr>How did teams perform when chasing or defending the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Naveen N</cp:lastModifiedBy>
  <cp:revision>18</cp:revision>
  <dcterms:modified xsi:type="dcterms:W3CDTF">2019-03-10T20:51:28Z</dcterms:modified>
</cp:coreProperties>
</file>