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8C83-CC54-4EDA-B46C-027C0D5D3C86}" type="datetimeFigureOut">
              <a:rPr lang="en-150" smtClean="0"/>
              <a:t>22/05/2024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480E0-E8A6-4A06-A680-76D6330C461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3228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480E0-E8A6-4A06-A680-76D6330C4616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3629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0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5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4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9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5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YPxRYkcR1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F1AF57CD-89A1-2619-0A37-81C8E5E4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1" b="668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C44F3-9F9F-08C5-D86B-2383FF9D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ka-G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Geist Mono Black" pitchFamily="50" charset="0"/>
                <a:cs typeface="Geist Mono Black" pitchFamily="50" charset="0"/>
              </a:rPr>
              <a:t>ვახტანგ მეექვსე და მისი რეფორმები</a:t>
            </a:r>
            <a:endParaRPr lang="en-15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ist Mono Black" pitchFamily="50" charset="0"/>
              <a:ea typeface="Geist Mono Black" pitchFamily="50" charset="0"/>
              <a:cs typeface="Geist Mono Black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795E-C369-4B3D-8FF8-C47B6EFF5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1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84F-2FD7-AB68-5DC8-0F33195B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ka-GE" dirty="0"/>
              <a:t>ვახტანგ</a:t>
            </a:r>
            <a:r>
              <a:rPr lang="en-US" dirty="0"/>
              <a:t> VI</a:t>
            </a:r>
            <a:r>
              <a:rPr lang="ka-GE" dirty="0"/>
              <a:t>-ის გამეფება 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A54E-E2B3-2FF7-E8D9-937FCD18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ka-GE" dirty="0"/>
              <a:t>2 ცოცხალი მეფე</a:t>
            </a:r>
          </a:p>
          <a:p>
            <a:r>
              <a:rPr lang="ka-GE" dirty="0"/>
              <a:t>ავღანეთის ომი</a:t>
            </a:r>
          </a:p>
          <a:p>
            <a:r>
              <a:rPr lang="ka-GE" dirty="0"/>
              <a:t>2 მკვდარი მეფე</a:t>
            </a:r>
            <a:endParaRPr lang="en-150" dirty="0"/>
          </a:p>
        </p:txBody>
      </p:sp>
      <p:pic>
        <p:nvPicPr>
          <p:cNvPr id="2050" name="Picture 2" descr="4.17 ვახტანგ VI (1675-1737) 1703-1714 წწ. ქართლის მეფე XV-XVII საუკუნე">
            <a:extLst>
              <a:ext uri="{FF2B5EF4-FFF2-40B4-BE49-F238E27FC236}">
                <a16:creationId xmlns:a16="http://schemas.microsoft.com/office/drawing/2014/main" id="{C2DE2C0B-1191-9F49-2C58-3B893BAB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2" r="1" b="12179"/>
          <a:stretch/>
        </p:blipFill>
        <p:spPr bwMode="auto">
          <a:xfrm>
            <a:off x="6328391" y="2159175"/>
            <a:ext cx="4985785" cy="4017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FFB5-DE2C-3DFC-D922-523D675D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5/22/2024</a:t>
            </a:fld>
            <a:endParaRPr lang="en-US"/>
          </a:p>
        </p:txBody>
      </p:sp>
      <p:sp>
        <p:nvSpPr>
          <p:cNvPr id="2055" name="Footer Placeholder 5">
            <a:extLst>
              <a:ext uri="{FF2B5EF4-FFF2-40B4-BE49-F238E27FC236}">
                <a16:creationId xmlns:a16="http://schemas.microsoft.com/office/drawing/2014/main" id="{47ED755C-4917-F447-A423-2DFB84DF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F100-9689-9EB4-1B7E-82919364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8428-B14B-4F59-2D4B-AB4E04C7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ვახტანგ </a:t>
            </a:r>
            <a:r>
              <a:rPr lang="en-US" dirty="0"/>
              <a:t>VI-</a:t>
            </a:r>
            <a:r>
              <a:rPr lang="ka-GE" dirty="0"/>
              <a:t>ის რეფორმები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29012-DCA4-E628-65E7-AFC064F76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a-GE" sz="1800" dirty="0"/>
              <a:t>ვაჭრობა</a:t>
            </a:r>
            <a:endParaRPr lang="en-US" sz="1800" dirty="0"/>
          </a:p>
          <a:p>
            <a:r>
              <a:rPr lang="ka-GE" sz="1800" dirty="0"/>
              <a:t>გზები</a:t>
            </a:r>
          </a:p>
          <a:p>
            <a:r>
              <a:rPr lang="ka-GE" sz="1800" dirty="0"/>
              <a:t>განათლება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19B6B-CCE6-24FA-7F6B-4C8FCD3D5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9101" y="1854173"/>
            <a:ext cx="3930826" cy="365147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35ED-82FB-03BE-3988-22B95702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28824-DB62-F3E3-B31D-FDFC16DA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8973C-055C-DDD3-927D-C69E9FE9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302264" y="2012238"/>
            <a:ext cx="1878640" cy="22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64A7-709E-468E-6512-43EFBD3A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ჯართა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B70C8-15BB-30FF-8E14-A605D17B2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Char char="•"/>
            </a:pPr>
            <a:r>
              <a:rPr lang="ka-GE" sz="1800" kern="1200" dirty="0">
                <a:solidFill>
                  <a:srgbClr val="E5C243"/>
                </a:solidFill>
                <a:effectLst/>
                <a:latin typeface="Aptos Light" panose="020B0004020202020204" pitchFamily="34" charset="0"/>
                <a:ea typeface="+mn-ea"/>
                <a:cs typeface="+mn-cs"/>
              </a:rPr>
              <a:t>"</a:t>
            </a:r>
            <a:r>
              <a:rPr lang="ka-GE" sz="1800" kern="1200" dirty="0" err="1">
                <a:solidFill>
                  <a:srgbClr val="E5C243"/>
                </a:solidFill>
                <a:effectLst/>
                <a:latin typeface="Aptos Light" panose="020B0004020202020204" pitchFamily="34" charset="0"/>
                <a:ea typeface="+mn-ea"/>
                <a:cs typeface="+mn-cs"/>
              </a:rPr>
              <a:t>მყრელობა</a:t>
            </a:r>
            <a:r>
              <a:rPr lang="ka-GE" sz="1800" kern="1200" dirty="0">
                <a:solidFill>
                  <a:srgbClr val="E5C243"/>
                </a:solidFill>
                <a:effectLst/>
                <a:latin typeface="Aptos Light" panose="020B0004020202020204" pitchFamily="34" charset="0"/>
                <a:ea typeface="+mn-ea"/>
                <a:cs typeface="+mn-cs"/>
              </a:rPr>
              <a:t>" - ომიანობის შედეგად გახიზნული გლეხების მიწაზე დაბრუნება</a:t>
            </a:r>
            <a:endParaRPr lang="en-150" sz="1800" dirty="0">
              <a:effectLst/>
            </a:endParaRPr>
          </a:p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ka-GE" sz="1800" kern="1200" dirty="0">
                <a:solidFill>
                  <a:srgbClr val="E5C243"/>
                </a:solidFill>
                <a:effectLst/>
                <a:latin typeface="Aptos Light" panose="020B0004020202020204" pitchFamily="34" charset="0"/>
                <a:ea typeface="+mn-ea"/>
                <a:cs typeface="+mn-cs"/>
              </a:rPr>
              <a:t>"მცველთა ჯარი" - სეპარატისტული ტენდენციების მქონე მსხვილი ფეოდალების წინააღმდეგ</a:t>
            </a:r>
            <a:endParaRPr lang="en-150" dirty="0">
              <a:effectLst/>
            </a:endParaRPr>
          </a:p>
          <a:p>
            <a:r>
              <a:rPr lang="ka-GE" sz="1800" dirty="0"/>
              <a:t>ქართველთა პოლიტიკური კრიზისი</a:t>
            </a:r>
            <a:endParaRPr lang="en-150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280C-3DFB-C75E-C989-4E662BE8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7A454-E900-BE02-07B9-EF9F76D8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4104" name="Picture 8" descr="UNHCR Representation in Myanmar – Fact Sheet February 2022 [EN/MY] -  Progressive Voice Myanmar">
            <a:extLst>
              <a:ext uri="{FF2B5EF4-FFF2-40B4-BE49-F238E27FC236}">
                <a16:creationId xmlns:a16="http://schemas.microsoft.com/office/drawing/2014/main" id="{28F34674-BABE-429A-C530-8950656E27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6" t="5113" r="39322" b="34886"/>
          <a:stretch/>
        </p:blipFill>
        <p:spPr bwMode="auto">
          <a:xfrm>
            <a:off x="8713270" y="2560320"/>
            <a:ext cx="1605012" cy="134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48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4E43-62D4-CCAC-E3BB-74137FF9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კულტურული</a:t>
            </a:r>
            <a:endParaRPr lang="en-15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C4F14-761C-193D-F2C5-019C862A0D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7888" y="2505966"/>
            <a:ext cx="4976812" cy="3324030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BE0320-8E5A-6B39-B727-C0E2C89AF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0181" y="2382044"/>
            <a:ext cx="4581525" cy="35718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FA031-9DF6-72DA-6F4C-60D78FE5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0573D-6184-64C1-3F86-3237EBF7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98A9D3-A34A-5543-FBA9-BA281ED1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0859" y="1922891"/>
            <a:ext cx="7270282" cy="855555"/>
          </a:xfrm>
        </p:spPr>
        <p:txBody>
          <a:bodyPr>
            <a:normAutofit/>
          </a:bodyPr>
          <a:lstStyle/>
          <a:p>
            <a:pPr algn="ctr"/>
            <a:r>
              <a:rPr lang="ka-GE" dirty="0"/>
              <a:t>მადლობა ყურადღებისთვის</a:t>
            </a:r>
            <a:endParaRPr lang="en-1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4DB5-FB61-62FB-7680-EAC78EFA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5/22/2024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B304-73DE-8519-A06C-CAEB786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DFF7A-19D5-8F59-EC1A-AE61EE695D95}"/>
              </a:ext>
            </a:extLst>
          </p:cNvPr>
          <p:cNvSpPr txBox="1"/>
          <p:nvPr/>
        </p:nvSpPr>
        <p:spPr>
          <a:xfrm>
            <a:off x="6910939" y="6431190"/>
            <a:ext cx="4779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a-GE" sz="800" b="0" i="0" u="none" strike="noStrike" kern="1200" cap="all" spc="300" normalizeH="0" baseline="0" noProof="0" dirty="0">
                <a:ln>
                  <a:noFill/>
                </a:ln>
                <a:solidFill>
                  <a:srgbClr val="E5C243"/>
                </a:solidFill>
                <a:effectLst/>
                <a:uLnTx/>
                <a:uFillTx/>
                <a:ea typeface="+mn-ea"/>
                <a:cs typeface="+mn-cs"/>
                <a:hlinkClick r:id="rId2"/>
              </a:rPr>
              <a:t>ვახტანგ </a:t>
            </a:r>
            <a:r>
              <a:rPr kumimoji="0" lang="en-US" sz="800" b="0" i="0" u="none" strike="noStrike" kern="1200" cap="all" spc="300" normalizeH="0" baseline="0" noProof="0" dirty="0">
                <a:ln>
                  <a:noFill/>
                </a:ln>
                <a:solidFill>
                  <a:srgbClr val="E5C243"/>
                </a:solidFill>
                <a:effectLst/>
                <a:uLnTx/>
                <a:uFillTx/>
                <a:latin typeface="Aptos Light"/>
                <a:ea typeface="+mn-ea"/>
                <a:cs typeface="+mn-cs"/>
                <a:hlinkClick r:id="rId2"/>
              </a:rPr>
              <a:t>VI-</a:t>
            </a:r>
            <a:r>
              <a:rPr kumimoji="0" lang="ka-GE" sz="800" b="0" i="0" u="none" strike="noStrike" kern="1200" cap="all" spc="300" normalizeH="0" baseline="0" noProof="0" dirty="0">
                <a:ln>
                  <a:noFill/>
                </a:ln>
                <a:solidFill>
                  <a:srgbClr val="E5C243"/>
                </a:solidFill>
                <a:effectLst/>
                <a:uLnTx/>
                <a:uFillTx/>
                <a:ea typeface="+mn-ea"/>
                <a:cs typeface="+mn-cs"/>
                <a:hlinkClick r:id="rId2"/>
              </a:rPr>
              <a:t>ის დიპლომატიური ურთიერთობები</a:t>
            </a:r>
            <a:endParaRPr kumimoji="0" lang="en-US" sz="800" b="0" i="0" u="none" strike="noStrike" kern="1200" cap="all" spc="300" normalizeH="0" baseline="0" noProof="0" dirty="0">
              <a:ln>
                <a:noFill/>
              </a:ln>
              <a:solidFill>
                <a:srgbClr val="E5C243"/>
              </a:solidFill>
              <a:effectLst/>
              <a:uLnTx/>
              <a:uFillTx/>
              <a:latin typeface="Apto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5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BohoVogueVTI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Light</vt:lpstr>
      <vt:lpstr>Arial</vt:lpstr>
      <vt:lpstr>Geist Mono Black</vt:lpstr>
      <vt:lpstr>Walbaum Display</vt:lpstr>
      <vt:lpstr>BohoVogueVTI</vt:lpstr>
      <vt:lpstr>ვახტანგ მეექვსე და მისი რეფორმები</vt:lpstr>
      <vt:lpstr>ვახტანგ VI-ის გამეფება </vt:lpstr>
      <vt:lpstr>ვახტანგ VI-ის რეფორმები</vt:lpstr>
      <vt:lpstr>ჯართა</vt:lpstr>
      <vt:lpstr>კულტურული</vt:lpstr>
      <vt:lpstr>მადლობა ყურადღებისთვის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ვახტანგ მეექვსე და მისი რეფორმები</dc:title>
  <dc:creator>Ilia Arkania</dc:creator>
  <cp:lastModifiedBy>Ilia Arkania</cp:lastModifiedBy>
  <cp:revision>1</cp:revision>
  <dcterms:created xsi:type="dcterms:W3CDTF">2024-05-21T21:58:17Z</dcterms:created>
  <dcterms:modified xsi:type="dcterms:W3CDTF">2024-05-21T23:06:22Z</dcterms:modified>
</cp:coreProperties>
</file>