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65525-E605-4607-BF15-BDFCB5DDAA8A}" type="datetimeFigureOut">
              <a:rPr lang="en-150" smtClean="0"/>
              <a:t>05/05/2025</a:t>
            </a:fld>
            <a:endParaRPr lang="en-15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15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CD86C-64F2-41E9-8763-CAA8A72E215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755126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D86C-64F2-41E9-8763-CAA8A72E2151}" type="slidenum">
              <a:rPr lang="en-150" smtClean="0"/>
              <a:t>1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688389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D86C-64F2-41E9-8763-CAA8A72E2151}" type="slidenum">
              <a:rPr lang="en-150" smtClean="0"/>
              <a:t>4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2628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9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7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3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6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5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3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2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6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3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5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20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geostat.ge/en/modules/categories/191/foreign-direct-investment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World map with flight paths">
            <a:extLst>
              <a:ext uri="{FF2B5EF4-FFF2-40B4-BE49-F238E27FC236}">
                <a16:creationId xmlns:a16="http://schemas.microsoft.com/office/drawing/2014/main" id="{16D2F8BE-117C-D75E-6D1C-69C320B217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980" b="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0"/>
            <a:ext cx="12191999" cy="13716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EEB6F-AA2F-FBE6-C50F-7C8A7710F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5715000"/>
            <a:ext cx="8027544" cy="96012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ka-G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ტრანსნაციონალური კორპორაციები</a:t>
            </a:r>
            <a:endParaRPr lang="en-150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1C101-12B7-EF55-1B2D-76A96CD73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7585" y="5715000"/>
            <a:ext cx="3630168" cy="960120"/>
          </a:xfrm>
        </p:spPr>
        <p:txBody>
          <a:bodyPr anchor="ctr">
            <a:normAutofit/>
          </a:bodyPr>
          <a:lstStyle/>
          <a:p>
            <a:pPr algn="r"/>
            <a:r>
              <a:rPr lang="ka-GE" sz="1400" i="1" dirty="0">
                <a:latin typeface="DM Merab Kostava" pitchFamily="2" charset="0"/>
              </a:rPr>
              <a:t>ილია არქანია</a:t>
            </a:r>
          </a:p>
          <a:p>
            <a:pPr algn="r"/>
            <a:r>
              <a:rPr lang="ka-GE" sz="1400" i="1" dirty="0" err="1">
                <a:latin typeface="DM Merab Kostava" pitchFamily="2" charset="0"/>
              </a:rPr>
              <a:t>ზუკა</a:t>
            </a:r>
            <a:r>
              <a:rPr lang="ka-GE" sz="1400" i="1" dirty="0">
                <a:latin typeface="DM Merab Kostava" pitchFamily="2" charset="0"/>
              </a:rPr>
              <a:t> კერესელიძე</a:t>
            </a:r>
            <a:endParaRPr lang="en-150" sz="1400" i="1" dirty="0">
              <a:latin typeface="DM Merab Kostav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30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37D5A-F85D-55F4-DEC8-11134C48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2" y="960594"/>
            <a:ext cx="5828114" cy="49368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700"/>
              <a:t>მადლობა ყურადღებისათვის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21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72D9EB-D513-D397-8444-8F4C0E19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რა არის ტრანსნაციონალური კორპორაცია? </a:t>
            </a:r>
            <a:endParaRPr lang="en-US" sz="2800"/>
          </a:p>
        </p:txBody>
      </p: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E029D7-938B-F44F-BA99-026802D77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387600"/>
            <a:ext cx="3799763" cy="3767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ტნკ</a:t>
            </a:r>
            <a:r>
              <a:rPr lang="en-US" dirty="0"/>
              <a:t> - </a:t>
            </a:r>
            <a:r>
              <a:rPr lang="en-US" dirty="0" err="1"/>
              <a:t>დიდი</a:t>
            </a:r>
            <a:r>
              <a:rPr lang="en-US" dirty="0"/>
              <a:t> </a:t>
            </a:r>
            <a:r>
              <a:rPr lang="en-US" dirty="0" err="1"/>
              <a:t>კომპანია</a:t>
            </a:r>
            <a:r>
              <a:rPr lang="en-US" dirty="0"/>
              <a:t>, </a:t>
            </a:r>
            <a:r>
              <a:rPr lang="en-US" dirty="0" err="1"/>
              <a:t>რომელიც</a:t>
            </a:r>
            <a:r>
              <a:rPr lang="en-US" dirty="0"/>
              <a:t> </a:t>
            </a:r>
            <a:r>
              <a:rPr lang="en-US" dirty="0" err="1"/>
              <a:t>ფუნქციონირებს</a:t>
            </a:r>
            <a:r>
              <a:rPr lang="en-US" dirty="0"/>
              <a:t> </a:t>
            </a:r>
            <a:r>
              <a:rPr lang="en-US" dirty="0" err="1"/>
              <a:t>რამდენიმე</a:t>
            </a:r>
            <a:r>
              <a:rPr lang="en-US" dirty="0"/>
              <a:t> </a:t>
            </a:r>
            <a:r>
              <a:rPr lang="en-US" dirty="0" err="1"/>
              <a:t>ქვეყანაში</a:t>
            </a:r>
            <a:endParaRPr lang="en-US" dirty="0"/>
          </a:p>
          <a:p>
            <a:r>
              <a:rPr lang="en-US" dirty="0" err="1"/>
              <a:t>გლობალური</a:t>
            </a:r>
            <a:r>
              <a:rPr lang="en-US" dirty="0"/>
              <a:t> </a:t>
            </a:r>
            <a:r>
              <a:rPr lang="en-US" dirty="0" err="1"/>
              <a:t>ხედვა</a:t>
            </a:r>
            <a:endParaRPr lang="en-US" dirty="0"/>
          </a:p>
          <a:p>
            <a:r>
              <a:rPr lang="en-US" dirty="0" err="1"/>
              <a:t>რესურსების</a:t>
            </a:r>
            <a:r>
              <a:rPr lang="en-US" dirty="0"/>
              <a:t> </a:t>
            </a:r>
            <a:r>
              <a:rPr lang="en-US" dirty="0" err="1"/>
              <a:t>ტრანსფერი</a:t>
            </a:r>
            <a:endParaRPr lang="en-US" dirty="0"/>
          </a:p>
          <a:p>
            <a:r>
              <a:rPr lang="en-US" dirty="0" err="1"/>
              <a:t>საერთაშორისო</a:t>
            </a:r>
            <a:r>
              <a:rPr lang="en-US" dirty="0"/>
              <a:t> </a:t>
            </a:r>
            <a:r>
              <a:rPr lang="en-US" dirty="0" err="1"/>
              <a:t>სამუშაო</a:t>
            </a:r>
            <a:r>
              <a:rPr lang="en-US" dirty="0"/>
              <a:t> </a:t>
            </a:r>
            <a:r>
              <a:rPr lang="en-US" dirty="0" err="1"/>
              <a:t>ძალა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A1C88BB-BF7E-A35B-81C0-ADE2681C5E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54094" y="1119077"/>
            <a:ext cx="6133818" cy="409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7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E125-ED6A-F50B-53B7-7BE2A31A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err="1"/>
              <a:t>ტნკს</a:t>
            </a:r>
            <a:r>
              <a:rPr lang="ka-GE" dirty="0"/>
              <a:t> დადებითი მხარეები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A1C8F-5F44-2E21-C29A-667062EBAB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a-GE" dirty="0"/>
              <a:t>პირდაპირი უცხოური ინვესტიცია</a:t>
            </a:r>
          </a:p>
          <a:p>
            <a:r>
              <a:rPr lang="ka-GE" dirty="0">
                <a:hlinkClick r:id="rId2"/>
              </a:rPr>
              <a:t>საქართველოს მაგალითი</a:t>
            </a:r>
            <a:endParaRPr lang="ka-GE" dirty="0"/>
          </a:p>
          <a:p>
            <a:endParaRPr lang="en-150" dirty="0"/>
          </a:p>
        </p:txBody>
      </p:sp>
      <p:pic>
        <p:nvPicPr>
          <p:cNvPr id="3080" name="Picture 8" descr="Mapped: Foreign Direct Investment by Country">
            <a:extLst>
              <a:ext uri="{FF2B5EF4-FFF2-40B4-BE49-F238E27FC236}">
                <a16:creationId xmlns:a16="http://schemas.microsoft.com/office/drawing/2014/main" id="{DB8EDB84-3779-4C05-74B9-4F46671580D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359664"/>
            <a:ext cx="5211763" cy="346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85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4B6381-9CC2-E2B6-F1D7-4BDD6B02D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1" name="Straight Connector 41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2" name="Straight Connector 412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23" name="Rectangle 4122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9C4AC-8F7C-CC1F-33D2-F25475CC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1789" y="909637"/>
            <a:ext cx="6714698" cy="131673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pic>
        <p:nvPicPr>
          <p:cNvPr id="4106" name="Picture 10" descr="Why Are Products Sold on Alibaba So Cheap? | Money Morning">
            <a:extLst>
              <a:ext uri="{FF2B5EF4-FFF2-40B4-BE49-F238E27FC236}">
                <a16:creationId xmlns:a16="http://schemas.microsoft.com/office/drawing/2014/main" id="{55F11499-D54B-8372-ED92-C116A54DD71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14561" b="-3"/>
          <a:stretch/>
        </p:blipFill>
        <p:spPr bwMode="auto">
          <a:xfrm>
            <a:off x="20" y="2"/>
            <a:ext cx="4046541" cy="342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24" name="Straight Connector 4123">
            <a:extLst>
              <a:ext uri="{FF2B5EF4-FFF2-40B4-BE49-F238E27FC236}">
                <a16:creationId xmlns:a16="http://schemas.microsoft.com/office/drawing/2014/main" id="{D57D541F-8B1D-4D6A-969A-B9D7473AD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51399" y="723900"/>
            <a:ext cx="6515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A357F74-9354-166D-603A-5E7BF68D961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817" r="17230" b="3"/>
          <a:stretch/>
        </p:blipFill>
        <p:spPr>
          <a:xfrm>
            <a:off x="20" y="3429000"/>
            <a:ext cx="4046541" cy="34289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E3F8D-E46B-6DD6-A449-DB7D3C556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71788" y="2226374"/>
            <a:ext cx="6714698" cy="36032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პროდუქციის გაიაფება</a:t>
            </a:r>
          </a:p>
          <a:p>
            <a:r>
              <a:rPr lang="en-US"/>
              <a:t>ერების დაახლოება და ინოვაციების გაზიარება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4125" name="Straight Connector 4124">
            <a:extLst>
              <a:ext uri="{FF2B5EF4-FFF2-40B4-BE49-F238E27FC236}">
                <a16:creationId xmlns:a16="http://schemas.microsoft.com/office/drawing/2014/main" id="{E6523A9E-CB4E-4FB6-AF68-C947B5086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51399" y="6134100"/>
            <a:ext cx="6515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0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7" name="Straight Connector 512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9" name="Straight Connector 512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31" name="Rectangle 5130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BF669-1AB6-CE32-EB5C-08D7B9826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09637"/>
            <a:ext cx="6119812" cy="13167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ტნკს უარყოფითი მხარეები</a:t>
            </a:r>
          </a:p>
        </p:txBody>
      </p:sp>
      <p:cxnSp>
        <p:nvCxnSpPr>
          <p:cNvPr id="5133" name="Straight Connector 5132">
            <a:extLst>
              <a:ext uri="{FF2B5EF4-FFF2-40B4-BE49-F238E27FC236}">
                <a16:creationId xmlns:a16="http://schemas.microsoft.com/office/drawing/2014/main" id="{986D0DB0-CC82-4868-9E40-44D1164BD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BB9BB-AF73-0B27-0068-CFD03A5E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6374"/>
            <a:ext cx="6119812" cy="36032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გადასახადებისგან თავის არიდება</a:t>
            </a:r>
          </a:p>
          <a:p>
            <a:r>
              <a:rPr lang="en-US"/>
              <a:t>“Tax Havens”</a:t>
            </a:r>
          </a:p>
        </p:txBody>
      </p:sp>
      <p:pic>
        <p:nvPicPr>
          <p:cNvPr id="5122" name="Picture 2" descr="What is tax avoidance? - KP Simpson">
            <a:extLst>
              <a:ext uri="{FF2B5EF4-FFF2-40B4-BE49-F238E27FC236}">
                <a16:creationId xmlns:a16="http://schemas.microsoft.com/office/drawing/2014/main" id="{3AC6C1E0-BA33-F353-9E6B-181D9A9933E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78" r="2" b="10748"/>
          <a:stretch/>
        </p:blipFill>
        <p:spPr bwMode="auto">
          <a:xfrm>
            <a:off x="7315200" y="1066798"/>
            <a:ext cx="4076700" cy="227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C6ADE9-E06D-F520-808E-5DC1020920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t="4" r="42" b="-1"/>
          <a:stretch/>
        </p:blipFill>
        <p:spPr>
          <a:xfrm>
            <a:off x="846200" y="3510331"/>
            <a:ext cx="5977700" cy="2242593"/>
          </a:xfrm>
          <a:prstGeom prst="rect">
            <a:avLst/>
          </a:prstGeom>
        </p:spPr>
      </p:pic>
      <p:cxnSp>
        <p:nvCxnSpPr>
          <p:cNvPr id="5135" name="Straight Connector 5134">
            <a:extLst>
              <a:ext uri="{FF2B5EF4-FFF2-40B4-BE49-F238E27FC236}">
                <a16:creationId xmlns:a16="http://schemas.microsoft.com/office/drawing/2014/main" id="{E9879F10-54E5-4F60-A54F-91F348A6C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3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91B1C-79DE-DDE9-34EC-1DC2CAE63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7CDB-5BEA-6E33-ED58-B361BF71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593CB-6985-B8D5-7435-DED150ED55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a-GE" dirty="0"/>
              <a:t>უთანასწორობა</a:t>
            </a:r>
          </a:p>
          <a:p>
            <a:r>
              <a:rPr lang="en-150" dirty="0" err="1"/>
              <a:t>გარემოს</a:t>
            </a:r>
            <a:r>
              <a:rPr lang="en-150" dirty="0"/>
              <a:t> </a:t>
            </a:r>
            <a:r>
              <a:rPr lang="en-150" dirty="0" err="1"/>
              <a:t>დაბინძურება</a:t>
            </a:r>
            <a:endParaRPr lang="en-15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578376-6D4F-6FED-A2C9-76B9CA8D2F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1725" y="2341794"/>
            <a:ext cx="5211763" cy="350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9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FEC7A34-539B-4949-BC75-F49D5FFC9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1CB29-58C3-4CD3-DEA1-69C5CA9E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2316" y="909637"/>
            <a:ext cx="5979057" cy="131673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8E6957-6054-BCA0-191D-3C662DA7EB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0898" r="-2" b="-2"/>
          <a:stretch/>
        </p:blipFill>
        <p:spPr>
          <a:xfrm>
            <a:off x="800101" y="723900"/>
            <a:ext cx="4076700" cy="257361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4B2C18-146D-48F9-BB98-D4E4D70A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56418" y="722376"/>
            <a:ext cx="583946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7CE2F5A-8D57-242D-4D01-12AFCA8663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555" r="2" b="23690"/>
          <a:stretch/>
        </p:blipFill>
        <p:spPr>
          <a:xfrm>
            <a:off x="800101" y="3560491"/>
            <a:ext cx="4076700" cy="25736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3B364-11F3-8624-B8F9-7323B3042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11800" y="2226374"/>
            <a:ext cx="5979565" cy="36032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ლოკალური ბიზნესების განდევნა</a:t>
            </a:r>
            <a:endParaRPr lang="en-US" dirty="0"/>
          </a:p>
          <a:p>
            <a:r>
              <a:rPr lang="en-US"/>
              <a:t>მონოპოლიზაცია</a:t>
            </a:r>
          </a:p>
          <a:p>
            <a:pPr marL="0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1784B1-4DE1-43A3-95B9-A0EB6529F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55466" y="6156846"/>
            <a:ext cx="5874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5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E06A-1282-CD5C-07C3-51BC9BF69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682" y="1559052"/>
            <a:ext cx="5212080" cy="3739896"/>
          </a:xfrm>
        </p:spPr>
        <p:txBody>
          <a:bodyPr/>
          <a:lstStyle/>
          <a:p>
            <a:r>
              <a:rPr lang="ka-GE" dirty="0" err="1"/>
              <a:t>კონსუმერიზმი</a:t>
            </a:r>
            <a:endParaRPr lang="ka-GE" dirty="0"/>
          </a:p>
          <a:p>
            <a:r>
              <a:rPr lang="ka-GE" dirty="0"/>
              <a:t>გარემოს დაბინძურება</a:t>
            </a:r>
            <a:endParaRPr lang="en-150" dirty="0"/>
          </a:p>
        </p:txBody>
      </p:sp>
      <p:pic>
        <p:nvPicPr>
          <p:cNvPr id="9" name="Picture 2" descr="What are the Effects of Consumerism on Society?">
            <a:extLst>
              <a:ext uri="{FF2B5EF4-FFF2-40B4-BE49-F238E27FC236}">
                <a16:creationId xmlns:a16="http://schemas.microsoft.com/office/drawing/2014/main" id="{5AAAE72A-500C-C549-FAD2-8DA0D9081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95" y="2587439"/>
            <a:ext cx="4658768" cy="310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Landfill, What Happens When They Are Full?">
            <a:extLst>
              <a:ext uri="{FF2B5EF4-FFF2-40B4-BE49-F238E27FC236}">
                <a16:creationId xmlns:a16="http://schemas.microsoft.com/office/drawing/2014/main" id="{BDAC023A-B885-B906-2181-0F3DC94271A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542" y="1692715"/>
            <a:ext cx="5211763" cy="347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664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23" name="Straight Connector 922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5" name="Straight Connector 922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27" name="Rectangle 922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923FD-2E24-67D2-24EA-172FCD00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507" y="1358671"/>
            <a:ext cx="2843711" cy="149332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/>
          </a:p>
        </p:txBody>
      </p:sp>
      <p:pic>
        <p:nvPicPr>
          <p:cNvPr id="9218" name="Picture 2" descr="Nestle's Infant Formula Scandal - Business Insider">
            <a:extLst>
              <a:ext uri="{FF2B5EF4-FFF2-40B4-BE49-F238E27FC236}">
                <a16:creationId xmlns:a16="http://schemas.microsoft.com/office/drawing/2014/main" id="{515AAC6C-47BB-6B6F-292D-FFE17365AFA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5"/>
          <a:stretch/>
        </p:blipFill>
        <p:spPr bwMode="auto">
          <a:xfrm>
            <a:off x="-1" y="10"/>
            <a:ext cx="805634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29" name="Straight Connector 9228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41170" y="1172935"/>
            <a:ext cx="265331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1" name="Straight Connector 9230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41170" y="3105667"/>
            <a:ext cx="26533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1B77-7170-E314-A3E6-13AB38917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52509" y="3359338"/>
            <a:ext cx="2843711" cy="286207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ტნკს</a:t>
            </a:r>
            <a:r>
              <a:rPr lang="en-US" dirty="0"/>
              <a:t> </a:t>
            </a:r>
            <a:r>
              <a:rPr lang="ka-GE" dirty="0"/>
              <a:t>დანაშაულებები </a:t>
            </a:r>
            <a:r>
              <a:rPr lang="ka-GE" dirty="0" err="1"/>
              <a:t>არაგანვითარებულ</a:t>
            </a:r>
            <a:r>
              <a:rPr lang="ka-GE"/>
              <a:t> ქვეყნებში</a:t>
            </a:r>
            <a:endParaRPr lang="ka-GE" dirty="0"/>
          </a:p>
          <a:p>
            <a:r>
              <a:rPr lang="en-US" dirty="0"/>
              <a:t>1977 </a:t>
            </a:r>
            <a:r>
              <a:rPr lang="en-US" dirty="0" err="1"/>
              <a:t>წლის</a:t>
            </a:r>
            <a:r>
              <a:rPr lang="en-US" dirty="0"/>
              <a:t> </a:t>
            </a:r>
            <a:r>
              <a:rPr lang="en-US" dirty="0" err="1"/>
              <a:t>ნესტლეს</a:t>
            </a:r>
            <a:r>
              <a:rPr lang="en-US" dirty="0"/>
              <a:t> </a:t>
            </a:r>
            <a:r>
              <a:rPr lang="en-US" dirty="0" err="1"/>
              <a:t>ბოიკოტი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8415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3151</TotalTime>
  <Words>74</Words>
  <Application>Microsoft Office PowerPoint</Application>
  <PresentationFormat>Widescreen</PresentationFormat>
  <Paragraphs>27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Calisto MT</vt:lpstr>
      <vt:lpstr>DM Merab Kostava</vt:lpstr>
      <vt:lpstr>Univers Condensed</vt:lpstr>
      <vt:lpstr>ChronicleVTI</vt:lpstr>
      <vt:lpstr>ტრანსნაციონალური კორპორაციები</vt:lpstr>
      <vt:lpstr>რა არის ტრანსნაციონალური კორპორაცია? </vt:lpstr>
      <vt:lpstr>ტნკს დადებითი მხარეები</vt:lpstr>
      <vt:lpstr>PowerPoint Presentation</vt:lpstr>
      <vt:lpstr>ტნკს უარყოფითი მხარეები</vt:lpstr>
      <vt:lpstr>PowerPoint Presentation</vt:lpstr>
      <vt:lpstr>PowerPoint Presentation</vt:lpstr>
      <vt:lpstr>PowerPoint Presentation</vt:lpstr>
      <vt:lpstr>PowerPoint Presentation</vt:lpstr>
      <vt:lpstr>მადლობა ყურადღებისათვის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Ilia Arkania</dc:creator>
  <cp:lastModifiedBy>Ilia Arkania</cp:lastModifiedBy>
  <cp:revision>1</cp:revision>
  <dcterms:created xsi:type="dcterms:W3CDTF">2025-05-05T17:41:33Z</dcterms:created>
  <dcterms:modified xsi:type="dcterms:W3CDTF">2025-05-07T22:12:46Z</dcterms:modified>
</cp:coreProperties>
</file>