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Montserrat Light"/>
      <p:regular r:id="rId23"/>
      <p:bold r:id="rId24"/>
      <p:italic r:id="rId25"/>
      <p:boldItalic r:id="rId26"/>
    </p:embeddedFont>
    <p:embeddedFont>
      <p:font typeface="DM Serif Display"/>
      <p:regular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28" Type="http://schemas.openxmlformats.org/officeDocument/2006/relationships/font" Target="fonts/DMSerifDisplay-italic.fntdata"/><Relationship Id="rId27" Type="http://schemas.openxmlformats.org/officeDocument/2006/relationships/font" Target="fonts/DMSerifDis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8904feb4e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8904feb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904feb4e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904feb4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8904feb4e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8904feb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8904feb4e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8904feb4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8904feb4e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8904feb4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1a310d5a8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1a310d5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8904feb4e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8904feb4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904feb4e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904feb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ccent">
  <p:cSld name="BLANK_3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2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2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3">
  <p:cSld name="BLANK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 flipH="1" rot="5400000">
            <a:off x="-248212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_1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006359" y="-1980394"/>
            <a:ext cx="5136998" cy="9138285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Font typeface="DM Serif Display"/>
              <a:buChar char="╺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-457200" lvl="8" marL="4114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755988" y="1181777"/>
            <a:ext cx="463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6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4240988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1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yw64VBrpYyb3jfCNzOopxFr67ytjcxn1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9zVpAGyt6jp-iWEQhhrdgHqBrm6OtPNQ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302475" y="534900"/>
            <a:ext cx="6766500" cy="273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Visualization How to Guide </a:t>
            </a:r>
            <a:r>
              <a:rPr lang="en">
                <a:solidFill>
                  <a:schemeClr val="accent6"/>
                </a:solidFill>
              </a:rPr>
              <a:t>D3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619700" y="3855750"/>
            <a:ext cx="41496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John Rene Lorelli</a:t>
            </a:r>
            <a:endParaRPr sz="2500">
              <a:solidFill>
                <a:schemeClr val="accent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Fall 2020</a:t>
            </a:r>
            <a:endParaRPr sz="2500">
              <a:solidFill>
                <a:schemeClr val="accent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50950" y="930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Variable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1680200" y="1881850"/>
            <a:ext cx="3951000" cy="279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</a:rPr>
              <a:t>Stored</a:t>
            </a:r>
            <a:r>
              <a:rPr lang="en" sz="1600"/>
              <a:t> all my data in a </a:t>
            </a:r>
            <a:r>
              <a:rPr lang="en" sz="1600">
                <a:solidFill>
                  <a:schemeClr val="accent6"/>
                </a:solidFill>
              </a:rPr>
              <a:t>variable</a:t>
            </a:r>
            <a:endParaRPr sz="16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</a:rPr>
              <a:t>Note</a:t>
            </a:r>
            <a:r>
              <a:rPr lang="en" sz="1600"/>
              <a:t>: </a:t>
            </a:r>
            <a:r>
              <a:rPr lang="en" sz="1600">
                <a:solidFill>
                  <a:schemeClr val="accent6"/>
                </a:solidFill>
              </a:rPr>
              <a:t>storing</a:t>
            </a:r>
            <a:r>
              <a:rPr lang="en" sz="1600"/>
              <a:t> the data in a </a:t>
            </a:r>
            <a:r>
              <a:rPr lang="en" sz="1600">
                <a:solidFill>
                  <a:schemeClr val="accent6"/>
                </a:solidFill>
              </a:rPr>
              <a:t>json</a:t>
            </a:r>
            <a:r>
              <a:rPr lang="en" sz="1600"/>
              <a:t> or </a:t>
            </a:r>
            <a:r>
              <a:rPr lang="en" sz="1600">
                <a:solidFill>
                  <a:schemeClr val="accent6"/>
                </a:solidFill>
              </a:rPr>
              <a:t>csv</a:t>
            </a:r>
            <a:r>
              <a:rPr lang="en" sz="1600"/>
              <a:t> is </a:t>
            </a:r>
            <a:r>
              <a:rPr lang="en" sz="1600"/>
              <a:t>recommended</a:t>
            </a:r>
            <a:r>
              <a:rPr lang="en" sz="1600"/>
              <a:t>.</a:t>
            </a:r>
            <a:endParaRPr sz="1600"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700" y="735850"/>
            <a:ext cx="2160249" cy="40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68425" y="416250"/>
            <a:ext cx="4624200" cy="96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Placing, Speed, D3 library Tree</a:t>
            </a:r>
            <a:endParaRPr sz="4200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68425" y="1734350"/>
            <a:ext cx="3183600" cy="293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Here I start laying the foundation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Trying to determine where the tree will go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Speed of movement of tree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Calling the shapes for tree and start  how it functions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575" y="1265375"/>
            <a:ext cx="3857398" cy="34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06775" y="369100"/>
            <a:ext cx="4105800" cy="116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Setting up how </a:t>
            </a:r>
            <a:r>
              <a:rPr lang="en" sz="4200">
                <a:solidFill>
                  <a:schemeClr val="accent6"/>
                </a:solidFill>
              </a:rPr>
              <a:t>node</a:t>
            </a:r>
            <a:r>
              <a:rPr lang="en" sz="4200"/>
              <a:t> will work</a:t>
            </a:r>
            <a:endParaRPr sz="4200"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47200" y="194307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Here I define how the nodes will work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Need define how they will work, update,</a:t>
            </a:r>
            <a:r>
              <a:rPr lang="en"/>
              <a:t> and</a:t>
            </a:r>
            <a:r>
              <a:rPr lang="en"/>
              <a:t> transition.</a:t>
            </a:r>
            <a:endParaRPr/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250" y="239950"/>
            <a:ext cx="3975089" cy="4368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91350" y="167150"/>
            <a:ext cx="43413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Setting up </a:t>
            </a:r>
            <a:r>
              <a:rPr lang="en" sz="4200">
                <a:solidFill>
                  <a:schemeClr val="accent6"/>
                </a:solidFill>
              </a:rPr>
              <a:t>links</a:t>
            </a:r>
            <a:r>
              <a:rPr lang="en" sz="4200"/>
              <a:t> and </a:t>
            </a:r>
            <a:r>
              <a:rPr lang="en" sz="4200">
                <a:solidFill>
                  <a:schemeClr val="accent6"/>
                </a:solidFill>
              </a:rPr>
              <a:t>functions</a:t>
            </a:r>
            <a:endParaRPr sz="4200">
              <a:solidFill>
                <a:schemeClr val="accent6"/>
              </a:solidFill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158675" y="1860150"/>
            <a:ext cx="3183600" cy="320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Like nodes I needed to parameters for the links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I needed to focus on the parameters for the transition movement.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This proved difficult to get to work smooth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Finally need function on what happens when clicks and </a:t>
            </a:r>
            <a:r>
              <a:rPr lang="en"/>
              <a:t>collapsed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250" y="228450"/>
            <a:ext cx="22589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689625" y="2038725"/>
            <a:ext cx="7984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Thank you</a:t>
            </a:r>
            <a:r>
              <a:rPr lang="en"/>
              <a:t> for </a:t>
            </a:r>
            <a:r>
              <a:rPr lang="en"/>
              <a:t>following</a:t>
            </a:r>
            <a:r>
              <a:rPr lang="en"/>
              <a:t> along!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188725" y="1048275"/>
            <a:ext cx="50169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D3.js?</a:t>
            </a:r>
            <a:endParaRPr sz="3600">
              <a:solidFill>
                <a:schemeClr val="accent6"/>
              </a:solidFill>
            </a:endParaRPr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1188725" y="1708925"/>
            <a:ext cx="3183600" cy="26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D3.js is a </a:t>
            </a:r>
            <a:r>
              <a:rPr b="1" lang="en">
                <a:solidFill>
                  <a:schemeClr val="accent6"/>
                </a:solidFill>
              </a:rPr>
              <a:t>Javascript library</a:t>
            </a:r>
            <a:endParaRPr b="1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It creates </a:t>
            </a:r>
            <a:r>
              <a:rPr b="1" lang="en">
                <a:solidFill>
                  <a:schemeClr val="accent6"/>
                </a:solidFill>
              </a:rPr>
              <a:t>interactive data</a:t>
            </a:r>
            <a:r>
              <a:rPr b="1" lang="en"/>
              <a:t> visualizations for </a:t>
            </a:r>
            <a:r>
              <a:rPr b="1" lang="en">
                <a:solidFill>
                  <a:schemeClr val="accent6"/>
                </a:solidFill>
                <a:highlight>
                  <a:schemeClr val="dk1"/>
                </a:highlight>
              </a:rPr>
              <a:t>web </a:t>
            </a:r>
            <a:r>
              <a:rPr b="1" lang="en">
                <a:solidFill>
                  <a:schemeClr val="accent6"/>
                </a:solidFill>
                <a:highlight>
                  <a:schemeClr val="dk1"/>
                </a:highlight>
              </a:rPr>
              <a:t>pages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/>
              <a:t>(front-end)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b="1" lang="en"/>
              <a:t>It basically takes </a:t>
            </a:r>
            <a:r>
              <a:rPr b="1" lang="en"/>
              <a:t>advantage</a:t>
            </a:r>
            <a:r>
              <a:rPr b="1" lang="en"/>
              <a:t> of </a:t>
            </a:r>
            <a:r>
              <a:rPr b="1" lang="en">
                <a:solidFill>
                  <a:schemeClr val="accent6"/>
                </a:solidFill>
              </a:rPr>
              <a:t>HTML</a:t>
            </a:r>
            <a:r>
              <a:rPr b="1" lang="en"/>
              <a:t>, </a:t>
            </a:r>
            <a:r>
              <a:rPr b="1" lang="en">
                <a:solidFill>
                  <a:schemeClr val="accent6"/>
                </a:solidFill>
              </a:rPr>
              <a:t>CSS</a:t>
            </a:r>
            <a:r>
              <a:rPr b="1" lang="en"/>
              <a:t>, and </a:t>
            </a:r>
            <a:r>
              <a:rPr b="1" lang="en">
                <a:solidFill>
                  <a:schemeClr val="accent6"/>
                </a:solidFill>
              </a:rPr>
              <a:t>SVG</a:t>
            </a:r>
            <a:r>
              <a:rPr b="1" lang="en"/>
              <a:t> to create visuals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4454999" y="1093179"/>
            <a:ext cx="4542205" cy="2661224"/>
            <a:chOff x="1177450" y="241631"/>
            <a:chExt cx="6173152" cy="3616776"/>
          </a:xfrm>
        </p:grpSpPr>
        <p:sp>
          <p:nvSpPr>
            <p:cNvPr id="79" name="Google Shape;79;p17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375" y="1244150"/>
            <a:ext cx="3514274" cy="22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6"/>
                </a:solidFill>
              </a:rPr>
              <a:t>Getting Started</a:t>
            </a:r>
            <a:endParaRPr sz="4200">
              <a:solidFill>
                <a:schemeClr val="accent6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188725" y="2851925"/>
            <a:ext cx="3183600" cy="20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it hard? How much programming do I need to know?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D3 is not as hard as it looks.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You will need some understanding of HTML and CSS and minimal Javascript.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It's</a:t>
            </a:r>
            <a:r>
              <a:rPr lang="en"/>
              <a:t> not hard to follow along.</a:t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771775" y="2851925"/>
            <a:ext cx="3183600" cy="18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What will I need to follow along or try it?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Text editor</a:t>
            </a:r>
            <a:r>
              <a:rPr lang="en"/>
              <a:t>: Atom , Notepad ++, Codepen.io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use </a:t>
            </a:r>
            <a:r>
              <a:rPr lang="en">
                <a:solidFill>
                  <a:schemeClr val="accent6"/>
                </a:solidFill>
              </a:rPr>
              <a:t>Atom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4294967295" type="ctrTitle"/>
          </p:nvPr>
        </p:nvSpPr>
        <p:spPr>
          <a:xfrm>
            <a:off x="265375" y="1392050"/>
            <a:ext cx="6766500" cy="16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6"/>
                </a:solidFill>
              </a:rPr>
              <a:t>Big</a:t>
            </a:r>
            <a:br>
              <a:rPr lang="en" sz="7200"/>
            </a:br>
            <a:r>
              <a:rPr lang="en" sz="7200"/>
              <a:t>Challenge</a:t>
            </a:r>
            <a:endParaRPr sz="7200"/>
          </a:p>
        </p:txBody>
      </p:sp>
      <p:sp>
        <p:nvSpPr>
          <p:cNvPr id="97" name="Google Shape;97;p19"/>
          <p:cNvSpPr txBox="1"/>
          <p:nvPr>
            <p:ph idx="4294967295" type="subTitle"/>
          </p:nvPr>
        </p:nvSpPr>
        <p:spPr>
          <a:xfrm>
            <a:off x="420988" y="3618730"/>
            <a:ext cx="67665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Figuring out what data you want to visualize, and then figuring out </a:t>
            </a:r>
            <a:r>
              <a:rPr lang="en"/>
              <a:t>what's</a:t>
            </a:r>
            <a:r>
              <a:rPr lang="en"/>
              <a:t> the best way to visualize it.</a:t>
            </a:r>
            <a:endParaRPr/>
          </a:p>
        </p:txBody>
      </p:sp>
      <p:grpSp>
        <p:nvGrpSpPr>
          <p:cNvPr id="98" name="Google Shape;98;p19"/>
          <p:cNvGrpSpPr/>
          <p:nvPr/>
        </p:nvGrpSpPr>
        <p:grpSpPr>
          <a:xfrm rot="978695">
            <a:off x="5259028" y="551564"/>
            <a:ext cx="1828987" cy="1828931"/>
            <a:chOff x="6643075" y="3664250"/>
            <a:chExt cx="407950" cy="407975"/>
          </a:xfrm>
        </p:grpSpPr>
        <p:sp>
          <p:nvSpPr>
            <p:cNvPr id="99" name="Google Shape;99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9"/>
          <p:cNvGrpSpPr/>
          <p:nvPr/>
        </p:nvGrpSpPr>
        <p:grpSpPr>
          <a:xfrm rot="391303">
            <a:off x="4900829" y="2376230"/>
            <a:ext cx="751973" cy="751930"/>
            <a:chOff x="576250" y="4319400"/>
            <a:chExt cx="442075" cy="442050"/>
          </a:xfrm>
        </p:grpSpPr>
        <p:sp>
          <p:nvSpPr>
            <p:cNvPr id="102" name="Google Shape;102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9"/>
          <p:cNvSpPr/>
          <p:nvPr/>
        </p:nvSpPr>
        <p:spPr>
          <a:xfrm rot="978736">
            <a:off x="4816697" y="1007455"/>
            <a:ext cx="285894" cy="27298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 rot="3675659">
            <a:off x="6343618" y="2570105"/>
            <a:ext cx="311555" cy="29746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 rot="978569">
            <a:off x="6799133" y="2375170"/>
            <a:ext cx="173823" cy="16605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 rot="2257894">
            <a:off x="4362453" y="1834001"/>
            <a:ext cx="173805" cy="16604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4294967295" type="title"/>
          </p:nvPr>
        </p:nvSpPr>
        <p:spPr>
          <a:xfrm>
            <a:off x="787975" y="1064675"/>
            <a:ext cx="39747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My </a:t>
            </a:r>
            <a:r>
              <a:rPr lang="en" sz="3600">
                <a:solidFill>
                  <a:schemeClr val="accent6"/>
                </a:solidFill>
              </a:rPr>
              <a:t>Data</a:t>
            </a:r>
            <a:r>
              <a:rPr lang="en" sz="3600"/>
              <a:t> and </a:t>
            </a:r>
            <a:r>
              <a:rPr lang="en" sz="3600">
                <a:solidFill>
                  <a:schemeClr val="accent6"/>
                </a:solidFill>
              </a:rPr>
              <a:t>Visual</a:t>
            </a:r>
            <a:endParaRPr sz="3600">
              <a:solidFill>
                <a:schemeClr val="accent6"/>
              </a:solidFill>
            </a:endParaRPr>
          </a:p>
        </p:txBody>
      </p:sp>
      <p:sp>
        <p:nvSpPr>
          <p:cNvPr id="116" name="Google Shape;116;p20"/>
          <p:cNvSpPr txBox="1"/>
          <p:nvPr>
            <p:ph idx="4294967295" type="body"/>
          </p:nvPr>
        </p:nvSpPr>
        <p:spPr>
          <a:xfrm>
            <a:off x="1169550" y="2715125"/>
            <a:ext cx="41700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My </a:t>
            </a:r>
            <a:r>
              <a:rPr b="1"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/>
              <a:t>was going to be on </a:t>
            </a:r>
            <a:r>
              <a:rPr b="1"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characters</a:t>
            </a:r>
            <a:r>
              <a:rPr lang="en"/>
              <a:t> and their </a:t>
            </a:r>
            <a:r>
              <a:rPr b="1"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elements</a:t>
            </a:r>
            <a:r>
              <a:rPr lang="en"/>
              <a:t> from the </a:t>
            </a:r>
            <a:r>
              <a:rPr b="1"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video game</a:t>
            </a:r>
            <a:r>
              <a:rPr lang="en"/>
              <a:t> Genshin Impact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wanted to </a:t>
            </a:r>
            <a:r>
              <a:rPr b="1"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visualize</a:t>
            </a:r>
            <a:r>
              <a:rPr lang="en"/>
              <a:t> them in a </a:t>
            </a:r>
            <a:r>
              <a:rPr b="1"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animated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hierarchy</a:t>
            </a:r>
            <a:r>
              <a:rPr b="1"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tree</a:t>
            </a:r>
            <a:r>
              <a:rPr lang="en">
                <a:solidFill>
                  <a:schemeClr val="accent6"/>
                </a:solidFill>
              </a:rPr>
              <a:t>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9450" y="116500"/>
            <a:ext cx="2874600" cy="2268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2">
                <a:alpha val="50000"/>
              </a:schemeClr>
            </a:outerShdw>
          </a:effectLst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4">
            <a:alphaModFix/>
          </a:blip>
          <a:srcRect b="0" l="14126" r="14126" t="0"/>
          <a:stretch/>
        </p:blipFill>
        <p:spPr>
          <a:xfrm>
            <a:off x="6117900" y="2553600"/>
            <a:ext cx="2657700" cy="22131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ctrTitle"/>
          </p:nvPr>
        </p:nvSpPr>
        <p:spPr>
          <a:xfrm>
            <a:off x="205800" y="183625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Final Result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500" y="1600625"/>
            <a:ext cx="3444958" cy="335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00" y="1600625"/>
            <a:ext cx="4221624" cy="335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ctrTitle"/>
          </p:nvPr>
        </p:nvSpPr>
        <p:spPr>
          <a:xfrm>
            <a:off x="1350300" y="345175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Final Result Video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32" name="Google Shape;132;p22" title="D3 Animate Tree v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238" y="1704050"/>
            <a:ext cx="4179533" cy="3134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ctrTitle"/>
          </p:nvPr>
        </p:nvSpPr>
        <p:spPr>
          <a:xfrm>
            <a:off x="219275" y="197075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How To Video: D3 Animated Tree</a:t>
            </a:r>
            <a:r>
              <a:rPr lang="en"/>
              <a:t> </a:t>
            </a:r>
            <a:endParaRPr/>
          </a:p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219275" y="153845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video of how I did it</a:t>
            </a:r>
            <a:endParaRPr/>
          </a:p>
        </p:txBody>
      </p:sp>
      <p:pic>
        <p:nvPicPr>
          <p:cNvPr id="139" name="Google Shape;139;p23" title="InfoFinal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238" y="1902403"/>
            <a:ext cx="4019530" cy="301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188750" y="104072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accent6"/>
                </a:solidFill>
              </a:rPr>
              <a:t>Beginning</a:t>
            </a:r>
            <a:r>
              <a:rPr lang="en"/>
              <a:t>  Process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1188725" y="2851925"/>
            <a:ext cx="6766500" cy="21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Created: Index page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Stylesheet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       Js page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Linked D3 library  from d3js.org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24"/>
          <p:cNvGrpSpPr/>
          <p:nvPr/>
        </p:nvGrpSpPr>
        <p:grpSpPr>
          <a:xfrm>
            <a:off x="5568989" y="2453294"/>
            <a:ext cx="1933453" cy="1453369"/>
            <a:chOff x="5247525" y="3007275"/>
            <a:chExt cx="517575" cy="384825"/>
          </a:xfrm>
        </p:grpSpPr>
        <p:sp>
          <p:nvSpPr>
            <p:cNvPr id="148" name="Google Shape;148;p24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