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sldIdLst>
    <p:sldId id="259" r:id="rId3"/>
    <p:sldId id="261" r:id="rId4"/>
    <p:sldId id="260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E83"/>
    <a:srgbClr val="E8D3A2"/>
    <a:srgbClr val="E8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1" autoAdjust="0"/>
    <p:restoredTop sz="94682"/>
  </p:normalViewPr>
  <p:slideViewPr>
    <p:cSldViewPr snapToGrid="0" snapToObjects="1" showGuides="1">
      <p:cViewPr>
        <p:scale>
          <a:sx n="100" d="100"/>
          <a:sy n="100" d="100"/>
        </p:scale>
        <p:origin x="1380" y="72"/>
      </p:cViewPr>
      <p:guideLst>
        <p:guide orient="horz" pos="2488"/>
        <p:guide pos="4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7334" y="6354234"/>
            <a:ext cx="2540000" cy="266700"/>
          </a:xfrm>
          <a:prstGeom prst="rect">
            <a:avLst/>
          </a:prstGeom>
        </p:spPr>
      </p:pic>
      <p:pic>
        <p:nvPicPr>
          <p:cNvPr id="2" name="Picture 1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2373491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FFFFF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REGULAR	, 24 PT.)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7" y="365069"/>
            <a:ext cx="8184662" cy="998440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769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W_W 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15" y="5945854"/>
            <a:ext cx="1371600" cy="923544"/>
          </a:xfrm>
          <a:prstGeom prst="rect">
            <a:avLst/>
          </a:prstGeom>
        </p:spPr>
      </p:pic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FFFFFF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FFFFFF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FFFFFF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FFFFFF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FFFFFF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Bulleted content here (Open Sans Light, 24 pt.)</a:t>
            </a:r>
          </a:p>
          <a:p>
            <a:pPr lvl="1"/>
            <a:r>
              <a:rPr lang="en-US" dirty="0"/>
              <a:t>Second level (Open Sans Light, 20)</a:t>
            </a:r>
          </a:p>
          <a:p>
            <a:pPr lvl="2"/>
            <a:r>
              <a:rPr lang="en-US" dirty="0"/>
              <a:t>Third level (Open Sans Light, 18)</a:t>
            </a:r>
          </a:p>
          <a:p>
            <a:pPr lvl="3"/>
            <a:r>
              <a:rPr lang="en-US" dirty="0"/>
              <a:t>Fourth level (Open Sans Light, 16)</a:t>
            </a:r>
          </a:p>
          <a:p>
            <a:pPr lvl="4"/>
            <a:r>
              <a:rPr lang="en-US" dirty="0"/>
              <a:t>Fifth level (Open Sans Light, 14)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064505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236337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8401" y="6354234"/>
            <a:ext cx="2540000" cy="266700"/>
          </a:xfrm>
          <a:prstGeom prst="rect">
            <a:avLst/>
          </a:prstGeom>
        </p:spPr>
      </p:pic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FFFFFF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chemeClr val="tx2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8285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39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7" y="4006085"/>
            <a:ext cx="2284303" cy="1127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</p:spPr>
        <p:txBody>
          <a:bodyPr anchor="b"/>
          <a:lstStyle>
            <a:lvl1pPr algn="l">
              <a:defRPr sz="5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ENCODE NORMAL</a:t>
            </a:r>
            <a:br>
              <a:rPr lang="en-US" dirty="0"/>
            </a:br>
            <a:r>
              <a:rPr lang="en-US" dirty="0"/>
              <a:t>BLACK, 50 PT. </a:t>
            </a:r>
          </a:p>
        </p:txBody>
      </p:sp>
    </p:spTree>
    <p:extLst>
      <p:ext uri="{BB962C8B-B14F-4D97-AF65-F5344CB8AC3E}">
        <p14:creationId xmlns:p14="http://schemas.microsoft.com/office/powerpoint/2010/main" val="3397191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4B2E83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SUB-HEADER HERE (UNI SANS LIGHT, 24 PT.)</a:t>
            </a:r>
          </a:p>
        </p:txBody>
      </p:sp>
      <p:pic>
        <p:nvPicPr>
          <p:cNvPr id="9" name="Picture 8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55" y="6487457"/>
            <a:ext cx="2425295" cy="163374"/>
          </a:xfrm>
          <a:prstGeom prst="rect">
            <a:avLst/>
          </a:prstGeom>
        </p:spPr>
      </p:pic>
      <p:pic>
        <p:nvPicPr>
          <p:cNvPr id="8" name="Picture 7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4663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solidFill>
                  <a:srgbClr val="4B2E83"/>
                </a:solidFill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307287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1" i="0" baseline="0">
                <a:solidFill>
                  <a:srgbClr val="4B2E83"/>
                </a:solidFill>
                <a:latin typeface="Open Sans"/>
                <a:cs typeface="Open Sans"/>
              </a:defRPr>
            </a:lvl1pPr>
            <a:lvl2pPr>
              <a:defRPr sz="2000" b="1" i="0" baseline="0">
                <a:solidFill>
                  <a:srgbClr val="4B2E83"/>
                </a:solidFill>
                <a:latin typeface="Open Sans"/>
                <a:cs typeface="Open Sans"/>
              </a:defRPr>
            </a:lvl2pPr>
            <a:lvl3pPr marL="1143000" indent="-228600">
              <a:buSzPct val="100000"/>
              <a:buFont typeface="Lucida Grande"/>
              <a:buChar char="&gt;"/>
              <a:defRPr sz="1800" b="1" i="0" baseline="0">
                <a:solidFill>
                  <a:srgbClr val="4B2E83"/>
                </a:solidFill>
                <a:latin typeface="Open Sans"/>
                <a:cs typeface="Open Sans"/>
              </a:defRPr>
            </a:lvl3pPr>
            <a:lvl4pPr>
              <a:defRPr sz="1600" b="1" i="0" baseline="0">
                <a:solidFill>
                  <a:srgbClr val="4B2E83"/>
                </a:solidFill>
                <a:latin typeface="Open Sans"/>
                <a:cs typeface="Open Sans"/>
              </a:defRPr>
            </a:lvl4pPr>
            <a:lvl5pPr marL="2057400" indent="-228600">
              <a:buFont typeface="Lucida Grande"/>
              <a:buChar char="&gt;"/>
              <a:defRPr sz="1400" b="1" i="0" baseline="0">
                <a:solidFill>
                  <a:srgbClr val="4B2E83"/>
                </a:solidFill>
                <a:latin typeface="Open Sans"/>
                <a:cs typeface="Open Sans"/>
              </a:defRPr>
            </a:lvl5pPr>
          </a:lstStyle>
          <a:p>
            <a:pPr lvl="0"/>
            <a:r>
              <a:rPr lang="en-US" dirty="0"/>
              <a:t>Content here (Open Sans Bold, 24 pt.)</a:t>
            </a:r>
          </a:p>
          <a:p>
            <a:pPr lvl="1"/>
            <a:r>
              <a:rPr lang="en-US" dirty="0"/>
              <a:t>Second level (Open Sans Bold, 20)</a:t>
            </a:r>
          </a:p>
          <a:p>
            <a:pPr lvl="2"/>
            <a:r>
              <a:rPr lang="en-US" dirty="0"/>
              <a:t>Third level (Open Sans Bold, 18)</a:t>
            </a:r>
          </a:p>
          <a:p>
            <a:pPr lvl="3"/>
            <a:r>
              <a:rPr lang="en-US" dirty="0"/>
              <a:t>Fourth level (Open Sans Bold, 16)</a:t>
            </a:r>
          </a:p>
          <a:p>
            <a:pPr lvl="4"/>
            <a:r>
              <a:rPr lang="en-US" dirty="0"/>
              <a:t>Fifth level (Open Sans Bold, 14)</a:t>
            </a:r>
          </a:p>
        </p:txBody>
      </p:sp>
      <p:pic>
        <p:nvPicPr>
          <p:cNvPr id="9" name="Picture 8" descr="W Logo_Purple_2685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39" y="5949410"/>
            <a:ext cx="1371600" cy="923544"/>
          </a:xfrm>
          <a:prstGeom prst="rect">
            <a:avLst/>
          </a:prstGeom>
        </p:spPr>
      </p:pic>
      <p:pic>
        <p:nvPicPr>
          <p:cNvPr id="7" name="Picture 6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83759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145022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rt Placeholder 11"/>
          <p:cNvSpPr>
            <a:spLocks noGrp="1"/>
          </p:cNvSpPr>
          <p:nvPr>
            <p:ph type="chart" sz="quarter" idx="12" hasCustomPrompt="1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1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r>
              <a:rPr lang="en-US" dirty="0"/>
              <a:t>Graphics can go here – </a:t>
            </a:r>
            <a:br>
              <a:rPr lang="en-US" dirty="0"/>
            </a:br>
            <a:r>
              <a:rPr lang="en-US" dirty="0"/>
              <a:t>replace this box with your image or chart</a:t>
            </a:r>
          </a:p>
        </p:txBody>
      </p:sp>
      <p:pic>
        <p:nvPicPr>
          <p:cNvPr id="7" name="Picture 6" descr="Wordmark_center_Purple_HE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05" y="6487457"/>
            <a:ext cx="2425295" cy="163374"/>
          </a:xfrm>
          <a:prstGeom prst="rect">
            <a:avLst/>
          </a:prstGeom>
        </p:spPr>
      </p:pic>
      <p:pic>
        <p:nvPicPr>
          <p:cNvPr id="6" name="Picture 5" descr="Bar_RtAngle_7502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5" y="1437805"/>
            <a:ext cx="1358184" cy="67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1756" y="371511"/>
            <a:ext cx="8116644" cy="991998"/>
          </a:xfrm>
          <a:prstGeom prst="rect">
            <a:avLst/>
          </a:prstGeom>
        </p:spPr>
        <p:txBody>
          <a:bodyPr anchor="b"/>
          <a:lstStyle>
            <a:lvl1pPr algn="l">
              <a:defRPr sz="3000" b="1" i="0">
                <a:latin typeface="Encode Sans Normal Black" charset="0"/>
                <a:ea typeface="Encode Sans Normal Black" charset="0"/>
                <a:cs typeface="Encode Sans Normal Black" charset="0"/>
              </a:defRPr>
            </a:lvl1pPr>
          </a:lstStyle>
          <a:p>
            <a:pPr lvl="0"/>
            <a:r>
              <a:rPr lang="en-US" dirty="0"/>
              <a:t>HEADER HERE </a:t>
            </a:r>
            <a:br>
              <a:rPr lang="en-US" dirty="0"/>
            </a:br>
            <a:r>
              <a:rPr lang="en-US" dirty="0"/>
              <a:t>(ENCODE NORMAL BLACK, 30 PT.)</a:t>
            </a:r>
          </a:p>
        </p:txBody>
      </p:sp>
    </p:spTree>
    <p:extLst>
      <p:ext uri="{BB962C8B-B14F-4D97-AF65-F5344CB8AC3E}">
        <p14:creationId xmlns:p14="http://schemas.microsoft.com/office/powerpoint/2010/main" val="248955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B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70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  <p:sldLayoutId id="2147483664" r:id="rId3"/>
    <p:sldLayoutId id="21474836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&amp; Feature Selection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A5BBE-F92C-46C0-A2B1-D0CC5F1148B4}"/>
              </a:ext>
            </a:extLst>
          </p:cNvPr>
          <p:cNvSpPr txBox="1"/>
          <p:nvPr/>
        </p:nvSpPr>
        <p:spPr>
          <a:xfrm>
            <a:off x="847493" y="5032488"/>
            <a:ext cx="3724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FBB918-B304-4D6E-9A28-66CEB5306718}"/>
              </a:ext>
            </a:extLst>
          </p:cNvPr>
          <p:cNvSpPr txBox="1"/>
          <p:nvPr/>
        </p:nvSpPr>
        <p:spPr>
          <a:xfrm>
            <a:off x="847493" y="4348976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Delivery 1 Final Project – Malware Detection</a:t>
            </a:r>
          </a:p>
        </p:txBody>
      </p:sp>
    </p:spTree>
    <p:extLst>
      <p:ext uri="{BB962C8B-B14F-4D97-AF65-F5344CB8AC3E}">
        <p14:creationId xmlns:p14="http://schemas.microsoft.com/office/powerpoint/2010/main" val="191347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93D48E-6882-46CF-8E12-AA5BE27A7F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Eye balling data fields and getting a sense of data values</a:t>
            </a:r>
          </a:p>
          <a:p>
            <a:r>
              <a:rPr lang="en-US" dirty="0"/>
              <a:t>Shallow clean up and exclusion for columns that we might not need</a:t>
            </a:r>
          </a:p>
          <a:p>
            <a:r>
              <a:rPr lang="en-US" dirty="0"/>
              <a:t>Transformation of data types.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D62A15-158E-4167-B20F-7DE45734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	</a:t>
            </a:r>
          </a:p>
        </p:txBody>
      </p:sp>
    </p:spTree>
    <p:extLst>
      <p:ext uri="{BB962C8B-B14F-4D97-AF65-F5344CB8AC3E}">
        <p14:creationId xmlns:p14="http://schemas.microsoft.com/office/powerpoint/2010/main" val="412702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Calculating Correlation between features</a:t>
            </a:r>
          </a:p>
          <a:p>
            <a:r>
              <a:rPr lang="en-US" dirty="0"/>
              <a:t>Generating Heat Map Based on Correlation values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(Feature P-Value)</a:t>
            </a:r>
          </a:p>
        </p:txBody>
      </p:sp>
    </p:spTree>
    <p:extLst>
      <p:ext uri="{BB962C8B-B14F-4D97-AF65-F5344CB8AC3E}">
        <p14:creationId xmlns:p14="http://schemas.microsoft.com/office/powerpoint/2010/main" val="28909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6DF600-6C9C-4DA9-B105-295F0C1F2A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43D71F-D98A-44B3-8B4A-15D656F6A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21BE0-45DD-44E9-ABE0-E6660FB2A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61" y="1546225"/>
            <a:ext cx="6100383" cy="504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15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65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Encode Sans Normal Black</vt:lpstr>
      <vt:lpstr>Lucida Grande</vt:lpstr>
      <vt:lpstr>Open Sans</vt:lpstr>
      <vt:lpstr>Open Sans Light</vt:lpstr>
      <vt:lpstr>Uni Sans Regular</vt:lpstr>
      <vt:lpstr>Custom Design</vt:lpstr>
      <vt:lpstr>1_Custom Design</vt:lpstr>
      <vt:lpstr>Data Analysis &amp; Feature Selection</vt:lpstr>
      <vt:lpstr>Pre-Processing </vt:lpstr>
      <vt:lpstr>Heat Map (Feature P-Value)</vt:lpstr>
      <vt:lpstr>Heat Map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Navid Heydari</cp:lastModifiedBy>
  <cp:revision>28</cp:revision>
  <cp:lastPrinted>2016-02-10T20:19:12Z</cp:lastPrinted>
  <dcterms:created xsi:type="dcterms:W3CDTF">2014-10-14T00:51:43Z</dcterms:created>
  <dcterms:modified xsi:type="dcterms:W3CDTF">2019-02-14T06:01:04Z</dcterms:modified>
</cp:coreProperties>
</file>