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id Mohseni" initials="NM" lastIdx="3" clrIdx="0">
    <p:extLst>
      <p:ext uri="{19B8F6BF-5375-455C-9EA6-DF929625EA0E}">
        <p15:presenceInfo xmlns:p15="http://schemas.microsoft.com/office/powerpoint/2012/main" userId="bc7340b2204e0a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4F8BF-E0A8-41DB-AEC9-E3F7C5BAD4E5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2B5D6-A8F9-4E61-9954-DC9912A5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2B5D6-A8F9-4E61-9954-DC9912A51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2B5D6-A8F9-4E61-9954-DC9912A51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2B5D6-A8F9-4E61-9954-DC9912A516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of RMSEA less than .05 were considered a close fit, less than .08 a reasonable fit, and greater than .1 a poor fit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RMR close to 0 were considered an acceptable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of GFI, greater than .9 or .8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of the CFI greater than .9 were considered a good fit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values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χ2/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greater than 2 were considered a good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2B5D6-A8F9-4E61-9954-DC9912A51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7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1120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270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7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7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51823F-3E9F-41CC-B230-E20FA1633AF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228AFED-6322-4751-AE45-2430DA27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0237-6386-42D8-A1BB-A7524D36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Validity And Reliability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C62DB-AE7B-4DC3-AC8F-326B565B6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Navid Mohseni</a:t>
            </a:r>
          </a:p>
        </p:txBody>
      </p:sp>
    </p:spTree>
    <p:extLst>
      <p:ext uri="{BB962C8B-B14F-4D97-AF65-F5344CB8AC3E}">
        <p14:creationId xmlns:p14="http://schemas.microsoft.com/office/powerpoint/2010/main" val="38931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CE8E-D2D9-4478-9984-0C4AC26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3860-F884-4236-B6CC-1E3F0AF3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i="1" dirty="0"/>
              <a:t>Convergent Validity</a:t>
            </a:r>
          </a:p>
          <a:p>
            <a:r>
              <a:rPr lang="en-US" dirty="0"/>
              <a:t>Pearson’s correlation coefficients were used to examine the correlations between the SQOL-M, the IIEF, and the WAI.</a:t>
            </a:r>
          </a:p>
          <a:p>
            <a:endParaRPr lang="en-US" dirty="0"/>
          </a:p>
          <a:p>
            <a:pPr algn="ctr"/>
            <a:r>
              <a:rPr lang="en-US" sz="2800" i="1" dirty="0"/>
              <a:t>Content Validity</a:t>
            </a:r>
          </a:p>
          <a:p>
            <a:r>
              <a:rPr lang="en-US" dirty="0"/>
              <a:t>The content validity index (CVI) </a:t>
            </a:r>
          </a:p>
          <a:p>
            <a:r>
              <a:rPr lang="en-US" dirty="0"/>
              <a:t>The content validity ratio (CVR)</a:t>
            </a:r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4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3766-2BB2-48AA-B1CF-634AC3F6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Reliability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F6F6-9B20-4D60-9EDE-ED2EF25D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 dirty="0"/>
              <a:t>Internal Consistency</a:t>
            </a:r>
          </a:p>
          <a:p>
            <a:r>
              <a:rPr lang="en-US" dirty="0"/>
              <a:t>Cronbach’s alpha</a:t>
            </a:r>
          </a:p>
          <a:p>
            <a:endParaRPr lang="en-US" sz="2800" dirty="0"/>
          </a:p>
          <a:p>
            <a:pPr algn="ctr"/>
            <a:r>
              <a:rPr lang="en-US" sz="2800" i="1" dirty="0"/>
              <a:t>Test–Retest Reliability</a:t>
            </a:r>
          </a:p>
          <a:p>
            <a:r>
              <a:rPr lang="en-US" dirty="0"/>
              <a:t>The intraclass correlation coefficient (ICC)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812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651E-939E-450D-B82F-4CB31897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EF97-6876-41F2-B6A7-13AB3621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Construct Validity </a:t>
            </a:r>
            <a:r>
              <a:rPr lang="en-US" i="1" dirty="0"/>
              <a:t>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900" dirty="0"/>
              <a:t>This single factor was the sexual QOL among men (eigenvalue = 7.918) and had 11 items, accounting for 71.99% of the total variance.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900" dirty="0"/>
              <a:t>The results of the CFA indicated a relatively acceptable goodness-of-fit obtained from responses to the Persian version of the SQOL-M. The goodness-of-fit indices were as follows: RMSEA = .063; RMR = .04; GFI = .94; AGFI = .89; CFI = .99; and χ2 = 63.59 (</a:t>
            </a:r>
            <a:r>
              <a:rPr lang="en-US" sz="1900" i="1" dirty="0"/>
              <a:t>p </a:t>
            </a:r>
            <a:r>
              <a:rPr lang="en-US" sz="1900" dirty="0"/>
              <a:t>&lt; .0043, </a:t>
            </a:r>
            <a:r>
              <a:rPr lang="en-US" sz="1900" i="1" dirty="0"/>
              <a:t>df </a:t>
            </a:r>
            <a:r>
              <a:rPr lang="en-US" sz="1900" dirty="0"/>
              <a:t>= 37), χ2/</a:t>
            </a:r>
            <a:r>
              <a:rPr lang="en-US" sz="1900" i="1" dirty="0"/>
              <a:t>df </a:t>
            </a:r>
            <a:r>
              <a:rPr lang="en-US" sz="1900" dirty="0"/>
              <a:t>= 1.719. Almost all these indices, except for χ2/</a:t>
            </a:r>
            <a:r>
              <a:rPr lang="en-US" sz="1900" i="1" dirty="0"/>
              <a:t>df</a:t>
            </a:r>
            <a:r>
              <a:rPr lang="en-US" sz="1900" dirty="0"/>
              <a:t>, suggested an acceptable goodness-of-fit.</a:t>
            </a:r>
          </a:p>
          <a:p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Convergent Validity </a:t>
            </a:r>
            <a:r>
              <a:rPr lang="en-US" i="1" dirty="0"/>
              <a:t>: </a:t>
            </a:r>
            <a:r>
              <a:rPr lang="en-US" dirty="0"/>
              <a:t>The results from Pearson correlations analysis indicated that the WAI, the IIEF’s dimensions, and total score were positively correlated with the Persian SQOL-M (all </a:t>
            </a:r>
            <a:r>
              <a:rPr lang="en-US" i="1" dirty="0" err="1"/>
              <a:t>p</a:t>
            </a:r>
            <a:r>
              <a:rPr lang="en-US" dirty="0" err="1"/>
              <a:t>s</a:t>
            </a:r>
            <a:r>
              <a:rPr lang="en-US" dirty="0"/>
              <a:t> &lt; .001)</a:t>
            </a:r>
          </a:p>
          <a:p>
            <a:r>
              <a:rPr lang="en-US" i="1" dirty="0">
                <a:solidFill>
                  <a:srgbClr val="FF0000"/>
                </a:solidFill>
              </a:rPr>
              <a:t>Content Validity </a:t>
            </a:r>
            <a:r>
              <a:rPr lang="en-US" i="1" dirty="0"/>
              <a:t>: </a:t>
            </a:r>
            <a:r>
              <a:rPr lang="en-US" dirty="0"/>
              <a:t>CVI was .9 and CVR was .82, indicating excellent content validity from the experts’ points of view.</a:t>
            </a:r>
          </a:p>
          <a:p>
            <a:r>
              <a:rPr lang="en-US" i="1" dirty="0">
                <a:solidFill>
                  <a:srgbClr val="FF0000"/>
                </a:solidFill>
              </a:rPr>
              <a:t>Internal Consistency </a:t>
            </a:r>
            <a:r>
              <a:rPr lang="en-US" i="1" dirty="0"/>
              <a:t>:  </a:t>
            </a:r>
            <a:r>
              <a:rPr lang="en-US" dirty="0"/>
              <a:t>Results indicated that the Persian translation of the SQOL-M had a high internal consistency. The Cronbach’s alpha for the total scale was .96 </a:t>
            </a:r>
          </a:p>
          <a:p>
            <a:r>
              <a:rPr lang="en-US" i="1" dirty="0">
                <a:solidFill>
                  <a:srgbClr val="FF0000"/>
                </a:solidFill>
              </a:rPr>
              <a:t>Test–Retest Reliability </a:t>
            </a:r>
            <a:r>
              <a:rPr lang="en-US" i="1" dirty="0"/>
              <a:t>: </a:t>
            </a:r>
            <a:r>
              <a:rPr lang="en-US" dirty="0"/>
              <a:t>ICC was .995 with a 95% confidence interval from .99 to .998.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5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1C40-89E6-4331-903C-262AA2EB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CC5D-FE97-4661-8A72-1C65BBED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Altogether, findings indicated that the Persian version of the SQOL-M is a reliable and valid instrument for the assessment of sexual QOL among Iranian men.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9232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9BCD-3F89-48C5-A789-04157E92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a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576A-0949-4D49-9B57-55CEFD89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Reliability</a:t>
            </a:r>
            <a:r>
              <a:rPr lang="en-US" dirty="0"/>
              <a:t> refers to the consistency of a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Validity</a:t>
            </a:r>
            <a:r>
              <a:rPr lang="en-US" dirty="0"/>
              <a:t> is the extent to which the scores from a measure represent the variable they are intended to.</a:t>
            </a:r>
          </a:p>
        </p:txBody>
      </p:sp>
    </p:spTree>
    <p:extLst>
      <p:ext uri="{BB962C8B-B14F-4D97-AF65-F5344CB8AC3E}">
        <p14:creationId xmlns:p14="http://schemas.microsoft.com/office/powerpoint/2010/main" val="44520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0054-107A-484B-82BD-E37FBCBE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Validity And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DF13-29F0-4AA3-A414-1DFB41080A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Reliability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</a:t>
            </a:r>
            <a:r>
              <a:rPr lang="en-US" b="1" i="1" dirty="0"/>
              <a:t> Test-Retest Reliability</a:t>
            </a:r>
            <a:endParaRPr lang="en-US" i="1" dirty="0"/>
          </a:p>
          <a:p>
            <a:r>
              <a:rPr lang="en-US" dirty="0"/>
              <a:t>2.</a:t>
            </a:r>
            <a:r>
              <a:rPr lang="en-US" b="1" i="1" dirty="0"/>
              <a:t> Internal Consistency</a:t>
            </a:r>
            <a:endParaRPr lang="en-US" i="1" dirty="0"/>
          </a:p>
          <a:p>
            <a:r>
              <a:rPr lang="en-US" dirty="0"/>
              <a:t>3.</a:t>
            </a:r>
            <a:r>
              <a:rPr lang="en-US" b="1" i="1" dirty="0"/>
              <a:t> Interrater Reliability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4D3AE-92A4-43C7-9329-25086AEF8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Validity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1.</a:t>
            </a:r>
            <a:r>
              <a:rPr lang="en-US" b="1" i="1" dirty="0"/>
              <a:t>Face validity</a:t>
            </a:r>
          </a:p>
          <a:p>
            <a:r>
              <a:rPr lang="en-US" b="1" dirty="0"/>
              <a:t>2. </a:t>
            </a:r>
            <a:r>
              <a:rPr lang="en-US" b="1" i="1" dirty="0"/>
              <a:t>Content validity</a:t>
            </a:r>
          </a:p>
          <a:p>
            <a:r>
              <a:rPr lang="en-US" b="1" dirty="0"/>
              <a:t>3.</a:t>
            </a:r>
            <a:r>
              <a:rPr lang="en-US" b="1" i="1" dirty="0"/>
              <a:t> Criterion Validity</a:t>
            </a:r>
            <a:endParaRPr lang="en-US" i="1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5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8851-EB39-442E-A28B-538AAFF6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01BF-05AD-425D-BD2D-8953184E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Test-Retest Reliability : </a:t>
            </a:r>
            <a:r>
              <a:rPr lang="en-US" dirty="0"/>
              <a:t>When researchers measure a construct that they assume to be consistent across time, then the scores they obtain should also be consistent across time.</a:t>
            </a:r>
          </a:p>
          <a:p>
            <a:endParaRPr lang="en-US" dirty="0"/>
          </a:p>
          <a:p>
            <a:r>
              <a:rPr lang="en-US" b="1" i="1" dirty="0"/>
              <a:t>Internal Consistency : </a:t>
            </a:r>
            <a:r>
              <a:rPr lang="en-US" dirty="0"/>
              <a:t>Which is the consistency of people’s responses across the items on a multiple-item measure.</a:t>
            </a:r>
          </a:p>
          <a:p>
            <a:endParaRPr lang="en-US" dirty="0"/>
          </a:p>
          <a:p>
            <a:r>
              <a:rPr lang="en-US" b="1" i="1" dirty="0"/>
              <a:t>Interrater Reliability : </a:t>
            </a:r>
            <a:r>
              <a:rPr lang="en-US" dirty="0"/>
              <a:t>Which different observers are consistent in their judgments.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2306-A290-42D4-B82A-5F861314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ED30-7E96-4FAD-8CA6-8603CD7A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Face validity  : </a:t>
            </a:r>
            <a:r>
              <a:rPr lang="en-US" dirty="0"/>
              <a:t>which a measurement method appears “on its face” to measure the construct of interest.</a:t>
            </a:r>
          </a:p>
          <a:p>
            <a:endParaRPr lang="en-US" dirty="0"/>
          </a:p>
          <a:p>
            <a:r>
              <a:rPr lang="en-US" b="1" i="1" dirty="0"/>
              <a:t>Content validity : </a:t>
            </a:r>
            <a:r>
              <a:rPr lang="en-US" dirty="0"/>
              <a:t>which a measure “covers” the construct of interest.</a:t>
            </a:r>
          </a:p>
          <a:p>
            <a:endParaRPr lang="en-US" dirty="0"/>
          </a:p>
          <a:p>
            <a:r>
              <a:rPr lang="en-US" b="1" i="1" dirty="0"/>
              <a:t>Criterion Validity  : </a:t>
            </a:r>
            <a:r>
              <a:rPr lang="en-US" dirty="0"/>
              <a:t>which people’s scores on a measure are correlated with other variables (known as </a:t>
            </a:r>
            <a:r>
              <a:rPr lang="en-US" b="1" dirty="0"/>
              <a:t>criteria</a:t>
            </a:r>
            <a:r>
              <a:rPr lang="en-US" dirty="0"/>
              <a:t>) that one would expect them to be correlated with.</a:t>
            </a:r>
          </a:p>
        </p:txBody>
      </p:sp>
    </p:spTree>
    <p:extLst>
      <p:ext uri="{BB962C8B-B14F-4D97-AF65-F5344CB8AC3E}">
        <p14:creationId xmlns:p14="http://schemas.microsoft.com/office/powerpoint/2010/main" val="384205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DCA5-29B3-430E-87F8-BD00DBEF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Psychometric Properties of the Persian</a:t>
            </a:r>
            <a:br>
              <a:rPr lang="en-US" sz="4800" b="1" dirty="0"/>
            </a:br>
            <a:r>
              <a:rPr lang="en-US" sz="4800" b="1" dirty="0"/>
              <a:t>Translation of the Sexual Quality of</a:t>
            </a:r>
            <a:br>
              <a:rPr lang="en-US" sz="4800" b="1" dirty="0"/>
            </a:br>
            <a:r>
              <a:rPr lang="en-US" sz="4800" b="1" dirty="0"/>
              <a:t>Life–Male Questionnaire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CADF2-3FFB-4940-AB9E-AE8E6CAEB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b="1" dirty="0"/>
          </a:p>
          <a:p>
            <a:r>
              <a:rPr lang="en-US" sz="1400" b="1" dirty="0" err="1"/>
              <a:t>Raziyeh</a:t>
            </a:r>
            <a:r>
              <a:rPr lang="en-US" sz="1400" b="1" dirty="0"/>
              <a:t> </a:t>
            </a:r>
            <a:r>
              <a:rPr lang="en-US" sz="1400" b="1" dirty="0" err="1"/>
              <a:t>Maasoumi</a:t>
            </a:r>
            <a:r>
              <a:rPr lang="en-US" sz="1400" b="1" dirty="0"/>
              <a:t>, PhD1, </a:t>
            </a:r>
            <a:r>
              <a:rPr lang="en-US" sz="1400" b="1" dirty="0" err="1"/>
              <a:t>Hamidreza</a:t>
            </a:r>
            <a:r>
              <a:rPr lang="en-US" sz="1400" b="1" dirty="0"/>
              <a:t> </a:t>
            </a:r>
            <a:r>
              <a:rPr lang="en-US" sz="1400" b="1" dirty="0" err="1"/>
              <a:t>Mokarami</a:t>
            </a:r>
            <a:r>
              <a:rPr lang="en-US" sz="1400" b="1" dirty="0"/>
              <a:t>, PhD2, </a:t>
            </a:r>
            <a:r>
              <a:rPr lang="en-US" sz="1400" b="1" dirty="0" err="1"/>
              <a:t>Morteza</a:t>
            </a:r>
            <a:r>
              <a:rPr lang="en-US" sz="1400" b="1" dirty="0"/>
              <a:t> </a:t>
            </a:r>
            <a:r>
              <a:rPr lang="en-US" sz="1400" b="1" dirty="0" err="1"/>
              <a:t>Nazifi</a:t>
            </a:r>
            <a:r>
              <a:rPr lang="en-US" sz="1400" b="1" dirty="0"/>
              <a:t>, PhD3,</a:t>
            </a:r>
          </a:p>
          <a:p>
            <a:r>
              <a:rPr lang="en-US" sz="1400" b="1" dirty="0" err="1"/>
              <a:t>Lorann</a:t>
            </a:r>
            <a:r>
              <a:rPr lang="en-US" sz="1400" b="1" dirty="0"/>
              <a:t> </a:t>
            </a:r>
            <a:r>
              <a:rPr lang="en-US" sz="1400" b="1" dirty="0" err="1"/>
              <a:t>Stallones</a:t>
            </a:r>
            <a:r>
              <a:rPr lang="en-US" sz="1400" b="1" dirty="0"/>
              <a:t>, PhD, MPH4, </a:t>
            </a:r>
            <a:r>
              <a:rPr lang="en-US" sz="1400" b="1" dirty="0" err="1"/>
              <a:t>Abrahim</a:t>
            </a:r>
            <a:r>
              <a:rPr lang="en-US" sz="1400" b="1" dirty="0"/>
              <a:t> </a:t>
            </a:r>
            <a:r>
              <a:rPr lang="en-US" sz="1400" b="1" dirty="0" err="1"/>
              <a:t>Taban</a:t>
            </a:r>
            <a:r>
              <a:rPr lang="en-US" sz="1400" b="1" dirty="0"/>
              <a:t>, MSc5, Mohsen Yazdani Aval, MSc5,</a:t>
            </a:r>
          </a:p>
          <a:p>
            <a:r>
              <a:rPr lang="en-US" sz="1400" b="1" dirty="0"/>
              <a:t>and Kazem </a:t>
            </a:r>
            <a:r>
              <a:rPr lang="en-US" sz="1400" b="1" dirty="0" err="1"/>
              <a:t>Samimi</a:t>
            </a:r>
            <a:r>
              <a:rPr lang="en-US" sz="1400" b="1" dirty="0"/>
              <a:t>, MSc6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485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53A8-A41B-4FC0-8129-D8966CF9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B5D4-9B3C-45D9-B0BC-3ABB3841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cross-sectional study aimed to investigate the psychometric properties of the Persian translation of the Sexual Quality of Life–Male (SQOL-M)</a:t>
            </a:r>
          </a:p>
          <a:p>
            <a:r>
              <a:rPr lang="en-US" dirty="0"/>
              <a:t>A total of 181 participants (23-60 years old) were included in the study</a:t>
            </a:r>
          </a:p>
          <a:p>
            <a:r>
              <a:rPr lang="en-US" dirty="0"/>
              <a:t>Validity was assessed by construct validity using confirmatory factor analysis, convergent validity, and content validity.</a:t>
            </a:r>
          </a:p>
          <a:p>
            <a:r>
              <a:rPr lang="en-US" dirty="0"/>
              <a:t>The international index of erectile function (IIEF) and the work ability index were used to study the convergent validity.</a:t>
            </a:r>
          </a:p>
          <a:p>
            <a:r>
              <a:rPr lang="en-US" dirty="0"/>
              <a:t>Content validity of the translated measure was endorsed by 10 specialists.</a:t>
            </a:r>
          </a:p>
          <a:p>
            <a:r>
              <a:rPr lang="en-US" dirty="0"/>
              <a:t>Reliability was evaluated through internal consistency and test–retest reliability analyses. </a:t>
            </a:r>
          </a:p>
          <a:p>
            <a:r>
              <a:rPr lang="en-US" dirty="0"/>
              <a:t>Results indicated that the Persian version of the SQOL-M has good to excellent psychometric properties and can be used to assess the sexual quality of life among Iranian men.</a:t>
            </a:r>
          </a:p>
        </p:txBody>
      </p:sp>
    </p:spTree>
    <p:extLst>
      <p:ext uri="{BB962C8B-B14F-4D97-AF65-F5344CB8AC3E}">
        <p14:creationId xmlns:p14="http://schemas.microsoft.com/office/powerpoint/2010/main" val="15357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0C65-D78E-437A-A287-9F2D063B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6EAC-5AF4-4878-860A-46A77730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Male workers aged between 18 and 60 years who were married and were able to read and understand Persian questionnaires were included.</a:t>
            </a:r>
          </a:p>
          <a:p>
            <a:r>
              <a:rPr lang="en-US" dirty="0"/>
              <a:t>The SQOL-M consists of 11 items with a total score ranging from 11 to 66. Each item is scored using a 6-point Likert-type scale ranging from 1 as </a:t>
            </a:r>
            <a:r>
              <a:rPr lang="en-US" i="1" dirty="0"/>
              <a:t>completely agree </a:t>
            </a:r>
            <a:r>
              <a:rPr lang="en-US" dirty="0"/>
              <a:t>to 6 as </a:t>
            </a:r>
            <a:r>
              <a:rPr lang="en-US" i="1" dirty="0"/>
              <a:t>completely disagree</a:t>
            </a:r>
            <a:r>
              <a:rPr lang="en-US" dirty="0"/>
              <a:t>.</a:t>
            </a:r>
          </a:p>
          <a:p>
            <a:r>
              <a:rPr lang="en-US" i="1" dirty="0"/>
              <a:t>International Index of Erectile Function. </a:t>
            </a:r>
            <a:r>
              <a:rPr lang="en-US" dirty="0"/>
              <a:t>This measure can assess male sexual functioning along five dimensions: erectile function, orgasmic function, sexual desire, intercourse satisfaction, and overall satisfaction.</a:t>
            </a:r>
          </a:p>
          <a:p>
            <a:r>
              <a:rPr lang="en-US" i="1" dirty="0"/>
              <a:t>Work Ability Index.</a:t>
            </a:r>
            <a:r>
              <a:rPr lang="en-US" dirty="0"/>
              <a:t> This index consists of seven dimensions including “current work ability compared with lifetime best, work ability in relation to the demands of the job, number of current diseases diagnosed by a physician, estimated work impairment due to diseases, sick leave during the past 12 months, personal prognosis of work ability 2 years from now, and mental resources.”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4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586E-8F22-456E-9018-1F6D35BF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B754-FFB0-4B68-928F-F7A2BADF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800" i="1" dirty="0"/>
              <a:t>Construct Validity</a:t>
            </a:r>
          </a:p>
          <a:p>
            <a:endParaRPr lang="en-US" i="1" dirty="0"/>
          </a:p>
          <a:p>
            <a:r>
              <a:rPr lang="en-US" i="1" dirty="0">
                <a:solidFill>
                  <a:srgbClr val="FF0000"/>
                </a:solidFill>
              </a:rPr>
              <a:t>EFA</a:t>
            </a:r>
            <a:r>
              <a:rPr lang="en-US" i="1" dirty="0"/>
              <a:t> : </a:t>
            </a:r>
            <a:r>
              <a:rPr lang="en-US" dirty="0"/>
              <a:t>using the principal component analysis (PCA) method</a:t>
            </a:r>
            <a:endParaRPr lang="en-US" i="1" dirty="0"/>
          </a:p>
          <a:p>
            <a:r>
              <a:rPr lang="en-US" i="1" dirty="0">
                <a:solidFill>
                  <a:srgbClr val="FF0000"/>
                </a:solidFill>
              </a:rPr>
              <a:t>CFA</a:t>
            </a:r>
            <a:r>
              <a:rPr lang="en-US" i="1" dirty="0"/>
              <a:t> : </a:t>
            </a:r>
            <a:r>
              <a:rPr lang="en-US" dirty="0"/>
              <a:t>goodness-of-fit was investigated based on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the root mean square error of approximation (RMSEA)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root mean square residuals (RMR)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goodness-of-fit Index (GFI)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adjusted goodness-of-fit index (AGFI)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comparative fit index (CFI)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chi-square/degrees of freedom ratio</a:t>
            </a:r>
          </a:p>
        </p:txBody>
      </p:sp>
    </p:spTree>
    <p:extLst>
      <p:ext uri="{BB962C8B-B14F-4D97-AF65-F5344CB8AC3E}">
        <p14:creationId xmlns:p14="http://schemas.microsoft.com/office/powerpoint/2010/main" val="10980338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130</TotalTime>
  <Words>1010</Words>
  <Application>Microsoft Office PowerPoint</Application>
  <PresentationFormat>Widescreen</PresentationFormat>
  <Paragraphs>103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Validity And Reliability</vt:lpstr>
      <vt:lpstr>Evaluating a Measurement</vt:lpstr>
      <vt:lpstr>        Validity And Reliability</vt:lpstr>
      <vt:lpstr>Reliability</vt:lpstr>
      <vt:lpstr>Validity</vt:lpstr>
      <vt:lpstr>Psychometric Properties of the Persian Translation of the Sexual Quality of Life–Male Questionnaire</vt:lpstr>
      <vt:lpstr>Brief Summary</vt:lpstr>
      <vt:lpstr>Method</vt:lpstr>
      <vt:lpstr>Validity</vt:lpstr>
      <vt:lpstr>Validity</vt:lpstr>
      <vt:lpstr>Reliability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Validity And Reliability</dc:title>
  <dc:creator>Navid Mohseni</dc:creator>
  <cp:lastModifiedBy>Navid Mohseni</cp:lastModifiedBy>
  <cp:revision>12</cp:revision>
  <dcterms:created xsi:type="dcterms:W3CDTF">2018-11-18T15:57:27Z</dcterms:created>
  <dcterms:modified xsi:type="dcterms:W3CDTF">2020-12-10T12:37:52Z</dcterms:modified>
</cp:coreProperties>
</file>