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3.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61" r:id="rId5"/>
    <p:sldId id="264" r:id="rId6"/>
    <p:sldId id="265" r:id="rId7"/>
    <p:sldId id="263" r:id="rId8"/>
    <p:sldId id="259" r:id="rId9"/>
    <p:sldId id="260" r:id="rId10"/>
    <p:sldId id="262" r:id="rId11"/>
    <p:sldId id="268" r:id="rId12"/>
    <p:sldId id="266" r:id="rId13"/>
    <p:sldId id="275" r:id="rId14"/>
    <p:sldId id="277" r:id="rId15"/>
    <p:sldId id="276" r:id="rId16"/>
    <p:sldId id="267" r:id="rId17"/>
    <p:sldId id="270" r:id="rId18"/>
    <p:sldId id="271" r:id="rId19"/>
    <p:sldId id="272" r:id="rId20"/>
    <p:sldId id="273" r:id="rId21"/>
    <p:sldId id="269" r:id="rId22"/>
    <p:sldId id="274" r:id="rId23"/>
    <p:sldId id="278" r:id="rId24"/>
    <p:sldId id="282" r:id="rId25"/>
    <p:sldId id="294" r:id="rId26"/>
    <p:sldId id="284" r:id="rId27"/>
    <p:sldId id="289" r:id="rId28"/>
    <p:sldId id="290" r:id="rId29"/>
    <p:sldId id="280" r:id="rId30"/>
    <p:sldId id="287" r:id="rId31"/>
    <p:sldId id="293" r:id="rId32"/>
    <p:sldId id="285" r:id="rId33"/>
    <p:sldId id="286" r:id="rId34"/>
    <p:sldId id="288" r:id="rId35"/>
    <p:sldId id="292" r:id="rId36"/>
    <p:sldId id="283" r:id="rId37"/>
    <p:sldId id="281" r:id="rId38"/>
    <p:sldId id="279" r:id="rId39"/>
    <p:sldId id="291" r:id="rId40"/>
    <p:sldId id="295" r:id="rId41"/>
    <p:sldId id="301" r:id="rId42"/>
    <p:sldId id="296" r:id="rId43"/>
    <p:sldId id="297" r:id="rId44"/>
    <p:sldId id="300" r:id="rId45"/>
    <p:sldId id="298" r:id="rId46"/>
    <p:sldId id="299" r:id="rId47"/>
    <p:sldId id="302" r:id="rId48"/>
    <p:sldId id="309" r:id="rId49"/>
    <p:sldId id="310" r:id="rId50"/>
    <p:sldId id="305" r:id="rId51"/>
    <p:sldId id="303" r:id="rId52"/>
    <p:sldId id="306" r:id="rId53"/>
    <p:sldId id="308" r:id="rId54"/>
    <p:sldId id="304" r:id="rId55"/>
    <p:sldId id="307" r:id="rId56"/>
    <p:sldId id="312" r:id="rId57"/>
    <p:sldId id="311" r:id="rId58"/>
    <p:sldId id="313" r:id="rId59"/>
    <p:sldId id="316" r:id="rId60"/>
    <p:sldId id="317" r:id="rId61"/>
    <p:sldId id="319" r:id="rId62"/>
    <p:sldId id="314" r:id="rId63"/>
    <p:sldId id="318" r:id="rId64"/>
    <p:sldId id="315" r:id="rId65"/>
    <p:sldId id="321" r:id="rId66"/>
    <p:sldId id="320" r:id="rId67"/>
    <p:sldId id="322" r:id="rId68"/>
    <p:sldId id="323" r:id="rId69"/>
    <p:sldId id="332" r:id="rId70"/>
    <p:sldId id="331" r:id="rId71"/>
    <p:sldId id="325" r:id="rId72"/>
    <p:sldId id="326" r:id="rId73"/>
    <p:sldId id="327" r:id="rId74"/>
    <p:sldId id="329" r:id="rId75"/>
    <p:sldId id="334" r:id="rId76"/>
    <p:sldId id="335" r:id="rId77"/>
    <p:sldId id="328" r:id="rId78"/>
    <p:sldId id="330" r:id="rId79"/>
    <p:sldId id="336" r:id="rId8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D269A-D221-4F0A-A03E-0FE7FE04E93F}" v="56" dt="2023-11-24T10:56:38.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76940" autoAdjust="0"/>
  </p:normalViewPr>
  <p:slideViewPr>
    <p:cSldViewPr snapToGrid="0">
      <p:cViewPr>
        <p:scale>
          <a:sx n="79" d="100"/>
          <a:sy n="79" d="100"/>
        </p:scale>
        <p:origin x="1812" y="450"/>
      </p:cViewPr>
      <p:guideLst/>
    </p:cSldViewPr>
  </p:slideViewPr>
  <p:notesTextViewPr>
    <p:cViewPr>
      <p:scale>
        <a:sx n="3" d="2"/>
        <a:sy n="3" d="2"/>
      </p:scale>
      <p:origin x="0" y="0"/>
    </p:cViewPr>
  </p:notesTextViewPr>
  <p:notesViewPr>
    <p:cSldViewPr snapToGrid="0">
      <p:cViewPr varScale="1">
        <p:scale>
          <a:sx n="60" d="100"/>
          <a:sy n="60" d="100"/>
        </p:scale>
        <p:origin x="2500"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7:09.2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9:57.9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1367 122,'-9'0,"-162"-7,152 4,0 0,1-1,-1-1,1 0,0-2,-34-17,48 21,-74-37,67 36,0 0,0 1,0 0,0 1,-20-2,-180 4,89 2,32-3,-102 3,101 16,79-15,0 0,1 0,-1 1,-15 9,15-8,-1 1,-23 5,22-6,29-4,12-1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0:48.01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2479 167,'-79'-4,"-101"-17,90 9,1 1,-124-17,51-2,37 7,-133-9,-307 27,327 7,-215-2,427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0:50.370"/>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2971 24,'-2386'0,"2357"-1,-47-9,-13-1,-157 9,127 3,93-1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1:05.74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1098 0,'-343'18,"224"-3,-158-1,262-14,-26-1,1 1,0 2,-58 11,75-9,0-1,-32 0,32-2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1:09.79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2976 48,'-18'1,"1"1,-1 1,0 0,1 1,0 1,0 1,-16 7,21-8,-7 1,-1 0,0-1,0-1,-28 3,-82-5,103-1,0 1,-29 7,-31 1,-220-8,160-3,130 1,0-2,0 0,1 0,-1-2,1 0,0-1,0 0,-21-11,22 9,-1 2,0-1,0 2,-1 0,1 1,-26-1,-102 4,65 2,-17-3,-90 3,162 1,0 1,-37 11,34-7,-38 5,-87 17,77-14,29-5,26-6,-1 0,-35 2,33-6,9-1,1 0,-1 1,0 1,1 0,-1 1,-21 7,-25 21,50-24,-1-1,1 0,-1-1,-1 0,1-1,-1 0,-19 3,30-6,-15 1,1-1,-1 0,1-1,-27-3,39 3,-1-1,1 0,0 0,-1 0,1 0,0 0,0-1,0 1,0-1,0 0,0 0,0 0,0 0,1-1,-1 1,1-1,0 0,0 1,0-1,0 0,0 0,0 0,1 0,0-1,-1 1,0-6,-1-6,2 11,1 0,-1 0,0 0,0 1,0-1,0 0,-1 1,1-1,-1 1,0-1,0 1,0 0,-1 0,1 0,-4-3,6 6,-1 0,1 0,0 0,0-1,0 1,-1 0,1 0,0 0,0 0,0 0,0 0,-1 0,1-1,0 1,0 0,0 0,0 0,0 0,-1 0,1-1,0 1,0 0,0 0,0 0,0-1,0 1,0 0,0 0,0 0,0-1,0 1,0 0,0 0,0 0,0-1,0 1,0 0,0 0,0 0,0-1,0 1,0 0,0 0,0 0,1-1,-1 1,13-3,32 5,-33-1,1-1,8 1,-1-1,27-2,-40 1,0-1,0 1,-1-1,1 0,0-1,-1 0,0 0,0 0,0-1,10-7,-3 0,-5 4,0 0,1 0,0 0,0 1,1 0,0 1,0 0,0 1,0 0,15-4,0 3,100-15,-109 19,0 0,0 1,0 0,0 2,28 5,-15-1,1-1,-1-2,58 0,-65-3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1:45.36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2927 146,'-347'0,"332"-1,1 0,0-1,-1-1,1-1,0 1,1-2,-1 0,-19-11,6 7,-2 0,0 2,0 1,0 1,-31-1,11 1,-3-3,-66-20,86 21,-1 1,1 2,-37-1,-103 6,67 2,-418-3,491 2,0 1,0 2,-58 17,41-9,-100 37,77-23,52-21,0-1,-1-2,0 0,0 0,-23-2,13 0,21 0,1 1,-1-1,1 1,0 1,0 0,0 0,-17 9,-1 4,-28 21,39-25,0-1,0 0,-1-1,0-1,-32 11,41-17,0-1,0-1,0 1,-1-1,1-1,-10 0,16 0,1 0,-1 0,0 0,0 0,1-1,-1 1,0-1,1 1,-1-1,1 0,-1 0,1 0,-1 0,1 0,0 0,-1 0,1 0,0 0,0 0,0-1,0 1,0-1,0 1,0-1,0 1,0-1,1 1,-1-1,1 0,-1 1,1-1,0 0,-1 1,1-4,0 1,0 0,0 0,0 1,0-1,0 0,1 0,0 1,0-1,0 0,0 1,0-1,1 1,0-1,-1 1,1 0,1 0,-1 0,0 0,1 0,-1 0,1 1,0-1,0 1,0 0,0 0,0 0,1 0,-1 0,6-1,31-12,2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1:47.484"/>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2782 1,'-30'2,"-1"1,1 2,-58 16,31-6,-158 48,162-47,-1-3,-1-2,0-3,-67 3,80-7,0 3,0 1,-61 21,58-17,-1-2,-1-1,1-3,-1-1,-48-3,-364-4,439 1,-1-1,-29-6,26 3,-35-2,-239 5,152 3,126 0,1 1,0 0,0 2,0 0,0 1,1 1,0 1,0 0,1 1,0 1,0 1,-19 14,28-18,0 1,-1-2,1 1,-1-1,-1-1,1 1,-1-1,-19 4,29-8,0 0,0 0,0 0,0 1,0-1,0 0,-1 0,1 0,0 0,0 0,0 0,0 0,0 0,0 0,0 0,-1 0,1 0,0 0,0 0,0 0,0-1,0 1,0 0,-1 0,1 0,0 0,0 0,0 0,0 0,0 0,0 0,0 0,0 0,0-1,0 1,-1 0,1 0,0 0,0 0,0 0,0 0,0 0,0-1,0 1,0 0,0 0,0 0,0 0,0 0,0 0,0-1,0 1,0 0,0 0,0 0,0 0,0 0,0 0,0 0,0-1,1 1,-1 0,0 0,0 0,0 0,0 0,0 0,0 0,8-9,-2 5,0 1,0-1,1 1,-1 0,1 0,0 1,12-3,59-5,-63 8,111-6,16 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41:50.47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2633 0,'-39'2,"0"1,0 2,0 2,-75 23,-239 90,287-96,0-1,-118 60,146-64,-1-2,-1-2,-50 13,-43 15,-64 37,134-47,45-22,-27 11,38-21,1 0,-1 0,0 0,0-1,1 0,-1-1,0 1,1-1,-1-1,1 1,-1-1,-8-4,-30-4,-30 4,-110 6,76 2,37-2,-109 13,109 0,-53 6,122-19,0 0,0 1,0-1,0 0,0-1,0 1,0-1,0 1,1-1,-1 0,0 0,0 0,1 0,-1-1,0 1,1-1,-1 1,1-1,-3-2,4 1,-1 1,0 0,1-1,0 1,-1-1,1 1,0-1,1 0,-1 0,0 1,1-1,-1 0,1 0,0 0,0 1,0-1,0 0,1 0,-1 0,2-3,1-6,1 0,8-17,0 1,-7 17,1 0,0 1,1 0,0 0,11-11,9-14,-23 29,1 0,0 0,0 1,0 0,1 0,0 0,0 1,0 0,14-7,0 2,1 2,22-6,-12 4,-17 5,0 0,0 1,0 1,27-1,-33 3,-1 1,0-1,1 1,-1 0,0 1,1 0,-1 0,0 1,0-1,-1 1,9 5,0 2,-5-2,1 0,0-1,0-1,1 0,-1 0,1-1,1-1,-1 0,1 0,16 1,-16-4,0 0,0-1,0 0,0-2,0 1,0-2,0 1,0-2,12-4,-1 0,0 1,1 1,-1 2,50-4,-59 7,-1-1,0-1,1 0,-2-1,22-9,-6-1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2:23.9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0,'339'13,"-73"-2,674-9,-485-4,2299 2,-2752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2:47.4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6490 97,'-243'-12,"-12"-1,-613 14,499-1,338-1,-54-10,51 5,-40-1,-487 6,269 3,-772-2,785-24,46 0,-66 23,139 3,-309-2,461 1,0 0,0 0,0 0,0 1,1 1,-1-1,1 1,-1 0,1 1,0 0,0 0,1 0,-11 9,7-6,-1-1,-1 0,1-1,-1 0,0 0,0-2,0 1,-1-2,-20 3,-12-2,-61-3,56-1,-649 0,677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7:13.9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2841 123,'-25'-1,"-1"-2,0 0,-41-12,20 5,-43-10,-163-30,186 41,-128-2,131 11,-462 18,272-7,167 0,53-6,-36 2,47-7,-15 1,0 1,-42 8,29-3,0-3,-1-2,-53-4,11 0,-299 2,391 0,-3 0,0-1,-1 1,1 1,0-1,-1 1,1 0,0 0,0 0,0 1,0 0,-8 4,0 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3:02.0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1,'888'0,"-678"11,-24 1,-45-11,157 7,80 7,-332-12,0 2,0 2,65 19,-55-13,118 30,244 46,-361-84,0-2,69-7,-20 1,1157 3,-1240-1,0-2,0 0,38-12,-30 7,34-4,37 5,117 8,-88 1,-78-2,-7 1,1-2,60-9,58-5,-12 1,-28 5,-8 1,-98 7,-6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2841 123,'-25'-1,"-1"-2,0 0,-41-12,20 5,-43-10,-163-30,186 41,-128-2,131 11,-462 18,272-7,167 0,53-6,-36 2,47-7,-15 1,0 1,-42 8,29-3,0-3,-1-2,-53-4,11 0,-299 2,391 0,-3 0,0-1,-1 1,1 1,0-1,-1 1,1 0,0 0,0 0,0 1,0 0,-8 4,0 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48"/>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3058 71,'-587'12,"55"1,-501-13,473-1,549 0,0-1,0 0,0-1,0 0,1 0,-1-1,1-1,0 0,0 0,-11-8,9 5,0 1,-1 1,0 0,0 0,0 1,-15-3,19 7,0 0,-1 0,1 1,0 0,0 1,-1 0,1 0,-13 4,3 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49"/>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1830 1,'-1814'0,"1798"0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3134 123,'-14'0,"2"1,-1-1,0 0,0-1,0-1,0 0,0-1,1 0,-16-6,11 2,0 1,-1 1,0 1,0 0,-35-2,-95 6,76 2,9-1,-241-10,-71-44,332 47,-1 2,0 1,-59 5,-130 23,63-4,-197-15,215-8,-303 2,446 1,0-1,-1 1,1 1,0-1,0 2,1-1,-1 1,0 0,-13 8,8-6,0 0,0-2,0 1,-1-2,1 0,0-1,-1 0,-16-2,30 1,-25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2630 73,'-1003'0,"869"-12,12 1,108 11,-37-1,-89-13,56 0,-167-6,-331 21,556 1,1 0,-27 7,25-4,-42 2,43-7,3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2772 1,'-2749'0,"2726"0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2130 0,'-1611'0,"1590"1,0 2,-29 5,26-3,-30 2,43-7,1 0,-1 1,1 0,-1 0,1 2,0-1,0 1,0 0,0 1,0 1,-17 10,15-7,-1 0,0-1,0 0,0-1,-1-1,0 0,0-1,-22 4,-2 4,16-4,16-8,5-4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1367 122,'-9'0,"-162"-7,152 4,0 0,1-1,-1-1,1 0,0-2,-34-17,48 21,-74-37,67 36,0 0,0 1,0 0,0 1,-20-2,-180 4,89 2,32-3,-102 3,101 16,79-15,0 0,1 0,-1 1,-15 9,15-8,-1 1,-23 5,22-6,29-4,12-1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2479 167,'-79'-4,"-101"-17,90 9,1 1,-124-17,51-2,37 7,-133-9,-307 27,327 7,-215-2,427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8:26.91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6"/>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2971 24,'-2386'0,"2357"-1,-47-9,-13-1,-157 9,127 3,93-1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1098 0,'-343'18,"224"-3,-158-1,262-14,-26-1,1 1,0 2,-58 11,75-9,0-1,-32 0,32-2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8"/>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2976 48,'-18'1,"1"1,-1 1,0 0,1 1,0 1,0 1,-16 7,21-8,-7 1,-1 0,0-1,0-1,-28 3,-82-5,103-1,0 1,-29 7,-31 1,-220-8,160-3,130 1,0-2,0 0,1 0,-1-2,1 0,0-1,0 0,-21-11,22 9,-1 2,0-1,0 2,-1 0,1 1,-26-1,-102 4,65 2,-17-3,-90 3,162 1,0 1,-37 11,34-7,-38 5,-87 17,77-14,29-5,26-6,-1 0,-35 2,33-6,9-1,1 0,-1 1,0 1,1 0,-1 1,-21 7,-25 21,50-24,-1-1,1 0,-1-1,-1 0,1-1,-1 0,-19 3,30-6,-15 1,1-1,-1 0,1-1,-27-3,39 3,-1-1,1 0,0 0,-1 0,1 0,0 0,0-1,0 1,0-1,0 0,0 0,0 0,0 0,1-1,-1 1,1-1,0 0,0 1,0-1,0 0,0 0,0 0,1 0,0-1,-1 1,0-6,-1-6,2 11,1 0,-1 0,0 0,0 1,0-1,0 0,-1 1,1-1,-1 1,0-1,0 1,0 0,-1 0,1 0,-4-3,6 6,-1 0,1 0,0 0,0-1,0 1,-1 0,1 0,0 0,0 0,0 0,0 0,-1 0,1-1,0 1,0 0,0 0,0 0,0 0,-1 0,1-1,0 1,0 0,0 0,0 0,0-1,0 1,0 0,0 0,0 0,0-1,0 1,0 0,0 0,0 0,0-1,0 1,0 0,0 0,0 0,0-1,0 1,0 0,0 0,0 0,1-1,-1 1,13-3,32 5,-33-1,1-1,8 1,-1-1,27-2,-40 1,0-1,0 1,-1-1,1 0,0-1,-1 0,0 0,0 0,0-1,10-7,-3 0,-5 4,0 0,1 0,0 0,0 1,1 0,0 1,0 0,0 1,0 0,15-4,0 3,100-15,-109 19,0 0,0 1,0 0,0 2,28 5,-15-1,1-1,-1-2,58 0,-65-3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5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2927 146,'-347'0,"332"-1,1 0,0-1,-1-1,1-1,0 1,1-2,-1 0,-19-11,6 7,-2 0,0 2,0 1,0 1,-31-1,11 1,-3-3,-66-20,86 21,-1 1,1 2,-37-1,-103 6,67 2,-418-3,491 2,0 1,0 2,-58 17,41-9,-100 37,77-23,52-21,0-1,-1-2,0 0,0 0,-23-2,13 0,21 0,1 1,-1-1,1 1,0 1,0 0,0 0,-17 9,-1 4,-28 21,39-25,0-1,0 0,-1-1,0-1,-32 11,41-17,0-1,0-1,0 1,-1-1,1-1,-10 0,16 0,1 0,-1 0,0 0,0 0,1-1,-1 1,0-1,1 1,-1-1,1 0,-1 0,1 0,-1 0,1 0,0 0,-1 0,1 0,0 0,0 0,0-1,0 1,0-1,0 1,0-1,0 1,0-1,1 1,-1-1,1 0,-1 1,1-1,0 0,-1 1,1-4,0 1,0 0,0 0,0 1,0-1,0 0,1 0,0 1,0-1,0 0,0 1,0-1,1 1,0-1,-1 1,1 0,1 0,-1 0,0 0,1 0,-1 0,1 1,0-1,0 1,0 0,0 0,0 0,1 0,-1 0,6-1,31-12,2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6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2782 1,'-30'2,"-1"1,1 2,-58 16,31-6,-158 48,162-47,-1-3,-1-2,0-3,-67 3,80-7,0 3,0 1,-61 21,58-17,-1-2,-1-1,1-3,-1-1,-48-3,-364-4,439 1,-1-1,-29-6,26 3,-35-2,-239 5,152 3,126 0,1 1,0 0,0 2,0 0,0 1,1 1,0 1,0 0,1 1,0 1,0 1,-19 14,28-18,0 1,-1-2,1 1,-1-1,-1-1,1 1,-1-1,-19 4,29-8,0 0,0 0,0 0,0 1,0-1,0 0,-1 0,1 0,0 0,0 0,0 0,0 0,0 0,0 0,0 0,-1 0,1 0,0 0,0 0,0 0,0-1,0 1,0 0,-1 0,1 0,0 0,0 0,0 0,0 0,0 0,0 0,0 0,0 0,0-1,0 1,-1 0,1 0,0 0,0 0,0 0,0 0,0 0,0-1,0 1,0 0,0 0,0 0,0 0,0 0,0 0,0-1,0 1,0 0,0 0,0 0,0 0,0 0,0 0,0 0,0-1,1 1,-1 0,0 0,0 0,0 0,0 0,0 0,0 0,8-9,-2 5,0 1,0-1,1 1,-1 0,1 0,0 1,12-3,59-5,-63 8,111-6,16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8-10T14:43:43.761"/>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2633 0,'-39'2,"0"1,0 2,0 2,-75 23,-239 90,287-96,0-1,-118 60,146-64,-1-2,-1-2,-50 13,-43 15,-64 37,134-47,45-22,-27 11,38-21,1 0,-1 0,0 0,0-1,1 0,-1-1,0 1,1-1,-1-1,1 1,-1-1,-8-4,-30-4,-30 4,-110 6,76 2,37-2,-109 13,109 0,-53 6,122-19,0 0,0 1,0-1,0 0,0-1,0 1,0-1,0 1,1-1,-1 0,0 0,0 0,1 0,-1-1,0 1,1-1,-1 1,1-1,-3-2,4 1,-1 1,0 0,1-1,0 1,-1-1,1 1,0-1,1 0,-1 0,0 1,1-1,-1 0,1 0,0 0,0 1,0-1,0 0,1 0,-1 0,2-3,1-6,1 0,8-17,0 1,-7 17,1 0,0 1,1 0,0 0,11-11,9-14,-23 29,1 0,0 0,0 1,0 0,1 0,0 0,0 1,0 0,14-7,0 2,1 2,22-6,-12 4,-17 5,0 0,0 1,0 1,27-1,-33 3,-1 1,0-1,1 1,-1 0,0 1,1 0,-1 0,0 1,0-1,-1 1,9 5,0 2,-5-2,1 0,0-1,0-1,1 0,-1 0,1-1,1-1,-1 0,1 0,16 1,-16-4,0 0,0-1,0 0,0-2,0 1,0-2,0 1,0-2,12-4,-1 0,0 1,1 1,-1 2,50-4,-59 7,-1-1,0-1,1 0,-2-1,22-9,-6-1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8:29.70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3058 71,'-587'12,"55"1,-501-13,473-1,549 0,0-1,0 0,0-1,0 0,1 0,-1-1,1-1,0 0,0 0,-11-8,9 5,0 1,-1 1,0 0,0 0,0 1,-15-3,19 7,0 0,-1 0,1 1,0 0,0 1,-1 0,1 0,-13 4,3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8:31.56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1830 1,'-1814'0,"1798"0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8:55.04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3134 123,'-14'0,"2"1,-1-1,0 0,0-1,0-1,0 0,0-1,1 0,-16-6,11 2,0 1,-1 1,0 1,0 0,-35-2,-95 6,76 2,9-1,-241-10,-71-44,332 47,-1 2,0 1,-59 5,-130 23,63-4,-197-15,215-8,-303 2,446 1,0-1,-1 1,1 1,0-1,0 2,1-1,-1 1,0 0,-13 8,8-6,0 0,0-2,0 1,-1-2,1 0,0-1,-1 0,-16-2,30 1,-25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8:57.66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2630 73,'-1003'0,"869"-12,12 1,108 11,-37-1,-89-13,56 0,-167-6,-331 21,556 1,1 0,-27 7,25-4,-42 2,43-7,3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9:05.473"/>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2772 1,'-2749'0,"2726"0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30T14:39:55.8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2130 0,'-1611'0,"1590"1,0 2,-29 5,26-3,-30 2,43-7,1 0,-1 1,1 0,-1 0,1 2,0-1,0 1,0 0,0 1,0 1,-17 10,15-7,-1 0,0-1,0 0,0-1,-1-1,0 0,0-1,-22 4,-2 4,16-4,16-8,5-4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69EBB-EA17-4871-BEE4-92CE8B0A20C7}" type="datetimeFigureOut">
              <a:rPr lang="en-US" smtClean="0"/>
              <a:t>11/24/2023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1CAF3-2D31-40F5-B3E9-F40CD66AB401}" type="slidenum">
              <a:rPr lang="en-US" smtClean="0"/>
              <a:t>‹#›</a:t>
            </a:fld>
            <a:endParaRPr lang="en-US" dirty="0"/>
          </a:p>
        </p:txBody>
      </p:sp>
    </p:spTree>
    <p:extLst>
      <p:ext uri="{BB962C8B-B14F-4D97-AF65-F5344CB8AC3E}">
        <p14:creationId xmlns:p14="http://schemas.microsoft.com/office/powerpoint/2010/main" val="4199657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71CAF3-2D31-40F5-B3E9-F40CD66AB401}" type="slidenum">
              <a:rPr lang="en-US" smtClean="0"/>
              <a:t>10</a:t>
            </a:fld>
            <a:endParaRPr lang="en-US" dirty="0"/>
          </a:p>
        </p:txBody>
      </p:sp>
    </p:spTree>
    <p:extLst>
      <p:ext uri="{BB962C8B-B14F-4D97-AF65-F5344CB8AC3E}">
        <p14:creationId xmlns:p14="http://schemas.microsoft.com/office/powerpoint/2010/main" val="2895184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69</a:t>
            </a:fld>
            <a:endParaRPr lang="en-US" dirty="0"/>
          </a:p>
        </p:txBody>
      </p:sp>
    </p:spTree>
    <p:extLst>
      <p:ext uri="{BB962C8B-B14F-4D97-AF65-F5344CB8AC3E}">
        <p14:creationId xmlns:p14="http://schemas.microsoft.com/office/powerpoint/2010/main" val="68709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a:t>
            </a:r>
          </a:p>
          <a:p>
            <a:r>
              <a:rPr lang="en-US" dirty="0"/>
              <a:t>	Anecdote CTI sharing barriers (cite)</a:t>
            </a:r>
          </a:p>
          <a:p>
            <a:endParaRPr lang="en-US" dirty="0"/>
          </a:p>
          <a:p>
            <a:r>
              <a:rPr lang="en-US" dirty="0"/>
              <a:t>	</a:t>
            </a:r>
          </a:p>
        </p:txBody>
      </p:sp>
      <p:sp>
        <p:nvSpPr>
          <p:cNvPr id="4" name="Slide Number Placeholder 3"/>
          <p:cNvSpPr>
            <a:spLocks noGrp="1"/>
          </p:cNvSpPr>
          <p:nvPr>
            <p:ph type="sldNum" sz="quarter" idx="5"/>
          </p:nvPr>
        </p:nvSpPr>
        <p:spPr/>
        <p:txBody>
          <a:bodyPr/>
          <a:lstStyle/>
          <a:p>
            <a:fld id="{9B71CAF3-2D31-40F5-B3E9-F40CD66AB401}" type="slidenum">
              <a:rPr lang="en-US" smtClean="0"/>
              <a:t>71</a:t>
            </a:fld>
            <a:endParaRPr lang="en-US" dirty="0"/>
          </a:p>
        </p:txBody>
      </p:sp>
    </p:spTree>
    <p:extLst>
      <p:ext uri="{BB962C8B-B14F-4D97-AF65-F5344CB8AC3E}">
        <p14:creationId xmlns:p14="http://schemas.microsoft.com/office/powerpoint/2010/main" val="2789604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payment only after negotiation</a:t>
            </a:r>
          </a:p>
          <a:p>
            <a:endParaRPr lang="en-US" dirty="0"/>
          </a:p>
          <a:p>
            <a:pPr rtl="0" fontAlgn="ctr">
              <a:spcBef>
                <a:spcPts val="0"/>
              </a:spcBef>
              <a:spcAft>
                <a:spcPts val="0"/>
              </a:spcAft>
              <a:buFont typeface="Courier New" panose="02070309020205020404" pitchFamily="49" charset="0"/>
              <a:buChar char="o"/>
            </a:pPr>
            <a:r>
              <a:rPr lang="en-US" sz="1100" dirty="0">
                <a:effectLst/>
                <a:latin typeface="Calibri" panose="020F0502020204030204" pitchFamily="34" charset="0"/>
              </a:rPr>
              <a:t>Feedback and review</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Change trust </a:t>
            </a:r>
          </a:p>
          <a:p>
            <a:pPr marL="742950" lvl="1" indent="-285750" rtl="0" fontAlgn="ctr">
              <a:spcBef>
                <a:spcPts val="0"/>
              </a:spcBef>
              <a:spcAft>
                <a:spcPts val="0"/>
              </a:spcAft>
              <a:buFont typeface="Arial" panose="020B0604020202020204" pitchFamily="34" charset="0"/>
              <a:buChar char="•"/>
            </a:pPr>
            <a:r>
              <a:rPr lang="en-US" sz="1100" dirty="0">
                <a:effectLst/>
                <a:latin typeface="Calibri" panose="020F0502020204030204" pitchFamily="34" charset="0"/>
              </a:rPr>
              <a:t>Use in search offers</a:t>
            </a:r>
          </a:p>
          <a:p>
            <a:endParaRPr lang="en-US" dirty="0"/>
          </a:p>
          <a:p>
            <a:r>
              <a:rPr lang="en-US" dirty="0"/>
              <a:t>onion style requirements</a:t>
            </a:r>
          </a:p>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73</a:t>
            </a:fld>
            <a:endParaRPr lang="en-US" dirty="0"/>
          </a:p>
        </p:txBody>
      </p:sp>
    </p:spTree>
    <p:extLst>
      <p:ext uri="{BB962C8B-B14F-4D97-AF65-F5344CB8AC3E}">
        <p14:creationId xmlns:p14="http://schemas.microsoft.com/office/powerpoint/2010/main" val="2913361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74</a:t>
            </a:fld>
            <a:endParaRPr lang="en-US" dirty="0"/>
          </a:p>
        </p:txBody>
      </p:sp>
    </p:spTree>
    <p:extLst>
      <p:ext uri="{BB962C8B-B14F-4D97-AF65-F5344CB8AC3E}">
        <p14:creationId xmlns:p14="http://schemas.microsoft.com/office/powerpoint/2010/main" val="3862433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Calibri" panose="020F0502020204030204" pitchFamily="34" charset="0"/>
              </a:rPr>
              <a:t>Use your own diagram</a:t>
            </a:r>
          </a:p>
          <a:p>
            <a:pPr marL="0" marR="0">
              <a:spcBef>
                <a:spcPts val="0"/>
              </a:spcBef>
              <a:spcAft>
                <a:spcPts val="0"/>
              </a:spcAft>
            </a:pPr>
            <a:endParaRPr lang="en-US" sz="1800" dirty="0">
              <a:effectLst/>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rPr>
              <a:t>Conceptual Approach</a:t>
            </a:r>
          </a:p>
          <a:p>
            <a:pPr marL="558698" marR="0">
              <a:spcBef>
                <a:spcPts val="0"/>
              </a:spcBef>
              <a:spcAft>
                <a:spcPts val="0"/>
              </a:spcAft>
            </a:pPr>
            <a:r>
              <a:rPr lang="en-US" sz="1800" dirty="0">
                <a:effectLst/>
                <a:latin typeface="Calibri" panose="020F0502020204030204" pitchFamily="34" charset="0"/>
              </a:rPr>
              <a:t>Higher level</a:t>
            </a:r>
          </a:p>
          <a:p>
            <a:pPr marL="558698" marR="0">
              <a:spcBef>
                <a:spcPts val="0"/>
              </a:spcBef>
              <a:spcAft>
                <a:spcPts val="0"/>
              </a:spcAft>
            </a:pPr>
            <a:r>
              <a:rPr lang="en-US" sz="1800" dirty="0">
                <a:effectLst/>
                <a:latin typeface="Calibri" panose="020F0502020204030204" pitchFamily="34" charset="0"/>
              </a:rPr>
              <a:t>Color code: new component</a:t>
            </a:r>
          </a:p>
          <a:p>
            <a:pPr marL="558698" marR="0">
              <a:spcBef>
                <a:spcPts val="0"/>
              </a:spcBef>
              <a:spcAft>
                <a:spcPts val="0"/>
              </a:spcAft>
            </a:pPr>
            <a:r>
              <a:rPr lang="en-US" sz="1800" dirty="0">
                <a:effectLst/>
                <a:latin typeface="Calibri" panose="020F0502020204030204" pitchFamily="34" charset="0"/>
              </a:rPr>
              <a:t>(Yellow) Changed:</a:t>
            </a:r>
          </a:p>
          <a:p>
            <a:pPr marL="558698" marR="0">
              <a:spcBef>
                <a:spcPts val="0"/>
              </a:spcBef>
              <a:spcAft>
                <a:spcPts val="0"/>
              </a:spcAft>
            </a:pPr>
            <a:r>
              <a:rPr lang="en-US" sz="1800" dirty="0">
                <a:effectLst/>
                <a:latin typeface="Calibri" panose="020F0502020204030204" pitchFamily="34" charset="0"/>
              </a:rPr>
              <a:t>(Green) New:</a:t>
            </a:r>
          </a:p>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76</a:t>
            </a:fld>
            <a:endParaRPr lang="en-US" dirty="0"/>
          </a:p>
        </p:txBody>
      </p:sp>
    </p:spTree>
    <p:extLst>
      <p:ext uri="{BB962C8B-B14F-4D97-AF65-F5344CB8AC3E}">
        <p14:creationId xmlns:p14="http://schemas.microsoft.com/office/powerpoint/2010/main" val="1380191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a:t>
            </a:r>
          </a:p>
          <a:p>
            <a:pPr lvl="1"/>
            <a:r>
              <a:rPr lang="en-US" dirty="0"/>
              <a:t>Social Network Analysis</a:t>
            </a:r>
          </a:p>
          <a:p>
            <a:pPr lvl="1"/>
            <a:r>
              <a:rPr lang="en-US" dirty="0"/>
              <a:t>Healthiness</a:t>
            </a:r>
          </a:p>
          <a:p>
            <a:pPr lvl="1"/>
            <a:r>
              <a:rPr lang="en-US" dirty="0"/>
              <a:t>Robustness</a:t>
            </a:r>
          </a:p>
          <a:p>
            <a:pPr lvl="1"/>
            <a:r>
              <a:rPr lang="en-US" dirty="0"/>
              <a:t>...</a:t>
            </a:r>
          </a:p>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77</a:t>
            </a:fld>
            <a:endParaRPr lang="en-US" dirty="0"/>
          </a:p>
        </p:txBody>
      </p:sp>
    </p:spTree>
    <p:extLst>
      <p:ext uri="{BB962C8B-B14F-4D97-AF65-F5344CB8AC3E}">
        <p14:creationId xmlns:p14="http://schemas.microsoft.com/office/powerpoint/2010/main" val="51979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G</a:t>
            </a:r>
            <a:r>
              <a:rPr lang="en-DE" dirty="0" err="1"/>
              <a:t>reen</a:t>
            </a:r>
            <a:r>
              <a:rPr lang="en-DE" dirty="0"/>
              <a:t>: Easy in Dataspaces</a:t>
            </a:r>
          </a:p>
          <a:p>
            <a:r>
              <a:rPr lang="en-DE" dirty="0"/>
              <a:t>Yellow: Different but </a:t>
            </a:r>
            <a:r>
              <a:rPr lang="en-DE" dirty="0" err="1"/>
              <a:t>manag</a:t>
            </a:r>
            <a:r>
              <a:rPr lang="de-DE" dirty="0"/>
              <a:t>e</a:t>
            </a:r>
            <a:r>
              <a:rPr lang="en-DE" dirty="0"/>
              <a:t>able</a:t>
            </a:r>
          </a:p>
          <a:p>
            <a:r>
              <a:rPr lang="en-DE" dirty="0"/>
              <a:t>Orange: Needs to be defined</a:t>
            </a:r>
          </a:p>
          <a:p>
            <a:r>
              <a:rPr lang="en-DE" dirty="0"/>
              <a:t>Blue: Not sure if necessary</a:t>
            </a:r>
          </a:p>
        </p:txBody>
      </p:sp>
      <p:sp>
        <p:nvSpPr>
          <p:cNvPr id="4" name="Slide Number Placeholder 3"/>
          <p:cNvSpPr>
            <a:spLocks noGrp="1"/>
          </p:cNvSpPr>
          <p:nvPr>
            <p:ph type="sldNum" sz="quarter" idx="5"/>
          </p:nvPr>
        </p:nvSpPr>
        <p:spPr/>
        <p:txBody>
          <a:bodyPr/>
          <a:lstStyle/>
          <a:p>
            <a:fld id="{9B71CAF3-2D31-40F5-B3E9-F40CD66AB401}" type="slidenum">
              <a:rPr lang="en-US" smtClean="0"/>
              <a:t>11</a:t>
            </a:fld>
            <a:endParaRPr lang="en-US"/>
          </a:p>
        </p:txBody>
      </p:sp>
    </p:spTree>
    <p:extLst>
      <p:ext uri="{BB962C8B-B14F-4D97-AF65-F5344CB8AC3E}">
        <p14:creationId xmlns:p14="http://schemas.microsoft.com/office/powerpoint/2010/main" val="400294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granularity of actors: </a:t>
            </a:r>
            <a:r>
              <a:rPr lang="de-DE" dirty="0"/>
              <a:t>S</a:t>
            </a:r>
            <a:r>
              <a:rPr lang="en-DE" dirty="0"/>
              <a:t>sometimes you can mention different parts of the government for example. It depends on the use case description.</a:t>
            </a:r>
          </a:p>
        </p:txBody>
      </p:sp>
      <p:sp>
        <p:nvSpPr>
          <p:cNvPr id="4" name="Slide Number Placeholder 3"/>
          <p:cNvSpPr>
            <a:spLocks noGrp="1"/>
          </p:cNvSpPr>
          <p:nvPr>
            <p:ph type="sldNum" sz="quarter" idx="5"/>
          </p:nvPr>
        </p:nvSpPr>
        <p:spPr/>
        <p:txBody>
          <a:bodyPr/>
          <a:lstStyle/>
          <a:p>
            <a:fld id="{9B71CAF3-2D31-40F5-B3E9-F40CD66AB401}" type="slidenum">
              <a:rPr lang="en-US" smtClean="0"/>
              <a:t>24</a:t>
            </a:fld>
            <a:endParaRPr lang="en-US" dirty="0"/>
          </a:p>
        </p:txBody>
      </p:sp>
    </p:spTree>
    <p:extLst>
      <p:ext uri="{BB962C8B-B14F-4D97-AF65-F5344CB8AC3E}">
        <p14:creationId xmlns:p14="http://schemas.microsoft.com/office/powerpoint/2010/main" val="345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42</a:t>
            </a:fld>
            <a:endParaRPr lang="en-US" dirty="0"/>
          </a:p>
        </p:txBody>
      </p:sp>
    </p:spTree>
    <p:extLst>
      <p:ext uri="{BB962C8B-B14F-4D97-AF65-F5344CB8AC3E}">
        <p14:creationId xmlns:p14="http://schemas.microsoft.com/office/powerpoint/2010/main" val="1623063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Several utility providers want to improve their security postures. </a:t>
            </a:r>
          </a:p>
          <a:p>
            <a:r>
              <a:rPr lang="en-US" dirty="0"/>
              <a:t>They are potential target of APTs and targeted attacks. </a:t>
            </a:r>
          </a:p>
          <a:p>
            <a:r>
              <a:rPr lang="en-US" dirty="0"/>
              <a:t>OSINT and general-purpose CTI providers are not enough. </a:t>
            </a:r>
          </a:p>
          <a:p>
            <a:r>
              <a:rPr lang="en-US" dirty="0"/>
              <a:t>They already have SOC teams and CTI program in-place. </a:t>
            </a:r>
          </a:p>
          <a:p>
            <a:r>
              <a:rPr lang="en-US" dirty="0"/>
              <a:t>They want to have platform for sharing CTI.</a:t>
            </a:r>
          </a:p>
          <a:p>
            <a:r>
              <a:rPr lang="en-US" b="0" i="0" dirty="0">
                <a:solidFill>
                  <a:srgbClr val="374151"/>
                </a:solidFill>
                <a:effectLst/>
                <a:latin typeface="Söhne"/>
              </a:rPr>
              <a:t>In the event of policy violations or a data breach, the data owner intends to hold the responsible party liable: </a:t>
            </a:r>
            <a:r>
              <a:rPr lang="en-US" dirty="0"/>
              <a:t>non-repudiation is needed</a:t>
            </a:r>
          </a:p>
          <a:p>
            <a:r>
              <a:rPr lang="en-US" dirty="0"/>
              <a:t>They compete in the same market, so they do not want to disclose their competitive advantage. They want to be able to configure which type of data (confidentiality level) can be read by which participants. Also, they want this data to be used only by the SOC or similar department and not marketing and development departments.</a:t>
            </a:r>
          </a:p>
          <a:p>
            <a:r>
              <a:rPr lang="en-US" dirty="0"/>
              <a:t>They want Some participants are not willing to share, but they must pay. </a:t>
            </a:r>
          </a:p>
          <a:p>
            <a:r>
              <a:rPr lang="en-US" dirty="0"/>
              <a:t>Occasionally, there is request from national CERT for a security report from all participants. The participants trust the CERT and are willing to share all the information.</a:t>
            </a:r>
          </a:p>
          <a:p>
            <a:r>
              <a:rPr lang="en-US" dirty="0"/>
              <a:t>The CTI should only reach certified systems that has a level of security standards to prevent breach. </a:t>
            </a:r>
          </a:p>
          <a:p>
            <a:r>
              <a:rPr lang="en-US" dirty="0"/>
              <a:t>The platform should allow new participants to join easily, as new utility providers find this platform useful at any time.</a:t>
            </a:r>
          </a:p>
          <a:p>
            <a:r>
              <a:rPr lang="en-US" dirty="0"/>
              <a:t>A proprietary third party managing all the data can’t be used. To avoid vendor lock-in and trust issues.</a:t>
            </a:r>
          </a:p>
          <a:p>
            <a:r>
              <a:rPr lang="en-US" dirty="0"/>
              <a:t>The participants want to have data sovereignty over their data.</a:t>
            </a:r>
            <a:endParaRPr lang="en-150" dirty="0"/>
          </a:p>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50</a:t>
            </a:fld>
            <a:endParaRPr lang="en-US" dirty="0"/>
          </a:p>
        </p:txBody>
      </p:sp>
    </p:spTree>
    <p:extLst>
      <p:ext uri="{BB962C8B-B14F-4D97-AF65-F5344CB8AC3E}">
        <p14:creationId xmlns:p14="http://schemas.microsoft.com/office/powerpoint/2010/main" val="3920069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Metadata! </a:t>
            </a:r>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61</a:t>
            </a:fld>
            <a:endParaRPr lang="en-US" dirty="0"/>
          </a:p>
        </p:txBody>
      </p:sp>
    </p:spTree>
    <p:extLst>
      <p:ext uri="{BB962C8B-B14F-4D97-AF65-F5344CB8AC3E}">
        <p14:creationId xmlns:p14="http://schemas.microsoft.com/office/powerpoint/2010/main" val="269561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Trust Metrics -&gt; Data model</a:t>
            </a:r>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63</a:t>
            </a:fld>
            <a:endParaRPr lang="en-US" dirty="0"/>
          </a:p>
        </p:txBody>
      </p:sp>
    </p:spTree>
    <p:extLst>
      <p:ext uri="{BB962C8B-B14F-4D97-AF65-F5344CB8AC3E}">
        <p14:creationId xmlns:p14="http://schemas.microsoft.com/office/powerpoint/2010/main" val="3770874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 as a service: part of MSSP</a:t>
            </a:r>
          </a:p>
          <a:p>
            <a:endParaRPr lang="en-US" dirty="0"/>
          </a:p>
          <a:p>
            <a:r>
              <a:rPr lang="en-US" dirty="0"/>
              <a:t>MSSP: detects incident</a:t>
            </a:r>
          </a:p>
          <a:p>
            <a:r>
              <a:rPr lang="en-US" dirty="0"/>
              <a:t>Response: Playbook</a:t>
            </a:r>
          </a:p>
          <a:p>
            <a:endParaRPr lang="en-US" dirty="0"/>
          </a:p>
          <a:p>
            <a:endParaRPr lang="en-US" dirty="0"/>
          </a:p>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64</a:t>
            </a:fld>
            <a:endParaRPr lang="en-US" dirty="0"/>
          </a:p>
        </p:txBody>
      </p:sp>
    </p:spTree>
    <p:extLst>
      <p:ext uri="{BB962C8B-B14F-4D97-AF65-F5344CB8AC3E}">
        <p14:creationId xmlns:p14="http://schemas.microsoft.com/office/powerpoint/2010/main" val="576973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9B71CAF3-2D31-40F5-B3E9-F40CD66AB401}" type="slidenum">
              <a:rPr lang="en-US" smtClean="0"/>
              <a:t>67</a:t>
            </a:fld>
            <a:endParaRPr lang="en-US" dirty="0"/>
          </a:p>
        </p:txBody>
      </p:sp>
    </p:spTree>
    <p:extLst>
      <p:ext uri="{BB962C8B-B14F-4D97-AF65-F5344CB8AC3E}">
        <p14:creationId xmlns:p14="http://schemas.microsoft.com/office/powerpoint/2010/main" val="20854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5CDD-3997-83C6-1607-C6E6243E92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061BC2-C335-4B8A-C583-EE6301F1AB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E5BC0A-CBDB-36F9-8636-FEB0537A5AA5}"/>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C97E8E04-818F-4924-4FD7-7884C32A27B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65D22F-972B-068E-BB07-3213885CD073}"/>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335428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61A3-8DAE-6B99-F8EB-E361BFD5E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E4F5D0-6BF5-DB47-7801-5C7F254234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0BB1B9-ABEF-9CE0-3782-EF34F56455F2}"/>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8B564065-5CD8-FE2E-9160-CA1F44F93D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4627A0-986B-3955-B977-268A201BCC37}"/>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124908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79D00-6C41-88D9-25F4-5AAC5F4A1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9B1DF0-EC47-E48C-58FB-9267E55209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84A3A-119B-8774-6EBF-C9B8E3D8F95B}"/>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3042CD11-0023-52B1-696D-F11FCC327B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5B6DA7-E94F-BCD5-E068-27B887F03862}"/>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53564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CFC4-4939-9534-3908-A1A36D1DAA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880CE-FEAC-E39A-5434-546ED22719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B4738-E060-2B55-D52F-67F793C4B6ED}"/>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6F653CB3-953F-90F4-A6DB-84B3E25D38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465C7A-5701-B3C3-98BE-63980094430E}"/>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157920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9470-33DD-07CC-7F3A-D9685E16F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693C10-D0F7-446C-BD73-860C0D9C21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32491C-3077-E6A1-3C27-3E401A4737E2}"/>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DCD76A7C-1F94-551A-E5BA-F6D3E8E4D17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26B654-FAB7-2B31-56E9-4C5B7533B94A}"/>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9560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2A9D-BA9C-1632-B524-62A693B8C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A543D-8AE1-6521-AE53-EE223564B7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1A5B5A-9302-196B-AD02-F75CB4B0E3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5641C7-EFF8-6F2F-B90E-3304EBFFCFFC}"/>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6" name="Footer Placeholder 5">
            <a:extLst>
              <a:ext uri="{FF2B5EF4-FFF2-40B4-BE49-F238E27FC236}">
                <a16:creationId xmlns:a16="http://schemas.microsoft.com/office/drawing/2014/main" id="{917F25D9-BBA7-24CB-47CE-C5D5873953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4F66C28-DEB4-7759-9BC4-543FE387B7BB}"/>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63996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F2E9-CC48-0122-8694-26BA1715EE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F2345-153D-5C6E-6F68-2FF10978B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0C63F-2178-8ABF-E8B3-3FC1F154C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8D4AF9-504D-F848-71D3-95ACDD937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A2AC4A-2786-795A-ABF7-E0349B6C1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61703-D57A-F0E0-9D5B-B47B583380C0}"/>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8" name="Footer Placeholder 7">
            <a:extLst>
              <a:ext uri="{FF2B5EF4-FFF2-40B4-BE49-F238E27FC236}">
                <a16:creationId xmlns:a16="http://schemas.microsoft.com/office/drawing/2014/main" id="{691363B6-84DB-62D9-2F72-07918DDBC9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C5CDC94-5303-AEC9-C130-ABA303D00794}"/>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84431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C3203-D04F-3087-DE6E-C2C5C36C91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9AAB13-9CA9-622A-ABC7-C9D96EF43231}"/>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4" name="Footer Placeholder 3">
            <a:extLst>
              <a:ext uri="{FF2B5EF4-FFF2-40B4-BE49-F238E27FC236}">
                <a16:creationId xmlns:a16="http://schemas.microsoft.com/office/drawing/2014/main" id="{B1F3E18C-DD31-EABD-007E-A26A56B1316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936662-9C16-EBB0-6BE7-37F5884E48F2}"/>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2186889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BA1EA4-6BDB-D710-644E-FF3E7C91FCC1}"/>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3" name="Footer Placeholder 2">
            <a:extLst>
              <a:ext uri="{FF2B5EF4-FFF2-40B4-BE49-F238E27FC236}">
                <a16:creationId xmlns:a16="http://schemas.microsoft.com/office/drawing/2014/main" id="{FFF2D085-4966-7DE5-9685-A324D8477D7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F6DF2C0-4DC1-2267-02CE-BDF90CDA5F92}"/>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2053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E8A4-19AF-2EA8-AB4B-E8AE069B4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9857E8-467A-4BE8-70CB-19D0C1610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6B13F7-6CE8-E174-6D13-D73C44058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5E2A8-53BB-63B8-B059-5FC16F603AF4}"/>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6" name="Footer Placeholder 5">
            <a:extLst>
              <a:ext uri="{FF2B5EF4-FFF2-40B4-BE49-F238E27FC236}">
                <a16:creationId xmlns:a16="http://schemas.microsoft.com/office/drawing/2014/main" id="{7CFEE385-D9F1-5136-C1A5-A157109621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6FCF7CF-05EB-11CB-4B48-48748D828ADC}"/>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3989845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40AB-17C8-54B8-77A9-91EA2E2D7B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659D7F-8C17-1D11-FB70-623AE55E2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4A051A-FF52-161D-821A-7EC78E2F4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9A4C3-9464-5AD8-2669-A2BD7D61B6F5}"/>
              </a:ext>
            </a:extLst>
          </p:cNvPr>
          <p:cNvSpPr>
            <a:spLocks noGrp="1"/>
          </p:cNvSpPr>
          <p:nvPr>
            <p:ph type="dt" sz="half" idx="10"/>
          </p:nvPr>
        </p:nvSpPr>
        <p:spPr/>
        <p:txBody>
          <a:bodyPr/>
          <a:lstStyle/>
          <a:p>
            <a:fld id="{02465A4E-140D-4F84-89E6-F23679263FA7}" type="datetimeFigureOut">
              <a:rPr lang="en-US" smtClean="0"/>
              <a:t>11/24/2023</a:t>
            </a:fld>
            <a:endParaRPr lang="en-US" dirty="0"/>
          </a:p>
        </p:txBody>
      </p:sp>
      <p:sp>
        <p:nvSpPr>
          <p:cNvPr id="6" name="Footer Placeholder 5">
            <a:extLst>
              <a:ext uri="{FF2B5EF4-FFF2-40B4-BE49-F238E27FC236}">
                <a16:creationId xmlns:a16="http://schemas.microsoft.com/office/drawing/2014/main" id="{AFA42611-218F-06FA-852D-20D039C4F3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AE73F79-2891-5D01-B84D-CC4B6EBC329B}"/>
              </a:ext>
            </a:extLst>
          </p:cNvPr>
          <p:cNvSpPr>
            <a:spLocks noGrp="1"/>
          </p:cNvSpPr>
          <p:nvPr>
            <p:ph type="sldNum" sz="quarter" idx="12"/>
          </p:nvPr>
        </p:nvSpPr>
        <p:spPr/>
        <p:txBody>
          <a:bodyPr/>
          <a:lstStyle/>
          <a:p>
            <a:fld id="{E9C8AFFD-9752-48DA-9E65-BE6F69156BF0}" type="slidenum">
              <a:rPr lang="en-US" smtClean="0"/>
              <a:t>‹#›</a:t>
            </a:fld>
            <a:endParaRPr lang="en-US" dirty="0"/>
          </a:p>
        </p:txBody>
      </p:sp>
    </p:spTree>
    <p:extLst>
      <p:ext uri="{BB962C8B-B14F-4D97-AF65-F5344CB8AC3E}">
        <p14:creationId xmlns:p14="http://schemas.microsoft.com/office/powerpoint/2010/main" val="140399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09A1F9-E378-4D35-B533-3A219CC07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1D79D7-3B07-C050-BAA5-59DAD9AE3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053151-5B7B-3FEB-9092-FA6387E0B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65A4E-140D-4F84-89E6-F23679263FA7}" type="datetimeFigureOut">
              <a:rPr lang="en-US" smtClean="0"/>
              <a:t>11/24/2023</a:t>
            </a:fld>
            <a:endParaRPr lang="en-US" dirty="0"/>
          </a:p>
        </p:txBody>
      </p:sp>
      <p:sp>
        <p:nvSpPr>
          <p:cNvPr id="5" name="Footer Placeholder 4">
            <a:extLst>
              <a:ext uri="{FF2B5EF4-FFF2-40B4-BE49-F238E27FC236}">
                <a16:creationId xmlns:a16="http://schemas.microsoft.com/office/drawing/2014/main" id="{35557776-2AD6-AB34-811E-0BC34372F2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7235B6-1DB1-1F5A-A190-B98D2FD986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8AFFD-9752-48DA-9E65-BE6F69156BF0}" type="slidenum">
              <a:rPr lang="en-US" smtClean="0"/>
              <a:t>‹#›</a:t>
            </a:fld>
            <a:endParaRPr lang="en-US" dirty="0"/>
          </a:p>
        </p:txBody>
      </p:sp>
    </p:spTree>
    <p:extLst>
      <p:ext uri="{BB962C8B-B14F-4D97-AF65-F5344CB8AC3E}">
        <p14:creationId xmlns:p14="http://schemas.microsoft.com/office/powerpoint/2010/main" val="3262919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9.png"/><Relationship Id="rId26" Type="http://schemas.openxmlformats.org/officeDocument/2006/relationships/image" Target="../media/image13.png"/><Relationship Id="rId21" Type="http://schemas.openxmlformats.org/officeDocument/2006/relationships/customXml" Target="../ink/ink9.xml"/><Relationship Id="rId34" Type="http://schemas.openxmlformats.org/officeDocument/2006/relationships/image" Target="../media/image17.png"/><Relationship Id="rId7" Type="http://schemas.openxmlformats.org/officeDocument/2006/relationships/customXml" Target="../ink/ink2.xml"/><Relationship Id="rId12" Type="http://schemas.openxmlformats.org/officeDocument/2006/relationships/image" Target="../media/image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7.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8.xml"/><Relationship Id="rId31" Type="http://schemas.openxmlformats.org/officeDocument/2006/relationships/customXml" Target="../ink/ink14.xml"/><Relationship Id="rId4" Type="http://schemas.openxmlformats.org/officeDocument/2006/relationships/image" Target="../media/image2.png"/><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2.xml"/><Relationship Id="rId30" Type="http://schemas.openxmlformats.org/officeDocument/2006/relationships/image" Target="../media/image15.png"/><Relationship Id="rId35" Type="http://schemas.openxmlformats.org/officeDocument/2006/relationships/customXml" Target="../ink/ink16.xml"/><Relationship Id="rId8" Type="http://schemas.openxmlformats.org/officeDocument/2006/relationships/image" Target="../media/image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customXml" Target="../ink/ink19.xml"/><Relationship Id="rId4" Type="http://schemas.openxmlformats.org/officeDocument/2006/relationships/image" Target="../media/image210.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playlist?list=PLfFUx_p1vzMcWMDWyZUGzsrcgQJeI4Vf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customXml" Target="../ink/ink26.xml"/><Relationship Id="rId18" Type="http://schemas.openxmlformats.org/officeDocument/2006/relationships/image" Target="../media/image46.png"/><Relationship Id="rId26" Type="http://schemas.openxmlformats.org/officeDocument/2006/relationships/image" Target="../media/image50.png"/><Relationship Id="rId3" Type="http://schemas.openxmlformats.org/officeDocument/2006/relationships/customXml" Target="../ink/ink21.xml"/><Relationship Id="rId21" Type="http://schemas.openxmlformats.org/officeDocument/2006/relationships/customXml" Target="../ink/ink30.xml"/><Relationship Id="rId7" Type="http://schemas.openxmlformats.org/officeDocument/2006/relationships/customXml" Target="../ink/ink23.xml"/><Relationship Id="rId12" Type="http://schemas.openxmlformats.org/officeDocument/2006/relationships/image" Target="../media/image43.png"/><Relationship Id="rId17" Type="http://schemas.openxmlformats.org/officeDocument/2006/relationships/customXml" Target="../ink/ink28.xml"/><Relationship Id="rId25" Type="http://schemas.openxmlformats.org/officeDocument/2006/relationships/customXml" Target="../ink/ink32.xml"/><Relationship Id="rId2" Type="http://schemas.openxmlformats.org/officeDocument/2006/relationships/image" Target="../media/image2.png"/><Relationship Id="rId16" Type="http://schemas.openxmlformats.org/officeDocument/2006/relationships/image" Target="../media/image45.png"/><Relationship Id="rId20" Type="http://schemas.openxmlformats.org/officeDocument/2006/relationships/image" Target="../media/image47.png"/><Relationship Id="rId29"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customXml" Target="../ink/ink25.xml"/><Relationship Id="rId24" Type="http://schemas.openxmlformats.org/officeDocument/2006/relationships/image" Target="../media/image49.png"/><Relationship Id="rId32" Type="http://schemas.openxmlformats.org/officeDocument/2006/relationships/image" Target="../media/image53.png"/><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51.png"/><Relationship Id="rId10" Type="http://schemas.openxmlformats.org/officeDocument/2006/relationships/image" Target="../media/image42.png"/><Relationship Id="rId19" Type="http://schemas.openxmlformats.org/officeDocument/2006/relationships/customXml" Target="../ink/ink29.xml"/><Relationship Id="rId31" Type="http://schemas.openxmlformats.org/officeDocument/2006/relationships/customXml" Target="../ink/ink35.xml"/><Relationship Id="rId4" Type="http://schemas.openxmlformats.org/officeDocument/2006/relationships/image" Target="../media/image39.png"/><Relationship Id="rId9" Type="http://schemas.openxmlformats.org/officeDocument/2006/relationships/customXml" Target="../ink/ink24.xml"/><Relationship Id="rId14" Type="http://schemas.openxmlformats.org/officeDocument/2006/relationships/image" Target="../media/image44.png"/><Relationship Id="rId22" Type="http://schemas.openxmlformats.org/officeDocument/2006/relationships/image" Target="../media/image48.png"/><Relationship Id="rId27" Type="http://schemas.openxmlformats.org/officeDocument/2006/relationships/customXml" Target="../ink/ink33.xml"/><Relationship Id="rId30" Type="http://schemas.openxmlformats.org/officeDocument/2006/relationships/image" Target="../media/image5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etect-respond.blogspot.com/2013/03/the-pyramid-of-pain.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fireeye.com/content/dam/fireeye-www/services/pdfs/mandiant-apt1-report.pd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doi.org/10.1016/j.cose.2023.103343"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sappan-project.eu/"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ata.research.cornell.edu/content/preparing-fair-data-reuse-and-reproducibil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16C-A737-8A8B-7B68-8228C38A370B}"/>
              </a:ext>
            </a:extLst>
          </p:cNvPr>
          <p:cNvSpPr>
            <a:spLocks noGrp="1"/>
          </p:cNvSpPr>
          <p:nvPr>
            <p:ph type="ctrTitle"/>
          </p:nvPr>
        </p:nvSpPr>
        <p:spPr>
          <a:xfrm>
            <a:off x="1524000" y="1122363"/>
            <a:ext cx="9144000" cy="2387600"/>
          </a:xfrm>
        </p:spPr>
        <p:txBody>
          <a:bodyPr/>
          <a:lstStyle/>
          <a:p>
            <a:r>
              <a:rPr lang="en-DE" dirty="0"/>
              <a:t>Thesis Discussion</a:t>
            </a:r>
            <a:endParaRPr lang="en-US" dirty="0"/>
          </a:p>
        </p:txBody>
      </p:sp>
      <p:sp>
        <p:nvSpPr>
          <p:cNvPr id="3" name="Subtitle 2">
            <a:extLst>
              <a:ext uri="{FF2B5EF4-FFF2-40B4-BE49-F238E27FC236}">
                <a16:creationId xmlns:a16="http://schemas.microsoft.com/office/drawing/2014/main" id="{FCD72C8F-6E91-0E91-F469-32282DC9DDCD}"/>
              </a:ext>
            </a:extLst>
          </p:cNvPr>
          <p:cNvSpPr>
            <a:spLocks noGrp="1"/>
          </p:cNvSpPr>
          <p:nvPr>
            <p:ph type="subTitle" idx="1"/>
          </p:nvPr>
        </p:nvSpPr>
        <p:spPr/>
        <p:txBody>
          <a:bodyPr/>
          <a:lstStyle/>
          <a:p>
            <a:r>
              <a:rPr lang="en-DE" dirty="0"/>
              <a:t>24 July</a:t>
            </a:r>
            <a:endParaRPr lang="en-US" dirty="0"/>
          </a:p>
        </p:txBody>
      </p:sp>
    </p:spTree>
    <p:extLst>
      <p:ext uri="{BB962C8B-B14F-4D97-AF65-F5344CB8AC3E}">
        <p14:creationId xmlns:p14="http://schemas.microsoft.com/office/powerpoint/2010/main" val="56318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3581-C9F2-F5BC-08F6-E2E8CE24FAE8}"/>
              </a:ext>
            </a:extLst>
          </p:cNvPr>
          <p:cNvSpPr>
            <a:spLocks noGrp="1"/>
          </p:cNvSpPr>
          <p:nvPr>
            <p:ph type="title"/>
          </p:nvPr>
        </p:nvSpPr>
        <p:spPr/>
        <p:txBody>
          <a:bodyPr/>
          <a:lstStyle/>
          <a:p>
            <a:r>
              <a:rPr lang="en-DE" dirty="0"/>
              <a:t>Plan</a:t>
            </a:r>
            <a:endParaRPr lang="en-US" dirty="0"/>
          </a:p>
        </p:txBody>
      </p:sp>
      <p:sp>
        <p:nvSpPr>
          <p:cNvPr id="3" name="Content Placeholder 2">
            <a:extLst>
              <a:ext uri="{FF2B5EF4-FFF2-40B4-BE49-F238E27FC236}">
                <a16:creationId xmlns:a16="http://schemas.microsoft.com/office/drawing/2014/main" id="{2A3AF99B-B053-E68D-2096-7E891E7A3AD4}"/>
              </a:ext>
            </a:extLst>
          </p:cNvPr>
          <p:cNvSpPr>
            <a:spLocks noGrp="1"/>
          </p:cNvSpPr>
          <p:nvPr>
            <p:ph idx="1"/>
          </p:nvPr>
        </p:nvSpPr>
        <p:spPr/>
        <p:txBody>
          <a:bodyPr/>
          <a:lstStyle/>
          <a:p>
            <a:r>
              <a:rPr lang="en-DE" dirty="0"/>
              <a:t>Requirement Analysis</a:t>
            </a:r>
          </a:p>
          <a:p>
            <a:r>
              <a:rPr lang="en-DE" dirty="0"/>
              <a:t>Data Modelling</a:t>
            </a:r>
          </a:p>
          <a:p>
            <a:r>
              <a:rPr lang="en-DE" dirty="0"/>
              <a:t>Risk Analysis (Confidentiality/Privacy Analysis)</a:t>
            </a:r>
          </a:p>
          <a:p>
            <a:r>
              <a:rPr lang="en-DE" dirty="0"/>
              <a:t>Data Sanitization</a:t>
            </a:r>
          </a:p>
          <a:p>
            <a:r>
              <a:rPr lang="en-DE" dirty="0"/>
              <a:t>Implementing the Dataspace</a:t>
            </a:r>
          </a:p>
        </p:txBody>
      </p:sp>
    </p:spTree>
    <p:extLst>
      <p:ext uri="{BB962C8B-B14F-4D97-AF65-F5344CB8AC3E}">
        <p14:creationId xmlns:p14="http://schemas.microsoft.com/office/powerpoint/2010/main" val="3258846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516B-0938-C377-4648-4648E884F88B}"/>
              </a:ext>
            </a:extLst>
          </p:cNvPr>
          <p:cNvSpPr>
            <a:spLocks noGrp="1"/>
          </p:cNvSpPr>
          <p:nvPr>
            <p:ph type="title"/>
          </p:nvPr>
        </p:nvSpPr>
        <p:spPr/>
        <p:txBody>
          <a:bodyPr/>
          <a:lstStyle/>
          <a:p>
            <a:r>
              <a:rPr lang="en-DE" dirty="0"/>
              <a:t>Sharing is caring</a:t>
            </a:r>
            <a:endParaRPr lang="en-US" dirty="0"/>
          </a:p>
        </p:txBody>
      </p:sp>
      <p:pic>
        <p:nvPicPr>
          <p:cNvPr id="5" name="Content Placeholder 4">
            <a:extLst>
              <a:ext uri="{FF2B5EF4-FFF2-40B4-BE49-F238E27FC236}">
                <a16:creationId xmlns:a16="http://schemas.microsoft.com/office/drawing/2014/main" id="{09DF7152-4238-7ACD-E04F-7BAB725546B4}"/>
              </a:ext>
            </a:extLst>
          </p:cNvPr>
          <p:cNvPicPr>
            <a:picLocks noGrp="1" noChangeAspect="1"/>
          </p:cNvPicPr>
          <p:nvPr>
            <p:ph idx="1"/>
          </p:nvPr>
        </p:nvPicPr>
        <p:blipFill>
          <a:blip r:embed="rId3"/>
          <a:stretch>
            <a:fillRect/>
          </a:stretch>
        </p:blipFill>
        <p:spPr>
          <a:xfrm>
            <a:off x="623480" y="1776463"/>
            <a:ext cx="8231337" cy="4351338"/>
          </a:xfrm>
        </p:spPr>
      </p:pic>
      <p:pic>
        <p:nvPicPr>
          <p:cNvPr id="7" name="Picture 6">
            <a:extLst>
              <a:ext uri="{FF2B5EF4-FFF2-40B4-BE49-F238E27FC236}">
                <a16:creationId xmlns:a16="http://schemas.microsoft.com/office/drawing/2014/main" id="{9A1EA825-AFC5-879B-20AD-7B8FB3FB4FEC}"/>
              </a:ext>
            </a:extLst>
          </p:cNvPr>
          <p:cNvPicPr>
            <a:picLocks noChangeAspect="1"/>
          </p:cNvPicPr>
          <p:nvPr/>
        </p:nvPicPr>
        <p:blipFill>
          <a:blip r:embed="rId4"/>
          <a:stretch>
            <a:fillRect/>
          </a:stretch>
        </p:blipFill>
        <p:spPr>
          <a:xfrm>
            <a:off x="9061293" y="78659"/>
            <a:ext cx="2822204" cy="6292645"/>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AEA48682-BDEC-8346-CC7A-8D8EF8426EC9}"/>
                  </a:ext>
                </a:extLst>
              </p14:cNvPr>
              <p14:cNvContentPartPr/>
              <p14:nvPr/>
            </p14:nvContentPartPr>
            <p14:xfrm>
              <a:off x="13292413" y="1565773"/>
              <a:ext cx="360" cy="360"/>
            </p14:xfrm>
          </p:contentPart>
        </mc:Choice>
        <mc:Fallback xmlns="">
          <p:pic>
            <p:nvPicPr>
              <p:cNvPr id="8" name="Ink 7">
                <a:extLst>
                  <a:ext uri="{FF2B5EF4-FFF2-40B4-BE49-F238E27FC236}">
                    <a16:creationId xmlns:a16="http://schemas.microsoft.com/office/drawing/2014/main" id="{AEA48682-BDEC-8346-CC7A-8D8EF8426EC9}"/>
                  </a:ext>
                </a:extLst>
              </p:cNvPr>
              <p:cNvPicPr/>
              <p:nvPr/>
            </p:nvPicPr>
            <p:blipFill>
              <a:blip r:embed="rId6"/>
              <a:stretch>
                <a:fillRect/>
              </a:stretch>
            </p:blipFill>
            <p:spPr>
              <a:xfrm>
                <a:off x="13238773" y="14581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760081B-F5B6-3ABD-E153-EAC69FB4ABDF}"/>
                  </a:ext>
                </a:extLst>
              </p14:cNvPr>
              <p14:cNvContentPartPr/>
              <p14:nvPr/>
            </p14:nvContentPartPr>
            <p14:xfrm>
              <a:off x="10737133" y="1792933"/>
              <a:ext cx="1023120" cy="44280"/>
            </p14:xfrm>
          </p:contentPart>
        </mc:Choice>
        <mc:Fallback xmlns="">
          <p:pic>
            <p:nvPicPr>
              <p:cNvPr id="9" name="Ink 8">
                <a:extLst>
                  <a:ext uri="{FF2B5EF4-FFF2-40B4-BE49-F238E27FC236}">
                    <a16:creationId xmlns:a16="http://schemas.microsoft.com/office/drawing/2014/main" id="{D760081B-F5B6-3ABD-E153-EAC69FB4ABDF}"/>
                  </a:ext>
                </a:extLst>
              </p:cNvPr>
              <p:cNvPicPr/>
              <p:nvPr/>
            </p:nvPicPr>
            <p:blipFill>
              <a:blip r:embed="rId8"/>
              <a:stretch>
                <a:fillRect/>
              </a:stretch>
            </p:blipFill>
            <p:spPr>
              <a:xfrm>
                <a:off x="10683133" y="1685293"/>
                <a:ext cx="1130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4704E7E1-1DBF-C0E8-4E1D-88A79184C499}"/>
                  </a:ext>
                </a:extLst>
              </p14:cNvPr>
              <p14:cNvContentPartPr/>
              <p14:nvPr/>
            </p14:nvContentPartPr>
            <p14:xfrm>
              <a:off x="13013053" y="1421773"/>
              <a:ext cx="360" cy="360"/>
            </p14:xfrm>
          </p:contentPart>
        </mc:Choice>
        <mc:Fallback xmlns="">
          <p:pic>
            <p:nvPicPr>
              <p:cNvPr id="12" name="Ink 11">
                <a:extLst>
                  <a:ext uri="{FF2B5EF4-FFF2-40B4-BE49-F238E27FC236}">
                    <a16:creationId xmlns:a16="http://schemas.microsoft.com/office/drawing/2014/main" id="{4704E7E1-1DBF-C0E8-4E1D-88A79184C499}"/>
                  </a:ext>
                </a:extLst>
              </p:cNvPr>
              <p:cNvPicPr/>
              <p:nvPr/>
            </p:nvPicPr>
            <p:blipFill>
              <a:blip r:embed="rId10"/>
              <a:stretch>
                <a:fillRect/>
              </a:stretch>
            </p:blipFill>
            <p:spPr>
              <a:xfrm>
                <a:off x="12959413" y="131413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94C7A0EA-D706-EC1E-C79E-043E7B2E481B}"/>
                  </a:ext>
                </a:extLst>
              </p14:cNvPr>
              <p14:cNvContentPartPr/>
              <p14:nvPr/>
            </p14:nvContentPartPr>
            <p14:xfrm>
              <a:off x="10777813" y="532933"/>
              <a:ext cx="1101240" cy="34920"/>
            </p14:xfrm>
          </p:contentPart>
        </mc:Choice>
        <mc:Fallback xmlns="">
          <p:pic>
            <p:nvPicPr>
              <p:cNvPr id="13" name="Ink 12">
                <a:extLst>
                  <a:ext uri="{FF2B5EF4-FFF2-40B4-BE49-F238E27FC236}">
                    <a16:creationId xmlns:a16="http://schemas.microsoft.com/office/drawing/2014/main" id="{94C7A0EA-D706-EC1E-C79E-043E7B2E481B}"/>
                  </a:ext>
                </a:extLst>
              </p:cNvPr>
              <p:cNvPicPr/>
              <p:nvPr/>
            </p:nvPicPr>
            <p:blipFill>
              <a:blip r:embed="rId12"/>
              <a:stretch>
                <a:fillRect/>
              </a:stretch>
            </p:blipFill>
            <p:spPr>
              <a:xfrm>
                <a:off x="10723813" y="424933"/>
                <a:ext cx="12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F50FDA0C-56F1-52AE-B953-87F8EEEDBC2C}"/>
                  </a:ext>
                </a:extLst>
              </p14:cNvPr>
              <p14:cNvContentPartPr/>
              <p14:nvPr/>
            </p14:nvContentPartPr>
            <p14:xfrm>
              <a:off x="10746133" y="439693"/>
              <a:ext cx="658800" cy="360"/>
            </p14:xfrm>
          </p:contentPart>
        </mc:Choice>
        <mc:Fallback xmlns="">
          <p:pic>
            <p:nvPicPr>
              <p:cNvPr id="14" name="Ink 13">
                <a:extLst>
                  <a:ext uri="{FF2B5EF4-FFF2-40B4-BE49-F238E27FC236}">
                    <a16:creationId xmlns:a16="http://schemas.microsoft.com/office/drawing/2014/main" id="{F50FDA0C-56F1-52AE-B953-87F8EEEDBC2C}"/>
                  </a:ext>
                </a:extLst>
              </p:cNvPr>
              <p:cNvPicPr/>
              <p:nvPr/>
            </p:nvPicPr>
            <p:blipFill>
              <a:blip r:embed="rId14"/>
              <a:stretch>
                <a:fillRect/>
              </a:stretch>
            </p:blipFill>
            <p:spPr>
              <a:xfrm>
                <a:off x="10692133" y="332053"/>
                <a:ext cx="766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01E6B039-0147-698E-FD23-1EC6DA94AE03}"/>
                  </a:ext>
                </a:extLst>
              </p14:cNvPr>
              <p14:cNvContentPartPr/>
              <p14:nvPr/>
            </p14:nvContentPartPr>
            <p14:xfrm>
              <a:off x="10724893" y="2495653"/>
              <a:ext cx="1128240" cy="45000"/>
            </p14:xfrm>
          </p:contentPart>
        </mc:Choice>
        <mc:Fallback xmlns="">
          <p:pic>
            <p:nvPicPr>
              <p:cNvPr id="15" name="Ink 14">
                <a:extLst>
                  <a:ext uri="{FF2B5EF4-FFF2-40B4-BE49-F238E27FC236}">
                    <a16:creationId xmlns:a16="http://schemas.microsoft.com/office/drawing/2014/main" id="{01E6B039-0147-698E-FD23-1EC6DA94AE03}"/>
                  </a:ext>
                </a:extLst>
              </p:cNvPr>
              <p:cNvPicPr/>
              <p:nvPr/>
            </p:nvPicPr>
            <p:blipFill>
              <a:blip r:embed="rId16"/>
              <a:stretch>
                <a:fillRect/>
              </a:stretch>
            </p:blipFill>
            <p:spPr>
              <a:xfrm>
                <a:off x="10671253" y="2387653"/>
                <a:ext cx="12358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CA07ECA7-531A-8B53-06EB-B8A9BDACC424}"/>
                  </a:ext>
                </a:extLst>
              </p14:cNvPr>
              <p14:cNvContentPartPr/>
              <p14:nvPr/>
            </p14:nvContentPartPr>
            <p14:xfrm>
              <a:off x="10728853" y="2640373"/>
              <a:ext cx="946800" cy="26280"/>
            </p14:xfrm>
          </p:contentPart>
        </mc:Choice>
        <mc:Fallback xmlns="">
          <p:pic>
            <p:nvPicPr>
              <p:cNvPr id="16" name="Ink 15">
                <a:extLst>
                  <a:ext uri="{FF2B5EF4-FFF2-40B4-BE49-F238E27FC236}">
                    <a16:creationId xmlns:a16="http://schemas.microsoft.com/office/drawing/2014/main" id="{CA07ECA7-531A-8B53-06EB-B8A9BDACC424}"/>
                  </a:ext>
                </a:extLst>
              </p:cNvPr>
              <p:cNvPicPr/>
              <p:nvPr/>
            </p:nvPicPr>
            <p:blipFill>
              <a:blip r:embed="rId18"/>
              <a:stretch>
                <a:fillRect/>
              </a:stretch>
            </p:blipFill>
            <p:spPr>
              <a:xfrm>
                <a:off x="10675213" y="2532733"/>
                <a:ext cx="10544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49AD2870-094A-3D06-E0FF-BACC9AB8FA60}"/>
                  </a:ext>
                </a:extLst>
              </p14:cNvPr>
              <p14:cNvContentPartPr/>
              <p14:nvPr/>
            </p14:nvContentPartPr>
            <p14:xfrm>
              <a:off x="10728493" y="3682573"/>
              <a:ext cx="998280" cy="360"/>
            </p14:xfrm>
          </p:contentPart>
        </mc:Choice>
        <mc:Fallback xmlns="">
          <p:pic>
            <p:nvPicPr>
              <p:cNvPr id="17" name="Ink 16">
                <a:extLst>
                  <a:ext uri="{FF2B5EF4-FFF2-40B4-BE49-F238E27FC236}">
                    <a16:creationId xmlns:a16="http://schemas.microsoft.com/office/drawing/2014/main" id="{49AD2870-094A-3D06-E0FF-BACC9AB8FA60}"/>
                  </a:ext>
                </a:extLst>
              </p:cNvPr>
              <p:cNvPicPr/>
              <p:nvPr/>
            </p:nvPicPr>
            <p:blipFill>
              <a:blip r:embed="rId20"/>
              <a:stretch>
                <a:fillRect/>
              </a:stretch>
            </p:blipFill>
            <p:spPr>
              <a:xfrm>
                <a:off x="10674493" y="3574933"/>
                <a:ext cx="1105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0" name="Ink 19">
                <a:extLst>
                  <a:ext uri="{FF2B5EF4-FFF2-40B4-BE49-F238E27FC236}">
                    <a16:creationId xmlns:a16="http://schemas.microsoft.com/office/drawing/2014/main" id="{593971AB-7B27-C3CF-3829-B8A54E948B18}"/>
                  </a:ext>
                </a:extLst>
              </p14:cNvPr>
              <p14:cNvContentPartPr/>
              <p14:nvPr/>
            </p14:nvContentPartPr>
            <p14:xfrm>
              <a:off x="10747933" y="4402213"/>
              <a:ext cx="767160" cy="50760"/>
            </p14:xfrm>
          </p:contentPart>
        </mc:Choice>
        <mc:Fallback xmlns="">
          <p:pic>
            <p:nvPicPr>
              <p:cNvPr id="20" name="Ink 19">
                <a:extLst>
                  <a:ext uri="{FF2B5EF4-FFF2-40B4-BE49-F238E27FC236}">
                    <a16:creationId xmlns:a16="http://schemas.microsoft.com/office/drawing/2014/main" id="{593971AB-7B27-C3CF-3829-B8A54E948B18}"/>
                  </a:ext>
                </a:extLst>
              </p:cNvPr>
              <p:cNvPicPr/>
              <p:nvPr/>
            </p:nvPicPr>
            <p:blipFill>
              <a:blip r:embed="rId22"/>
              <a:stretch>
                <a:fillRect/>
              </a:stretch>
            </p:blipFill>
            <p:spPr>
              <a:xfrm>
                <a:off x="10693933" y="4294213"/>
                <a:ext cx="8748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8456FCF0-557B-7AB2-BD1A-02470ED67E49}"/>
                  </a:ext>
                </a:extLst>
              </p14:cNvPr>
              <p14:cNvContentPartPr/>
              <p14:nvPr/>
            </p14:nvContentPartPr>
            <p14:xfrm>
              <a:off x="10743253" y="4257133"/>
              <a:ext cx="492120" cy="43920"/>
            </p14:xfrm>
          </p:contentPart>
        </mc:Choice>
        <mc:Fallback xmlns="">
          <p:pic>
            <p:nvPicPr>
              <p:cNvPr id="21" name="Ink 20">
                <a:extLst>
                  <a:ext uri="{FF2B5EF4-FFF2-40B4-BE49-F238E27FC236}">
                    <a16:creationId xmlns:a16="http://schemas.microsoft.com/office/drawing/2014/main" id="{8456FCF0-557B-7AB2-BD1A-02470ED67E49}"/>
                  </a:ext>
                </a:extLst>
              </p:cNvPr>
              <p:cNvPicPr/>
              <p:nvPr/>
            </p:nvPicPr>
            <p:blipFill>
              <a:blip r:embed="rId24"/>
              <a:stretch>
                <a:fillRect/>
              </a:stretch>
            </p:blipFill>
            <p:spPr>
              <a:xfrm>
                <a:off x="10689613" y="4149493"/>
                <a:ext cx="5997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130A74AD-7C19-BFF0-7829-CDAE649E07C7}"/>
                  </a:ext>
                </a:extLst>
              </p14:cNvPr>
              <p14:cNvContentPartPr/>
              <p14:nvPr/>
            </p14:nvContentPartPr>
            <p14:xfrm>
              <a:off x="10791853" y="5231293"/>
              <a:ext cx="892440" cy="60120"/>
            </p14:xfrm>
          </p:contentPart>
        </mc:Choice>
        <mc:Fallback xmlns="">
          <p:pic>
            <p:nvPicPr>
              <p:cNvPr id="22" name="Ink 21">
                <a:extLst>
                  <a:ext uri="{FF2B5EF4-FFF2-40B4-BE49-F238E27FC236}">
                    <a16:creationId xmlns:a16="http://schemas.microsoft.com/office/drawing/2014/main" id="{130A74AD-7C19-BFF0-7829-CDAE649E07C7}"/>
                  </a:ext>
                </a:extLst>
              </p:cNvPr>
              <p:cNvPicPr/>
              <p:nvPr/>
            </p:nvPicPr>
            <p:blipFill>
              <a:blip r:embed="rId26"/>
              <a:stretch>
                <a:fillRect/>
              </a:stretch>
            </p:blipFill>
            <p:spPr>
              <a:xfrm>
                <a:off x="10738213" y="5123653"/>
                <a:ext cx="10000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DCCEDB44-E8DA-2E73-6E01-AC6DF2961BC1}"/>
                  </a:ext>
                </a:extLst>
              </p14:cNvPr>
              <p14:cNvContentPartPr/>
              <p14:nvPr/>
            </p14:nvContentPartPr>
            <p14:xfrm>
              <a:off x="10775293" y="5121853"/>
              <a:ext cx="1069920" cy="9000"/>
            </p14:xfrm>
          </p:contentPart>
        </mc:Choice>
        <mc:Fallback xmlns="">
          <p:pic>
            <p:nvPicPr>
              <p:cNvPr id="23" name="Ink 22">
                <a:extLst>
                  <a:ext uri="{FF2B5EF4-FFF2-40B4-BE49-F238E27FC236}">
                    <a16:creationId xmlns:a16="http://schemas.microsoft.com/office/drawing/2014/main" id="{DCCEDB44-E8DA-2E73-6E01-AC6DF2961BC1}"/>
                  </a:ext>
                </a:extLst>
              </p:cNvPr>
              <p:cNvPicPr/>
              <p:nvPr/>
            </p:nvPicPr>
            <p:blipFill>
              <a:blip r:embed="rId28"/>
              <a:stretch>
                <a:fillRect/>
              </a:stretch>
            </p:blipFill>
            <p:spPr>
              <a:xfrm>
                <a:off x="10721293" y="5013853"/>
                <a:ext cx="11775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C2A1561E-F154-7943-DC47-231687C8FB6B}"/>
                  </a:ext>
                </a:extLst>
              </p14:cNvPr>
              <p14:cNvContentPartPr/>
              <p14:nvPr/>
            </p14:nvContentPartPr>
            <p14:xfrm>
              <a:off x="10713013" y="5706493"/>
              <a:ext cx="395280" cy="26280"/>
            </p14:xfrm>
          </p:contentPart>
        </mc:Choice>
        <mc:Fallback xmlns="">
          <p:pic>
            <p:nvPicPr>
              <p:cNvPr id="24" name="Ink 23">
                <a:extLst>
                  <a:ext uri="{FF2B5EF4-FFF2-40B4-BE49-F238E27FC236}">
                    <a16:creationId xmlns:a16="http://schemas.microsoft.com/office/drawing/2014/main" id="{C2A1561E-F154-7943-DC47-231687C8FB6B}"/>
                  </a:ext>
                </a:extLst>
              </p:cNvPr>
              <p:cNvPicPr/>
              <p:nvPr/>
            </p:nvPicPr>
            <p:blipFill>
              <a:blip r:embed="rId30"/>
              <a:stretch>
                <a:fillRect/>
              </a:stretch>
            </p:blipFill>
            <p:spPr>
              <a:xfrm>
                <a:off x="10659373" y="5598493"/>
                <a:ext cx="5029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DF133064-C7DB-7ECC-8F53-4460744E82C2}"/>
                  </a:ext>
                </a:extLst>
              </p14:cNvPr>
              <p14:cNvContentPartPr/>
              <p14:nvPr/>
            </p14:nvContentPartPr>
            <p14:xfrm>
              <a:off x="10799053" y="5578693"/>
              <a:ext cx="1071360" cy="104040"/>
            </p14:xfrm>
          </p:contentPart>
        </mc:Choice>
        <mc:Fallback xmlns="">
          <p:pic>
            <p:nvPicPr>
              <p:cNvPr id="25" name="Ink 24">
                <a:extLst>
                  <a:ext uri="{FF2B5EF4-FFF2-40B4-BE49-F238E27FC236}">
                    <a16:creationId xmlns:a16="http://schemas.microsoft.com/office/drawing/2014/main" id="{DF133064-C7DB-7ECC-8F53-4460744E82C2}"/>
                  </a:ext>
                </a:extLst>
              </p:cNvPr>
              <p:cNvPicPr/>
              <p:nvPr/>
            </p:nvPicPr>
            <p:blipFill>
              <a:blip r:embed="rId32"/>
              <a:stretch>
                <a:fillRect/>
              </a:stretch>
            </p:blipFill>
            <p:spPr>
              <a:xfrm>
                <a:off x="10745413" y="5471053"/>
                <a:ext cx="1179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7E38BD6A-DD0B-F91D-B0B9-E740DF591702}"/>
                  </a:ext>
                </a:extLst>
              </p14:cNvPr>
              <p14:cNvContentPartPr/>
              <p14:nvPr/>
            </p14:nvContentPartPr>
            <p14:xfrm>
              <a:off x="10808053" y="6000973"/>
              <a:ext cx="1053720" cy="112320"/>
            </p14:xfrm>
          </p:contentPart>
        </mc:Choice>
        <mc:Fallback xmlns="">
          <p:pic>
            <p:nvPicPr>
              <p:cNvPr id="26" name="Ink 25">
                <a:extLst>
                  <a:ext uri="{FF2B5EF4-FFF2-40B4-BE49-F238E27FC236}">
                    <a16:creationId xmlns:a16="http://schemas.microsoft.com/office/drawing/2014/main" id="{7E38BD6A-DD0B-F91D-B0B9-E740DF591702}"/>
                  </a:ext>
                </a:extLst>
              </p:cNvPr>
              <p:cNvPicPr/>
              <p:nvPr/>
            </p:nvPicPr>
            <p:blipFill>
              <a:blip r:embed="rId34"/>
              <a:stretch>
                <a:fillRect/>
              </a:stretch>
            </p:blipFill>
            <p:spPr>
              <a:xfrm>
                <a:off x="10754413" y="5893333"/>
                <a:ext cx="11613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Ink 26">
                <a:extLst>
                  <a:ext uri="{FF2B5EF4-FFF2-40B4-BE49-F238E27FC236}">
                    <a16:creationId xmlns:a16="http://schemas.microsoft.com/office/drawing/2014/main" id="{821BAF80-558B-EE4B-50D4-23FA6A46A75D}"/>
                  </a:ext>
                </a:extLst>
              </p14:cNvPr>
              <p14:cNvContentPartPr/>
              <p14:nvPr/>
            </p14:nvContentPartPr>
            <p14:xfrm>
              <a:off x="10767013" y="4740973"/>
              <a:ext cx="1001880" cy="135000"/>
            </p14:xfrm>
          </p:contentPart>
        </mc:Choice>
        <mc:Fallback xmlns="">
          <p:pic>
            <p:nvPicPr>
              <p:cNvPr id="27" name="Ink 26">
                <a:extLst>
                  <a:ext uri="{FF2B5EF4-FFF2-40B4-BE49-F238E27FC236}">
                    <a16:creationId xmlns:a16="http://schemas.microsoft.com/office/drawing/2014/main" id="{821BAF80-558B-EE4B-50D4-23FA6A46A75D}"/>
                  </a:ext>
                </a:extLst>
              </p:cNvPr>
              <p:cNvPicPr/>
              <p:nvPr/>
            </p:nvPicPr>
            <p:blipFill>
              <a:blip r:embed="rId36"/>
              <a:stretch>
                <a:fillRect/>
              </a:stretch>
            </p:blipFill>
            <p:spPr>
              <a:xfrm>
                <a:off x="10713013" y="4633333"/>
                <a:ext cx="11095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8B6A5F13-7D9F-F232-5840-C2F333D5D70B}"/>
                  </a:ext>
                </a:extLst>
              </p14:cNvPr>
              <p14:cNvContentPartPr/>
              <p14:nvPr/>
            </p14:nvContentPartPr>
            <p14:xfrm>
              <a:off x="10854853" y="964933"/>
              <a:ext cx="948240" cy="211680"/>
            </p14:xfrm>
          </p:contentPart>
        </mc:Choice>
        <mc:Fallback xmlns="">
          <p:pic>
            <p:nvPicPr>
              <p:cNvPr id="28" name="Ink 27">
                <a:extLst>
                  <a:ext uri="{FF2B5EF4-FFF2-40B4-BE49-F238E27FC236}">
                    <a16:creationId xmlns:a16="http://schemas.microsoft.com/office/drawing/2014/main" id="{8B6A5F13-7D9F-F232-5840-C2F333D5D70B}"/>
                  </a:ext>
                </a:extLst>
              </p:cNvPr>
              <p:cNvPicPr/>
              <p:nvPr/>
            </p:nvPicPr>
            <p:blipFill>
              <a:blip r:embed="rId38"/>
              <a:stretch>
                <a:fillRect/>
              </a:stretch>
            </p:blipFill>
            <p:spPr>
              <a:xfrm>
                <a:off x="10800853" y="856933"/>
                <a:ext cx="1055880" cy="427320"/>
              </a:xfrm>
              <a:prstGeom prst="rect">
                <a:avLst/>
              </a:prstGeom>
            </p:spPr>
          </p:pic>
        </mc:Fallback>
      </mc:AlternateContent>
    </p:spTree>
    <p:extLst>
      <p:ext uri="{BB962C8B-B14F-4D97-AF65-F5344CB8AC3E}">
        <p14:creationId xmlns:p14="http://schemas.microsoft.com/office/powerpoint/2010/main" val="301797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9992-7443-D9C5-6DC8-FF23A6501EC7}"/>
              </a:ext>
            </a:extLst>
          </p:cNvPr>
          <p:cNvSpPr>
            <a:spLocks noGrp="1"/>
          </p:cNvSpPr>
          <p:nvPr>
            <p:ph type="title"/>
          </p:nvPr>
        </p:nvSpPr>
        <p:spPr/>
        <p:txBody>
          <a:bodyPr/>
          <a:lstStyle/>
          <a:p>
            <a:r>
              <a:rPr lang="en-DE" dirty="0"/>
              <a:t>IDSA </a:t>
            </a:r>
            <a:endParaRPr lang="en-US" dirty="0"/>
          </a:p>
        </p:txBody>
      </p:sp>
      <p:sp>
        <p:nvSpPr>
          <p:cNvPr id="3" name="Content Placeholder 2">
            <a:extLst>
              <a:ext uri="{FF2B5EF4-FFF2-40B4-BE49-F238E27FC236}">
                <a16:creationId xmlns:a16="http://schemas.microsoft.com/office/drawing/2014/main" id="{36F28649-C39C-525E-24CF-8EA8437EB3AE}"/>
              </a:ext>
            </a:extLst>
          </p:cNvPr>
          <p:cNvSpPr>
            <a:spLocks noGrp="1"/>
          </p:cNvSpPr>
          <p:nvPr>
            <p:ph idx="1"/>
          </p:nvPr>
        </p:nvSpPr>
        <p:spPr/>
        <p:txBody>
          <a:bodyPr>
            <a:normAutofit fontScale="77500" lnSpcReduction="20000"/>
          </a:bodyPr>
          <a:lstStyle/>
          <a:p>
            <a:r>
              <a:rPr lang="en-DE" dirty="0"/>
              <a:t>Resources</a:t>
            </a:r>
          </a:p>
          <a:p>
            <a:pPr lvl="1"/>
            <a:r>
              <a:rPr lang="en-DE" dirty="0"/>
              <a:t>IDSA RAM</a:t>
            </a:r>
          </a:p>
          <a:p>
            <a:pPr lvl="1"/>
            <a:r>
              <a:rPr lang="en-DE" dirty="0"/>
              <a:t>How to build</a:t>
            </a:r>
          </a:p>
          <a:p>
            <a:pPr lvl="1"/>
            <a:r>
              <a:rPr lang="en-DE" dirty="0"/>
              <a:t>Protocol</a:t>
            </a:r>
          </a:p>
          <a:p>
            <a:r>
              <a:rPr lang="en-DE" dirty="0"/>
              <a:t>Implementing IDS</a:t>
            </a:r>
          </a:p>
          <a:p>
            <a:pPr lvl="1"/>
            <a:r>
              <a:rPr lang="en-DE" dirty="0"/>
              <a:t>Testbed: Connector + Daps</a:t>
            </a:r>
          </a:p>
          <a:p>
            <a:pPr lvl="1"/>
            <a:r>
              <a:rPr lang="en-DE" dirty="0"/>
              <a:t>IDSA app store is down</a:t>
            </a:r>
          </a:p>
          <a:p>
            <a:pPr lvl="1"/>
            <a:r>
              <a:rPr lang="en-DE" dirty="0" err="1"/>
              <a:t>Sovity</a:t>
            </a:r>
            <a:endParaRPr lang="en-DE" dirty="0"/>
          </a:p>
          <a:p>
            <a:r>
              <a:rPr lang="en-DE" dirty="0"/>
              <a:t>Dataspace Protocol -&gt; Specifications</a:t>
            </a:r>
          </a:p>
          <a:p>
            <a:pPr lvl="1"/>
            <a:r>
              <a:rPr lang="en-DE" dirty="0"/>
              <a:t>Data </a:t>
            </a:r>
            <a:r>
              <a:rPr lang="en-DE" dirty="0" err="1"/>
              <a:t>Catalog</a:t>
            </a:r>
            <a:r>
              <a:rPr lang="en-DE" dirty="0"/>
              <a:t>: DCAT </a:t>
            </a:r>
            <a:r>
              <a:rPr lang="en-DE" dirty="0" err="1"/>
              <a:t>Catalogs</a:t>
            </a:r>
            <a:endParaRPr lang="en-DE" dirty="0"/>
          </a:p>
          <a:p>
            <a:pPr lvl="1"/>
            <a:r>
              <a:rPr lang="en-DE" dirty="0"/>
              <a:t>Usage Control: ODRL Policies</a:t>
            </a:r>
          </a:p>
          <a:p>
            <a:r>
              <a:rPr lang="en-DE" dirty="0"/>
              <a:t>Business Part</a:t>
            </a:r>
          </a:p>
          <a:p>
            <a:r>
              <a:rPr lang="en-DE" dirty="0"/>
              <a:t>Web3</a:t>
            </a:r>
          </a:p>
          <a:p>
            <a:pPr marL="457200" lvl="1" indent="0">
              <a:buNone/>
            </a:pPr>
            <a:r>
              <a:rPr lang="en-DE" dirty="0"/>
              <a:t>	</a:t>
            </a:r>
            <a:endParaRPr lang="en-US" dirty="0"/>
          </a:p>
        </p:txBody>
      </p:sp>
    </p:spTree>
    <p:extLst>
      <p:ext uri="{BB962C8B-B14F-4D97-AF65-F5344CB8AC3E}">
        <p14:creationId xmlns:p14="http://schemas.microsoft.com/office/powerpoint/2010/main" val="400888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60C73-A2E6-5B0F-A95B-9C4E6940992E}"/>
              </a:ext>
            </a:extLst>
          </p:cNvPr>
          <p:cNvSpPr>
            <a:spLocks noGrp="1"/>
          </p:cNvSpPr>
          <p:nvPr>
            <p:ph type="title"/>
          </p:nvPr>
        </p:nvSpPr>
        <p:spPr/>
        <p:txBody>
          <a:bodyPr/>
          <a:lstStyle/>
          <a:p>
            <a:r>
              <a:rPr lang="en-DE" dirty="0"/>
              <a:t>IDS Roles</a:t>
            </a:r>
          </a:p>
        </p:txBody>
      </p:sp>
      <p:pic>
        <p:nvPicPr>
          <p:cNvPr id="7172" name="Picture 4">
            <a:extLst>
              <a:ext uri="{FF2B5EF4-FFF2-40B4-BE49-F238E27FC236}">
                <a16:creationId xmlns:a16="http://schemas.microsoft.com/office/drawing/2014/main" id="{CAF270AE-36B0-1284-4DF3-4D58A8CB223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5899" y="2208253"/>
            <a:ext cx="8750616" cy="369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27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D90E-3985-E541-22EC-B262E06CC6E5}"/>
              </a:ext>
            </a:extLst>
          </p:cNvPr>
          <p:cNvSpPr>
            <a:spLocks noGrp="1"/>
          </p:cNvSpPr>
          <p:nvPr>
            <p:ph type="title"/>
          </p:nvPr>
        </p:nvSpPr>
        <p:spPr/>
        <p:txBody>
          <a:bodyPr/>
          <a:lstStyle/>
          <a:p>
            <a:r>
              <a:rPr lang="en-DE" dirty="0"/>
              <a:t>IDS Components</a:t>
            </a:r>
          </a:p>
        </p:txBody>
      </p:sp>
      <p:pic>
        <p:nvPicPr>
          <p:cNvPr id="9218" name="Picture 2">
            <a:extLst>
              <a:ext uri="{FF2B5EF4-FFF2-40B4-BE49-F238E27FC236}">
                <a16:creationId xmlns:a16="http://schemas.microsoft.com/office/drawing/2014/main" id="{942BB8CC-AF5E-7D3C-5400-738C722E55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9997" y="1825625"/>
            <a:ext cx="711200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5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03AB-B056-3BB0-2BDE-5005DF0DC0B0}"/>
              </a:ext>
            </a:extLst>
          </p:cNvPr>
          <p:cNvSpPr>
            <a:spLocks noGrp="1"/>
          </p:cNvSpPr>
          <p:nvPr>
            <p:ph type="title"/>
          </p:nvPr>
        </p:nvSpPr>
        <p:spPr/>
        <p:txBody>
          <a:bodyPr/>
          <a:lstStyle/>
          <a:p>
            <a:r>
              <a:rPr lang="en-DE" dirty="0"/>
              <a:t>IDS Usage Control</a:t>
            </a:r>
          </a:p>
        </p:txBody>
      </p:sp>
      <p:sp>
        <p:nvSpPr>
          <p:cNvPr id="3" name="Content Placeholder 2">
            <a:extLst>
              <a:ext uri="{FF2B5EF4-FFF2-40B4-BE49-F238E27FC236}">
                <a16:creationId xmlns:a16="http://schemas.microsoft.com/office/drawing/2014/main" id="{62CE4159-A325-D82F-0505-63F1BB04AD72}"/>
              </a:ext>
            </a:extLst>
          </p:cNvPr>
          <p:cNvSpPr>
            <a:spLocks noGrp="1"/>
          </p:cNvSpPr>
          <p:nvPr>
            <p:ph idx="1"/>
          </p:nvPr>
        </p:nvSpPr>
        <p:spPr>
          <a:xfrm>
            <a:off x="838200" y="1825625"/>
            <a:ext cx="6441141" cy="4351338"/>
          </a:xfrm>
        </p:spPr>
        <p:txBody>
          <a:bodyPr>
            <a:normAutofit fontScale="77500" lnSpcReduction="20000"/>
          </a:bodyPr>
          <a:lstStyle/>
          <a:p>
            <a:r>
              <a:rPr lang="en-US" dirty="0">
                <a:effectLst/>
              </a:rPr>
              <a:t>ODRL policies are a formal way to declaratively express Usage Control policies at a specification leve</a:t>
            </a:r>
            <a:r>
              <a:rPr lang="en-DE" dirty="0">
                <a:effectLst/>
              </a:rPr>
              <a:t>l</a:t>
            </a:r>
          </a:p>
          <a:p>
            <a:r>
              <a:rPr lang="en-US" dirty="0">
                <a:effectLst/>
              </a:rPr>
              <a:t>technical measures involve a variety of additional information sources (PIPs) and tight integration with the host environment (PEPs</a:t>
            </a:r>
            <a:r>
              <a:rPr lang="en-DE" dirty="0">
                <a:effectLst/>
              </a:rPr>
              <a:t>)</a:t>
            </a:r>
          </a:p>
          <a:p>
            <a:r>
              <a:rPr lang="en-DE" dirty="0">
                <a:effectLst/>
              </a:rPr>
              <a:t>“</a:t>
            </a:r>
            <a:r>
              <a:rPr lang="en-US" dirty="0">
                <a:effectLst/>
              </a:rPr>
              <a:t>These Policy Classes can be instantiated and combined to form an identified IDS Usage Control Policy. For example, a Data Provider can specify a policy as follows: a Data Consumer shall use my data not later than the end of December 2024 and only when the location is Germany. Also, the data usage information shall be logged, and all the copies of the data shall be deleted not later than a delay period of one month</a:t>
            </a:r>
            <a:r>
              <a:rPr lang="en-DE" dirty="0">
                <a:effectLst/>
              </a:rPr>
              <a:t>”</a:t>
            </a:r>
          </a:p>
        </p:txBody>
      </p:sp>
      <p:pic>
        <p:nvPicPr>
          <p:cNvPr id="8198" name="Picture 6">
            <a:extLst>
              <a:ext uri="{FF2B5EF4-FFF2-40B4-BE49-F238E27FC236}">
                <a16:creationId xmlns:a16="http://schemas.microsoft.com/office/drawing/2014/main" id="{536F3982-C7F0-28B6-990F-58FA60B7A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5208" y="0"/>
            <a:ext cx="4003354" cy="2980267"/>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6001BFA-B996-7236-5DEF-A9A054E4B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1360" y="3877734"/>
            <a:ext cx="45910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63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BD87D-6B55-7674-6CA1-27FBA8AF4228}"/>
              </a:ext>
            </a:extLst>
          </p:cNvPr>
          <p:cNvSpPr>
            <a:spLocks noGrp="1"/>
          </p:cNvSpPr>
          <p:nvPr>
            <p:ph type="title"/>
          </p:nvPr>
        </p:nvSpPr>
        <p:spPr/>
        <p:txBody>
          <a:bodyPr/>
          <a:lstStyle/>
          <a:p>
            <a:r>
              <a:rPr lang="en-DE" dirty="0"/>
              <a:t>Functional Requirements</a:t>
            </a:r>
            <a:endParaRPr lang="en-US" dirty="0"/>
          </a:p>
        </p:txBody>
      </p:sp>
      <p:pic>
        <p:nvPicPr>
          <p:cNvPr id="1026" name="Picture 2">
            <a:extLst>
              <a:ext uri="{FF2B5EF4-FFF2-40B4-BE49-F238E27FC236}">
                <a16:creationId xmlns:a16="http://schemas.microsoft.com/office/drawing/2014/main" id="{3723BC3C-033B-4C93-E57C-3C3D2AA8C3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51929" y="1562735"/>
            <a:ext cx="10088142"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1503E63-27D3-6D77-3A55-18D5D95702F2}"/>
                  </a:ext>
                </a:extLst>
              </p14:cNvPr>
              <p14:cNvContentPartPr/>
              <p14:nvPr/>
            </p14:nvContentPartPr>
            <p14:xfrm>
              <a:off x="7882333" y="4478533"/>
              <a:ext cx="1712880" cy="9720"/>
            </p14:xfrm>
          </p:contentPart>
        </mc:Choice>
        <mc:Fallback xmlns="">
          <p:pic>
            <p:nvPicPr>
              <p:cNvPr id="5" name="Ink 4">
                <a:extLst>
                  <a:ext uri="{FF2B5EF4-FFF2-40B4-BE49-F238E27FC236}">
                    <a16:creationId xmlns:a16="http://schemas.microsoft.com/office/drawing/2014/main" id="{B1503E63-27D3-6D77-3A55-18D5D95702F2}"/>
                  </a:ext>
                </a:extLst>
              </p:cNvPr>
              <p:cNvPicPr/>
              <p:nvPr/>
            </p:nvPicPr>
            <p:blipFill>
              <a:blip r:embed="rId4"/>
              <a:stretch>
                <a:fillRect/>
              </a:stretch>
            </p:blipFill>
            <p:spPr>
              <a:xfrm>
                <a:off x="7828693" y="4370533"/>
                <a:ext cx="18205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ED3960D-0E6E-A888-1DD4-BB7B3536F58D}"/>
                  </a:ext>
                </a:extLst>
              </p14:cNvPr>
              <p14:cNvContentPartPr/>
              <p14:nvPr/>
            </p14:nvContentPartPr>
            <p14:xfrm>
              <a:off x="4708213" y="3140053"/>
              <a:ext cx="2336400" cy="36000"/>
            </p14:xfrm>
          </p:contentPart>
        </mc:Choice>
        <mc:Fallback xmlns="">
          <p:pic>
            <p:nvPicPr>
              <p:cNvPr id="6" name="Ink 5">
                <a:extLst>
                  <a:ext uri="{FF2B5EF4-FFF2-40B4-BE49-F238E27FC236}">
                    <a16:creationId xmlns:a16="http://schemas.microsoft.com/office/drawing/2014/main" id="{4ED3960D-0E6E-A888-1DD4-BB7B3536F58D}"/>
                  </a:ext>
                </a:extLst>
              </p:cNvPr>
              <p:cNvPicPr/>
              <p:nvPr/>
            </p:nvPicPr>
            <p:blipFill>
              <a:blip r:embed="rId6"/>
              <a:stretch>
                <a:fillRect/>
              </a:stretch>
            </p:blipFill>
            <p:spPr>
              <a:xfrm>
                <a:off x="4654213" y="3032053"/>
                <a:ext cx="24440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CD31562-9E12-3FC5-A190-7E8B61FC653B}"/>
                  </a:ext>
                </a:extLst>
              </p14:cNvPr>
              <p14:cNvContentPartPr/>
              <p14:nvPr/>
            </p14:nvContentPartPr>
            <p14:xfrm>
              <a:off x="4656373" y="4461613"/>
              <a:ext cx="2207160" cy="87120"/>
            </p14:xfrm>
          </p:contentPart>
        </mc:Choice>
        <mc:Fallback xmlns="">
          <p:pic>
            <p:nvPicPr>
              <p:cNvPr id="7" name="Ink 6">
                <a:extLst>
                  <a:ext uri="{FF2B5EF4-FFF2-40B4-BE49-F238E27FC236}">
                    <a16:creationId xmlns:a16="http://schemas.microsoft.com/office/drawing/2014/main" id="{2CD31562-9E12-3FC5-A190-7E8B61FC653B}"/>
                  </a:ext>
                </a:extLst>
              </p:cNvPr>
              <p:cNvPicPr/>
              <p:nvPr/>
            </p:nvPicPr>
            <p:blipFill>
              <a:blip r:embed="rId8"/>
              <a:stretch>
                <a:fillRect/>
              </a:stretch>
            </p:blipFill>
            <p:spPr>
              <a:xfrm>
                <a:off x="4602373" y="4353973"/>
                <a:ext cx="2314800" cy="302760"/>
              </a:xfrm>
              <a:prstGeom prst="rect">
                <a:avLst/>
              </a:prstGeom>
            </p:spPr>
          </p:pic>
        </mc:Fallback>
      </mc:AlternateContent>
    </p:spTree>
    <p:extLst>
      <p:ext uri="{BB962C8B-B14F-4D97-AF65-F5344CB8AC3E}">
        <p14:creationId xmlns:p14="http://schemas.microsoft.com/office/powerpoint/2010/main" val="233673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E58E-0A99-DEB2-F0D7-431C78AF4E13}"/>
              </a:ext>
            </a:extLst>
          </p:cNvPr>
          <p:cNvSpPr>
            <a:spLocks noGrp="1"/>
          </p:cNvSpPr>
          <p:nvPr>
            <p:ph type="title"/>
          </p:nvPr>
        </p:nvSpPr>
        <p:spPr/>
        <p:txBody>
          <a:bodyPr/>
          <a:lstStyle/>
          <a:p>
            <a:r>
              <a:rPr lang="en-DE" dirty="0"/>
              <a:t>Register Vocabulary</a:t>
            </a:r>
          </a:p>
        </p:txBody>
      </p:sp>
      <p:pic>
        <p:nvPicPr>
          <p:cNvPr id="2052" name="Picture 4">
            <a:extLst>
              <a:ext uri="{FF2B5EF4-FFF2-40B4-BE49-F238E27FC236}">
                <a16:creationId xmlns:a16="http://schemas.microsoft.com/office/drawing/2014/main" id="{379AD1C8-7107-BF86-0F16-F96F126F44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46359"/>
            <a:ext cx="10515600" cy="350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20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C570D-5C72-F579-7769-8CD29B8939DA}"/>
              </a:ext>
            </a:extLst>
          </p:cNvPr>
          <p:cNvSpPr>
            <a:spLocks noGrp="1"/>
          </p:cNvSpPr>
          <p:nvPr>
            <p:ph type="title"/>
          </p:nvPr>
        </p:nvSpPr>
        <p:spPr/>
        <p:txBody>
          <a:bodyPr/>
          <a:lstStyle/>
          <a:p>
            <a:r>
              <a:rPr lang="en-DE" dirty="0"/>
              <a:t>Register Self-Descriptions</a:t>
            </a:r>
          </a:p>
        </p:txBody>
      </p:sp>
      <p:pic>
        <p:nvPicPr>
          <p:cNvPr id="3074" name="Picture 2">
            <a:extLst>
              <a:ext uri="{FF2B5EF4-FFF2-40B4-BE49-F238E27FC236}">
                <a16:creationId xmlns:a16="http://schemas.microsoft.com/office/drawing/2014/main" id="{CD4C36FA-12C2-24FF-4FC0-00E37686FD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46359"/>
            <a:ext cx="10515600" cy="3509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F940-5634-D22A-F4DA-FABC172E9F4E}"/>
              </a:ext>
            </a:extLst>
          </p:cNvPr>
          <p:cNvSpPr>
            <a:spLocks noGrp="1"/>
          </p:cNvSpPr>
          <p:nvPr>
            <p:ph type="title"/>
          </p:nvPr>
        </p:nvSpPr>
        <p:spPr/>
        <p:txBody>
          <a:bodyPr/>
          <a:lstStyle/>
          <a:p>
            <a:r>
              <a:rPr lang="en-DE" dirty="0"/>
              <a:t>Query IDS Metadata Broker</a:t>
            </a:r>
          </a:p>
        </p:txBody>
      </p:sp>
      <p:pic>
        <p:nvPicPr>
          <p:cNvPr id="4098" name="Picture 2">
            <a:extLst>
              <a:ext uri="{FF2B5EF4-FFF2-40B4-BE49-F238E27FC236}">
                <a16:creationId xmlns:a16="http://schemas.microsoft.com/office/drawing/2014/main" id="{9874D128-73EC-591E-CA13-908CB4C53E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17343"/>
            <a:ext cx="10515600" cy="3767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21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70B34-645E-1F05-A3E5-5BF683105399}"/>
              </a:ext>
            </a:extLst>
          </p:cNvPr>
          <p:cNvSpPr>
            <a:spLocks noGrp="1"/>
          </p:cNvSpPr>
          <p:nvPr>
            <p:ph type="title"/>
          </p:nvPr>
        </p:nvSpPr>
        <p:spPr/>
        <p:txBody>
          <a:bodyPr/>
          <a:lstStyle/>
          <a:p>
            <a:r>
              <a:rPr lang="en-DE" dirty="0"/>
              <a:t>Topics Overview</a:t>
            </a:r>
            <a:endParaRPr lang="en-US" dirty="0"/>
          </a:p>
        </p:txBody>
      </p:sp>
      <p:sp>
        <p:nvSpPr>
          <p:cNvPr id="3" name="Content Placeholder 2">
            <a:extLst>
              <a:ext uri="{FF2B5EF4-FFF2-40B4-BE49-F238E27FC236}">
                <a16:creationId xmlns:a16="http://schemas.microsoft.com/office/drawing/2014/main" id="{74C7F3DB-89A5-6CE9-9E3F-DECB547ECB22}"/>
              </a:ext>
            </a:extLst>
          </p:cNvPr>
          <p:cNvSpPr>
            <a:spLocks noGrp="1"/>
          </p:cNvSpPr>
          <p:nvPr>
            <p:ph idx="1"/>
          </p:nvPr>
        </p:nvSpPr>
        <p:spPr/>
        <p:txBody>
          <a:bodyPr/>
          <a:lstStyle/>
          <a:p>
            <a:r>
              <a:rPr lang="en-DE" dirty="0"/>
              <a:t>Data modelling</a:t>
            </a:r>
          </a:p>
          <a:p>
            <a:r>
              <a:rPr lang="en-DE" dirty="0"/>
              <a:t>Security</a:t>
            </a:r>
          </a:p>
          <a:p>
            <a:r>
              <a:rPr lang="en-DE" dirty="0"/>
              <a:t>CTI Sharing</a:t>
            </a:r>
          </a:p>
          <a:p>
            <a:r>
              <a:rPr lang="en-DE" dirty="0"/>
              <a:t>Related Projects</a:t>
            </a:r>
          </a:p>
          <a:p>
            <a:r>
              <a:rPr lang="en-DE" dirty="0"/>
              <a:t>Data spaces</a:t>
            </a:r>
          </a:p>
          <a:p>
            <a:r>
              <a:rPr lang="en-DE" dirty="0"/>
              <a:t>Privacy Enhancing Technologies (PETs)</a:t>
            </a:r>
          </a:p>
          <a:p>
            <a:endParaRPr lang="en-DE" dirty="0"/>
          </a:p>
          <a:p>
            <a:endParaRPr lang="en-DE" dirty="0"/>
          </a:p>
          <a:p>
            <a:endParaRPr lang="en-DE" dirty="0"/>
          </a:p>
        </p:txBody>
      </p:sp>
    </p:spTree>
    <p:extLst>
      <p:ext uri="{BB962C8B-B14F-4D97-AF65-F5344CB8AC3E}">
        <p14:creationId xmlns:p14="http://schemas.microsoft.com/office/powerpoint/2010/main" val="2591073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FBF2-8B87-82AC-12FB-A634432B72FD}"/>
              </a:ext>
            </a:extLst>
          </p:cNvPr>
          <p:cNvSpPr>
            <a:spLocks noGrp="1"/>
          </p:cNvSpPr>
          <p:nvPr>
            <p:ph type="title"/>
          </p:nvPr>
        </p:nvSpPr>
        <p:spPr/>
        <p:txBody>
          <a:bodyPr/>
          <a:lstStyle/>
          <a:p>
            <a:r>
              <a:rPr lang="en-DE" dirty="0"/>
              <a:t>Federated Catalogue</a:t>
            </a:r>
          </a:p>
        </p:txBody>
      </p:sp>
      <p:pic>
        <p:nvPicPr>
          <p:cNvPr id="5122" name="Picture 2">
            <a:extLst>
              <a:ext uri="{FF2B5EF4-FFF2-40B4-BE49-F238E27FC236}">
                <a16:creationId xmlns:a16="http://schemas.microsoft.com/office/drawing/2014/main" id="{49AD3705-EEEA-D3A8-33BA-FE3AB81894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42785" y="2315133"/>
            <a:ext cx="6306430" cy="337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04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5291-B72F-4CF2-A592-478D7916B894}"/>
              </a:ext>
            </a:extLst>
          </p:cNvPr>
          <p:cNvSpPr>
            <a:spLocks noGrp="1"/>
          </p:cNvSpPr>
          <p:nvPr>
            <p:ph type="title"/>
          </p:nvPr>
        </p:nvSpPr>
        <p:spPr/>
        <p:txBody>
          <a:bodyPr/>
          <a:lstStyle/>
          <a:p>
            <a:r>
              <a:rPr lang="en-DE" dirty="0"/>
              <a:t>Contract Negotiation</a:t>
            </a:r>
          </a:p>
        </p:txBody>
      </p:sp>
      <p:pic>
        <p:nvPicPr>
          <p:cNvPr id="1026" name="Picture 2">
            <a:extLst>
              <a:ext uri="{FF2B5EF4-FFF2-40B4-BE49-F238E27FC236}">
                <a16:creationId xmlns:a16="http://schemas.microsoft.com/office/drawing/2014/main" id="{747807C5-D254-A93F-5EB8-218146D1C7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2467"/>
            <a:ext cx="10515600" cy="4117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7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EF07-F863-17F9-FD5B-1F11856681A9}"/>
              </a:ext>
            </a:extLst>
          </p:cNvPr>
          <p:cNvSpPr>
            <a:spLocks noGrp="1"/>
          </p:cNvSpPr>
          <p:nvPr>
            <p:ph type="title"/>
          </p:nvPr>
        </p:nvSpPr>
        <p:spPr/>
        <p:txBody>
          <a:bodyPr/>
          <a:lstStyle/>
          <a:p>
            <a:r>
              <a:rPr lang="en-DE" dirty="0"/>
              <a:t>Clearing House</a:t>
            </a:r>
          </a:p>
        </p:txBody>
      </p:sp>
      <p:pic>
        <p:nvPicPr>
          <p:cNvPr id="6146" name="Picture 2">
            <a:extLst>
              <a:ext uri="{FF2B5EF4-FFF2-40B4-BE49-F238E27FC236}">
                <a16:creationId xmlns:a16="http://schemas.microsoft.com/office/drawing/2014/main" id="{7F329135-4961-B144-68F2-5C73E94B48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0851" y="1825625"/>
            <a:ext cx="653029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960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CD66-17C3-F298-D41B-1C568FF7F163}"/>
              </a:ext>
            </a:extLst>
          </p:cNvPr>
          <p:cNvSpPr>
            <a:spLocks noGrp="1"/>
          </p:cNvSpPr>
          <p:nvPr>
            <p:ph type="title"/>
          </p:nvPr>
        </p:nvSpPr>
        <p:spPr/>
        <p:txBody>
          <a:bodyPr/>
          <a:lstStyle/>
          <a:p>
            <a:r>
              <a:rPr lang="en-DE" dirty="0"/>
              <a:t>TODO</a:t>
            </a:r>
          </a:p>
        </p:txBody>
      </p:sp>
      <p:sp>
        <p:nvSpPr>
          <p:cNvPr id="3" name="Content Placeholder 2">
            <a:extLst>
              <a:ext uri="{FF2B5EF4-FFF2-40B4-BE49-F238E27FC236}">
                <a16:creationId xmlns:a16="http://schemas.microsoft.com/office/drawing/2014/main" id="{EC429C4F-8D2E-06C5-32AF-937C91CA6DF0}"/>
              </a:ext>
            </a:extLst>
          </p:cNvPr>
          <p:cNvSpPr>
            <a:spLocks noGrp="1"/>
          </p:cNvSpPr>
          <p:nvPr>
            <p:ph idx="1"/>
          </p:nvPr>
        </p:nvSpPr>
        <p:spPr/>
        <p:txBody>
          <a:bodyPr/>
          <a:lstStyle/>
          <a:p>
            <a:r>
              <a:rPr lang="en-DE" dirty="0"/>
              <a:t>Use Case</a:t>
            </a:r>
          </a:p>
          <a:p>
            <a:pPr lvl="1"/>
            <a:r>
              <a:rPr lang="en-DE" dirty="0"/>
              <a:t>Phoenix</a:t>
            </a:r>
          </a:p>
          <a:p>
            <a:pPr lvl="1"/>
            <a:r>
              <a:rPr lang="en-DE" dirty="0"/>
              <a:t>CyberSEAS</a:t>
            </a:r>
          </a:p>
          <a:p>
            <a:pPr lvl="1"/>
            <a:r>
              <a:rPr lang="en-DE" dirty="0"/>
              <a:t>Keywords: IEC62443,IEC62351,GDPR,ENISA,NIS,NIS2</a:t>
            </a:r>
          </a:p>
          <a:p>
            <a:r>
              <a:rPr lang="en-DE" dirty="0"/>
              <a:t>Requirements</a:t>
            </a:r>
          </a:p>
          <a:p>
            <a:pPr lvl="1"/>
            <a:r>
              <a:rPr lang="en-DE" dirty="0"/>
              <a:t>Create a list</a:t>
            </a:r>
          </a:p>
          <a:p>
            <a:r>
              <a:rPr lang="en-DE" dirty="0"/>
              <a:t>Dataspace features</a:t>
            </a:r>
          </a:p>
          <a:p>
            <a:pPr lvl="1"/>
            <a:r>
              <a:rPr lang="en-DE" dirty="0"/>
              <a:t>MYDATA </a:t>
            </a:r>
            <a:r>
              <a:rPr lang="de-DE" dirty="0"/>
              <a:t>https://developer.mydata-control.de</a:t>
            </a:r>
            <a:endParaRPr lang="en-DE" dirty="0"/>
          </a:p>
          <a:p>
            <a:pPr lvl="1"/>
            <a:r>
              <a:rPr lang="en-DE" dirty="0"/>
              <a:t>Position paper usage control </a:t>
            </a:r>
            <a:r>
              <a:rPr lang="de-DE" dirty="0"/>
              <a:t>https://internationaldataspaces.org/wp-content/uploads/IDSA-Position-Paper-Usage-Control-in-IDS.pdf</a:t>
            </a:r>
            <a:endParaRPr lang="en-DE" dirty="0"/>
          </a:p>
          <a:p>
            <a:endParaRPr lang="en-DE" dirty="0"/>
          </a:p>
        </p:txBody>
      </p:sp>
    </p:spTree>
    <p:extLst>
      <p:ext uri="{BB962C8B-B14F-4D97-AF65-F5344CB8AC3E}">
        <p14:creationId xmlns:p14="http://schemas.microsoft.com/office/powerpoint/2010/main" val="3038614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E5A03-84A5-74E6-597C-D6CB7D4D2DA0}"/>
              </a:ext>
            </a:extLst>
          </p:cNvPr>
          <p:cNvSpPr>
            <a:spLocks noGrp="1"/>
          </p:cNvSpPr>
          <p:nvPr>
            <p:ph type="title"/>
          </p:nvPr>
        </p:nvSpPr>
        <p:spPr/>
        <p:txBody>
          <a:bodyPr/>
          <a:lstStyle/>
          <a:p>
            <a:r>
              <a:rPr lang="en-DE" dirty="0"/>
              <a:t>Question</a:t>
            </a:r>
          </a:p>
        </p:txBody>
      </p:sp>
      <p:sp>
        <p:nvSpPr>
          <p:cNvPr id="3" name="Content Placeholder 2">
            <a:extLst>
              <a:ext uri="{FF2B5EF4-FFF2-40B4-BE49-F238E27FC236}">
                <a16:creationId xmlns:a16="http://schemas.microsoft.com/office/drawing/2014/main" id="{FDD24474-0C76-43ED-EE60-A9D35950DB73}"/>
              </a:ext>
            </a:extLst>
          </p:cNvPr>
          <p:cNvSpPr>
            <a:spLocks noGrp="1"/>
          </p:cNvSpPr>
          <p:nvPr>
            <p:ph idx="1"/>
          </p:nvPr>
        </p:nvSpPr>
        <p:spPr/>
        <p:txBody>
          <a:bodyPr/>
          <a:lstStyle/>
          <a:p>
            <a:r>
              <a:rPr lang="en-DE" dirty="0"/>
              <a:t>Typical CTI Sharing Actors in Energy Sector</a:t>
            </a:r>
          </a:p>
          <a:p>
            <a:r>
              <a:rPr lang="en-DE" dirty="0"/>
              <a:t>Common CTI Sharing Actors</a:t>
            </a:r>
          </a:p>
          <a:p>
            <a:pPr lvl="1"/>
            <a:r>
              <a:rPr lang="en-DE" dirty="0"/>
              <a:t>Private Companies</a:t>
            </a:r>
          </a:p>
          <a:p>
            <a:pPr lvl="1"/>
            <a:r>
              <a:rPr lang="en-DE" dirty="0">
                <a:highlight>
                  <a:srgbClr val="FFFF00"/>
                </a:highlight>
              </a:rPr>
              <a:t>Private Critical Infrastructures</a:t>
            </a:r>
          </a:p>
          <a:p>
            <a:pPr lvl="1"/>
            <a:r>
              <a:rPr lang="en-DE" dirty="0">
                <a:highlight>
                  <a:srgbClr val="FFFF00"/>
                </a:highlight>
              </a:rPr>
              <a:t>Government</a:t>
            </a:r>
          </a:p>
          <a:p>
            <a:pPr lvl="1"/>
            <a:r>
              <a:rPr lang="en-DE" dirty="0">
                <a:highlight>
                  <a:srgbClr val="FFFF00"/>
                </a:highlight>
              </a:rPr>
              <a:t>IT Security Firms</a:t>
            </a:r>
          </a:p>
          <a:p>
            <a:pPr lvl="1"/>
            <a:r>
              <a:rPr lang="en-DE" dirty="0"/>
              <a:t>Security Researchers</a:t>
            </a:r>
          </a:p>
          <a:p>
            <a:pPr lvl="1"/>
            <a:r>
              <a:rPr lang="en-DE" dirty="0"/>
              <a:t>IT Vendors</a:t>
            </a:r>
          </a:p>
          <a:p>
            <a:pPr marL="0" indent="0">
              <a:buNone/>
            </a:pPr>
            <a:endParaRPr lang="en-DE" dirty="0"/>
          </a:p>
        </p:txBody>
      </p:sp>
    </p:spTree>
    <p:extLst>
      <p:ext uri="{BB962C8B-B14F-4D97-AF65-F5344CB8AC3E}">
        <p14:creationId xmlns:p14="http://schemas.microsoft.com/office/powerpoint/2010/main" val="2935093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D43B-E4E1-2C7B-9421-D7A6C1765649}"/>
              </a:ext>
            </a:extLst>
          </p:cNvPr>
          <p:cNvSpPr>
            <a:spLocks noGrp="1"/>
          </p:cNvSpPr>
          <p:nvPr>
            <p:ph type="title"/>
          </p:nvPr>
        </p:nvSpPr>
        <p:spPr/>
        <p:txBody>
          <a:bodyPr/>
          <a:lstStyle/>
          <a:p>
            <a:endParaRPr lang="en-DE" dirty="0"/>
          </a:p>
        </p:txBody>
      </p:sp>
      <p:sp>
        <p:nvSpPr>
          <p:cNvPr id="3" name="Content Placeholder 2">
            <a:extLst>
              <a:ext uri="{FF2B5EF4-FFF2-40B4-BE49-F238E27FC236}">
                <a16:creationId xmlns:a16="http://schemas.microsoft.com/office/drawing/2014/main" id="{753C269D-7B91-D96C-192B-9E5557A9D72A}"/>
              </a:ext>
            </a:extLst>
          </p:cNvPr>
          <p:cNvSpPr>
            <a:spLocks noGrp="1"/>
          </p:cNvSpPr>
          <p:nvPr>
            <p:ph idx="1"/>
          </p:nvPr>
        </p:nvSpPr>
        <p:spPr/>
        <p:txBody>
          <a:bodyPr/>
          <a:lstStyle/>
          <a:p>
            <a:endParaRPr lang="en-DE" dirty="0"/>
          </a:p>
        </p:txBody>
      </p:sp>
    </p:spTree>
    <p:extLst>
      <p:ext uri="{BB962C8B-B14F-4D97-AF65-F5344CB8AC3E}">
        <p14:creationId xmlns:p14="http://schemas.microsoft.com/office/powerpoint/2010/main" val="4266303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3CC4-D07D-1CBD-D9AB-18A55C19AF20}"/>
              </a:ext>
            </a:extLst>
          </p:cNvPr>
          <p:cNvSpPr>
            <a:spLocks noGrp="1"/>
          </p:cNvSpPr>
          <p:nvPr>
            <p:ph type="title"/>
          </p:nvPr>
        </p:nvSpPr>
        <p:spPr/>
        <p:txBody>
          <a:bodyPr/>
          <a:lstStyle/>
          <a:p>
            <a:r>
              <a:rPr lang="en-DE" dirty="0"/>
              <a:t>Notes</a:t>
            </a:r>
          </a:p>
        </p:txBody>
      </p:sp>
      <p:sp>
        <p:nvSpPr>
          <p:cNvPr id="3" name="Content Placeholder 2">
            <a:extLst>
              <a:ext uri="{FF2B5EF4-FFF2-40B4-BE49-F238E27FC236}">
                <a16:creationId xmlns:a16="http://schemas.microsoft.com/office/drawing/2014/main" id="{6EE661C4-6459-B349-9220-3B22CEE660F7}"/>
              </a:ext>
            </a:extLst>
          </p:cNvPr>
          <p:cNvSpPr>
            <a:spLocks noGrp="1"/>
          </p:cNvSpPr>
          <p:nvPr>
            <p:ph idx="1"/>
          </p:nvPr>
        </p:nvSpPr>
        <p:spPr/>
        <p:txBody>
          <a:bodyPr/>
          <a:lstStyle/>
          <a:p>
            <a:r>
              <a:rPr lang="en-DE" dirty="0"/>
              <a:t>Sharing is Caring again :D </a:t>
            </a:r>
          </a:p>
        </p:txBody>
      </p:sp>
      <p:sp>
        <p:nvSpPr>
          <p:cNvPr id="4" name="TextBox 3">
            <a:extLst>
              <a:ext uri="{FF2B5EF4-FFF2-40B4-BE49-F238E27FC236}">
                <a16:creationId xmlns:a16="http://schemas.microsoft.com/office/drawing/2014/main" id="{E6D1CF8F-0A03-34D0-98FB-B4B4DF1CE014}"/>
              </a:ext>
            </a:extLst>
          </p:cNvPr>
          <p:cNvSpPr txBox="1"/>
          <p:nvPr/>
        </p:nvSpPr>
        <p:spPr>
          <a:xfrm>
            <a:off x="7425267" y="267038"/>
            <a:ext cx="4512733" cy="166199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Sharing is Caring: Collaborative Analysis and Real-time Enquiry for Security Analytics</a:t>
            </a:r>
            <a:endParaRPr lang="en-DE" dirty="0"/>
          </a:p>
          <a:p>
            <a:endParaRPr lang="en-DE" dirty="0"/>
          </a:p>
          <a:p>
            <a:r>
              <a:rPr lang="en-US" sz="1100" b="1" i="0" dirty="0">
                <a:solidFill>
                  <a:srgbClr val="333333"/>
                </a:solidFill>
                <a:effectLst/>
                <a:latin typeface="HelveticaNeue Regular"/>
              </a:rPr>
              <a:t>2018 IEEE International Conference on Internet of Things (</a:t>
            </a:r>
            <a:r>
              <a:rPr lang="en-US" sz="1100" b="1" i="0" dirty="0" err="1">
                <a:solidFill>
                  <a:srgbClr val="333333"/>
                </a:solidFill>
                <a:effectLst/>
                <a:latin typeface="HelveticaNeue Regular"/>
              </a:rPr>
              <a:t>iThings</a:t>
            </a:r>
            <a:r>
              <a:rPr lang="en-US" sz="1100" b="1" i="0" dirty="0">
                <a:solidFill>
                  <a:srgbClr val="333333"/>
                </a:solidFill>
                <a:effectLst/>
                <a:latin typeface="HelveticaNeue Regular"/>
              </a:rPr>
              <a:t>) and IEEE Green Computing and Communications (</a:t>
            </a:r>
            <a:r>
              <a:rPr lang="en-US" sz="1100" b="1" i="0" dirty="0" err="1">
                <a:solidFill>
                  <a:srgbClr val="333333"/>
                </a:solidFill>
                <a:effectLst/>
                <a:latin typeface="HelveticaNeue Regular"/>
              </a:rPr>
              <a:t>GreenCom</a:t>
            </a:r>
            <a:r>
              <a:rPr lang="en-US" sz="1100" b="1" i="0" dirty="0">
                <a:solidFill>
                  <a:srgbClr val="333333"/>
                </a:solidFill>
                <a:effectLst/>
                <a:latin typeface="HelveticaNeue Regular"/>
              </a:rPr>
              <a:t>) and IEEE Cyber, Physical and Social Computing (</a:t>
            </a:r>
            <a:r>
              <a:rPr lang="en-US" sz="1100" b="1" i="0" dirty="0" err="1">
                <a:solidFill>
                  <a:srgbClr val="333333"/>
                </a:solidFill>
                <a:effectLst/>
                <a:latin typeface="HelveticaNeue Regular"/>
              </a:rPr>
              <a:t>CPSCom</a:t>
            </a:r>
            <a:r>
              <a:rPr lang="en-US" sz="1100" b="1" i="0" dirty="0">
                <a:solidFill>
                  <a:srgbClr val="333333"/>
                </a:solidFill>
                <a:effectLst/>
                <a:latin typeface="HelveticaNeue Regular"/>
              </a:rPr>
              <a:t>) and IEEE Smart Data (</a:t>
            </a:r>
            <a:r>
              <a:rPr lang="en-US" sz="1100" b="1" i="0" dirty="0" err="1">
                <a:solidFill>
                  <a:srgbClr val="333333"/>
                </a:solidFill>
                <a:effectLst/>
                <a:latin typeface="HelveticaNeue Regular"/>
              </a:rPr>
              <a:t>SmartData</a:t>
            </a:r>
            <a:r>
              <a:rPr lang="en-US" sz="1100" b="1" i="0" dirty="0">
                <a:solidFill>
                  <a:srgbClr val="333333"/>
                </a:solidFill>
                <a:effectLst/>
                <a:latin typeface="HelveticaNeue Regular"/>
              </a:rPr>
              <a:t>)</a:t>
            </a:r>
            <a:endParaRPr lang="en-DE" sz="1100" dirty="0"/>
          </a:p>
        </p:txBody>
      </p:sp>
      <p:pic>
        <p:nvPicPr>
          <p:cNvPr id="6" name="Picture 5">
            <a:extLst>
              <a:ext uri="{FF2B5EF4-FFF2-40B4-BE49-F238E27FC236}">
                <a16:creationId xmlns:a16="http://schemas.microsoft.com/office/drawing/2014/main" id="{F465832D-C9AE-A11A-8984-CF9013379D99}"/>
              </a:ext>
            </a:extLst>
          </p:cNvPr>
          <p:cNvPicPr>
            <a:picLocks noChangeAspect="1"/>
          </p:cNvPicPr>
          <p:nvPr/>
        </p:nvPicPr>
        <p:blipFill>
          <a:blip r:embed="rId2"/>
          <a:stretch>
            <a:fillRect/>
          </a:stretch>
        </p:blipFill>
        <p:spPr>
          <a:xfrm>
            <a:off x="7304617" y="2389935"/>
            <a:ext cx="4531783" cy="4052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233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5B04-36D8-5CE7-4BCE-3964303809C8}"/>
              </a:ext>
            </a:extLst>
          </p:cNvPr>
          <p:cNvSpPr>
            <a:spLocks noGrp="1"/>
          </p:cNvSpPr>
          <p:nvPr>
            <p:ph type="title"/>
          </p:nvPr>
        </p:nvSpPr>
        <p:spPr/>
        <p:txBody>
          <a:bodyPr/>
          <a:lstStyle/>
          <a:p>
            <a:r>
              <a:rPr lang="en-DE" dirty="0"/>
              <a:t>MY </a:t>
            </a:r>
            <a:r>
              <a:rPr lang="de-DE" dirty="0"/>
              <a:t>DATA Control Technologies</a:t>
            </a:r>
            <a:endParaRPr lang="en-DE" dirty="0"/>
          </a:p>
        </p:txBody>
      </p:sp>
      <p:sp>
        <p:nvSpPr>
          <p:cNvPr id="3" name="Content Placeholder 2">
            <a:extLst>
              <a:ext uri="{FF2B5EF4-FFF2-40B4-BE49-F238E27FC236}">
                <a16:creationId xmlns:a16="http://schemas.microsoft.com/office/drawing/2014/main" id="{DD833F46-9645-5CD3-4ACD-0E2387A449BA}"/>
              </a:ext>
            </a:extLst>
          </p:cNvPr>
          <p:cNvSpPr>
            <a:spLocks noGrp="1"/>
          </p:cNvSpPr>
          <p:nvPr>
            <p:ph idx="1"/>
          </p:nvPr>
        </p:nvSpPr>
        <p:spPr>
          <a:xfrm>
            <a:off x="838200" y="1825625"/>
            <a:ext cx="4906617" cy="4351338"/>
          </a:xfrm>
        </p:spPr>
        <p:txBody>
          <a:bodyPr/>
          <a:lstStyle/>
          <a:p>
            <a:pPr algn="l" rtl="0"/>
            <a:r>
              <a:rPr lang="de-DE" b="1" i="0" dirty="0">
                <a:solidFill>
                  <a:srgbClr val="656565"/>
                </a:solidFill>
                <a:effectLst/>
                <a:latin typeface="Helvetica Neue"/>
              </a:rPr>
              <a:t>Policy </a:t>
            </a:r>
            <a:r>
              <a:rPr lang="de-DE" b="1" i="0" dirty="0" err="1">
                <a:solidFill>
                  <a:srgbClr val="656565"/>
                </a:solidFill>
                <a:effectLst/>
                <a:latin typeface="Helvetica Neue"/>
              </a:rPr>
              <a:t>Enforcement</a:t>
            </a:r>
            <a:endParaRPr lang="de-DE" b="1" i="0" dirty="0">
              <a:solidFill>
                <a:srgbClr val="656565"/>
              </a:solidFill>
              <a:effectLst/>
              <a:latin typeface="Helvetica Neue"/>
            </a:endParaRPr>
          </a:p>
          <a:p>
            <a:pPr lvl="1"/>
            <a:r>
              <a:rPr lang="de-DE" b="1" i="0" dirty="0">
                <a:solidFill>
                  <a:srgbClr val="656565"/>
                </a:solidFill>
                <a:effectLst/>
                <a:latin typeface="Helvetica Neue"/>
              </a:rPr>
              <a:t>Event Monitoring, </a:t>
            </a:r>
            <a:r>
              <a:rPr lang="de-DE" b="1" i="0" dirty="0" err="1">
                <a:solidFill>
                  <a:srgbClr val="656565"/>
                </a:solidFill>
                <a:effectLst/>
                <a:latin typeface="Helvetica Neue"/>
              </a:rPr>
              <a:t>Filtering</a:t>
            </a:r>
            <a:r>
              <a:rPr lang="de-DE" b="1" i="0" dirty="0">
                <a:solidFill>
                  <a:srgbClr val="656565"/>
                </a:solidFill>
                <a:effectLst/>
                <a:latin typeface="Helvetica Neue"/>
              </a:rPr>
              <a:t> and </a:t>
            </a:r>
            <a:r>
              <a:rPr lang="de-DE" b="1" i="0" dirty="0" err="1">
                <a:solidFill>
                  <a:srgbClr val="656565"/>
                </a:solidFill>
                <a:effectLst/>
                <a:latin typeface="Helvetica Neue"/>
              </a:rPr>
              <a:t>Masking</a:t>
            </a:r>
            <a:endParaRPr lang="en-DE" b="1" i="0" dirty="0">
              <a:solidFill>
                <a:srgbClr val="656565"/>
              </a:solidFill>
              <a:effectLst/>
              <a:latin typeface="Helvetica Neue"/>
            </a:endParaRPr>
          </a:p>
          <a:p>
            <a:pPr lvl="1"/>
            <a:r>
              <a:rPr lang="de-DE" b="1" i="0" dirty="0" err="1">
                <a:solidFill>
                  <a:srgbClr val="656565"/>
                </a:solidFill>
                <a:effectLst/>
                <a:latin typeface="Helvetica Neue"/>
              </a:rPr>
              <a:t>Execution</a:t>
            </a:r>
            <a:r>
              <a:rPr lang="de-DE" b="1" i="0" dirty="0">
                <a:solidFill>
                  <a:srgbClr val="656565"/>
                </a:solidFill>
                <a:effectLst/>
                <a:latin typeface="Helvetica Neue"/>
              </a:rPr>
              <a:t> </a:t>
            </a:r>
            <a:r>
              <a:rPr lang="de-DE" b="1" i="0" dirty="0" err="1">
                <a:solidFill>
                  <a:srgbClr val="656565"/>
                </a:solidFill>
                <a:effectLst/>
                <a:latin typeface="Helvetica Neue"/>
              </a:rPr>
              <a:t>of</a:t>
            </a:r>
            <a:r>
              <a:rPr lang="de-DE" b="1" i="0" dirty="0">
                <a:solidFill>
                  <a:srgbClr val="656565"/>
                </a:solidFill>
                <a:effectLst/>
                <a:latin typeface="Helvetica Neue"/>
              </a:rPr>
              <a:t> Actions</a:t>
            </a:r>
            <a:endParaRPr lang="en-DE" b="1" dirty="0">
              <a:solidFill>
                <a:srgbClr val="656565"/>
              </a:solidFill>
              <a:latin typeface="Helvetica Neue"/>
            </a:endParaRPr>
          </a:p>
          <a:p>
            <a:pPr lvl="1"/>
            <a:r>
              <a:rPr lang="en-US" b="1" i="0" dirty="0">
                <a:solidFill>
                  <a:srgbClr val="656565"/>
                </a:solidFill>
                <a:effectLst/>
                <a:latin typeface="Helvetica Neue"/>
              </a:rPr>
              <a:t>Connecting to External Information Sources</a:t>
            </a:r>
            <a:endParaRPr lang="en-DE" dirty="0">
              <a:solidFill>
                <a:srgbClr val="656565"/>
              </a:solidFill>
              <a:latin typeface="Helvetica Neue"/>
            </a:endParaRPr>
          </a:p>
          <a:p>
            <a:pPr lvl="1"/>
            <a:endParaRPr lang="en-DE" dirty="0"/>
          </a:p>
        </p:txBody>
      </p:sp>
      <p:pic>
        <p:nvPicPr>
          <p:cNvPr id="2052" name="Picture 4" descr="section header language">
            <a:extLst>
              <a:ext uri="{FF2B5EF4-FFF2-40B4-BE49-F238E27FC236}">
                <a16:creationId xmlns:a16="http://schemas.microsoft.com/office/drawing/2014/main" id="{BA2D20D9-1EEE-57DB-90F3-C77D9DA63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5130" y="4168775"/>
            <a:ext cx="7586870"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data flexibility">
            <a:extLst>
              <a:ext uri="{FF2B5EF4-FFF2-40B4-BE49-F238E27FC236}">
                <a16:creationId xmlns:a16="http://schemas.microsoft.com/office/drawing/2014/main" id="{35CBDAC8-E9F1-C4F9-E1EB-584CDB46E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2" y="1470300"/>
            <a:ext cx="5953128" cy="21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420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F1A5-5CEB-4F3F-5177-1C73506BF90F}"/>
              </a:ext>
            </a:extLst>
          </p:cNvPr>
          <p:cNvSpPr>
            <a:spLocks noGrp="1"/>
          </p:cNvSpPr>
          <p:nvPr>
            <p:ph type="title"/>
          </p:nvPr>
        </p:nvSpPr>
        <p:spPr/>
        <p:txBody>
          <a:bodyPr/>
          <a:lstStyle/>
          <a:p>
            <a:r>
              <a:rPr lang="en-DE" dirty="0"/>
              <a:t>Usage control enforcement</a:t>
            </a:r>
          </a:p>
        </p:txBody>
      </p:sp>
      <p:pic>
        <p:nvPicPr>
          <p:cNvPr id="5" name="Content Placeholder 4">
            <a:extLst>
              <a:ext uri="{FF2B5EF4-FFF2-40B4-BE49-F238E27FC236}">
                <a16:creationId xmlns:a16="http://schemas.microsoft.com/office/drawing/2014/main" id="{DBA5ED0C-13D1-4E5B-1E14-EB73F07E0A6D}"/>
              </a:ext>
            </a:extLst>
          </p:cNvPr>
          <p:cNvPicPr>
            <a:picLocks noGrp="1" noChangeAspect="1"/>
          </p:cNvPicPr>
          <p:nvPr>
            <p:ph idx="1"/>
          </p:nvPr>
        </p:nvPicPr>
        <p:blipFill>
          <a:blip r:embed="rId2"/>
          <a:stretch>
            <a:fillRect/>
          </a:stretch>
        </p:blipFill>
        <p:spPr>
          <a:xfrm>
            <a:off x="5548037" y="1825625"/>
            <a:ext cx="5464735" cy="4351338"/>
          </a:xfrm>
        </p:spPr>
      </p:pic>
      <p:sp>
        <p:nvSpPr>
          <p:cNvPr id="6" name="TextBox 5">
            <a:extLst>
              <a:ext uri="{FF2B5EF4-FFF2-40B4-BE49-F238E27FC236}">
                <a16:creationId xmlns:a16="http://schemas.microsoft.com/office/drawing/2014/main" id="{ED980804-1F05-19EC-0B56-516C2D36812A}"/>
              </a:ext>
            </a:extLst>
          </p:cNvPr>
          <p:cNvSpPr txBox="1"/>
          <p:nvPr/>
        </p:nvSpPr>
        <p:spPr>
          <a:xfrm>
            <a:off x="838199" y="1888066"/>
            <a:ext cx="4334934" cy="954107"/>
          </a:xfrm>
          <a:prstGeom prst="rect">
            <a:avLst/>
          </a:prstGeom>
          <a:noFill/>
        </p:spPr>
        <p:txBody>
          <a:bodyPr wrap="square" rtlCol="0">
            <a:spAutoFit/>
          </a:bodyPr>
          <a:lstStyle/>
          <a:p>
            <a:pPr marL="285750" indent="-285750">
              <a:buFont typeface="Arial" panose="020B0604020202020204" pitchFamily="34" charset="0"/>
              <a:buChar char="•"/>
            </a:pPr>
            <a:r>
              <a:rPr lang="en-DE" sz="2800" dirty="0"/>
              <a:t>Other approaches</a:t>
            </a:r>
          </a:p>
          <a:p>
            <a:pPr marL="742950" lvl="1" indent="-285750">
              <a:buFont typeface="Arial" panose="020B0604020202020204" pitchFamily="34" charset="0"/>
              <a:buChar char="•"/>
            </a:pPr>
            <a:r>
              <a:rPr lang="en-DE" sz="2800" dirty="0"/>
              <a:t>Common practice?</a:t>
            </a:r>
          </a:p>
        </p:txBody>
      </p:sp>
    </p:spTree>
    <p:extLst>
      <p:ext uri="{BB962C8B-B14F-4D97-AF65-F5344CB8AC3E}">
        <p14:creationId xmlns:p14="http://schemas.microsoft.com/office/powerpoint/2010/main" val="1862726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529D-AA7B-15DD-1EC9-6AFE98EC0FCC}"/>
              </a:ext>
            </a:extLst>
          </p:cNvPr>
          <p:cNvSpPr>
            <a:spLocks noGrp="1"/>
          </p:cNvSpPr>
          <p:nvPr>
            <p:ph type="title"/>
          </p:nvPr>
        </p:nvSpPr>
        <p:spPr/>
        <p:txBody>
          <a:bodyPr/>
          <a:lstStyle/>
          <a:p>
            <a:r>
              <a:rPr lang="en-DE" dirty="0"/>
              <a:t>Phoenix</a:t>
            </a:r>
          </a:p>
        </p:txBody>
      </p:sp>
      <p:sp>
        <p:nvSpPr>
          <p:cNvPr id="3" name="Content Placeholder 2">
            <a:extLst>
              <a:ext uri="{FF2B5EF4-FFF2-40B4-BE49-F238E27FC236}">
                <a16:creationId xmlns:a16="http://schemas.microsoft.com/office/drawing/2014/main" id="{80B27AFC-EC3D-A196-0676-E0B831CB157F}"/>
              </a:ext>
            </a:extLst>
          </p:cNvPr>
          <p:cNvSpPr>
            <a:spLocks noGrp="1"/>
          </p:cNvSpPr>
          <p:nvPr>
            <p:ph idx="1"/>
          </p:nvPr>
        </p:nvSpPr>
        <p:spPr>
          <a:xfrm>
            <a:off x="838200" y="1825625"/>
            <a:ext cx="3732143" cy="4351338"/>
          </a:xfrm>
        </p:spPr>
        <p:txBody>
          <a:bodyPr/>
          <a:lstStyle/>
          <a:p>
            <a:r>
              <a:rPr lang="en-DE" dirty="0"/>
              <a:t>Protecting European Power Systems</a:t>
            </a:r>
          </a:p>
          <a:p>
            <a:r>
              <a:rPr lang="en-DE" dirty="0"/>
              <a:t>Deliverables</a:t>
            </a:r>
          </a:p>
          <a:p>
            <a:endParaRPr lang="en-DE" dirty="0"/>
          </a:p>
        </p:txBody>
      </p:sp>
      <p:pic>
        <p:nvPicPr>
          <p:cNvPr id="7" name="Picture 6">
            <a:extLst>
              <a:ext uri="{FF2B5EF4-FFF2-40B4-BE49-F238E27FC236}">
                <a16:creationId xmlns:a16="http://schemas.microsoft.com/office/drawing/2014/main" id="{37CBE8E5-4864-C697-72A4-8C19A2B5DDD7}"/>
              </a:ext>
            </a:extLst>
          </p:cNvPr>
          <p:cNvPicPr>
            <a:picLocks noChangeAspect="1"/>
          </p:cNvPicPr>
          <p:nvPr/>
        </p:nvPicPr>
        <p:blipFill>
          <a:blip r:embed="rId2"/>
          <a:stretch>
            <a:fillRect/>
          </a:stretch>
        </p:blipFill>
        <p:spPr>
          <a:xfrm>
            <a:off x="4863548" y="3429000"/>
            <a:ext cx="6490252" cy="2111702"/>
          </a:xfrm>
          <a:prstGeom prst="rect">
            <a:avLst/>
          </a:prstGeom>
        </p:spPr>
      </p:pic>
      <p:pic>
        <p:nvPicPr>
          <p:cNvPr id="9" name="Picture 8">
            <a:extLst>
              <a:ext uri="{FF2B5EF4-FFF2-40B4-BE49-F238E27FC236}">
                <a16:creationId xmlns:a16="http://schemas.microsoft.com/office/drawing/2014/main" id="{D52413E6-ECDE-9151-E15D-0E98324547F2}"/>
              </a:ext>
            </a:extLst>
          </p:cNvPr>
          <p:cNvPicPr>
            <a:picLocks noChangeAspect="1"/>
          </p:cNvPicPr>
          <p:nvPr/>
        </p:nvPicPr>
        <p:blipFill>
          <a:blip r:embed="rId3"/>
          <a:stretch>
            <a:fillRect/>
          </a:stretch>
        </p:blipFill>
        <p:spPr>
          <a:xfrm>
            <a:off x="4570343" y="365125"/>
            <a:ext cx="7076661" cy="2777087"/>
          </a:xfrm>
          <a:prstGeom prst="rect">
            <a:avLst/>
          </a:prstGeom>
        </p:spPr>
      </p:pic>
    </p:spTree>
    <p:extLst>
      <p:ext uri="{BB962C8B-B14F-4D97-AF65-F5344CB8AC3E}">
        <p14:creationId xmlns:p14="http://schemas.microsoft.com/office/powerpoint/2010/main" val="342181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A27B-F717-9979-2EEC-23150EE93D75}"/>
              </a:ext>
            </a:extLst>
          </p:cNvPr>
          <p:cNvSpPr>
            <a:spLocks noGrp="1"/>
          </p:cNvSpPr>
          <p:nvPr>
            <p:ph type="title"/>
          </p:nvPr>
        </p:nvSpPr>
        <p:spPr/>
        <p:txBody>
          <a:bodyPr/>
          <a:lstStyle/>
          <a:p>
            <a:r>
              <a:rPr lang="en-DE" dirty="0"/>
              <a:t>Data Modelling</a:t>
            </a:r>
            <a:endParaRPr lang="en-US" dirty="0"/>
          </a:p>
        </p:txBody>
      </p:sp>
      <p:sp>
        <p:nvSpPr>
          <p:cNvPr id="3" name="Content Placeholder 2">
            <a:extLst>
              <a:ext uri="{FF2B5EF4-FFF2-40B4-BE49-F238E27FC236}">
                <a16:creationId xmlns:a16="http://schemas.microsoft.com/office/drawing/2014/main" id="{8E93E65F-1C9A-4A15-01D0-9E4C9B76E042}"/>
              </a:ext>
            </a:extLst>
          </p:cNvPr>
          <p:cNvSpPr>
            <a:spLocks noGrp="1"/>
          </p:cNvSpPr>
          <p:nvPr>
            <p:ph idx="1"/>
          </p:nvPr>
        </p:nvSpPr>
        <p:spPr>
          <a:xfrm>
            <a:off x="838200" y="1834092"/>
            <a:ext cx="10515600" cy="4351338"/>
          </a:xfrm>
        </p:spPr>
        <p:txBody>
          <a:bodyPr>
            <a:normAutofit/>
          </a:bodyPr>
          <a:lstStyle/>
          <a:p>
            <a:r>
              <a:rPr lang="en-US" dirty="0">
                <a:solidFill>
                  <a:srgbClr val="000000"/>
                </a:solidFill>
                <a:effectLst/>
                <a:hlinkClick r:id="rId2"/>
              </a:rPr>
              <a:t>Open Information Systems</a:t>
            </a:r>
            <a:r>
              <a:rPr lang="en-US" dirty="0">
                <a:solidFill>
                  <a:srgbClr val="000000"/>
                </a:solidFill>
                <a:effectLst/>
              </a:rPr>
              <a:t> by Christophe Debruyne</a:t>
            </a:r>
            <a:endParaRPr lang="en-DE" dirty="0"/>
          </a:p>
          <a:p>
            <a:r>
              <a:rPr lang="en-DE" dirty="0"/>
              <a:t>Semantic Web</a:t>
            </a:r>
          </a:p>
          <a:p>
            <a:r>
              <a:rPr lang="en-DE" dirty="0"/>
              <a:t>RDF</a:t>
            </a:r>
          </a:p>
          <a:p>
            <a:r>
              <a:rPr lang="en-DE" dirty="0"/>
              <a:t>Ontology</a:t>
            </a:r>
          </a:p>
          <a:p>
            <a:pPr lvl="1"/>
            <a:r>
              <a:rPr lang="en-DE" dirty="0"/>
              <a:t>[-] Protege</a:t>
            </a:r>
          </a:p>
          <a:p>
            <a:r>
              <a:rPr lang="en-DE" dirty="0"/>
              <a:t>[-] Close-World vs Open-World Assumption</a:t>
            </a:r>
          </a:p>
          <a:p>
            <a:r>
              <a:rPr lang="en-DE" dirty="0"/>
              <a:t>[-] RDF SHACL</a:t>
            </a:r>
          </a:p>
        </p:txBody>
      </p:sp>
    </p:spTree>
    <p:extLst>
      <p:ext uri="{BB962C8B-B14F-4D97-AF65-F5344CB8AC3E}">
        <p14:creationId xmlns:p14="http://schemas.microsoft.com/office/powerpoint/2010/main" val="2108418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6EAC6-7CB5-44A0-51EA-49FB3D3612A8}"/>
              </a:ext>
            </a:extLst>
          </p:cNvPr>
          <p:cNvSpPr>
            <a:spLocks noGrp="1"/>
          </p:cNvSpPr>
          <p:nvPr>
            <p:ph type="title"/>
          </p:nvPr>
        </p:nvSpPr>
        <p:spPr/>
        <p:txBody>
          <a:bodyPr/>
          <a:lstStyle/>
          <a:p>
            <a:r>
              <a:rPr lang="en-DE" dirty="0" err="1"/>
              <a:t>Sappan</a:t>
            </a:r>
            <a:endParaRPr lang="en-DE" dirty="0"/>
          </a:p>
        </p:txBody>
      </p:sp>
      <p:sp>
        <p:nvSpPr>
          <p:cNvPr id="3" name="Content Placeholder 2">
            <a:extLst>
              <a:ext uri="{FF2B5EF4-FFF2-40B4-BE49-F238E27FC236}">
                <a16:creationId xmlns:a16="http://schemas.microsoft.com/office/drawing/2014/main" id="{C2E9ADBF-0040-D339-E56F-1F9B0321E381}"/>
              </a:ext>
            </a:extLst>
          </p:cNvPr>
          <p:cNvSpPr>
            <a:spLocks noGrp="1"/>
          </p:cNvSpPr>
          <p:nvPr>
            <p:ph idx="1"/>
          </p:nvPr>
        </p:nvSpPr>
        <p:spPr/>
        <p:txBody>
          <a:bodyPr/>
          <a:lstStyle/>
          <a:p>
            <a:r>
              <a:rPr lang="en-US" dirty="0"/>
              <a:t>standard for an interoperable and machine</a:t>
            </a:r>
            <a:r>
              <a:rPr lang="en-DE" dirty="0"/>
              <a:t>-</a:t>
            </a:r>
            <a:r>
              <a:rPr lang="en-US" dirty="0"/>
              <a:t>readable description of</a:t>
            </a:r>
            <a:r>
              <a:rPr lang="en-DE" dirty="0"/>
              <a:t> </a:t>
            </a:r>
            <a:r>
              <a:rPr lang="en-US" dirty="0"/>
              <a:t>playbooks, making use of semantic technologies</a:t>
            </a:r>
            <a:endParaRPr lang="en-DE" dirty="0"/>
          </a:p>
          <a:p>
            <a:endParaRPr lang="en-DE" dirty="0"/>
          </a:p>
        </p:txBody>
      </p:sp>
    </p:spTree>
    <p:extLst>
      <p:ext uri="{BB962C8B-B14F-4D97-AF65-F5344CB8AC3E}">
        <p14:creationId xmlns:p14="http://schemas.microsoft.com/office/powerpoint/2010/main" val="3424062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4FE-AB58-55CB-1F95-E50E51413DD3}"/>
              </a:ext>
            </a:extLst>
          </p:cNvPr>
          <p:cNvSpPr>
            <a:spLocks noGrp="1"/>
          </p:cNvSpPr>
          <p:nvPr>
            <p:ph type="title"/>
          </p:nvPr>
        </p:nvSpPr>
        <p:spPr/>
        <p:txBody>
          <a:bodyPr/>
          <a:lstStyle/>
          <a:p>
            <a:r>
              <a:rPr lang="en-DE" dirty="0" err="1"/>
              <a:t>Misp</a:t>
            </a:r>
            <a:endParaRPr lang="en-DE" dirty="0"/>
          </a:p>
        </p:txBody>
      </p:sp>
      <p:sp>
        <p:nvSpPr>
          <p:cNvPr id="4" name="Text Placeholder 3">
            <a:extLst>
              <a:ext uri="{FF2B5EF4-FFF2-40B4-BE49-F238E27FC236}">
                <a16:creationId xmlns:a16="http://schemas.microsoft.com/office/drawing/2014/main" id="{55EDA4E2-90A8-09F4-8647-4662498D025B}"/>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819221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271-C14C-809B-A0FD-52524C808ED1}"/>
              </a:ext>
            </a:extLst>
          </p:cNvPr>
          <p:cNvSpPr>
            <a:spLocks noGrp="1"/>
          </p:cNvSpPr>
          <p:nvPr>
            <p:ph type="title"/>
          </p:nvPr>
        </p:nvSpPr>
        <p:spPr/>
        <p:txBody>
          <a:bodyPr/>
          <a:lstStyle/>
          <a:p>
            <a:r>
              <a:rPr lang="en-DE" dirty="0" err="1"/>
              <a:t>Misp</a:t>
            </a:r>
            <a:r>
              <a:rPr lang="en-DE" dirty="0"/>
              <a:t> Features</a:t>
            </a:r>
          </a:p>
        </p:txBody>
      </p:sp>
      <p:sp>
        <p:nvSpPr>
          <p:cNvPr id="3" name="Content Placeholder 2">
            <a:extLst>
              <a:ext uri="{FF2B5EF4-FFF2-40B4-BE49-F238E27FC236}">
                <a16:creationId xmlns:a16="http://schemas.microsoft.com/office/drawing/2014/main" id="{653DB0D4-BD7A-D8C4-C155-ED9E424C7BC8}"/>
              </a:ext>
            </a:extLst>
          </p:cNvPr>
          <p:cNvSpPr>
            <a:spLocks noGrp="1"/>
          </p:cNvSpPr>
          <p:nvPr>
            <p:ph idx="1"/>
          </p:nvPr>
        </p:nvSpPr>
        <p:spPr/>
        <p:txBody>
          <a:bodyPr>
            <a:normAutofit fontScale="77500" lnSpcReduction="20000"/>
          </a:bodyPr>
          <a:lstStyle/>
          <a:p>
            <a:r>
              <a:rPr lang="en-DE" dirty="0"/>
              <a:t>Efficient IOC Database</a:t>
            </a:r>
          </a:p>
          <a:p>
            <a:r>
              <a:rPr lang="en-DE" dirty="0"/>
              <a:t>Automatic Correlation</a:t>
            </a:r>
          </a:p>
          <a:p>
            <a:r>
              <a:rPr lang="en-DE" dirty="0"/>
              <a:t>Flexible Data Model using objects</a:t>
            </a:r>
          </a:p>
          <a:p>
            <a:r>
              <a:rPr lang="en-DE" dirty="0"/>
              <a:t>Built-in Sharing Functionality</a:t>
            </a:r>
          </a:p>
          <a:p>
            <a:pPr lvl="1"/>
            <a:r>
              <a:rPr lang="en-DE" dirty="0"/>
              <a:t>+ Kafka</a:t>
            </a:r>
          </a:p>
          <a:p>
            <a:r>
              <a:rPr lang="en-DE" dirty="0"/>
              <a:t>Intuitive User Interface (+event graph)</a:t>
            </a:r>
          </a:p>
          <a:p>
            <a:r>
              <a:rPr lang="en-DE" dirty="0"/>
              <a:t>Storing data in a structured format </a:t>
            </a:r>
          </a:p>
          <a:p>
            <a:r>
              <a:rPr lang="en-DE" dirty="0"/>
              <a:t>Import/Export to various formats and tools</a:t>
            </a:r>
          </a:p>
          <a:p>
            <a:r>
              <a:rPr lang="en-DE" dirty="0"/>
              <a:t>Free text import</a:t>
            </a:r>
          </a:p>
          <a:p>
            <a:r>
              <a:rPr lang="en-DE" dirty="0"/>
              <a:t>Collaborative UI</a:t>
            </a:r>
          </a:p>
          <a:p>
            <a:r>
              <a:rPr lang="en-DE" dirty="0"/>
              <a:t>Expandable taxonomies and galaxies</a:t>
            </a:r>
          </a:p>
          <a:p>
            <a:r>
              <a:rPr lang="en-DE" dirty="0"/>
              <a:t>Sighting</a:t>
            </a:r>
          </a:p>
        </p:txBody>
      </p:sp>
    </p:spTree>
    <p:extLst>
      <p:ext uri="{BB962C8B-B14F-4D97-AF65-F5344CB8AC3E}">
        <p14:creationId xmlns:p14="http://schemas.microsoft.com/office/powerpoint/2010/main" val="3911466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2B0D-53E2-C4B6-94DF-143F704D64F8}"/>
              </a:ext>
            </a:extLst>
          </p:cNvPr>
          <p:cNvSpPr>
            <a:spLocks noGrp="1"/>
          </p:cNvSpPr>
          <p:nvPr>
            <p:ph type="title"/>
          </p:nvPr>
        </p:nvSpPr>
        <p:spPr/>
        <p:txBody>
          <a:bodyPr/>
          <a:lstStyle/>
          <a:p>
            <a:r>
              <a:rPr lang="en-DE" dirty="0" err="1"/>
              <a:t>Misp</a:t>
            </a:r>
            <a:r>
              <a:rPr lang="en-DE" dirty="0"/>
              <a:t> Sharing</a:t>
            </a:r>
          </a:p>
        </p:txBody>
      </p:sp>
      <p:pic>
        <p:nvPicPr>
          <p:cNvPr id="1026" name="Picture 2" descr="Synchronisation between two MISP servers">
            <a:extLst>
              <a:ext uri="{FF2B5EF4-FFF2-40B4-BE49-F238E27FC236}">
                <a16:creationId xmlns:a16="http://schemas.microsoft.com/office/drawing/2014/main" id="{80A45370-B2EC-C7BE-7FAA-BB56435349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27502" y="1690688"/>
            <a:ext cx="5126298" cy="38087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C4BBD5-9482-29BF-11F1-D354870DA610}"/>
              </a:ext>
            </a:extLst>
          </p:cNvPr>
          <p:cNvSpPr txBox="1"/>
          <p:nvPr/>
        </p:nvSpPr>
        <p:spPr>
          <a:xfrm>
            <a:off x="838200" y="1737862"/>
            <a:ext cx="4762500" cy="3693319"/>
          </a:xfrm>
          <a:prstGeom prst="rect">
            <a:avLst/>
          </a:prstGeom>
          <a:noFill/>
        </p:spPr>
        <p:txBody>
          <a:bodyPr wrap="square" rtlCol="0">
            <a:spAutoFit/>
          </a:bodyPr>
          <a:lstStyle/>
          <a:p>
            <a:pPr marL="285750" indent="-285750">
              <a:buFont typeface="Arial" panose="020B0604020202020204" pitchFamily="34" charset="0"/>
              <a:buChar char="•"/>
            </a:pPr>
            <a:r>
              <a:rPr lang="en-DE" dirty="0"/>
              <a:t>Synchronization</a:t>
            </a:r>
          </a:p>
          <a:p>
            <a:pPr marL="285750" indent="-285750">
              <a:buFont typeface="Arial" panose="020B0604020202020204" pitchFamily="34" charset="0"/>
              <a:buChar char="•"/>
            </a:pPr>
            <a:r>
              <a:rPr lang="en-DE" dirty="0"/>
              <a:t>Pull vs Push</a:t>
            </a:r>
          </a:p>
          <a:p>
            <a:pPr marL="285750" indent="-285750">
              <a:buFont typeface="Arial" panose="020B0604020202020204" pitchFamily="34" charset="0"/>
              <a:buChar char="•"/>
            </a:pPr>
            <a:r>
              <a:rPr lang="en-DE" dirty="0" err="1"/>
              <a:t>Misp</a:t>
            </a:r>
            <a:r>
              <a:rPr lang="en-DE" dirty="0"/>
              <a:t> Sharing Levels:</a:t>
            </a:r>
          </a:p>
          <a:p>
            <a:pPr marL="742950" lvl="1" indent="-285750">
              <a:buFont typeface="Arial" panose="020B0604020202020204" pitchFamily="34" charset="0"/>
              <a:buChar char="•"/>
            </a:pPr>
            <a:r>
              <a:rPr lang="en-DE" dirty="0"/>
              <a:t>Your organization only</a:t>
            </a:r>
          </a:p>
          <a:p>
            <a:pPr marL="742950" lvl="1" indent="-285750">
              <a:buFont typeface="Arial" panose="020B0604020202020204" pitchFamily="34" charset="0"/>
              <a:buChar char="•"/>
            </a:pPr>
            <a:r>
              <a:rPr lang="en-DE" dirty="0"/>
              <a:t>This community only</a:t>
            </a:r>
          </a:p>
          <a:p>
            <a:pPr marL="742950" lvl="1" indent="-285750">
              <a:buFont typeface="Arial" panose="020B0604020202020204" pitchFamily="34" charset="0"/>
              <a:buChar char="•"/>
            </a:pPr>
            <a:r>
              <a:rPr lang="en-DE" dirty="0"/>
              <a:t>Connected communities</a:t>
            </a:r>
          </a:p>
          <a:p>
            <a:pPr marL="742950" lvl="1" indent="-285750">
              <a:buFont typeface="Arial" panose="020B0604020202020204" pitchFamily="34" charset="0"/>
              <a:buChar char="•"/>
            </a:pPr>
            <a:r>
              <a:rPr lang="en-DE" dirty="0"/>
              <a:t>All communities</a:t>
            </a:r>
          </a:p>
          <a:p>
            <a:pPr marL="285750" indent="-285750">
              <a:buFont typeface="Arial" panose="020B0604020202020204" pitchFamily="34" charset="0"/>
              <a:buChar char="•"/>
            </a:pPr>
            <a:r>
              <a:rPr lang="en-DE" dirty="0"/>
              <a:t>Sharing Models</a:t>
            </a:r>
          </a:p>
          <a:p>
            <a:pPr marL="742950" lvl="1" indent="-285750">
              <a:buFont typeface="Arial" panose="020B0604020202020204" pitchFamily="34" charset="0"/>
              <a:buChar char="•"/>
            </a:pPr>
            <a:r>
              <a:rPr lang="en-DE" dirty="0"/>
              <a:t>Source and Subscriber</a:t>
            </a:r>
          </a:p>
          <a:p>
            <a:pPr marL="742950" lvl="1" indent="-285750">
              <a:buFont typeface="Arial" panose="020B0604020202020204" pitchFamily="34" charset="0"/>
              <a:buChar char="•"/>
            </a:pPr>
            <a:r>
              <a:rPr lang="en-DE" dirty="0"/>
              <a:t>Hub and Spoke</a:t>
            </a:r>
          </a:p>
          <a:p>
            <a:pPr marL="742950" lvl="1" indent="-285750">
              <a:buFont typeface="Arial" panose="020B0604020202020204" pitchFamily="34" charset="0"/>
              <a:buChar char="•"/>
            </a:pPr>
            <a:r>
              <a:rPr lang="en-DE" dirty="0"/>
              <a:t>Peer to Peer</a:t>
            </a:r>
          </a:p>
          <a:p>
            <a:pPr marL="742950" lvl="1" indent="-285750">
              <a:buFont typeface="Arial" panose="020B0604020202020204" pitchFamily="34" charset="0"/>
              <a:buChar char="•"/>
            </a:pPr>
            <a:r>
              <a:rPr lang="en-DE" dirty="0"/>
              <a:t>Hybrid</a:t>
            </a:r>
          </a:p>
          <a:p>
            <a:pPr marL="285750" indent="-285750">
              <a:buFont typeface="Arial" panose="020B0604020202020204" pitchFamily="34" charset="0"/>
              <a:buChar char="•"/>
            </a:pPr>
            <a:endParaRPr lang="en-DE" dirty="0"/>
          </a:p>
        </p:txBody>
      </p:sp>
    </p:spTree>
    <p:extLst>
      <p:ext uri="{BB962C8B-B14F-4D97-AF65-F5344CB8AC3E}">
        <p14:creationId xmlns:p14="http://schemas.microsoft.com/office/powerpoint/2010/main" val="3072564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11E7-C3E6-2A1B-A6C3-1061D1874A54}"/>
              </a:ext>
            </a:extLst>
          </p:cNvPr>
          <p:cNvSpPr>
            <a:spLocks noGrp="1"/>
          </p:cNvSpPr>
          <p:nvPr>
            <p:ph type="title"/>
          </p:nvPr>
        </p:nvSpPr>
        <p:spPr/>
        <p:txBody>
          <a:bodyPr/>
          <a:lstStyle/>
          <a:p>
            <a:r>
              <a:rPr lang="en-DE" dirty="0" err="1"/>
              <a:t>Misp</a:t>
            </a:r>
            <a:r>
              <a:rPr lang="en-DE" dirty="0"/>
              <a:t> usage in energy sector</a:t>
            </a:r>
          </a:p>
        </p:txBody>
      </p:sp>
      <p:pic>
        <p:nvPicPr>
          <p:cNvPr id="5" name="Content Placeholder 4">
            <a:extLst>
              <a:ext uri="{FF2B5EF4-FFF2-40B4-BE49-F238E27FC236}">
                <a16:creationId xmlns:a16="http://schemas.microsoft.com/office/drawing/2014/main" id="{95BDE477-87BA-27DD-C179-0AD82EF6BD6F}"/>
              </a:ext>
            </a:extLst>
          </p:cNvPr>
          <p:cNvPicPr>
            <a:picLocks noGrp="1" noChangeAspect="1"/>
          </p:cNvPicPr>
          <p:nvPr>
            <p:ph idx="1"/>
          </p:nvPr>
        </p:nvPicPr>
        <p:blipFill>
          <a:blip r:embed="rId2"/>
          <a:stretch>
            <a:fillRect/>
          </a:stretch>
        </p:blipFill>
        <p:spPr>
          <a:xfrm>
            <a:off x="3038169" y="1825625"/>
            <a:ext cx="6115662" cy="4351338"/>
          </a:xfrm>
        </p:spPr>
      </p:pic>
    </p:spTree>
    <p:extLst>
      <p:ext uri="{BB962C8B-B14F-4D97-AF65-F5344CB8AC3E}">
        <p14:creationId xmlns:p14="http://schemas.microsoft.com/office/powerpoint/2010/main" val="252523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2904B-063F-6568-5D8C-5F973904DE58}"/>
              </a:ext>
            </a:extLst>
          </p:cNvPr>
          <p:cNvSpPr>
            <a:spLocks noGrp="1"/>
          </p:cNvSpPr>
          <p:nvPr>
            <p:ph type="title"/>
          </p:nvPr>
        </p:nvSpPr>
        <p:spPr/>
        <p:txBody>
          <a:bodyPr/>
          <a:lstStyle/>
          <a:p>
            <a:r>
              <a:rPr lang="en-DE" dirty="0"/>
              <a:t>Requirements</a:t>
            </a:r>
          </a:p>
        </p:txBody>
      </p:sp>
      <p:sp>
        <p:nvSpPr>
          <p:cNvPr id="4" name="Text Placeholder 3">
            <a:extLst>
              <a:ext uri="{FF2B5EF4-FFF2-40B4-BE49-F238E27FC236}">
                <a16:creationId xmlns:a16="http://schemas.microsoft.com/office/drawing/2014/main" id="{B405E3E4-AE0D-9279-CAF1-4FA69E0A6536}"/>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30663448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80B3-FDCA-06BB-84AE-53C23FF54A0C}"/>
              </a:ext>
            </a:extLst>
          </p:cNvPr>
          <p:cNvSpPr>
            <a:spLocks noGrp="1"/>
          </p:cNvSpPr>
          <p:nvPr>
            <p:ph type="title"/>
          </p:nvPr>
        </p:nvSpPr>
        <p:spPr/>
        <p:txBody>
          <a:bodyPr/>
          <a:lstStyle/>
          <a:p>
            <a:r>
              <a:rPr lang="en-US" dirty="0"/>
              <a:t>CTI Information Sharing Barrie</a:t>
            </a:r>
            <a:r>
              <a:rPr lang="en-DE" dirty="0"/>
              <a:t>r</a:t>
            </a:r>
            <a:r>
              <a:rPr lang="en-US" dirty="0"/>
              <a:t>s </a:t>
            </a:r>
            <a:br>
              <a:rPr lang="en-DE" dirty="0"/>
            </a:br>
            <a:endParaRPr lang="en-DE" dirty="0"/>
          </a:p>
        </p:txBody>
      </p:sp>
      <p:sp>
        <p:nvSpPr>
          <p:cNvPr id="3" name="Content Placeholder 2">
            <a:extLst>
              <a:ext uri="{FF2B5EF4-FFF2-40B4-BE49-F238E27FC236}">
                <a16:creationId xmlns:a16="http://schemas.microsoft.com/office/drawing/2014/main" id="{001C5741-BCFF-BCA7-B3EC-F9EE62667F99}"/>
              </a:ext>
            </a:extLst>
          </p:cNvPr>
          <p:cNvSpPr>
            <a:spLocks noGrp="1"/>
          </p:cNvSpPr>
          <p:nvPr>
            <p:ph idx="1"/>
          </p:nvPr>
        </p:nvSpPr>
        <p:spPr/>
        <p:txBody>
          <a:bodyPr/>
          <a:lstStyle/>
          <a:p>
            <a:r>
              <a:rPr lang="en-US" dirty="0"/>
              <a:t>Operational Barriers – </a:t>
            </a:r>
            <a:r>
              <a:rPr lang="en-US" dirty="0">
                <a:highlight>
                  <a:srgbClr val="FFFF00"/>
                </a:highlight>
              </a:rPr>
              <a:t>Lack of trust between participants </a:t>
            </a:r>
            <a:r>
              <a:rPr lang="en-US" dirty="0"/>
              <a:t>– Unavailability of knowledgeable, experienced employees </a:t>
            </a:r>
            <a:endParaRPr lang="en-DE" dirty="0"/>
          </a:p>
          <a:p>
            <a:r>
              <a:rPr lang="en-US" dirty="0"/>
              <a:t>Technical Barriers – </a:t>
            </a:r>
            <a:r>
              <a:rPr lang="en-US" dirty="0">
                <a:highlight>
                  <a:srgbClr val="FFFF00"/>
                </a:highlight>
              </a:rPr>
              <a:t>Lack of common standards – Large variety of Taxonomies and used protocols – Additional technical resources required </a:t>
            </a:r>
            <a:endParaRPr lang="en-DE" dirty="0">
              <a:highlight>
                <a:srgbClr val="FFFF00"/>
              </a:highlight>
            </a:endParaRPr>
          </a:p>
          <a:p>
            <a:r>
              <a:rPr lang="en-US" dirty="0"/>
              <a:t>Financial Barriers – Additional costs for infrastructure, data feeds and human resources. – No direct return of investment </a:t>
            </a:r>
            <a:endParaRPr lang="en-DE" dirty="0"/>
          </a:p>
          <a:p>
            <a:r>
              <a:rPr lang="en-US" dirty="0"/>
              <a:t>Legal/Policy issues – Lack of General Security agreement – Information sharing depends highly on local / legal requirements.</a:t>
            </a:r>
            <a:endParaRPr lang="en-DE" dirty="0"/>
          </a:p>
        </p:txBody>
      </p:sp>
    </p:spTree>
    <p:extLst>
      <p:ext uri="{BB962C8B-B14F-4D97-AF65-F5344CB8AC3E}">
        <p14:creationId xmlns:p14="http://schemas.microsoft.com/office/powerpoint/2010/main" val="3572691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E4A1-15C2-FBB6-D5C8-5343D78C6F5A}"/>
              </a:ext>
            </a:extLst>
          </p:cNvPr>
          <p:cNvSpPr>
            <a:spLocks noGrp="1"/>
          </p:cNvSpPr>
          <p:nvPr>
            <p:ph type="title"/>
          </p:nvPr>
        </p:nvSpPr>
        <p:spPr/>
        <p:txBody>
          <a:bodyPr/>
          <a:lstStyle/>
          <a:p>
            <a:r>
              <a:rPr lang="en-DE" dirty="0"/>
              <a:t>Barriers in open CTI Sharing</a:t>
            </a:r>
          </a:p>
        </p:txBody>
      </p:sp>
      <p:sp>
        <p:nvSpPr>
          <p:cNvPr id="3" name="Content Placeholder 2">
            <a:extLst>
              <a:ext uri="{FF2B5EF4-FFF2-40B4-BE49-F238E27FC236}">
                <a16:creationId xmlns:a16="http://schemas.microsoft.com/office/drawing/2014/main" id="{74A5AFE3-1D56-6759-0536-40A5AD740E3D}"/>
              </a:ext>
            </a:extLst>
          </p:cNvPr>
          <p:cNvSpPr>
            <a:spLocks noGrp="1"/>
          </p:cNvSpPr>
          <p:nvPr>
            <p:ph idx="1"/>
          </p:nvPr>
        </p:nvSpPr>
        <p:spPr/>
        <p:txBody>
          <a:bodyPr>
            <a:normAutofit fontScale="85000" lnSpcReduction="20000"/>
          </a:bodyPr>
          <a:lstStyle/>
          <a:p>
            <a:r>
              <a:rPr lang="en-DE" dirty="0"/>
              <a:t>Barriers</a:t>
            </a:r>
          </a:p>
          <a:p>
            <a:pPr lvl="1"/>
            <a:r>
              <a:rPr lang="en-DE" dirty="0"/>
              <a:t>Legal and Regulatory (</a:t>
            </a:r>
            <a:r>
              <a:rPr lang="en-DE" dirty="0" err="1"/>
              <a:t>Liab</a:t>
            </a:r>
            <a:r>
              <a:rPr lang="de-DE" dirty="0"/>
              <a:t>i</a:t>
            </a:r>
            <a:r>
              <a:rPr lang="en-DE" dirty="0" err="1"/>
              <a:t>lity</a:t>
            </a:r>
            <a:r>
              <a:rPr lang="en-DE" dirty="0"/>
              <a:t> / NDA)</a:t>
            </a:r>
          </a:p>
          <a:p>
            <a:pPr lvl="1"/>
            <a:r>
              <a:rPr lang="en-DE" dirty="0"/>
              <a:t>Interoperability (Various Formats)  </a:t>
            </a:r>
          </a:p>
          <a:p>
            <a:pPr lvl="1"/>
            <a:r>
              <a:rPr lang="en-DE" dirty="0"/>
              <a:t>Cost/Benefit</a:t>
            </a:r>
          </a:p>
          <a:p>
            <a:pPr lvl="1"/>
            <a:r>
              <a:rPr lang="en-DE" dirty="0"/>
              <a:t>Market Factors (Weaknesses, Free-riding)</a:t>
            </a:r>
          </a:p>
          <a:p>
            <a:pPr lvl="1"/>
            <a:r>
              <a:rPr lang="en-DE" dirty="0"/>
              <a:t>Trust in Peers and Adversarial Usage</a:t>
            </a:r>
          </a:p>
          <a:p>
            <a:pPr lvl="1"/>
            <a:r>
              <a:rPr lang="en-DE" dirty="0"/>
              <a:t>Confidentiality</a:t>
            </a:r>
          </a:p>
          <a:p>
            <a:r>
              <a:rPr lang="en-DE" dirty="0"/>
              <a:t>Technical Challenges</a:t>
            </a:r>
          </a:p>
          <a:p>
            <a:pPr lvl="1"/>
            <a:r>
              <a:rPr lang="en-DE" dirty="0"/>
              <a:t>Architectures and Trust Management (TAXII, MiRTrust, Blockchain)</a:t>
            </a:r>
          </a:p>
          <a:p>
            <a:pPr lvl="1"/>
            <a:r>
              <a:rPr lang="en-DE" dirty="0"/>
              <a:t>Expression and Languages (natural lang. </a:t>
            </a:r>
            <a:r>
              <a:rPr lang="de-DE" dirty="0"/>
              <a:t>R</a:t>
            </a:r>
            <a:r>
              <a:rPr lang="en-DE" dirty="0" err="1"/>
              <a:t>eports</a:t>
            </a:r>
            <a:r>
              <a:rPr lang="en-DE" dirty="0"/>
              <a:t>, TTPs, APT, STIX + OWL)</a:t>
            </a:r>
          </a:p>
          <a:p>
            <a:pPr lvl="1"/>
            <a:r>
              <a:rPr lang="en-DE" dirty="0"/>
              <a:t>Data Sources (directed, OSINT, Honeypots, logfiles, TISP, Correlation)</a:t>
            </a:r>
          </a:p>
          <a:p>
            <a:pPr lvl="1"/>
            <a:r>
              <a:rPr lang="en-DE" dirty="0"/>
              <a:t>Data Quality (Duplicates, quality indexes, reputation, AI generated fake CTI)</a:t>
            </a:r>
          </a:p>
          <a:p>
            <a:pPr lvl="1"/>
            <a:r>
              <a:rPr lang="en-DE" dirty="0"/>
              <a:t>Actionability and Consumption (Cost/Benefit, Operationalizing, Attack model</a:t>
            </a:r>
            <a:r>
              <a:rPr lang="de-DE" dirty="0"/>
              <a:t>l</a:t>
            </a:r>
            <a:r>
              <a:rPr lang="en-DE" dirty="0" err="1"/>
              <a:t>ing</a:t>
            </a:r>
            <a:r>
              <a:rPr lang="en-DE" dirty="0"/>
              <a:t>, vague CTI, Playbooks, SOAR)</a:t>
            </a:r>
          </a:p>
        </p:txBody>
      </p:sp>
    </p:spTree>
    <p:extLst>
      <p:ext uri="{BB962C8B-B14F-4D97-AF65-F5344CB8AC3E}">
        <p14:creationId xmlns:p14="http://schemas.microsoft.com/office/powerpoint/2010/main" val="123293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5D89-09D0-B604-80C9-DD69F1FB120C}"/>
              </a:ext>
            </a:extLst>
          </p:cNvPr>
          <p:cNvSpPr>
            <a:spLocks noGrp="1"/>
          </p:cNvSpPr>
          <p:nvPr>
            <p:ph type="title"/>
          </p:nvPr>
        </p:nvSpPr>
        <p:spPr/>
        <p:txBody>
          <a:bodyPr/>
          <a:lstStyle/>
          <a:p>
            <a:r>
              <a:rPr lang="en-DE" dirty="0"/>
              <a:t>Requirements</a:t>
            </a:r>
          </a:p>
        </p:txBody>
      </p:sp>
      <p:sp>
        <p:nvSpPr>
          <p:cNvPr id="3" name="Content Placeholder 2">
            <a:extLst>
              <a:ext uri="{FF2B5EF4-FFF2-40B4-BE49-F238E27FC236}">
                <a16:creationId xmlns:a16="http://schemas.microsoft.com/office/drawing/2014/main" id="{15C253DD-F8E7-3B83-AE1C-1EF4CB9D2B4A}"/>
              </a:ext>
            </a:extLst>
          </p:cNvPr>
          <p:cNvSpPr>
            <a:spLocks noGrp="1"/>
          </p:cNvSpPr>
          <p:nvPr>
            <p:ph idx="1"/>
          </p:nvPr>
        </p:nvSpPr>
        <p:spPr>
          <a:xfrm>
            <a:off x="838200" y="1825625"/>
            <a:ext cx="7374467" cy="4351338"/>
          </a:xfrm>
        </p:spPr>
        <p:txBody>
          <a:bodyPr>
            <a:normAutofit fontScale="55000" lnSpcReduction="20000"/>
          </a:bodyPr>
          <a:lstStyle/>
          <a:p>
            <a:r>
              <a:rPr lang="en-DE" dirty="0">
                <a:highlight>
                  <a:srgbClr val="808000"/>
                </a:highlight>
              </a:rPr>
              <a:t>Evaluate feed quality before contract</a:t>
            </a:r>
          </a:p>
          <a:p>
            <a:pPr lvl="1"/>
            <a:r>
              <a:rPr lang="en-DE" dirty="0"/>
              <a:t>Data sample, Evaluation by third party </a:t>
            </a:r>
          </a:p>
          <a:p>
            <a:r>
              <a:rPr lang="en-DE" dirty="0">
                <a:highlight>
                  <a:srgbClr val="808000"/>
                </a:highlight>
              </a:rPr>
              <a:t>Feedback</a:t>
            </a:r>
          </a:p>
          <a:p>
            <a:pPr lvl="1"/>
            <a:r>
              <a:rPr lang="en-DE" dirty="0"/>
              <a:t>Reviews, Sighting of indicators</a:t>
            </a:r>
          </a:p>
          <a:p>
            <a:r>
              <a:rPr lang="en-DE" dirty="0">
                <a:highlight>
                  <a:srgbClr val="FFFF00"/>
                </a:highlight>
              </a:rPr>
              <a:t>Digital Trust Infrastructure</a:t>
            </a:r>
            <a:r>
              <a:rPr lang="en-DE" dirty="0"/>
              <a:t>: Does this feed belong to this actor? Is this actor adversary?</a:t>
            </a:r>
          </a:p>
          <a:p>
            <a:pPr lvl="1"/>
            <a:r>
              <a:rPr lang="en-DE" dirty="0"/>
              <a:t>(Without regular face to face meetings)</a:t>
            </a:r>
          </a:p>
          <a:p>
            <a:pPr lvl="1"/>
            <a:r>
              <a:rPr lang="en-DE" dirty="0"/>
              <a:t>+ Data spaces (DAPS)</a:t>
            </a:r>
          </a:p>
          <a:p>
            <a:r>
              <a:rPr lang="en-DE" dirty="0">
                <a:highlight>
                  <a:srgbClr val="FFFF00"/>
                </a:highlight>
              </a:rPr>
              <a:t>Clearly defined contract (Usage policies): </a:t>
            </a:r>
            <a:r>
              <a:rPr lang="en-DE" dirty="0"/>
              <a:t>How much data for how much money?</a:t>
            </a:r>
          </a:p>
          <a:p>
            <a:pPr lvl="1"/>
            <a:r>
              <a:rPr lang="en-DE" dirty="0"/>
              <a:t>+ Automatic usage restriction enforcement (MYDATA)</a:t>
            </a:r>
          </a:p>
          <a:p>
            <a:pPr lvl="1"/>
            <a:r>
              <a:rPr lang="en-DE" dirty="0"/>
              <a:t>+ Usage tracing (Data Provenance)</a:t>
            </a:r>
          </a:p>
          <a:p>
            <a:r>
              <a:rPr lang="en-DE" dirty="0">
                <a:highlight>
                  <a:srgbClr val="FFFF00"/>
                </a:highlight>
              </a:rPr>
              <a:t>Data providers should be able to verify whether their data is safe to share</a:t>
            </a:r>
            <a:endParaRPr lang="en-US" dirty="0">
              <a:highlight>
                <a:srgbClr val="FFFF00"/>
              </a:highlight>
            </a:endParaRPr>
          </a:p>
          <a:p>
            <a:pPr lvl="1"/>
            <a:r>
              <a:rPr lang="en-DE" dirty="0"/>
              <a:t> trusted automatic sanitizer</a:t>
            </a:r>
          </a:p>
          <a:p>
            <a:r>
              <a:rPr lang="en-DE" dirty="0">
                <a:highlight>
                  <a:srgbClr val="FFFF00"/>
                </a:highlight>
              </a:rPr>
              <a:t>Standard formats</a:t>
            </a:r>
          </a:p>
          <a:p>
            <a:r>
              <a:rPr lang="en-DE" dirty="0">
                <a:highlight>
                  <a:srgbClr val="808000"/>
                </a:highlight>
              </a:rPr>
              <a:t>Realtime: Low generation to consumption time</a:t>
            </a:r>
          </a:p>
          <a:p>
            <a:r>
              <a:rPr lang="en-DE" dirty="0">
                <a:highlight>
                  <a:srgbClr val="808000"/>
                </a:highlight>
              </a:rPr>
              <a:t>Security and Data integrity</a:t>
            </a:r>
          </a:p>
          <a:p>
            <a:r>
              <a:rPr lang="en-DE" dirty="0">
                <a:highlight>
                  <a:srgbClr val="808000"/>
                </a:highlight>
              </a:rPr>
              <a:t>Ease of use (Good UI)</a:t>
            </a:r>
          </a:p>
        </p:txBody>
      </p:sp>
      <p:pic>
        <p:nvPicPr>
          <p:cNvPr id="5" name="Picture 4">
            <a:extLst>
              <a:ext uri="{FF2B5EF4-FFF2-40B4-BE49-F238E27FC236}">
                <a16:creationId xmlns:a16="http://schemas.microsoft.com/office/drawing/2014/main" id="{D36F1B8D-11E5-A708-0BC0-168402D60F92}"/>
              </a:ext>
            </a:extLst>
          </p:cNvPr>
          <p:cNvPicPr>
            <a:picLocks noChangeAspect="1"/>
          </p:cNvPicPr>
          <p:nvPr/>
        </p:nvPicPr>
        <p:blipFill>
          <a:blip r:embed="rId2"/>
          <a:stretch>
            <a:fillRect/>
          </a:stretch>
        </p:blipFill>
        <p:spPr>
          <a:xfrm>
            <a:off x="9061293" y="78659"/>
            <a:ext cx="2822204" cy="629264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4E86E238-3840-83F1-9B9A-5787ACE3DAB0}"/>
                  </a:ext>
                </a:extLst>
              </p14:cNvPr>
              <p14:cNvContentPartPr/>
              <p14:nvPr/>
            </p14:nvContentPartPr>
            <p14:xfrm>
              <a:off x="10737133" y="1792933"/>
              <a:ext cx="1023120" cy="44280"/>
            </p14:xfrm>
          </p:contentPart>
        </mc:Choice>
        <mc:Fallback xmlns="">
          <p:pic>
            <p:nvPicPr>
              <p:cNvPr id="6" name="Ink 5">
                <a:extLst>
                  <a:ext uri="{FF2B5EF4-FFF2-40B4-BE49-F238E27FC236}">
                    <a16:creationId xmlns:a16="http://schemas.microsoft.com/office/drawing/2014/main" id="{4E86E238-3840-83F1-9B9A-5787ACE3DAB0}"/>
                  </a:ext>
                </a:extLst>
              </p:cNvPr>
              <p:cNvPicPr/>
              <p:nvPr/>
            </p:nvPicPr>
            <p:blipFill>
              <a:blip r:embed="rId4"/>
              <a:stretch>
                <a:fillRect/>
              </a:stretch>
            </p:blipFill>
            <p:spPr>
              <a:xfrm>
                <a:off x="10683133" y="1684933"/>
                <a:ext cx="11307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8AB27630-5225-77D4-68AD-3DB2FDBEF8B0}"/>
                  </a:ext>
                </a:extLst>
              </p14:cNvPr>
              <p14:cNvContentPartPr/>
              <p14:nvPr/>
            </p14:nvContentPartPr>
            <p14:xfrm>
              <a:off x="10777813" y="532933"/>
              <a:ext cx="1101240" cy="34920"/>
            </p14:xfrm>
          </p:contentPart>
        </mc:Choice>
        <mc:Fallback xmlns="">
          <p:pic>
            <p:nvPicPr>
              <p:cNvPr id="7" name="Ink 6">
                <a:extLst>
                  <a:ext uri="{FF2B5EF4-FFF2-40B4-BE49-F238E27FC236}">
                    <a16:creationId xmlns:a16="http://schemas.microsoft.com/office/drawing/2014/main" id="{8AB27630-5225-77D4-68AD-3DB2FDBEF8B0}"/>
                  </a:ext>
                </a:extLst>
              </p:cNvPr>
              <p:cNvPicPr/>
              <p:nvPr/>
            </p:nvPicPr>
            <p:blipFill>
              <a:blip r:embed="rId6"/>
              <a:stretch>
                <a:fillRect/>
              </a:stretch>
            </p:blipFill>
            <p:spPr>
              <a:xfrm>
                <a:off x="10723813" y="424933"/>
                <a:ext cx="120888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BB37A333-3963-FCA7-3E6A-115B83657DCC}"/>
                  </a:ext>
                </a:extLst>
              </p14:cNvPr>
              <p14:cNvContentPartPr/>
              <p14:nvPr/>
            </p14:nvContentPartPr>
            <p14:xfrm>
              <a:off x="10746133" y="439693"/>
              <a:ext cx="658800" cy="360"/>
            </p14:xfrm>
          </p:contentPart>
        </mc:Choice>
        <mc:Fallback xmlns="">
          <p:pic>
            <p:nvPicPr>
              <p:cNvPr id="8" name="Ink 7">
                <a:extLst>
                  <a:ext uri="{FF2B5EF4-FFF2-40B4-BE49-F238E27FC236}">
                    <a16:creationId xmlns:a16="http://schemas.microsoft.com/office/drawing/2014/main" id="{BB37A333-3963-FCA7-3E6A-115B83657DCC}"/>
                  </a:ext>
                </a:extLst>
              </p:cNvPr>
              <p:cNvPicPr/>
              <p:nvPr/>
            </p:nvPicPr>
            <p:blipFill>
              <a:blip r:embed="rId8"/>
              <a:stretch>
                <a:fillRect/>
              </a:stretch>
            </p:blipFill>
            <p:spPr>
              <a:xfrm>
                <a:off x="10692162" y="331693"/>
                <a:ext cx="766381"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B7A6C760-D3B8-F07C-F6D6-75D8AC708793}"/>
                  </a:ext>
                </a:extLst>
              </p14:cNvPr>
              <p14:cNvContentPartPr/>
              <p14:nvPr/>
            </p14:nvContentPartPr>
            <p14:xfrm>
              <a:off x="10724893" y="2495653"/>
              <a:ext cx="1128240" cy="45000"/>
            </p14:xfrm>
          </p:contentPart>
        </mc:Choice>
        <mc:Fallback xmlns="">
          <p:pic>
            <p:nvPicPr>
              <p:cNvPr id="9" name="Ink 8">
                <a:extLst>
                  <a:ext uri="{FF2B5EF4-FFF2-40B4-BE49-F238E27FC236}">
                    <a16:creationId xmlns:a16="http://schemas.microsoft.com/office/drawing/2014/main" id="{B7A6C760-D3B8-F07C-F6D6-75D8AC708793}"/>
                  </a:ext>
                </a:extLst>
              </p:cNvPr>
              <p:cNvPicPr/>
              <p:nvPr/>
            </p:nvPicPr>
            <p:blipFill>
              <a:blip r:embed="rId10"/>
              <a:stretch>
                <a:fillRect/>
              </a:stretch>
            </p:blipFill>
            <p:spPr>
              <a:xfrm>
                <a:off x="10670893" y="2387653"/>
                <a:ext cx="12358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BF85FBE-7870-613C-7B46-0E7E37EDDF88}"/>
                  </a:ext>
                </a:extLst>
              </p14:cNvPr>
              <p14:cNvContentPartPr/>
              <p14:nvPr/>
            </p14:nvContentPartPr>
            <p14:xfrm>
              <a:off x="10728853" y="2640373"/>
              <a:ext cx="946800" cy="26280"/>
            </p14:xfrm>
          </p:contentPart>
        </mc:Choice>
        <mc:Fallback xmlns="">
          <p:pic>
            <p:nvPicPr>
              <p:cNvPr id="10" name="Ink 9">
                <a:extLst>
                  <a:ext uri="{FF2B5EF4-FFF2-40B4-BE49-F238E27FC236}">
                    <a16:creationId xmlns:a16="http://schemas.microsoft.com/office/drawing/2014/main" id="{0BF85FBE-7870-613C-7B46-0E7E37EDDF88}"/>
                  </a:ext>
                </a:extLst>
              </p:cNvPr>
              <p:cNvPicPr/>
              <p:nvPr/>
            </p:nvPicPr>
            <p:blipFill>
              <a:blip r:embed="rId12"/>
              <a:stretch>
                <a:fillRect/>
              </a:stretch>
            </p:blipFill>
            <p:spPr>
              <a:xfrm>
                <a:off x="10674853" y="2532373"/>
                <a:ext cx="10544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42E357AC-3B80-A67F-E9B3-E0AA367A15B1}"/>
                  </a:ext>
                </a:extLst>
              </p14:cNvPr>
              <p14:cNvContentPartPr/>
              <p14:nvPr/>
            </p14:nvContentPartPr>
            <p14:xfrm>
              <a:off x="10728493" y="3682573"/>
              <a:ext cx="998280" cy="360"/>
            </p14:xfrm>
          </p:contentPart>
        </mc:Choice>
        <mc:Fallback xmlns="">
          <p:pic>
            <p:nvPicPr>
              <p:cNvPr id="11" name="Ink 10">
                <a:extLst>
                  <a:ext uri="{FF2B5EF4-FFF2-40B4-BE49-F238E27FC236}">
                    <a16:creationId xmlns:a16="http://schemas.microsoft.com/office/drawing/2014/main" id="{42E357AC-3B80-A67F-E9B3-E0AA367A15B1}"/>
                  </a:ext>
                </a:extLst>
              </p:cNvPr>
              <p:cNvPicPr/>
              <p:nvPr/>
            </p:nvPicPr>
            <p:blipFill>
              <a:blip r:embed="rId14"/>
              <a:stretch>
                <a:fillRect/>
              </a:stretch>
            </p:blipFill>
            <p:spPr>
              <a:xfrm>
                <a:off x="10674493" y="3574573"/>
                <a:ext cx="1105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19CD24FE-19F1-05F3-A615-19F84BA8ED81}"/>
                  </a:ext>
                </a:extLst>
              </p14:cNvPr>
              <p14:cNvContentPartPr/>
              <p14:nvPr/>
            </p14:nvContentPartPr>
            <p14:xfrm>
              <a:off x="10747933" y="4402213"/>
              <a:ext cx="767160" cy="50760"/>
            </p14:xfrm>
          </p:contentPart>
        </mc:Choice>
        <mc:Fallback xmlns="">
          <p:pic>
            <p:nvPicPr>
              <p:cNvPr id="12" name="Ink 11">
                <a:extLst>
                  <a:ext uri="{FF2B5EF4-FFF2-40B4-BE49-F238E27FC236}">
                    <a16:creationId xmlns:a16="http://schemas.microsoft.com/office/drawing/2014/main" id="{19CD24FE-19F1-05F3-A615-19F84BA8ED81}"/>
                  </a:ext>
                </a:extLst>
              </p:cNvPr>
              <p:cNvPicPr/>
              <p:nvPr/>
            </p:nvPicPr>
            <p:blipFill>
              <a:blip r:embed="rId16"/>
              <a:stretch>
                <a:fillRect/>
              </a:stretch>
            </p:blipFill>
            <p:spPr>
              <a:xfrm>
                <a:off x="10693933" y="4294213"/>
                <a:ext cx="87480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567B399F-6A50-94E0-F93F-4085B27CB69B}"/>
                  </a:ext>
                </a:extLst>
              </p14:cNvPr>
              <p14:cNvContentPartPr/>
              <p14:nvPr/>
            </p14:nvContentPartPr>
            <p14:xfrm>
              <a:off x="10743253" y="4257133"/>
              <a:ext cx="492120" cy="43920"/>
            </p14:xfrm>
          </p:contentPart>
        </mc:Choice>
        <mc:Fallback xmlns="">
          <p:pic>
            <p:nvPicPr>
              <p:cNvPr id="13" name="Ink 12">
                <a:extLst>
                  <a:ext uri="{FF2B5EF4-FFF2-40B4-BE49-F238E27FC236}">
                    <a16:creationId xmlns:a16="http://schemas.microsoft.com/office/drawing/2014/main" id="{567B399F-6A50-94E0-F93F-4085B27CB69B}"/>
                  </a:ext>
                </a:extLst>
              </p:cNvPr>
              <p:cNvPicPr/>
              <p:nvPr/>
            </p:nvPicPr>
            <p:blipFill>
              <a:blip r:embed="rId18"/>
              <a:stretch>
                <a:fillRect/>
              </a:stretch>
            </p:blipFill>
            <p:spPr>
              <a:xfrm>
                <a:off x="10689253" y="4149133"/>
                <a:ext cx="59976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F18B007A-9862-9D33-F44E-B14BA170FD1A}"/>
                  </a:ext>
                </a:extLst>
              </p14:cNvPr>
              <p14:cNvContentPartPr/>
              <p14:nvPr/>
            </p14:nvContentPartPr>
            <p14:xfrm>
              <a:off x="10791853" y="5231293"/>
              <a:ext cx="892440" cy="60120"/>
            </p14:xfrm>
          </p:contentPart>
        </mc:Choice>
        <mc:Fallback xmlns="">
          <p:pic>
            <p:nvPicPr>
              <p:cNvPr id="14" name="Ink 13">
                <a:extLst>
                  <a:ext uri="{FF2B5EF4-FFF2-40B4-BE49-F238E27FC236}">
                    <a16:creationId xmlns:a16="http://schemas.microsoft.com/office/drawing/2014/main" id="{F18B007A-9862-9D33-F44E-B14BA170FD1A}"/>
                  </a:ext>
                </a:extLst>
              </p:cNvPr>
              <p:cNvPicPr/>
              <p:nvPr/>
            </p:nvPicPr>
            <p:blipFill>
              <a:blip r:embed="rId20"/>
              <a:stretch>
                <a:fillRect/>
              </a:stretch>
            </p:blipFill>
            <p:spPr>
              <a:xfrm>
                <a:off x="10737853" y="5123293"/>
                <a:ext cx="10000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9A8A9AED-6230-FF64-090B-318A7F616DB9}"/>
                  </a:ext>
                </a:extLst>
              </p14:cNvPr>
              <p14:cNvContentPartPr/>
              <p14:nvPr/>
            </p14:nvContentPartPr>
            <p14:xfrm>
              <a:off x="10775293" y="5121853"/>
              <a:ext cx="1069920" cy="9000"/>
            </p14:xfrm>
          </p:contentPart>
        </mc:Choice>
        <mc:Fallback xmlns="">
          <p:pic>
            <p:nvPicPr>
              <p:cNvPr id="15" name="Ink 14">
                <a:extLst>
                  <a:ext uri="{FF2B5EF4-FFF2-40B4-BE49-F238E27FC236}">
                    <a16:creationId xmlns:a16="http://schemas.microsoft.com/office/drawing/2014/main" id="{9A8A9AED-6230-FF64-090B-318A7F616DB9}"/>
                  </a:ext>
                </a:extLst>
              </p:cNvPr>
              <p:cNvPicPr/>
              <p:nvPr/>
            </p:nvPicPr>
            <p:blipFill>
              <a:blip r:embed="rId22"/>
              <a:stretch>
                <a:fillRect/>
              </a:stretch>
            </p:blipFill>
            <p:spPr>
              <a:xfrm>
                <a:off x="10721293" y="5013853"/>
                <a:ext cx="117756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9059B39C-2946-1968-7BA6-8BB3058F1831}"/>
                  </a:ext>
                </a:extLst>
              </p14:cNvPr>
              <p14:cNvContentPartPr/>
              <p14:nvPr/>
            </p14:nvContentPartPr>
            <p14:xfrm>
              <a:off x="10713013" y="5706493"/>
              <a:ext cx="395280" cy="26280"/>
            </p14:xfrm>
          </p:contentPart>
        </mc:Choice>
        <mc:Fallback xmlns="">
          <p:pic>
            <p:nvPicPr>
              <p:cNvPr id="16" name="Ink 15">
                <a:extLst>
                  <a:ext uri="{FF2B5EF4-FFF2-40B4-BE49-F238E27FC236}">
                    <a16:creationId xmlns:a16="http://schemas.microsoft.com/office/drawing/2014/main" id="{9059B39C-2946-1968-7BA6-8BB3058F1831}"/>
                  </a:ext>
                </a:extLst>
              </p:cNvPr>
              <p:cNvPicPr/>
              <p:nvPr/>
            </p:nvPicPr>
            <p:blipFill>
              <a:blip r:embed="rId24"/>
              <a:stretch>
                <a:fillRect/>
              </a:stretch>
            </p:blipFill>
            <p:spPr>
              <a:xfrm>
                <a:off x="10659013" y="5598493"/>
                <a:ext cx="50292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88B93618-C83F-49C6-F6AA-A701BEF3DECC}"/>
                  </a:ext>
                </a:extLst>
              </p14:cNvPr>
              <p14:cNvContentPartPr/>
              <p14:nvPr/>
            </p14:nvContentPartPr>
            <p14:xfrm>
              <a:off x="10799053" y="5578693"/>
              <a:ext cx="1071360" cy="104040"/>
            </p14:xfrm>
          </p:contentPart>
        </mc:Choice>
        <mc:Fallback xmlns="">
          <p:pic>
            <p:nvPicPr>
              <p:cNvPr id="17" name="Ink 16">
                <a:extLst>
                  <a:ext uri="{FF2B5EF4-FFF2-40B4-BE49-F238E27FC236}">
                    <a16:creationId xmlns:a16="http://schemas.microsoft.com/office/drawing/2014/main" id="{88B93618-C83F-49C6-F6AA-A701BEF3DECC}"/>
                  </a:ext>
                </a:extLst>
              </p:cNvPr>
              <p:cNvPicPr/>
              <p:nvPr/>
            </p:nvPicPr>
            <p:blipFill>
              <a:blip r:embed="rId26"/>
              <a:stretch>
                <a:fillRect/>
              </a:stretch>
            </p:blipFill>
            <p:spPr>
              <a:xfrm>
                <a:off x="10745053" y="5470693"/>
                <a:ext cx="11790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9D380558-B251-5092-9825-280563BED29F}"/>
                  </a:ext>
                </a:extLst>
              </p14:cNvPr>
              <p14:cNvContentPartPr/>
              <p14:nvPr/>
            </p14:nvContentPartPr>
            <p14:xfrm>
              <a:off x="10808053" y="6000973"/>
              <a:ext cx="1053720" cy="112320"/>
            </p14:xfrm>
          </p:contentPart>
        </mc:Choice>
        <mc:Fallback xmlns="">
          <p:pic>
            <p:nvPicPr>
              <p:cNvPr id="18" name="Ink 17">
                <a:extLst>
                  <a:ext uri="{FF2B5EF4-FFF2-40B4-BE49-F238E27FC236}">
                    <a16:creationId xmlns:a16="http://schemas.microsoft.com/office/drawing/2014/main" id="{9D380558-B251-5092-9825-280563BED29F}"/>
                  </a:ext>
                </a:extLst>
              </p:cNvPr>
              <p:cNvPicPr/>
              <p:nvPr/>
            </p:nvPicPr>
            <p:blipFill>
              <a:blip r:embed="rId28"/>
              <a:stretch>
                <a:fillRect/>
              </a:stretch>
            </p:blipFill>
            <p:spPr>
              <a:xfrm>
                <a:off x="10754053" y="5892626"/>
                <a:ext cx="1161360" cy="328653"/>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E91AAB53-EDCA-950F-829E-56ECEC888608}"/>
                  </a:ext>
                </a:extLst>
              </p14:cNvPr>
              <p14:cNvContentPartPr/>
              <p14:nvPr/>
            </p14:nvContentPartPr>
            <p14:xfrm>
              <a:off x="10767013" y="4740973"/>
              <a:ext cx="1001880" cy="135000"/>
            </p14:xfrm>
          </p:contentPart>
        </mc:Choice>
        <mc:Fallback xmlns="">
          <p:pic>
            <p:nvPicPr>
              <p:cNvPr id="19" name="Ink 18">
                <a:extLst>
                  <a:ext uri="{FF2B5EF4-FFF2-40B4-BE49-F238E27FC236}">
                    <a16:creationId xmlns:a16="http://schemas.microsoft.com/office/drawing/2014/main" id="{E91AAB53-EDCA-950F-829E-56ECEC888608}"/>
                  </a:ext>
                </a:extLst>
              </p:cNvPr>
              <p:cNvPicPr/>
              <p:nvPr/>
            </p:nvPicPr>
            <p:blipFill>
              <a:blip r:embed="rId30"/>
              <a:stretch>
                <a:fillRect/>
              </a:stretch>
            </p:blipFill>
            <p:spPr>
              <a:xfrm>
                <a:off x="10713013" y="4632973"/>
                <a:ext cx="110952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29CA3467-6FBE-7685-4A9B-3CA37BA5894C}"/>
                  </a:ext>
                </a:extLst>
              </p14:cNvPr>
              <p14:cNvContentPartPr/>
              <p14:nvPr/>
            </p14:nvContentPartPr>
            <p14:xfrm>
              <a:off x="10854853" y="964933"/>
              <a:ext cx="948240" cy="211680"/>
            </p14:xfrm>
          </p:contentPart>
        </mc:Choice>
        <mc:Fallback xmlns="">
          <p:pic>
            <p:nvPicPr>
              <p:cNvPr id="20" name="Ink 19">
                <a:extLst>
                  <a:ext uri="{FF2B5EF4-FFF2-40B4-BE49-F238E27FC236}">
                    <a16:creationId xmlns:a16="http://schemas.microsoft.com/office/drawing/2014/main" id="{29CA3467-6FBE-7685-4A9B-3CA37BA5894C}"/>
                  </a:ext>
                </a:extLst>
              </p:cNvPr>
              <p:cNvPicPr/>
              <p:nvPr/>
            </p:nvPicPr>
            <p:blipFill>
              <a:blip r:embed="rId32"/>
              <a:stretch>
                <a:fillRect/>
              </a:stretch>
            </p:blipFill>
            <p:spPr>
              <a:xfrm>
                <a:off x="10800853" y="857116"/>
                <a:ext cx="1055880" cy="426954"/>
              </a:xfrm>
              <a:prstGeom prst="rect">
                <a:avLst/>
              </a:prstGeom>
            </p:spPr>
          </p:pic>
        </mc:Fallback>
      </mc:AlternateContent>
    </p:spTree>
    <p:extLst>
      <p:ext uri="{BB962C8B-B14F-4D97-AF65-F5344CB8AC3E}">
        <p14:creationId xmlns:p14="http://schemas.microsoft.com/office/powerpoint/2010/main" val="609096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B4C-9AC7-1B52-909D-7DA085A7AE87}"/>
              </a:ext>
            </a:extLst>
          </p:cNvPr>
          <p:cNvSpPr>
            <a:spLocks noGrp="1"/>
          </p:cNvSpPr>
          <p:nvPr>
            <p:ph type="title"/>
          </p:nvPr>
        </p:nvSpPr>
        <p:spPr/>
        <p:txBody>
          <a:bodyPr/>
          <a:lstStyle/>
          <a:p>
            <a:r>
              <a:rPr lang="en-DE" dirty="0"/>
              <a:t>Evaluation</a:t>
            </a:r>
          </a:p>
        </p:txBody>
      </p:sp>
      <p:sp>
        <p:nvSpPr>
          <p:cNvPr id="3" name="Content Placeholder 2">
            <a:extLst>
              <a:ext uri="{FF2B5EF4-FFF2-40B4-BE49-F238E27FC236}">
                <a16:creationId xmlns:a16="http://schemas.microsoft.com/office/drawing/2014/main" id="{6F9490FC-5A36-3978-8409-514D3827D318}"/>
              </a:ext>
            </a:extLst>
          </p:cNvPr>
          <p:cNvSpPr>
            <a:spLocks noGrp="1"/>
          </p:cNvSpPr>
          <p:nvPr>
            <p:ph idx="1"/>
          </p:nvPr>
        </p:nvSpPr>
        <p:spPr/>
        <p:txBody>
          <a:bodyPr/>
          <a:lstStyle/>
          <a:p>
            <a:r>
              <a:rPr lang="en-DE" dirty="0"/>
              <a:t>Implementation of Proof-of-concept</a:t>
            </a:r>
          </a:p>
          <a:p>
            <a:r>
              <a:rPr lang="en-DE" dirty="0"/>
              <a:t>Check if usage policies are enforced</a:t>
            </a:r>
          </a:p>
          <a:p>
            <a:r>
              <a:rPr lang="en-DE" dirty="0"/>
              <a:t>Measure performance overhead</a:t>
            </a:r>
          </a:p>
          <a:p>
            <a:r>
              <a:rPr lang="en-DE" dirty="0"/>
              <a:t>Check sanitization accuracy</a:t>
            </a:r>
          </a:p>
        </p:txBody>
      </p:sp>
    </p:spTree>
    <p:extLst>
      <p:ext uri="{BB962C8B-B14F-4D97-AF65-F5344CB8AC3E}">
        <p14:creationId xmlns:p14="http://schemas.microsoft.com/office/powerpoint/2010/main" val="330209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3E053-F615-3CD4-05D9-C16280F3CB35}"/>
              </a:ext>
            </a:extLst>
          </p:cNvPr>
          <p:cNvSpPr>
            <a:spLocks noGrp="1"/>
          </p:cNvSpPr>
          <p:nvPr>
            <p:ph type="title"/>
          </p:nvPr>
        </p:nvSpPr>
        <p:spPr/>
        <p:txBody>
          <a:bodyPr/>
          <a:lstStyle/>
          <a:p>
            <a:r>
              <a:rPr lang="en-DE" dirty="0"/>
              <a:t>Security</a:t>
            </a:r>
            <a:endParaRPr lang="en-US" dirty="0"/>
          </a:p>
        </p:txBody>
      </p:sp>
      <p:sp>
        <p:nvSpPr>
          <p:cNvPr id="3" name="Content Placeholder 2">
            <a:extLst>
              <a:ext uri="{FF2B5EF4-FFF2-40B4-BE49-F238E27FC236}">
                <a16:creationId xmlns:a16="http://schemas.microsoft.com/office/drawing/2014/main" id="{8325C30A-A361-2E44-3805-8234E327FBB8}"/>
              </a:ext>
            </a:extLst>
          </p:cNvPr>
          <p:cNvSpPr>
            <a:spLocks noGrp="1"/>
          </p:cNvSpPr>
          <p:nvPr>
            <p:ph idx="1"/>
          </p:nvPr>
        </p:nvSpPr>
        <p:spPr/>
        <p:txBody>
          <a:bodyPr>
            <a:normAutofit/>
          </a:bodyPr>
          <a:lstStyle/>
          <a:p>
            <a:r>
              <a:rPr lang="en-DE" dirty="0"/>
              <a:t>Siem System</a:t>
            </a:r>
          </a:p>
          <a:p>
            <a:r>
              <a:rPr lang="en-DE" dirty="0"/>
              <a:t>Managed Security Service</a:t>
            </a:r>
          </a:p>
          <a:p>
            <a:r>
              <a:rPr lang="en-DE" dirty="0"/>
              <a:t>Cyber Threat Intelligence</a:t>
            </a:r>
          </a:p>
          <a:p>
            <a:r>
              <a:rPr lang="en-DE" dirty="0"/>
              <a:t>Data Sources</a:t>
            </a:r>
          </a:p>
          <a:p>
            <a:r>
              <a:rPr lang="en-DE" dirty="0"/>
              <a:t>Situational Awareness</a:t>
            </a:r>
          </a:p>
          <a:p>
            <a:pPr lvl="1"/>
            <a:r>
              <a:rPr lang="en-DE" dirty="0"/>
              <a:t>Crusoe Paper</a:t>
            </a:r>
          </a:p>
          <a:p>
            <a:r>
              <a:rPr lang="en-US" dirty="0">
                <a:hlinkClick r:id="rId2"/>
              </a:rPr>
              <a:t>The Pyramid of Pain</a:t>
            </a:r>
            <a:endParaRPr lang="en-DE" dirty="0"/>
          </a:p>
          <a:p>
            <a:pPr marL="0" indent="0">
              <a:buNone/>
            </a:pPr>
            <a:endParaRPr lang="en-DE" dirty="0"/>
          </a:p>
        </p:txBody>
      </p:sp>
    </p:spTree>
    <p:extLst>
      <p:ext uri="{BB962C8B-B14F-4D97-AF65-F5344CB8AC3E}">
        <p14:creationId xmlns:p14="http://schemas.microsoft.com/office/powerpoint/2010/main" val="3747410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FC85-2B50-11E1-4F18-7FCBBDD2707E}"/>
              </a:ext>
            </a:extLst>
          </p:cNvPr>
          <p:cNvSpPr>
            <a:spLocks noGrp="1"/>
          </p:cNvSpPr>
          <p:nvPr>
            <p:ph type="title"/>
          </p:nvPr>
        </p:nvSpPr>
        <p:spPr/>
        <p:txBody>
          <a:bodyPr/>
          <a:lstStyle/>
          <a:p>
            <a:r>
              <a:rPr lang="en-DE" dirty="0"/>
              <a:t>TODO</a:t>
            </a:r>
          </a:p>
        </p:txBody>
      </p:sp>
      <p:sp>
        <p:nvSpPr>
          <p:cNvPr id="3" name="Content Placeholder 2">
            <a:extLst>
              <a:ext uri="{FF2B5EF4-FFF2-40B4-BE49-F238E27FC236}">
                <a16:creationId xmlns:a16="http://schemas.microsoft.com/office/drawing/2014/main" id="{373C47B0-BE12-0C83-5FCD-2F43659C62AC}"/>
              </a:ext>
            </a:extLst>
          </p:cNvPr>
          <p:cNvSpPr>
            <a:spLocks noGrp="1"/>
          </p:cNvSpPr>
          <p:nvPr>
            <p:ph idx="1"/>
          </p:nvPr>
        </p:nvSpPr>
        <p:spPr/>
        <p:txBody>
          <a:bodyPr/>
          <a:lstStyle/>
          <a:p>
            <a:r>
              <a:rPr lang="en-DE" dirty="0"/>
              <a:t>Conceptual Approach</a:t>
            </a:r>
          </a:p>
          <a:p>
            <a:pPr lvl="1"/>
            <a:r>
              <a:rPr lang="en-DE" dirty="0"/>
              <a:t>Define conceptual MISP: GMISP</a:t>
            </a:r>
          </a:p>
          <a:p>
            <a:pPr lvl="1"/>
            <a:r>
              <a:rPr lang="en-DE" dirty="0"/>
              <a:t>Describe how DS could be integrated with GMISP</a:t>
            </a:r>
          </a:p>
          <a:p>
            <a:pPr lvl="1"/>
            <a:r>
              <a:rPr lang="en-DE" dirty="0"/>
              <a:t>Sovereign MISP</a:t>
            </a:r>
          </a:p>
          <a:p>
            <a:pPr lvl="1"/>
            <a:r>
              <a:rPr lang="en-DE" dirty="0"/>
              <a:t>Look at MISP data level </a:t>
            </a:r>
          </a:p>
          <a:p>
            <a:r>
              <a:rPr lang="en-DE" dirty="0"/>
              <a:t>Evaluation Metrics</a:t>
            </a:r>
          </a:p>
          <a:p>
            <a:pPr lvl="1"/>
            <a:r>
              <a:rPr lang="en-DE" dirty="0"/>
              <a:t>Check other DS applications for evaluation!</a:t>
            </a:r>
          </a:p>
        </p:txBody>
      </p:sp>
    </p:spTree>
    <p:extLst>
      <p:ext uri="{BB962C8B-B14F-4D97-AF65-F5344CB8AC3E}">
        <p14:creationId xmlns:p14="http://schemas.microsoft.com/office/powerpoint/2010/main" val="351835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7A578-AAF7-F3CC-BEDE-FE2B9EC10A77}"/>
              </a:ext>
            </a:extLst>
          </p:cNvPr>
          <p:cNvSpPr>
            <a:spLocks noGrp="1"/>
          </p:cNvSpPr>
          <p:nvPr>
            <p:ph type="title"/>
          </p:nvPr>
        </p:nvSpPr>
        <p:spPr/>
        <p:txBody>
          <a:bodyPr/>
          <a:lstStyle/>
          <a:p>
            <a:r>
              <a:rPr lang="en-DE" dirty="0"/>
              <a:t>Next Meeting</a:t>
            </a:r>
          </a:p>
        </p:txBody>
      </p:sp>
      <p:sp>
        <p:nvSpPr>
          <p:cNvPr id="5" name="Text Placeholder 4">
            <a:extLst>
              <a:ext uri="{FF2B5EF4-FFF2-40B4-BE49-F238E27FC236}">
                <a16:creationId xmlns:a16="http://schemas.microsoft.com/office/drawing/2014/main" id="{C201FCE0-4737-4474-FA93-60632B46F704}"/>
              </a:ext>
            </a:extLst>
          </p:cNvPr>
          <p:cNvSpPr>
            <a:spLocks noGrp="1"/>
          </p:cNvSpPr>
          <p:nvPr>
            <p:ph type="body" idx="1"/>
          </p:nvPr>
        </p:nvSpPr>
        <p:spPr/>
        <p:txBody>
          <a:bodyPr/>
          <a:lstStyle/>
          <a:p>
            <a:r>
              <a:rPr lang="en-US" dirty="0"/>
              <a:t>05.10.2023</a:t>
            </a:r>
            <a:endParaRPr lang="en-DE" dirty="0"/>
          </a:p>
        </p:txBody>
      </p:sp>
    </p:spTree>
    <p:extLst>
      <p:ext uri="{BB962C8B-B14F-4D97-AF65-F5344CB8AC3E}">
        <p14:creationId xmlns:p14="http://schemas.microsoft.com/office/powerpoint/2010/main" val="924566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0122D-0CA9-6DFE-4B3D-0AB2268B11E2}"/>
              </a:ext>
            </a:extLst>
          </p:cNvPr>
          <p:cNvSpPr>
            <a:spLocks noGrp="1"/>
          </p:cNvSpPr>
          <p:nvPr>
            <p:ph type="title"/>
          </p:nvPr>
        </p:nvSpPr>
        <p:spPr/>
        <p:txBody>
          <a:bodyPr/>
          <a:lstStyle/>
          <a:p>
            <a:r>
              <a:rPr lang="en-DE" dirty="0"/>
              <a:t>Thesis Logical Sequence</a:t>
            </a:r>
          </a:p>
        </p:txBody>
      </p:sp>
      <p:sp>
        <p:nvSpPr>
          <p:cNvPr id="3" name="Content Placeholder 2">
            <a:extLst>
              <a:ext uri="{FF2B5EF4-FFF2-40B4-BE49-F238E27FC236}">
                <a16:creationId xmlns:a16="http://schemas.microsoft.com/office/drawing/2014/main" id="{1A21530F-9591-0263-5B86-9F4C7D5A43AA}"/>
              </a:ext>
            </a:extLst>
          </p:cNvPr>
          <p:cNvSpPr>
            <a:spLocks noGrp="1"/>
          </p:cNvSpPr>
          <p:nvPr>
            <p:ph idx="1"/>
          </p:nvPr>
        </p:nvSpPr>
        <p:spPr>
          <a:xfrm>
            <a:off x="838200" y="1825625"/>
            <a:ext cx="10515600" cy="4338108"/>
          </a:xfrm>
        </p:spPr>
        <p:txBody>
          <a:bodyPr numCol="2">
            <a:normAutofit/>
          </a:bodyPr>
          <a:lstStyle/>
          <a:p>
            <a:pPr marL="514350" indent="-514350">
              <a:buFont typeface="+mj-lt"/>
              <a:buAutoNum type="arabicPeriod"/>
            </a:pPr>
            <a:r>
              <a:rPr lang="en-DE" sz="2400" dirty="0">
                <a:solidFill>
                  <a:schemeClr val="accent6"/>
                </a:solidFill>
              </a:rPr>
              <a:t>Goal: CTI Sharing, why it’s needed</a:t>
            </a:r>
            <a:endParaRPr lang="en-US" sz="2400" dirty="0">
              <a:solidFill>
                <a:schemeClr val="accent6"/>
              </a:solidFill>
            </a:endParaRPr>
          </a:p>
          <a:p>
            <a:pPr marL="971550" lvl="1" indent="-514350">
              <a:buFont typeface="+mj-lt"/>
              <a:buAutoNum type="arabicPeriod"/>
            </a:pPr>
            <a:r>
              <a:rPr lang="en-US" sz="2000" dirty="0">
                <a:solidFill>
                  <a:schemeClr val="accent6"/>
                </a:solidFill>
              </a:rPr>
              <a:t>+ Scenario</a:t>
            </a:r>
            <a:endParaRPr lang="en-DE" sz="2000" dirty="0">
              <a:solidFill>
                <a:schemeClr val="accent6"/>
              </a:solidFill>
            </a:endParaRPr>
          </a:p>
          <a:p>
            <a:pPr marL="514350" indent="-514350">
              <a:buFont typeface="+mj-lt"/>
              <a:buAutoNum type="arabicPeriod"/>
            </a:pPr>
            <a:r>
              <a:rPr lang="en-DE" sz="2400" dirty="0">
                <a:solidFill>
                  <a:schemeClr val="accent6"/>
                </a:solidFill>
              </a:rPr>
              <a:t>Barriers: Why it’s not industry standard</a:t>
            </a:r>
            <a:r>
              <a:rPr lang="en-US" sz="2400" dirty="0">
                <a:solidFill>
                  <a:schemeClr val="accent6"/>
                </a:solidFill>
              </a:rPr>
              <a:t>, </a:t>
            </a:r>
            <a:r>
              <a:rPr lang="en-DE" sz="2400" dirty="0">
                <a:solidFill>
                  <a:schemeClr val="accent6"/>
                </a:solidFill>
              </a:rPr>
              <a:t>Real-world scenarios.</a:t>
            </a:r>
          </a:p>
          <a:p>
            <a:pPr marL="514350" indent="-514350">
              <a:buFont typeface="+mj-lt"/>
              <a:buAutoNum type="arabicPeriod"/>
            </a:pPr>
            <a:r>
              <a:rPr lang="en-DE" sz="2400" dirty="0"/>
              <a:t>Requirements: What functionalities should a solution have. </a:t>
            </a:r>
          </a:p>
          <a:p>
            <a:pPr marL="514350" indent="-514350">
              <a:buFont typeface="+mj-lt"/>
              <a:buAutoNum type="arabicPeriod"/>
            </a:pPr>
            <a:r>
              <a:rPr lang="en-DE" sz="2400" dirty="0"/>
              <a:t>Conceptual approach: How a DS based solution can fulfill the req.</a:t>
            </a:r>
          </a:p>
          <a:p>
            <a:pPr marL="514350" indent="-514350">
              <a:buFont typeface="+mj-lt"/>
              <a:buAutoNum type="arabicPeriod"/>
            </a:pPr>
            <a:r>
              <a:rPr lang="en-DE" sz="2400" dirty="0"/>
              <a:t>Evaluation</a:t>
            </a:r>
          </a:p>
          <a:p>
            <a:pPr marL="514350" indent="-514350">
              <a:buFont typeface="+mj-lt"/>
              <a:buAutoNum type="arabicPeriod"/>
            </a:pPr>
            <a:endParaRPr lang="en-DE" sz="2400" dirty="0"/>
          </a:p>
          <a:p>
            <a:pPr marL="514350" indent="-514350">
              <a:buFont typeface="+mj-lt"/>
              <a:buAutoNum type="arabicPeriod"/>
            </a:pPr>
            <a:r>
              <a:rPr lang="en-DE" sz="2400" dirty="0"/>
              <a:t>Discussion</a:t>
            </a:r>
          </a:p>
          <a:p>
            <a:pPr marL="971550" lvl="1" indent="-514350">
              <a:buFont typeface="+mj-lt"/>
              <a:buAutoNum type="arabicPeriod"/>
            </a:pPr>
            <a:r>
              <a:rPr lang="en-DE" dirty="0"/>
              <a:t>Case-study: Review current DS implementations</a:t>
            </a:r>
          </a:p>
          <a:p>
            <a:pPr marL="971550" lvl="1" indent="-514350">
              <a:buFont typeface="+mj-lt"/>
              <a:buAutoNum type="arabicPeriod"/>
            </a:pPr>
            <a:r>
              <a:rPr lang="en-DE" dirty="0"/>
              <a:t>Result analysis</a:t>
            </a:r>
          </a:p>
          <a:p>
            <a:pPr marL="971550" lvl="1" indent="-514350">
              <a:buFont typeface="+mj-lt"/>
              <a:buAutoNum type="arabicPeriod"/>
            </a:pPr>
            <a:r>
              <a:rPr lang="en-DE" dirty="0"/>
              <a:t>Conclusion</a:t>
            </a:r>
          </a:p>
          <a:p>
            <a:pPr marL="971550" lvl="1" indent="-514350">
              <a:buFont typeface="+mj-lt"/>
              <a:buAutoNum type="arabicPeriod"/>
            </a:pPr>
            <a:r>
              <a:rPr lang="en-DE" dirty="0"/>
              <a:t>Future work</a:t>
            </a:r>
            <a:endParaRPr lang="en-DE" sz="2000" dirty="0"/>
          </a:p>
        </p:txBody>
      </p:sp>
    </p:spTree>
    <p:extLst>
      <p:ext uri="{BB962C8B-B14F-4D97-AF65-F5344CB8AC3E}">
        <p14:creationId xmlns:p14="http://schemas.microsoft.com/office/powerpoint/2010/main" val="2488576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4B05-6E88-7F44-A507-463BD30E6394}"/>
              </a:ext>
            </a:extLst>
          </p:cNvPr>
          <p:cNvSpPr>
            <a:spLocks noGrp="1"/>
          </p:cNvSpPr>
          <p:nvPr>
            <p:ph type="title"/>
          </p:nvPr>
        </p:nvSpPr>
        <p:spPr/>
        <p:txBody>
          <a:bodyPr/>
          <a:lstStyle/>
          <a:p>
            <a:r>
              <a:rPr lang="en-DE" dirty="0"/>
              <a:t>Conceptual Approach</a:t>
            </a:r>
          </a:p>
        </p:txBody>
      </p:sp>
      <p:sp>
        <p:nvSpPr>
          <p:cNvPr id="3" name="Content Placeholder 2">
            <a:extLst>
              <a:ext uri="{FF2B5EF4-FFF2-40B4-BE49-F238E27FC236}">
                <a16:creationId xmlns:a16="http://schemas.microsoft.com/office/drawing/2014/main" id="{9C6B06A8-5A97-FCDC-5363-A345732B3004}"/>
              </a:ext>
            </a:extLst>
          </p:cNvPr>
          <p:cNvSpPr>
            <a:spLocks noGrp="1"/>
          </p:cNvSpPr>
          <p:nvPr>
            <p:ph idx="1"/>
          </p:nvPr>
        </p:nvSpPr>
        <p:spPr/>
        <p:txBody>
          <a:bodyPr>
            <a:normAutofit/>
          </a:bodyPr>
          <a:lstStyle/>
          <a:p>
            <a:pPr marL="971550" lvl="1" indent="-514350">
              <a:buFont typeface="+mj-lt"/>
              <a:buAutoNum type="arabicPeriod"/>
            </a:pPr>
            <a:r>
              <a:rPr lang="en-DE" dirty="0">
                <a:highlight>
                  <a:srgbClr val="FFFF00"/>
                </a:highlight>
              </a:rPr>
              <a:t>Identity Management</a:t>
            </a:r>
          </a:p>
          <a:p>
            <a:pPr marL="971550" lvl="1" indent="-514350">
              <a:buFont typeface="+mj-lt"/>
              <a:buAutoNum type="arabicPeriod"/>
            </a:pPr>
            <a:r>
              <a:rPr lang="en-DE" dirty="0"/>
              <a:t>Automatic Sanitization</a:t>
            </a:r>
          </a:p>
          <a:p>
            <a:pPr marL="971550" lvl="1" indent="-514350">
              <a:buFont typeface="+mj-lt"/>
              <a:buAutoNum type="arabicPeriod"/>
            </a:pPr>
            <a:r>
              <a:rPr lang="en-DE" dirty="0"/>
              <a:t>Usage policy enforcement </a:t>
            </a:r>
            <a:endParaRPr lang="en-US" dirty="0"/>
          </a:p>
          <a:p>
            <a:pPr marL="971550" lvl="1" indent="-514350">
              <a:buFont typeface="+mj-lt"/>
              <a:buAutoNum type="arabicPeriod"/>
            </a:pPr>
            <a:r>
              <a:rPr lang="en-DE" dirty="0">
                <a:highlight>
                  <a:srgbClr val="FFFF00"/>
                </a:highlight>
              </a:rPr>
              <a:t>Feedback (reannotation, sighting, rating)</a:t>
            </a:r>
          </a:p>
          <a:p>
            <a:pPr marL="1428750" lvl="2" indent="-514350">
              <a:buFont typeface="+mj-lt"/>
              <a:buAutoNum type="arabicPeriod"/>
            </a:pPr>
            <a:r>
              <a:rPr lang="en-DE" dirty="0">
                <a:highlight>
                  <a:srgbClr val="FFFF00"/>
                </a:highlight>
              </a:rPr>
              <a:t>TBD (Broker?)</a:t>
            </a:r>
          </a:p>
          <a:p>
            <a:pPr marL="971550" lvl="1" indent="-514350">
              <a:buFont typeface="+mj-lt"/>
              <a:buAutoNum type="arabicPeriod"/>
            </a:pPr>
            <a:r>
              <a:rPr lang="en-DE" dirty="0">
                <a:highlight>
                  <a:srgbClr val="FFFF00"/>
                </a:highlight>
              </a:rPr>
              <a:t>Reputation Management</a:t>
            </a:r>
          </a:p>
          <a:p>
            <a:pPr marL="1428750" lvl="2" indent="-514350">
              <a:buFont typeface="+mj-lt"/>
              <a:buAutoNum type="arabicPeriod"/>
            </a:pPr>
            <a:r>
              <a:rPr lang="en-DE" dirty="0">
                <a:highlight>
                  <a:srgbClr val="FFFF00"/>
                </a:highlight>
              </a:rPr>
              <a:t>TBD (Broker?)</a:t>
            </a:r>
          </a:p>
          <a:p>
            <a:pPr marL="971550" lvl="1" indent="-514350">
              <a:buFont typeface="+mj-lt"/>
              <a:buAutoNum type="arabicPeriod"/>
            </a:pPr>
            <a:r>
              <a:rPr lang="en-DE" dirty="0"/>
              <a:t>Cataloguing</a:t>
            </a:r>
          </a:p>
          <a:p>
            <a:pPr marL="0" indent="0">
              <a:buNone/>
            </a:pPr>
            <a:r>
              <a:rPr lang="en-US" dirty="0"/>
              <a:t>Cloud vs On-prem</a:t>
            </a:r>
            <a:endParaRPr lang="en-DE" dirty="0"/>
          </a:p>
          <a:p>
            <a:pPr marL="0" indent="0">
              <a:buNone/>
            </a:pPr>
            <a:endParaRPr lang="en-DE" dirty="0"/>
          </a:p>
        </p:txBody>
      </p:sp>
    </p:spTree>
    <p:extLst>
      <p:ext uri="{BB962C8B-B14F-4D97-AF65-F5344CB8AC3E}">
        <p14:creationId xmlns:p14="http://schemas.microsoft.com/office/powerpoint/2010/main" val="16135512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FEBE-39A5-438A-1878-5CC70A03EE33}"/>
              </a:ext>
            </a:extLst>
          </p:cNvPr>
          <p:cNvSpPr>
            <a:spLocks noGrp="1"/>
          </p:cNvSpPr>
          <p:nvPr>
            <p:ph type="title"/>
          </p:nvPr>
        </p:nvSpPr>
        <p:spPr/>
        <p:txBody>
          <a:bodyPr/>
          <a:lstStyle/>
          <a:p>
            <a:endParaRPr lang="en-DE"/>
          </a:p>
        </p:txBody>
      </p:sp>
      <p:pic>
        <p:nvPicPr>
          <p:cNvPr id="4" name="Picture 2">
            <a:extLst>
              <a:ext uri="{FF2B5EF4-FFF2-40B4-BE49-F238E27FC236}">
                <a16:creationId xmlns:a16="http://schemas.microsoft.com/office/drawing/2014/main" id="{473E80B1-D2D9-5D39-6FF5-687BFC4D8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46822" y="1971282"/>
            <a:ext cx="7112005" cy="435133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8B43F1C-D395-08FB-940A-ED96A440AC38}"/>
              </a:ext>
            </a:extLst>
          </p:cNvPr>
          <p:cNvGrpSpPr/>
          <p:nvPr/>
        </p:nvGrpSpPr>
        <p:grpSpPr>
          <a:xfrm>
            <a:off x="3258324" y="1882270"/>
            <a:ext cx="1859154" cy="1912895"/>
            <a:chOff x="3743846" y="1971282"/>
            <a:chExt cx="1859154" cy="1912895"/>
          </a:xfrm>
        </p:grpSpPr>
        <p:sp>
          <p:nvSpPr>
            <p:cNvPr id="11" name="Rectangle 10">
              <a:extLst>
                <a:ext uri="{FF2B5EF4-FFF2-40B4-BE49-F238E27FC236}">
                  <a16:creationId xmlns:a16="http://schemas.microsoft.com/office/drawing/2014/main" id="{B8E9DADD-5B9D-E485-4EE4-2781A82BE64E}"/>
                </a:ext>
              </a:extLst>
            </p:cNvPr>
            <p:cNvSpPr/>
            <p:nvPr/>
          </p:nvSpPr>
          <p:spPr>
            <a:xfrm>
              <a:off x="3743846" y="1971282"/>
              <a:ext cx="1859154" cy="1912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Identity Provider</a:t>
              </a:r>
            </a:p>
          </p:txBody>
        </p:sp>
        <p:sp>
          <p:nvSpPr>
            <p:cNvPr id="12" name="Rectangle 11">
              <a:extLst>
                <a:ext uri="{FF2B5EF4-FFF2-40B4-BE49-F238E27FC236}">
                  <a16:creationId xmlns:a16="http://schemas.microsoft.com/office/drawing/2014/main" id="{27A7466A-B3F5-3B89-4A85-9E6E759B286D}"/>
                </a:ext>
              </a:extLst>
            </p:cNvPr>
            <p:cNvSpPr/>
            <p:nvPr/>
          </p:nvSpPr>
          <p:spPr>
            <a:xfrm>
              <a:off x="4093806" y="2374986"/>
              <a:ext cx="1269827" cy="6321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DAPS</a:t>
              </a:r>
            </a:p>
          </p:txBody>
        </p:sp>
        <p:sp>
          <p:nvSpPr>
            <p:cNvPr id="13" name="Rectangle 12">
              <a:extLst>
                <a:ext uri="{FF2B5EF4-FFF2-40B4-BE49-F238E27FC236}">
                  <a16:creationId xmlns:a16="http://schemas.microsoft.com/office/drawing/2014/main" id="{59D0433D-0B7E-4809-0654-026A6F96A40E}"/>
                </a:ext>
              </a:extLst>
            </p:cNvPr>
            <p:cNvSpPr/>
            <p:nvPr/>
          </p:nvSpPr>
          <p:spPr>
            <a:xfrm>
              <a:off x="4092458" y="3150470"/>
              <a:ext cx="1269827" cy="6321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Certificate Authority</a:t>
              </a:r>
            </a:p>
          </p:txBody>
        </p:sp>
      </p:grpSp>
      <p:grpSp>
        <p:nvGrpSpPr>
          <p:cNvPr id="18" name="Group 17">
            <a:extLst>
              <a:ext uri="{FF2B5EF4-FFF2-40B4-BE49-F238E27FC236}">
                <a16:creationId xmlns:a16="http://schemas.microsoft.com/office/drawing/2014/main" id="{F1DDA2EB-8E07-1D59-C4C4-6A3799B2E1B2}"/>
              </a:ext>
            </a:extLst>
          </p:cNvPr>
          <p:cNvGrpSpPr/>
          <p:nvPr/>
        </p:nvGrpSpPr>
        <p:grpSpPr>
          <a:xfrm>
            <a:off x="697264" y="3269182"/>
            <a:ext cx="2102580" cy="3053438"/>
            <a:chOff x="697264" y="3269182"/>
            <a:chExt cx="2102580" cy="3053438"/>
          </a:xfrm>
        </p:grpSpPr>
        <p:sp>
          <p:nvSpPr>
            <p:cNvPr id="7" name="Rectangle 6">
              <a:extLst>
                <a:ext uri="{FF2B5EF4-FFF2-40B4-BE49-F238E27FC236}">
                  <a16:creationId xmlns:a16="http://schemas.microsoft.com/office/drawing/2014/main" id="{B91CC68F-B3AF-E446-3F23-F9D494371149}"/>
                </a:ext>
              </a:extLst>
            </p:cNvPr>
            <p:cNvSpPr/>
            <p:nvPr/>
          </p:nvSpPr>
          <p:spPr>
            <a:xfrm>
              <a:off x="697264" y="3269182"/>
              <a:ext cx="2102580" cy="3053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IDS Connector</a:t>
              </a:r>
            </a:p>
            <a:p>
              <a:pPr algn="ctr"/>
              <a:endParaRPr lang="en-DE" dirty="0"/>
            </a:p>
          </p:txBody>
        </p:sp>
        <p:sp>
          <p:nvSpPr>
            <p:cNvPr id="8" name="Rectangle 7">
              <a:extLst>
                <a:ext uri="{FF2B5EF4-FFF2-40B4-BE49-F238E27FC236}">
                  <a16:creationId xmlns:a16="http://schemas.microsoft.com/office/drawing/2014/main" id="{12740507-83B5-3FA9-59A9-A465E0209FD6}"/>
                </a:ext>
              </a:extLst>
            </p:cNvPr>
            <p:cNvSpPr/>
            <p:nvPr/>
          </p:nvSpPr>
          <p:spPr>
            <a:xfrm>
              <a:off x="1093099" y="3659390"/>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App</a:t>
              </a:r>
            </a:p>
            <a:p>
              <a:pPr algn="ctr"/>
              <a:r>
                <a:rPr lang="en-DE" dirty="0"/>
                <a:t>Sanitizer</a:t>
              </a:r>
            </a:p>
            <a:p>
              <a:pPr algn="ctr"/>
              <a:endParaRPr lang="en-DE" dirty="0"/>
            </a:p>
          </p:txBody>
        </p:sp>
        <p:sp>
          <p:nvSpPr>
            <p:cNvPr id="16" name="Rectangle 15">
              <a:extLst>
                <a:ext uri="{FF2B5EF4-FFF2-40B4-BE49-F238E27FC236}">
                  <a16:creationId xmlns:a16="http://schemas.microsoft.com/office/drawing/2014/main" id="{6CF868E0-4341-92BE-E12F-3A079F352A0E}"/>
                </a:ext>
              </a:extLst>
            </p:cNvPr>
            <p:cNvSpPr/>
            <p:nvPr/>
          </p:nvSpPr>
          <p:spPr>
            <a:xfrm>
              <a:off x="1093099" y="5306623"/>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MYDATA</a:t>
              </a:r>
            </a:p>
          </p:txBody>
        </p:sp>
        <p:sp>
          <p:nvSpPr>
            <p:cNvPr id="17" name="Rectangle 16">
              <a:extLst>
                <a:ext uri="{FF2B5EF4-FFF2-40B4-BE49-F238E27FC236}">
                  <a16:creationId xmlns:a16="http://schemas.microsoft.com/office/drawing/2014/main" id="{547B07FB-BC4F-433F-133B-EF0E7618C9D8}"/>
                </a:ext>
              </a:extLst>
            </p:cNvPr>
            <p:cNvSpPr/>
            <p:nvPr/>
          </p:nvSpPr>
          <p:spPr>
            <a:xfrm>
              <a:off x="1093099" y="4470436"/>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Core</a:t>
              </a:r>
            </a:p>
          </p:txBody>
        </p:sp>
      </p:grpSp>
    </p:spTree>
    <p:extLst>
      <p:ext uri="{BB962C8B-B14F-4D97-AF65-F5344CB8AC3E}">
        <p14:creationId xmlns:p14="http://schemas.microsoft.com/office/powerpoint/2010/main" val="1271946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0A3E-D456-358F-9E96-A8A7D78ECC37}"/>
              </a:ext>
            </a:extLst>
          </p:cNvPr>
          <p:cNvSpPr>
            <a:spLocks noGrp="1"/>
          </p:cNvSpPr>
          <p:nvPr>
            <p:ph type="title"/>
          </p:nvPr>
        </p:nvSpPr>
        <p:spPr/>
        <p:txBody>
          <a:bodyPr/>
          <a:lstStyle/>
          <a:p>
            <a:r>
              <a:rPr lang="en-DE" dirty="0"/>
              <a:t>Evaluation</a:t>
            </a:r>
          </a:p>
        </p:txBody>
      </p:sp>
      <p:sp>
        <p:nvSpPr>
          <p:cNvPr id="3" name="Content Placeholder 2">
            <a:extLst>
              <a:ext uri="{FF2B5EF4-FFF2-40B4-BE49-F238E27FC236}">
                <a16:creationId xmlns:a16="http://schemas.microsoft.com/office/drawing/2014/main" id="{2218460B-80B0-BB79-D766-56C1417C58AE}"/>
              </a:ext>
            </a:extLst>
          </p:cNvPr>
          <p:cNvSpPr>
            <a:spLocks noGrp="1"/>
          </p:cNvSpPr>
          <p:nvPr>
            <p:ph idx="1"/>
          </p:nvPr>
        </p:nvSpPr>
        <p:spPr/>
        <p:txBody>
          <a:bodyPr>
            <a:normAutofit fontScale="40000" lnSpcReduction="20000"/>
          </a:bodyPr>
          <a:lstStyle/>
          <a:p>
            <a:r>
              <a:rPr lang="en-DE" b="1" dirty="0"/>
              <a:t>Type of evaluation</a:t>
            </a:r>
          </a:p>
          <a:p>
            <a:pPr lvl="1"/>
            <a:r>
              <a:rPr lang="en-DE" b="1" dirty="0"/>
              <a:t>Performance metrics</a:t>
            </a:r>
            <a:r>
              <a:rPr lang="en-DE" dirty="0"/>
              <a:t>: measure some metrics that indicate performance</a:t>
            </a:r>
          </a:p>
          <a:p>
            <a:pPr lvl="1"/>
            <a:r>
              <a:rPr lang="en-DE" b="1" dirty="0"/>
              <a:t>Testing and validation</a:t>
            </a:r>
            <a:r>
              <a:rPr lang="en-DE" dirty="0"/>
              <a:t>: Run scenarios, check requirements</a:t>
            </a:r>
          </a:p>
          <a:p>
            <a:r>
              <a:rPr lang="en-DE" dirty="0"/>
              <a:t>Ease of use: Setting up difficulty (bootstrapping overhead), MISP UI, Policy control UI, known metrics</a:t>
            </a:r>
          </a:p>
          <a:p>
            <a:r>
              <a:rPr lang="en-DE" b="1" dirty="0"/>
              <a:t>Security assessment:</a:t>
            </a:r>
            <a:r>
              <a:rPr lang="en-DE" dirty="0"/>
              <a:t> </a:t>
            </a:r>
            <a:r>
              <a:rPr lang="en-DE" dirty="0" err="1"/>
              <a:t>pentest</a:t>
            </a:r>
            <a:r>
              <a:rPr lang="en-DE" dirty="0"/>
              <a:t>, risk analysis.</a:t>
            </a:r>
          </a:p>
          <a:p>
            <a:pPr lvl="1"/>
            <a:r>
              <a:rPr lang="en-DE" dirty="0"/>
              <a:t>Measure access control, encryption, logging</a:t>
            </a:r>
          </a:p>
          <a:p>
            <a:pPr lvl="1"/>
            <a:r>
              <a:rPr lang="en-DE" dirty="0"/>
              <a:t>Compare identification </a:t>
            </a:r>
            <a:r>
              <a:rPr lang="en-DE" dirty="0" err="1"/>
              <a:t>mngm</a:t>
            </a:r>
            <a:r>
              <a:rPr lang="en-DE" dirty="0"/>
              <a:t>. </a:t>
            </a:r>
          </a:p>
          <a:p>
            <a:pPr lvl="1"/>
            <a:r>
              <a:rPr lang="en-DE" dirty="0"/>
              <a:t>Compliance with regulations (e.g. GDPR) </a:t>
            </a:r>
          </a:p>
          <a:p>
            <a:pPr lvl="1"/>
            <a:r>
              <a:rPr lang="en-DE" b="1" dirty="0"/>
              <a:t>Theoretical frameworks</a:t>
            </a:r>
          </a:p>
          <a:p>
            <a:pPr lvl="2"/>
            <a:r>
              <a:rPr lang="en-DE" b="1" dirty="0"/>
              <a:t>Privacy: </a:t>
            </a:r>
            <a:r>
              <a:rPr lang="en-DE" b="1" dirty="0" err="1"/>
              <a:t>Linddun</a:t>
            </a:r>
            <a:endParaRPr lang="en-DE" b="1" dirty="0"/>
          </a:p>
          <a:p>
            <a:pPr lvl="2"/>
            <a:r>
              <a:rPr lang="en-DE" b="1" dirty="0"/>
              <a:t>Threat modelling: STRIDE</a:t>
            </a:r>
          </a:p>
          <a:p>
            <a:r>
              <a:rPr lang="en-DE" b="1" dirty="0"/>
              <a:t>Data integrity: </a:t>
            </a:r>
            <a:r>
              <a:rPr lang="en-DE" dirty="0"/>
              <a:t>corruption, checksum, backup and versioning</a:t>
            </a:r>
          </a:p>
          <a:p>
            <a:r>
              <a:rPr lang="en-DE" b="1" i="0" dirty="0">
                <a:effectLst/>
                <a:latin typeface="Söhne"/>
              </a:rPr>
              <a:t>Comparative Analysis: </a:t>
            </a:r>
            <a:r>
              <a:rPr lang="en-DE" i="0" dirty="0">
                <a:effectLst/>
                <a:latin typeface="Söhne"/>
              </a:rPr>
              <a:t>(e.g. with MISP)</a:t>
            </a:r>
          </a:p>
          <a:p>
            <a:pPr lvl="1"/>
            <a:r>
              <a:rPr lang="en-DE" dirty="0"/>
              <a:t>Pros and Cons </a:t>
            </a:r>
          </a:p>
          <a:p>
            <a:r>
              <a:rPr lang="en-DE" dirty="0"/>
              <a:t>Evaluate sanitization quality</a:t>
            </a:r>
          </a:p>
          <a:p>
            <a:pPr lvl="1"/>
            <a:r>
              <a:rPr lang="en-DE" dirty="0"/>
              <a:t>List of sample feeds, manual labelling of sensitive data, % of removed</a:t>
            </a:r>
          </a:p>
          <a:p>
            <a:r>
              <a:rPr lang="en-DE" dirty="0"/>
              <a:t>Evaluate usage policy</a:t>
            </a:r>
          </a:p>
          <a:p>
            <a:pPr lvl="1"/>
            <a:r>
              <a:rPr lang="en-DE" dirty="0"/>
              <a:t>Measure performance of some features of usage policy enforcement (e.g. Time, accuracy, usability)</a:t>
            </a:r>
          </a:p>
          <a:p>
            <a:pPr lvl="2"/>
            <a:r>
              <a:rPr lang="en-DE" dirty="0"/>
              <a:t>Time and difficulty of removing leaked information</a:t>
            </a:r>
          </a:p>
          <a:p>
            <a:r>
              <a:rPr lang="en-DE" b="1" dirty="0"/>
              <a:t>Scalability and Resource Usage</a:t>
            </a:r>
            <a:r>
              <a:rPr lang="en-DE" dirty="0"/>
              <a:t>:  CPU, memory, network and storage</a:t>
            </a:r>
          </a:p>
          <a:p>
            <a:r>
              <a:rPr lang="en-DE" dirty="0"/>
              <a:t>Bootstrapping overhead: How many systems to configure, estimated man-week needed</a:t>
            </a:r>
          </a:p>
          <a:p>
            <a:endParaRPr lang="en-DE" dirty="0"/>
          </a:p>
        </p:txBody>
      </p:sp>
    </p:spTree>
    <p:extLst>
      <p:ext uri="{BB962C8B-B14F-4D97-AF65-F5344CB8AC3E}">
        <p14:creationId xmlns:p14="http://schemas.microsoft.com/office/powerpoint/2010/main" val="1816869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B1DD-2282-2B81-BC48-9BE0D4BD25C4}"/>
              </a:ext>
            </a:extLst>
          </p:cNvPr>
          <p:cNvSpPr>
            <a:spLocks noGrp="1"/>
          </p:cNvSpPr>
          <p:nvPr>
            <p:ph type="title"/>
          </p:nvPr>
        </p:nvSpPr>
        <p:spPr/>
        <p:txBody>
          <a:bodyPr/>
          <a:lstStyle/>
          <a:p>
            <a:r>
              <a:rPr lang="en-DE" dirty="0"/>
              <a:t>Plan and Methodology</a:t>
            </a:r>
          </a:p>
        </p:txBody>
      </p:sp>
      <p:sp>
        <p:nvSpPr>
          <p:cNvPr id="3" name="Content Placeholder 2">
            <a:extLst>
              <a:ext uri="{FF2B5EF4-FFF2-40B4-BE49-F238E27FC236}">
                <a16:creationId xmlns:a16="http://schemas.microsoft.com/office/drawing/2014/main" id="{4214F7F2-E5FD-E22C-EA9C-B1F87DA8BF8F}"/>
              </a:ext>
            </a:extLst>
          </p:cNvPr>
          <p:cNvSpPr>
            <a:spLocks noGrp="1"/>
          </p:cNvSpPr>
          <p:nvPr>
            <p:ph idx="1"/>
          </p:nvPr>
        </p:nvSpPr>
        <p:spPr/>
        <p:txBody>
          <a:bodyPr>
            <a:normAutofit/>
          </a:bodyPr>
          <a:lstStyle/>
          <a:p>
            <a:r>
              <a:rPr lang="en-DE" dirty="0"/>
              <a:t>Literature Review: Cybersecurity, Data Governance, Data Sharing, Dataspaces. </a:t>
            </a:r>
          </a:p>
          <a:p>
            <a:pPr lvl="1"/>
            <a:r>
              <a:rPr lang="en-DE" dirty="0"/>
              <a:t>Find related studies, frameworks, and methodologies</a:t>
            </a:r>
          </a:p>
          <a:p>
            <a:r>
              <a:rPr lang="en-US" dirty="0"/>
              <a:t>(Cancel) </a:t>
            </a:r>
            <a:r>
              <a:rPr lang="en-DE" dirty="0"/>
              <a:t>CTI Formats and Sources Analysis</a:t>
            </a:r>
          </a:p>
          <a:p>
            <a:r>
              <a:rPr lang="en-US" dirty="0"/>
              <a:t>(Cancel) </a:t>
            </a:r>
            <a:r>
              <a:rPr lang="en-DE" dirty="0"/>
              <a:t>Confidentiality/Threat/Risk Analysis</a:t>
            </a:r>
            <a:r>
              <a:rPr lang="en-US" dirty="0"/>
              <a:t> (?)</a:t>
            </a:r>
            <a:endParaRPr lang="en-DE" dirty="0"/>
          </a:p>
          <a:p>
            <a:r>
              <a:rPr lang="en-DE" dirty="0"/>
              <a:t>Requirement Elicitation</a:t>
            </a:r>
          </a:p>
          <a:p>
            <a:r>
              <a:rPr lang="en-US" dirty="0"/>
              <a:t>(Cancel) </a:t>
            </a:r>
            <a:r>
              <a:rPr lang="en-DE" dirty="0"/>
              <a:t>Data Collection: Sample CTI for evaluation</a:t>
            </a:r>
          </a:p>
          <a:p>
            <a:r>
              <a:rPr lang="en-150" dirty="0"/>
              <a:t>Implementation</a:t>
            </a:r>
            <a:r>
              <a:rPr lang="en-DE" dirty="0"/>
              <a:t> of the Architecture</a:t>
            </a:r>
          </a:p>
          <a:p>
            <a:r>
              <a:rPr lang="en-DE" dirty="0"/>
              <a:t>Evaluation</a:t>
            </a:r>
          </a:p>
        </p:txBody>
      </p:sp>
    </p:spTree>
    <p:extLst>
      <p:ext uri="{BB962C8B-B14F-4D97-AF65-F5344CB8AC3E}">
        <p14:creationId xmlns:p14="http://schemas.microsoft.com/office/powerpoint/2010/main" val="2722801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B51C-6CC2-F7BB-2EC5-3183B40372CA}"/>
              </a:ext>
            </a:extLst>
          </p:cNvPr>
          <p:cNvSpPr>
            <a:spLocks noGrp="1"/>
          </p:cNvSpPr>
          <p:nvPr>
            <p:ph type="title"/>
          </p:nvPr>
        </p:nvSpPr>
        <p:spPr/>
        <p:txBody>
          <a:bodyPr/>
          <a:lstStyle/>
          <a:p>
            <a:r>
              <a:rPr lang="en-US" dirty="0"/>
              <a:t>Scenario</a:t>
            </a:r>
            <a:endParaRPr lang="en-150" dirty="0"/>
          </a:p>
        </p:txBody>
      </p:sp>
      <p:sp>
        <p:nvSpPr>
          <p:cNvPr id="3" name="Content Placeholder 2">
            <a:extLst>
              <a:ext uri="{FF2B5EF4-FFF2-40B4-BE49-F238E27FC236}">
                <a16:creationId xmlns:a16="http://schemas.microsoft.com/office/drawing/2014/main" id="{26DD8713-9E9C-4B7B-8F20-E97136281A81}"/>
              </a:ext>
            </a:extLst>
          </p:cNvPr>
          <p:cNvSpPr>
            <a:spLocks noGrp="1"/>
          </p:cNvSpPr>
          <p:nvPr>
            <p:ph idx="1"/>
          </p:nvPr>
        </p:nvSpPr>
        <p:spPr/>
        <p:txBody>
          <a:bodyPr>
            <a:normAutofit fontScale="92500" lnSpcReduction="10000"/>
          </a:bodyPr>
          <a:lstStyle/>
          <a:p>
            <a:r>
              <a:rPr lang="en-US" dirty="0"/>
              <a:t>Sharing Models: P2P, Hub-Spoke, Hybrid</a:t>
            </a:r>
          </a:p>
          <a:p>
            <a:r>
              <a:rPr lang="en-US" dirty="0"/>
              <a:t>We need at least one Scenario</a:t>
            </a:r>
          </a:p>
          <a:p>
            <a:pPr lvl="1"/>
            <a:r>
              <a:rPr lang="en-US" dirty="0"/>
              <a:t>Sharing between SOC levels in MISP</a:t>
            </a:r>
          </a:p>
          <a:p>
            <a:r>
              <a:rPr lang="en-US" dirty="0"/>
              <a:t>Report to CERT</a:t>
            </a:r>
          </a:p>
          <a:p>
            <a:pPr lvl="1"/>
            <a:r>
              <a:rPr lang="en-US" dirty="0"/>
              <a:t>Structure/Standard</a:t>
            </a:r>
          </a:p>
          <a:p>
            <a:pPr lvl="1"/>
            <a:r>
              <a:rPr lang="en-US" dirty="0"/>
              <a:t>Collaborative</a:t>
            </a:r>
          </a:p>
          <a:p>
            <a:pPr lvl="1"/>
            <a:r>
              <a:rPr lang="en-US" dirty="0"/>
              <a:t>Better Collaboration / Automatic</a:t>
            </a:r>
          </a:p>
          <a:p>
            <a:r>
              <a:rPr lang="en-US" dirty="0"/>
              <a:t>Situational Awareness</a:t>
            </a:r>
          </a:p>
          <a:p>
            <a:r>
              <a:rPr lang="en-US" dirty="0"/>
              <a:t>Evaluation: </a:t>
            </a:r>
          </a:p>
          <a:p>
            <a:pPr lvl="1"/>
            <a:r>
              <a:rPr lang="en-US" dirty="0"/>
              <a:t>What could be shared</a:t>
            </a:r>
          </a:p>
          <a:p>
            <a:pPr lvl="1"/>
            <a:r>
              <a:rPr lang="en-US" dirty="0"/>
              <a:t>How much more data could be shared</a:t>
            </a:r>
            <a:endParaRPr lang="en-150" dirty="0"/>
          </a:p>
        </p:txBody>
      </p:sp>
    </p:spTree>
    <p:extLst>
      <p:ext uri="{BB962C8B-B14F-4D97-AF65-F5344CB8AC3E}">
        <p14:creationId xmlns:p14="http://schemas.microsoft.com/office/powerpoint/2010/main" val="572319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9851C1-C9D6-6F23-6ADD-AD4CAE6BE239}"/>
              </a:ext>
            </a:extLst>
          </p:cNvPr>
          <p:cNvSpPr>
            <a:spLocks noGrp="1"/>
          </p:cNvSpPr>
          <p:nvPr>
            <p:ph type="title"/>
          </p:nvPr>
        </p:nvSpPr>
        <p:spPr/>
        <p:txBody>
          <a:bodyPr/>
          <a:lstStyle/>
          <a:p>
            <a:r>
              <a:rPr lang="en-US" dirty="0"/>
              <a:t>Next Meeting</a:t>
            </a:r>
            <a:endParaRPr lang="en-150" dirty="0"/>
          </a:p>
        </p:txBody>
      </p:sp>
      <p:sp>
        <p:nvSpPr>
          <p:cNvPr id="5" name="Text Placeholder 4">
            <a:extLst>
              <a:ext uri="{FF2B5EF4-FFF2-40B4-BE49-F238E27FC236}">
                <a16:creationId xmlns:a16="http://schemas.microsoft.com/office/drawing/2014/main" id="{F3620979-E755-2480-678F-94D25FDC7D65}"/>
              </a:ext>
            </a:extLst>
          </p:cNvPr>
          <p:cNvSpPr>
            <a:spLocks noGrp="1"/>
          </p:cNvSpPr>
          <p:nvPr>
            <p:ph type="body" idx="1"/>
          </p:nvPr>
        </p:nvSpPr>
        <p:spPr/>
        <p:txBody>
          <a:bodyPr/>
          <a:lstStyle/>
          <a:p>
            <a:r>
              <a:rPr lang="en-US" dirty="0"/>
              <a:t>13 October</a:t>
            </a:r>
            <a:endParaRPr lang="en-150" dirty="0"/>
          </a:p>
        </p:txBody>
      </p:sp>
    </p:spTree>
    <p:extLst>
      <p:ext uri="{BB962C8B-B14F-4D97-AF65-F5344CB8AC3E}">
        <p14:creationId xmlns:p14="http://schemas.microsoft.com/office/powerpoint/2010/main" val="1385045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6DED37-0700-02EA-00D6-8799CB218011}"/>
              </a:ext>
            </a:extLst>
          </p:cNvPr>
          <p:cNvSpPr>
            <a:spLocks noGrp="1"/>
          </p:cNvSpPr>
          <p:nvPr>
            <p:ph type="title"/>
          </p:nvPr>
        </p:nvSpPr>
        <p:spPr/>
        <p:txBody>
          <a:bodyPr/>
          <a:lstStyle/>
          <a:p>
            <a:r>
              <a:rPr lang="en-US" dirty="0"/>
              <a:t>Book</a:t>
            </a:r>
            <a:endParaRPr lang="en-150" dirty="0"/>
          </a:p>
        </p:txBody>
      </p:sp>
      <p:pic>
        <p:nvPicPr>
          <p:cNvPr id="11" name="Picture Placeholder 10">
            <a:extLst>
              <a:ext uri="{FF2B5EF4-FFF2-40B4-BE49-F238E27FC236}">
                <a16:creationId xmlns:a16="http://schemas.microsoft.com/office/drawing/2014/main" id="{0414BE77-08BE-507C-C04A-9F143AAE46A2}"/>
              </a:ext>
            </a:extLst>
          </p:cNvPr>
          <p:cNvPicPr>
            <a:picLocks noGrp="1" noChangeAspect="1"/>
          </p:cNvPicPr>
          <p:nvPr>
            <p:ph type="pic" idx="1"/>
          </p:nvPr>
        </p:nvPicPr>
        <p:blipFill rotWithShape="1">
          <a:blip r:embed="rId2"/>
          <a:srcRect l="51" t="18043" r="-51" b="29619"/>
          <a:stretch/>
        </p:blipFill>
        <p:spPr>
          <a:xfrm>
            <a:off x="5183188" y="987425"/>
            <a:ext cx="6172200" cy="4873625"/>
          </a:xfrm>
        </p:spPr>
      </p:pic>
      <p:sp>
        <p:nvSpPr>
          <p:cNvPr id="9" name="Text Placeholder 8">
            <a:extLst>
              <a:ext uri="{FF2B5EF4-FFF2-40B4-BE49-F238E27FC236}">
                <a16:creationId xmlns:a16="http://schemas.microsoft.com/office/drawing/2014/main" id="{E94F4FD4-F2FA-84DE-9626-0C02D3563B4C}"/>
              </a:ext>
            </a:extLst>
          </p:cNvPr>
          <p:cNvSpPr>
            <a:spLocks noGrp="1"/>
          </p:cNvSpPr>
          <p:nvPr>
            <p:ph type="body" sz="half" idx="2"/>
          </p:nvPr>
        </p:nvSpPr>
        <p:spPr/>
        <p:txBody>
          <a:bodyPr/>
          <a:lstStyle/>
          <a:p>
            <a:endParaRPr lang="en-150" dirty="0"/>
          </a:p>
        </p:txBody>
      </p:sp>
    </p:spTree>
    <p:extLst>
      <p:ext uri="{BB962C8B-B14F-4D97-AF65-F5344CB8AC3E}">
        <p14:creationId xmlns:p14="http://schemas.microsoft.com/office/powerpoint/2010/main" val="1219737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8E98-BC5B-AE7B-3387-0ECAF44B19D9}"/>
              </a:ext>
            </a:extLst>
          </p:cNvPr>
          <p:cNvSpPr>
            <a:spLocks noGrp="1"/>
          </p:cNvSpPr>
          <p:nvPr>
            <p:ph type="title"/>
          </p:nvPr>
        </p:nvSpPr>
        <p:spPr/>
        <p:txBody>
          <a:bodyPr/>
          <a:lstStyle/>
          <a:p>
            <a:r>
              <a:rPr lang="en-DE" dirty="0"/>
              <a:t>CTI Sharing</a:t>
            </a:r>
            <a:endParaRPr lang="en-US" dirty="0"/>
          </a:p>
        </p:txBody>
      </p:sp>
      <p:sp>
        <p:nvSpPr>
          <p:cNvPr id="3" name="Content Placeholder 2">
            <a:extLst>
              <a:ext uri="{FF2B5EF4-FFF2-40B4-BE49-F238E27FC236}">
                <a16:creationId xmlns:a16="http://schemas.microsoft.com/office/drawing/2014/main" id="{F38CA20B-1119-982D-03F0-CD4D4B93A231}"/>
              </a:ext>
            </a:extLst>
          </p:cNvPr>
          <p:cNvSpPr>
            <a:spLocks noGrp="1"/>
          </p:cNvSpPr>
          <p:nvPr>
            <p:ph idx="1"/>
          </p:nvPr>
        </p:nvSpPr>
        <p:spPr/>
        <p:txBody>
          <a:bodyPr>
            <a:normAutofit fontScale="92500" lnSpcReduction="20000"/>
          </a:bodyPr>
          <a:lstStyle/>
          <a:p>
            <a:r>
              <a:rPr lang="en-DE" dirty="0"/>
              <a:t>Formats</a:t>
            </a:r>
          </a:p>
          <a:p>
            <a:pPr lvl="1"/>
            <a:r>
              <a:rPr lang="en-DE" dirty="0"/>
              <a:t>IODEF</a:t>
            </a:r>
          </a:p>
          <a:p>
            <a:pPr lvl="1"/>
            <a:r>
              <a:rPr lang="en-DE" dirty="0"/>
              <a:t>STIX</a:t>
            </a:r>
          </a:p>
          <a:p>
            <a:pPr lvl="1"/>
            <a:r>
              <a:rPr lang="en-DE" dirty="0"/>
              <a:t>MISP Core Format</a:t>
            </a:r>
          </a:p>
          <a:p>
            <a:pPr lvl="1"/>
            <a:r>
              <a:rPr lang="en-DE" dirty="0"/>
              <a:t>MISP Taxonomies (Vocabularies)</a:t>
            </a:r>
          </a:p>
          <a:p>
            <a:pPr lvl="1"/>
            <a:r>
              <a:rPr lang="en-DE" dirty="0"/>
              <a:t>MISP Galaxies</a:t>
            </a:r>
          </a:p>
          <a:p>
            <a:r>
              <a:rPr lang="en-DE" dirty="0"/>
              <a:t>MISP</a:t>
            </a:r>
          </a:p>
          <a:p>
            <a:r>
              <a:rPr lang="en-DE" dirty="0"/>
              <a:t>STIX</a:t>
            </a:r>
          </a:p>
          <a:p>
            <a:r>
              <a:rPr lang="en-DE" dirty="0"/>
              <a:t>EE-ISAC</a:t>
            </a:r>
          </a:p>
          <a:p>
            <a:r>
              <a:rPr lang="en-DE" dirty="0"/>
              <a:t>OSINT</a:t>
            </a:r>
          </a:p>
          <a:p>
            <a:pPr lvl="1"/>
            <a:r>
              <a:rPr lang="en-DE" dirty="0"/>
              <a:t>Shodan</a:t>
            </a:r>
          </a:p>
          <a:p>
            <a:r>
              <a:rPr lang="en-DE" dirty="0"/>
              <a:t>Sharing is Caring Paper</a:t>
            </a:r>
          </a:p>
          <a:p>
            <a:endParaRPr lang="en-US" dirty="0"/>
          </a:p>
        </p:txBody>
      </p:sp>
    </p:spTree>
    <p:extLst>
      <p:ext uri="{BB962C8B-B14F-4D97-AF65-F5344CB8AC3E}">
        <p14:creationId xmlns:p14="http://schemas.microsoft.com/office/powerpoint/2010/main" val="8936348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E7F134-BF40-4ED1-9086-EBF2C684BCB8}"/>
              </a:ext>
            </a:extLst>
          </p:cNvPr>
          <p:cNvPicPr>
            <a:picLocks noChangeAspect="1"/>
          </p:cNvPicPr>
          <p:nvPr/>
        </p:nvPicPr>
        <p:blipFill>
          <a:blip r:embed="rId3"/>
          <a:stretch>
            <a:fillRect/>
          </a:stretch>
        </p:blipFill>
        <p:spPr>
          <a:xfrm>
            <a:off x="7329049" y="0"/>
            <a:ext cx="4862951" cy="2773489"/>
          </a:xfrm>
          <a:prstGeom prst="rect">
            <a:avLst/>
          </a:prstGeom>
        </p:spPr>
      </p:pic>
      <p:sp>
        <p:nvSpPr>
          <p:cNvPr id="2" name="Title 1">
            <a:extLst>
              <a:ext uri="{FF2B5EF4-FFF2-40B4-BE49-F238E27FC236}">
                <a16:creationId xmlns:a16="http://schemas.microsoft.com/office/drawing/2014/main" id="{6EDFACD8-B4F5-066D-8159-D17DD24643FE}"/>
              </a:ext>
            </a:extLst>
          </p:cNvPr>
          <p:cNvSpPr>
            <a:spLocks noGrp="1"/>
          </p:cNvSpPr>
          <p:nvPr>
            <p:ph type="title"/>
          </p:nvPr>
        </p:nvSpPr>
        <p:spPr>
          <a:xfrm>
            <a:off x="838200" y="365125"/>
            <a:ext cx="10515600" cy="1325563"/>
          </a:xfrm>
        </p:spPr>
        <p:txBody>
          <a:bodyPr/>
          <a:lstStyle/>
          <a:p>
            <a:r>
              <a:rPr lang="en-US" dirty="0"/>
              <a:t>Scenario – Part 2</a:t>
            </a:r>
            <a:endParaRPr lang="en-150" dirty="0"/>
          </a:p>
        </p:txBody>
      </p:sp>
      <p:sp>
        <p:nvSpPr>
          <p:cNvPr id="3" name="Content Placeholder 2">
            <a:extLst>
              <a:ext uri="{FF2B5EF4-FFF2-40B4-BE49-F238E27FC236}">
                <a16:creationId xmlns:a16="http://schemas.microsoft.com/office/drawing/2014/main" id="{94C94BD0-F1EB-BB29-4DD4-87A54C63AF44}"/>
              </a:ext>
            </a:extLst>
          </p:cNvPr>
          <p:cNvSpPr>
            <a:spLocks noGrp="1"/>
          </p:cNvSpPr>
          <p:nvPr>
            <p:ph idx="1"/>
          </p:nvPr>
        </p:nvSpPr>
        <p:spPr>
          <a:xfrm>
            <a:off x="838200" y="1825625"/>
            <a:ext cx="10515600" cy="4351338"/>
          </a:xfrm>
        </p:spPr>
        <p:txBody>
          <a:bodyPr numCol="2">
            <a:normAutofit fontScale="55000" lnSpcReduction="20000"/>
          </a:bodyPr>
          <a:lstStyle/>
          <a:p>
            <a:pPr algn="l">
              <a:buFont typeface="+mj-lt"/>
              <a:buAutoNum type="arabicPeriod"/>
            </a:pPr>
            <a:r>
              <a:rPr lang="en-US" b="1" i="0" dirty="0">
                <a:solidFill>
                  <a:srgbClr val="374151"/>
                </a:solidFill>
                <a:effectLst/>
                <a:latin typeface="Söhne"/>
              </a:rPr>
              <a:t>Security Improvement for Utility Providers</a:t>
            </a:r>
            <a:r>
              <a:rPr lang="en-US" b="0" i="0" dirty="0">
                <a:solidFill>
                  <a:srgbClr val="374151"/>
                </a:solidFill>
                <a:effectLst/>
                <a:latin typeface="Söhne"/>
              </a:rPr>
              <a:t>: Utility providers are looking to enhance their security measures due to being potential targets of Advanced Persistent Threats (APTs) and targeted attacks. (CNI)</a:t>
            </a:r>
          </a:p>
          <a:p>
            <a:pPr algn="l">
              <a:buFont typeface="+mj-lt"/>
              <a:buAutoNum type="arabicPeriod"/>
            </a:pPr>
            <a:r>
              <a:rPr lang="en-US" b="1" i="0" dirty="0">
                <a:solidFill>
                  <a:srgbClr val="374151"/>
                </a:solidFill>
                <a:effectLst/>
                <a:latin typeface="Söhne"/>
              </a:rPr>
              <a:t>Need for Customized CTI Sharing</a:t>
            </a:r>
            <a:r>
              <a:rPr lang="en-US" b="0" i="0" dirty="0">
                <a:solidFill>
                  <a:srgbClr val="374151"/>
                </a:solidFill>
                <a:effectLst/>
                <a:latin typeface="Söhne"/>
              </a:rPr>
              <a:t>: General-purpose CTI providers and </a:t>
            </a:r>
            <a:r>
              <a:rPr lang="en-US" dirty="0"/>
              <a:t>Open-Source</a:t>
            </a:r>
            <a:r>
              <a:rPr lang="en-US" b="0" i="0" dirty="0">
                <a:solidFill>
                  <a:srgbClr val="374151"/>
                </a:solidFill>
                <a:effectLst/>
                <a:latin typeface="Söhne"/>
              </a:rPr>
              <a:t> Intelligence (OSINT) are not sufficient for their needs. They seek a platform that allows for tailored CTI sharing.</a:t>
            </a:r>
          </a:p>
          <a:p>
            <a:pPr algn="l">
              <a:buFont typeface="+mj-lt"/>
              <a:buAutoNum type="arabicPeriod"/>
            </a:pPr>
            <a:r>
              <a:rPr lang="en-US" b="1" i="0" dirty="0">
                <a:solidFill>
                  <a:srgbClr val="374151"/>
                </a:solidFill>
                <a:effectLst/>
                <a:latin typeface="Söhne"/>
              </a:rPr>
              <a:t>Existing SOC and CTI Program</a:t>
            </a:r>
            <a:r>
              <a:rPr lang="en-US" b="0" i="0" dirty="0">
                <a:solidFill>
                  <a:srgbClr val="374151"/>
                </a:solidFill>
                <a:effectLst/>
                <a:latin typeface="Söhne"/>
              </a:rPr>
              <a:t>: These providers already have Security Operations Center (SOC) teams and CTI programs in place, indicating a degree of security infrastructure.</a:t>
            </a:r>
          </a:p>
          <a:p>
            <a:pPr algn="l">
              <a:buFont typeface="+mj-lt"/>
              <a:buAutoNum type="arabicPeriod"/>
            </a:pPr>
            <a:r>
              <a:rPr lang="en-US" b="1" i="0" dirty="0">
                <a:solidFill>
                  <a:srgbClr val="374151"/>
                </a:solidFill>
                <a:effectLst/>
                <a:latin typeface="Söhne"/>
              </a:rPr>
              <a:t>Non-Repudiation</a:t>
            </a:r>
            <a:r>
              <a:rPr lang="en-US" b="0" i="0" dirty="0">
                <a:solidFill>
                  <a:srgbClr val="374151"/>
                </a:solidFill>
                <a:effectLst/>
                <a:latin typeface="Söhne"/>
              </a:rPr>
              <a:t>: Data owners intend to establish non-repudiation mechanisms, which can be crucial in holding responsible parties accountable in case of policy violations or data breaches.</a:t>
            </a:r>
          </a:p>
          <a:p>
            <a:pPr algn="l">
              <a:buFont typeface="+mj-lt"/>
              <a:buAutoNum type="arabicPeriod"/>
            </a:pPr>
            <a:r>
              <a:rPr lang="en-US" b="1" i="0" dirty="0">
                <a:solidFill>
                  <a:srgbClr val="374151"/>
                </a:solidFill>
                <a:effectLst/>
                <a:latin typeface="Söhne"/>
              </a:rPr>
              <a:t>Confidentiality and Access Control</a:t>
            </a:r>
            <a:r>
              <a:rPr lang="en-US" b="0" i="0" dirty="0">
                <a:solidFill>
                  <a:srgbClr val="374151"/>
                </a:solidFill>
                <a:effectLst/>
                <a:latin typeface="Söhne"/>
              </a:rPr>
              <a:t>: Utility providers want to control access to data by configuring which participants can access specific types of data based on its confidentiality level. They aim to restrict data usage to SOC or similar security departments, excluding marketing and development departments.</a:t>
            </a: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endParaRPr lang="en-US" dirty="0">
              <a:solidFill>
                <a:srgbClr val="374151"/>
              </a:solidFill>
              <a:latin typeface="Söhne"/>
            </a:endParaRP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Paying for Non-Sharing Participants</a:t>
            </a:r>
            <a:r>
              <a:rPr lang="en-US" b="0" i="0" dirty="0">
                <a:solidFill>
                  <a:srgbClr val="374151"/>
                </a:solidFill>
                <a:effectLst/>
                <a:latin typeface="Söhne"/>
              </a:rPr>
              <a:t>: Some participants may be unwilling to share CTI but are still required to contribute financially.</a:t>
            </a:r>
          </a:p>
          <a:p>
            <a:pPr algn="l">
              <a:buFont typeface="+mj-lt"/>
              <a:buAutoNum type="arabicPeriod"/>
            </a:pPr>
            <a:r>
              <a:rPr lang="en-US" b="1" i="0" dirty="0">
                <a:solidFill>
                  <a:srgbClr val="374151"/>
                </a:solidFill>
                <a:effectLst/>
                <a:latin typeface="Söhne"/>
              </a:rPr>
              <a:t>Public-Private Sharing</a:t>
            </a:r>
            <a:r>
              <a:rPr lang="en-US" b="0" i="0" dirty="0">
                <a:solidFill>
                  <a:srgbClr val="374151"/>
                </a:solidFill>
                <a:effectLst/>
                <a:latin typeface="Söhne"/>
              </a:rPr>
              <a:t>: Occasionally, national Computer Emergency Response Teams (CERTs) request security reports from all participants. These participants trust the CERT and are willing to share information. (+Regulations).</a:t>
            </a:r>
          </a:p>
          <a:p>
            <a:pPr algn="l">
              <a:buFont typeface="+mj-lt"/>
              <a:buAutoNum type="arabicPeriod"/>
            </a:pPr>
            <a:r>
              <a:rPr lang="en-US" b="1" i="0" dirty="0">
                <a:solidFill>
                  <a:srgbClr val="374151"/>
                </a:solidFill>
                <a:effectLst/>
                <a:latin typeface="Söhne"/>
              </a:rPr>
              <a:t>Certified Systems Requirement</a:t>
            </a:r>
            <a:r>
              <a:rPr lang="en-US" b="0" i="0" dirty="0">
                <a:solidFill>
                  <a:srgbClr val="374151"/>
                </a:solidFill>
                <a:effectLst/>
                <a:latin typeface="Söhne"/>
              </a:rPr>
              <a:t>: CTI should only reach systems that meet specific security standards to prevent data breaches.</a:t>
            </a:r>
          </a:p>
          <a:p>
            <a:pPr algn="l">
              <a:buFont typeface="+mj-lt"/>
              <a:buAutoNum type="arabicPeriod"/>
            </a:pPr>
            <a:r>
              <a:rPr lang="en-US" b="1" i="0" dirty="0">
                <a:solidFill>
                  <a:srgbClr val="374151"/>
                </a:solidFill>
                <a:effectLst/>
                <a:latin typeface="Söhne"/>
              </a:rPr>
              <a:t>Ease of Onboarding</a:t>
            </a:r>
            <a:r>
              <a:rPr lang="en-US" b="0" i="0" dirty="0">
                <a:solidFill>
                  <a:srgbClr val="374151"/>
                </a:solidFill>
                <a:effectLst/>
                <a:latin typeface="Söhne"/>
              </a:rPr>
              <a:t>: The platform should allow new utility providers to join easily, as and when they see it as a valuable resource.</a:t>
            </a:r>
          </a:p>
          <a:p>
            <a:pPr algn="l">
              <a:buFont typeface="+mj-lt"/>
              <a:buAutoNum type="arabicPeriod"/>
            </a:pPr>
            <a:r>
              <a:rPr lang="en-US" b="1" i="0" dirty="0">
                <a:solidFill>
                  <a:srgbClr val="374151"/>
                </a:solidFill>
                <a:effectLst/>
                <a:latin typeface="Söhne"/>
              </a:rPr>
              <a:t>Avoiding Proprietary Management</a:t>
            </a:r>
            <a:r>
              <a:rPr lang="en-US" b="0" i="0" dirty="0">
                <a:solidFill>
                  <a:srgbClr val="374151"/>
                </a:solidFill>
                <a:effectLst/>
                <a:latin typeface="Söhne"/>
              </a:rPr>
              <a:t>: Utility providers want to avoid vendor lock-in and trust issues by not using a proprietary third party to manage their data.</a:t>
            </a:r>
          </a:p>
          <a:p>
            <a:pPr algn="l">
              <a:buFont typeface="+mj-lt"/>
              <a:buAutoNum type="arabicPeriod"/>
            </a:pPr>
            <a:r>
              <a:rPr lang="en-US" b="1" i="0" dirty="0">
                <a:solidFill>
                  <a:srgbClr val="374151"/>
                </a:solidFill>
                <a:effectLst/>
                <a:latin typeface="Söhne"/>
              </a:rPr>
              <a:t>Data Sovereignty</a:t>
            </a:r>
            <a:r>
              <a:rPr lang="en-US" b="0" i="0" dirty="0">
                <a:solidFill>
                  <a:srgbClr val="374151"/>
                </a:solidFill>
                <a:effectLst/>
                <a:latin typeface="Söhne"/>
              </a:rPr>
              <a:t>: Participants are concerned about data sovereignty, indicating a desire to have control over their data.</a:t>
            </a:r>
          </a:p>
        </p:txBody>
      </p:sp>
    </p:spTree>
    <p:extLst>
      <p:ext uri="{BB962C8B-B14F-4D97-AF65-F5344CB8AC3E}">
        <p14:creationId xmlns:p14="http://schemas.microsoft.com/office/powerpoint/2010/main" val="1788162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C02C-8CF5-A52C-BEFF-4A26C68A7A4F}"/>
              </a:ext>
            </a:extLst>
          </p:cNvPr>
          <p:cNvSpPr>
            <a:spLocks noGrp="1"/>
          </p:cNvSpPr>
          <p:nvPr>
            <p:ph type="title"/>
          </p:nvPr>
        </p:nvSpPr>
        <p:spPr/>
        <p:txBody>
          <a:bodyPr/>
          <a:lstStyle/>
          <a:p>
            <a:r>
              <a:rPr lang="en-US" dirty="0"/>
              <a:t>Background -- Threat Environment</a:t>
            </a:r>
            <a:endParaRPr lang="en-150" dirty="0"/>
          </a:p>
        </p:txBody>
      </p:sp>
      <p:sp>
        <p:nvSpPr>
          <p:cNvPr id="3" name="Content Placeholder 2">
            <a:extLst>
              <a:ext uri="{FF2B5EF4-FFF2-40B4-BE49-F238E27FC236}">
                <a16:creationId xmlns:a16="http://schemas.microsoft.com/office/drawing/2014/main" id="{F406A321-F111-AABE-526D-E845DCB6CD18}"/>
              </a:ext>
            </a:extLst>
          </p:cNvPr>
          <p:cNvSpPr>
            <a:spLocks noGrp="1"/>
          </p:cNvSpPr>
          <p:nvPr>
            <p:ph idx="1"/>
          </p:nvPr>
        </p:nvSpPr>
        <p:spPr/>
        <p:txBody>
          <a:bodyPr numCol="2">
            <a:normAutofit fontScale="92500" lnSpcReduction="20000"/>
          </a:bodyPr>
          <a:lstStyle/>
          <a:p>
            <a:r>
              <a:rPr lang="en-US" dirty="0"/>
              <a:t>Threat and its taxonomies</a:t>
            </a:r>
          </a:p>
          <a:p>
            <a:pPr lvl="1"/>
            <a:r>
              <a:rPr lang="en-US" dirty="0"/>
              <a:t>Accidental / Intentional</a:t>
            </a:r>
          </a:p>
          <a:p>
            <a:pPr lvl="1"/>
            <a:r>
              <a:rPr lang="en-US" dirty="0"/>
              <a:t>Active / Passive</a:t>
            </a:r>
          </a:p>
          <a:p>
            <a:pPr lvl="1"/>
            <a:r>
              <a:rPr lang="en-US" dirty="0"/>
              <a:t>STRIDE</a:t>
            </a:r>
          </a:p>
          <a:p>
            <a:pPr lvl="1"/>
            <a:r>
              <a:rPr lang="en-US" dirty="0"/>
              <a:t>threat + vulnerability -&gt; Risk</a:t>
            </a:r>
          </a:p>
          <a:p>
            <a:r>
              <a:rPr lang="en-US" dirty="0"/>
              <a:t>CTI helps Risk management and vice versa</a:t>
            </a:r>
          </a:p>
          <a:p>
            <a:r>
              <a:rPr lang="en-US" dirty="0"/>
              <a:t>Vulnerability: Human/Configuration/Software Bugs</a:t>
            </a:r>
          </a:p>
          <a:p>
            <a:r>
              <a:rPr lang="en-US" dirty="0"/>
              <a:t>Threat Actors: </a:t>
            </a:r>
          </a:p>
          <a:p>
            <a:pPr lvl="1"/>
            <a:r>
              <a:rPr lang="en-US" dirty="0"/>
              <a:t>APTs / State-Sponsored / Criminals / Hacktivists / Insider / ...</a:t>
            </a:r>
          </a:p>
          <a:p>
            <a:pPr lvl="1"/>
            <a:r>
              <a:rPr lang="en-US" dirty="0"/>
              <a:t>Characteristics: Intent / Access / Resource / Skill / ...</a:t>
            </a:r>
          </a:p>
          <a:p>
            <a:r>
              <a:rPr lang="en-US" dirty="0"/>
              <a:t>TTP: </a:t>
            </a:r>
          </a:p>
          <a:p>
            <a:pPr lvl="1"/>
            <a:r>
              <a:rPr lang="en-US" dirty="0" err="1"/>
              <a:t>Mitre</a:t>
            </a:r>
            <a:r>
              <a:rPr lang="en-US" dirty="0"/>
              <a:t> and ATT&amp;CK: Reconnaissance, Resource Development, ...</a:t>
            </a:r>
          </a:p>
          <a:p>
            <a:pPr lvl="1"/>
            <a:r>
              <a:rPr lang="en-US" dirty="0"/>
              <a:t>CAPEC / CWE</a:t>
            </a:r>
          </a:p>
          <a:p>
            <a:pPr lvl="1"/>
            <a:r>
              <a:rPr lang="en-US" dirty="0"/>
              <a:t>Kill Chain</a:t>
            </a:r>
          </a:p>
          <a:p>
            <a:r>
              <a:rPr lang="en-US" dirty="0"/>
              <a:t>Threat Landscape (changes!) / Victimology </a:t>
            </a:r>
          </a:p>
          <a:p>
            <a:r>
              <a:rPr lang="en-US" dirty="0"/>
              <a:t>Attack Vectors (USB, Email, Web, Supply Chain, ...) / Targeted Attacks</a:t>
            </a:r>
          </a:p>
        </p:txBody>
      </p:sp>
    </p:spTree>
    <p:extLst>
      <p:ext uri="{BB962C8B-B14F-4D97-AF65-F5344CB8AC3E}">
        <p14:creationId xmlns:p14="http://schemas.microsoft.com/office/powerpoint/2010/main" val="1773441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470D-4950-8B7F-59E9-628389B5DE96}"/>
              </a:ext>
            </a:extLst>
          </p:cNvPr>
          <p:cNvSpPr>
            <a:spLocks noGrp="1"/>
          </p:cNvSpPr>
          <p:nvPr>
            <p:ph type="title"/>
          </p:nvPr>
        </p:nvSpPr>
        <p:spPr/>
        <p:txBody>
          <a:bodyPr/>
          <a:lstStyle/>
          <a:p>
            <a:r>
              <a:rPr lang="en-US" dirty="0"/>
              <a:t>Background – CTI Application</a:t>
            </a:r>
            <a:endParaRPr lang="en-150" dirty="0"/>
          </a:p>
        </p:txBody>
      </p:sp>
      <p:sp>
        <p:nvSpPr>
          <p:cNvPr id="3" name="Content Placeholder 2">
            <a:extLst>
              <a:ext uri="{FF2B5EF4-FFF2-40B4-BE49-F238E27FC236}">
                <a16:creationId xmlns:a16="http://schemas.microsoft.com/office/drawing/2014/main" id="{FF518875-5A0E-53E4-0E43-7F908C21EE0D}"/>
              </a:ext>
            </a:extLst>
          </p:cNvPr>
          <p:cNvSpPr>
            <a:spLocks noGrp="1"/>
          </p:cNvSpPr>
          <p:nvPr>
            <p:ph idx="1"/>
          </p:nvPr>
        </p:nvSpPr>
        <p:spPr/>
        <p:txBody>
          <a:bodyPr numCol="2">
            <a:normAutofit fontScale="77500" lnSpcReduction="20000"/>
          </a:bodyPr>
          <a:lstStyle/>
          <a:p>
            <a:r>
              <a:rPr lang="en-US" dirty="0"/>
              <a:t>Gathering</a:t>
            </a:r>
          </a:p>
          <a:p>
            <a:pPr lvl="1"/>
            <a:r>
              <a:rPr lang="en-US" dirty="0"/>
              <a:t>NIST Security framework</a:t>
            </a:r>
          </a:p>
          <a:p>
            <a:pPr lvl="1"/>
            <a:r>
              <a:rPr lang="en-US" dirty="0"/>
              <a:t>intelligent program: metrics, maturity (producer/consumer)</a:t>
            </a:r>
          </a:p>
          <a:p>
            <a:pPr lvl="1"/>
            <a:r>
              <a:rPr lang="en-US" dirty="0"/>
              <a:t>Principles: CROSSCAT (Centralized, Responsive, Objective, Systematic, Sharing, Continuous Review, Accessible, Timely)</a:t>
            </a:r>
          </a:p>
          <a:p>
            <a:pPr lvl="1"/>
            <a:r>
              <a:rPr lang="en-US" dirty="0"/>
              <a:t>Metrics: Operational / Tactical / Strategic</a:t>
            </a:r>
          </a:p>
          <a:p>
            <a:r>
              <a:rPr lang="en-US" dirty="0"/>
              <a:t>Intelligence Cycle</a:t>
            </a:r>
          </a:p>
          <a:p>
            <a:pPr lvl="1"/>
            <a:r>
              <a:rPr lang="en-US" dirty="0"/>
              <a:t>Planning / Collection / Analysis / Production / Dissemination</a:t>
            </a:r>
          </a:p>
          <a:p>
            <a:r>
              <a:rPr lang="en-US" dirty="0"/>
              <a:t>Dissemination: Security Level, Timely</a:t>
            </a:r>
          </a:p>
          <a:p>
            <a:pPr lvl="1"/>
            <a:r>
              <a:rPr lang="en-US" dirty="0"/>
              <a:t>Trade-off: 1) Over sharing, risky, adversarial access 2) Restrictive, no benefit</a:t>
            </a:r>
          </a:p>
          <a:p>
            <a:r>
              <a:rPr lang="en-US" dirty="0"/>
              <a:t>Situational Awareness: Most mature: Predict future. Common pitfalls</a:t>
            </a:r>
          </a:p>
          <a:p>
            <a:r>
              <a:rPr lang="en-US" dirty="0"/>
              <a:t>Goal Oriented Security and Threat Modelling: </a:t>
            </a:r>
          </a:p>
          <a:p>
            <a:pPr lvl="1"/>
            <a:r>
              <a:rPr lang="en-US" dirty="0"/>
              <a:t>Quantitative Threat Modelling / PASTA / Attack graphs </a:t>
            </a:r>
          </a:p>
          <a:p>
            <a:r>
              <a:rPr lang="en-US" dirty="0"/>
              <a:t>CTI Products	</a:t>
            </a:r>
          </a:p>
          <a:p>
            <a:pPr lvl="1"/>
            <a:r>
              <a:rPr lang="en-US" dirty="0"/>
              <a:t>Strategic: Who? Why?</a:t>
            </a:r>
          </a:p>
          <a:p>
            <a:pPr lvl="1"/>
            <a:r>
              <a:rPr lang="en-US" dirty="0"/>
              <a:t>Operational: How? When?</a:t>
            </a:r>
          </a:p>
          <a:p>
            <a:pPr lvl="1"/>
            <a:r>
              <a:rPr lang="en-US" dirty="0"/>
              <a:t>Tactical: What? How? </a:t>
            </a:r>
            <a:r>
              <a:rPr lang="en-US" dirty="0">
                <a:sym typeface="Wingdings" panose="05000000000000000000" pitchFamily="2" charset="2"/>
              </a:rPr>
              <a:t> IOCs</a:t>
            </a:r>
          </a:p>
          <a:p>
            <a:r>
              <a:rPr lang="en-US" dirty="0">
                <a:sym typeface="Wingdings" panose="05000000000000000000" pitchFamily="2" charset="2"/>
              </a:rPr>
              <a:t>Incident Preparedness and Response</a:t>
            </a:r>
          </a:p>
          <a:p>
            <a:pPr lvl="1"/>
            <a:r>
              <a:rPr lang="en-US" dirty="0">
                <a:sym typeface="Wingdings" panose="05000000000000000000" pitchFamily="2" charset="2"/>
              </a:rPr>
              <a:t>Mitigation: Deter, Deny, Detect, Delay</a:t>
            </a:r>
          </a:p>
          <a:p>
            <a:pPr lvl="1"/>
            <a:r>
              <a:rPr lang="en-US" dirty="0">
                <a:sym typeface="Wingdings" panose="05000000000000000000" pitchFamily="2" charset="2"/>
              </a:rPr>
              <a:t>IR Process: Detection, Analyze, Recover, Improve</a:t>
            </a:r>
          </a:p>
          <a:p>
            <a:r>
              <a:rPr lang="en-US" dirty="0">
                <a:sym typeface="Wingdings" panose="05000000000000000000" pitchFamily="2" charset="2"/>
              </a:rPr>
              <a:t>STIX Objects</a:t>
            </a:r>
            <a:endParaRPr lang="en-US" dirty="0"/>
          </a:p>
          <a:p>
            <a:endParaRPr lang="en-150" dirty="0"/>
          </a:p>
        </p:txBody>
      </p:sp>
    </p:spTree>
    <p:extLst>
      <p:ext uri="{BB962C8B-B14F-4D97-AF65-F5344CB8AC3E}">
        <p14:creationId xmlns:p14="http://schemas.microsoft.com/office/powerpoint/2010/main" val="4970894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926CA-DFCC-3F80-8875-BF9FF4000F26}"/>
              </a:ext>
            </a:extLst>
          </p:cNvPr>
          <p:cNvSpPr>
            <a:spLocks noGrp="1"/>
          </p:cNvSpPr>
          <p:nvPr>
            <p:ph type="title"/>
          </p:nvPr>
        </p:nvSpPr>
        <p:spPr/>
        <p:txBody>
          <a:bodyPr/>
          <a:lstStyle/>
          <a:p>
            <a:r>
              <a:rPr lang="en-US" dirty="0"/>
              <a:t>Background – CTI Sources</a:t>
            </a:r>
            <a:endParaRPr lang="en-150" dirty="0"/>
          </a:p>
        </p:txBody>
      </p:sp>
      <p:sp>
        <p:nvSpPr>
          <p:cNvPr id="3" name="Content Placeholder 2">
            <a:extLst>
              <a:ext uri="{FF2B5EF4-FFF2-40B4-BE49-F238E27FC236}">
                <a16:creationId xmlns:a16="http://schemas.microsoft.com/office/drawing/2014/main" id="{638B4CD2-2AAD-E40B-29F8-BA4D86851042}"/>
              </a:ext>
            </a:extLst>
          </p:cNvPr>
          <p:cNvSpPr>
            <a:spLocks noGrp="1"/>
          </p:cNvSpPr>
          <p:nvPr>
            <p:ph idx="1"/>
          </p:nvPr>
        </p:nvSpPr>
        <p:spPr/>
        <p:txBody>
          <a:bodyPr/>
          <a:lstStyle/>
          <a:p>
            <a:r>
              <a:rPr lang="en-US" dirty="0"/>
              <a:t>Free / Membership / Paid</a:t>
            </a:r>
          </a:p>
          <a:p>
            <a:r>
              <a:rPr lang="en-US" dirty="0"/>
              <a:t>Producers</a:t>
            </a:r>
          </a:p>
          <a:p>
            <a:pPr lvl="1"/>
            <a:r>
              <a:rPr lang="en-US" dirty="0"/>
              <a:t>National intelligence/Cyber agencies</a:t>
            </a:r>
          </a:p>
          <a:p>
            <a:pPr lvl="1"/>
            <a:r>
              <a:rPr lang="en-US" dirty="0"/>
              <a:t>Commercial Cyber security companies</a:t>
            </a:r>
          </a:p>
          <a:p>
            <a:pPr lvl="1"/>
            <a:r>
              <a:rPr lang="en-US" dirty="0"/>
              <a:t>Industry peers</a:t>
            </a:r>
          </a:p>
          <a:p>
            <a:pPr lvl="1"/>
            <a:r>
              <a:rPr lang="en-US" dirty="0"/>
              <a:t>Individual Researchers</a:t>
            </a:r>
          </a:p>
          <a:p>
            <a:r>
              <a:rPr lang="en-US" dirty="0"/>
              <a:t>TLP: Traffic Light Protocol</a:t>
            </a:r>
          </a:p>
          <a:p>
            <a:pPr lvl="1"/>
            <a:r>
              <a:rPr lang="en-US" dirty="0"/>
              <a:t>No legal basis and enforcement</a:t>
            </a:r>
          </a:p>
          <a:p>
            <a:pPr lvl="1"/>
            <a:r>
              <a:rPr lang="en-US" dirty="0"/>
              <a:t>Widely used in the CTI community</a:t>
            </a:r>
            <a:endParaRPr lang="en-150" dirty="0"/>
          </a:p>
        </p:txBody>
      </p:sp>
    </p:spTree>
    <p:extLst>
      <p:ext uri="{BB962C8B-B14F-4D97-AF65-F5344CB8AC3E}">
        <p14:creationId xmlns:p14="http://schemas.microsoft.com/office/powerpoint/2010/main" val="1072183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8C99-C133-1E0D-72EA-F7607C9A3EB4}"/>
              </a:ext>
            </a:extLst>
          </p:cNvPr>
          <p:cNvSpPr>
            <a:spLocks noGrp="1"/>
          </p:cNvSpPr>
          <p:nvPr>
            <p:ph type="title"/>
          </p:nvPr>
        </p:nvSpPr>
        <p:spPr/>
        <p:txBody>
          <a:bodyPr/>
          <a:lstStyle/>
          <a:p>
            <a:r>
              <a:rPr lang="en-US" dirty="0"/>
              <a:t>CTI Sharing Benefits</a:t>
            </a:r>
            <a:endParaRPr lang="en-150" dirty="0"/>
          </a:p>
        </p:txBody>
      </p:sp>
      <p:sp>
        <p:nvSpPr>
          <p:cNvPr id="3" name="Content Placeholder 2">
            <a:extLst>
              <a:ext uri="{FF2B5EF4-FFF2-40B4-BE49-F238E27FC236}">
                <a16:creationId xmlns:a16="http://schemas.microsoft.com/office/drawing/2014/main" id="{CF95A65D-8426-CEB9-1561-F5367FA2BBF2}"/>
              </a:ext>
            </a:extLst>
          </p:cNvPr>
          <p:cNvSpPr>
            <a:spLocks noGrp="1"/>
          </p:cNvSpPr>
          <p:nvPr>
            <p:ph idx="1"/>
          </p:nvPr>
        </p:nvSpPr>
        <p:spPr/>
        <p:txBody>
          <a:bodyPr/>
          <a:lstStyle/>
          <a:p>
            <a:r>
              <a:rPr lang="en-US" dirty="0"/>
              <a:t>Finding Threat Actors: </a:t>
            </a:r>
          </a:p>
          <a:p>
            <a:pPr lvl="1"/>
            <a:r>
              <a:rPr lang="en-US" dirty="0"/>
              <a:t>Attackers keep their TTPs</a:t>
            </a:r>
          </a:p>
          <a:p>
            <a:pPr lvl="1"/>
            <a:r>
              <a:rPr lang="en-US" dirty="0"/>
              <a:t>They own a particular capabilities and infrastructure</a:t>
            </a:r>
          </a:p>
          <a:p>
            <a:pPr lvl="1"/>
            <a:endParaRPr lang="en-150" dirty="0"/>
          </a:p>
        </p:txBody>
      </p:sp>
    </p:spTree>
    <p:extLst>
      <p:ext uri="{BB962C8B-B14F-4D97-AF65-F5344CB8AC3E}">
        <p14:creationId xmlns:p14="http://schemas.microsoft.com/office/powerpoint/2010/main" val="23126666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A3B0B-29A0-76AB-0DD4-84F38237101A}"/>
              </a:ext>
            </a:extLst>
          </p:cNvPr>
          <p:cNvSpPr>
            <a:spLocks noGrp="1"/>
          </p:cNvSpPr>
          <p:nvPr>
            <p:ph type="title"/>
          </p:nvPr>
        </p:nvSpPr>
        <p:spPr/>
        <p:txBody>
          <a:bodyPr/>
          <a:lstStyle/>
          <a:p>
            <a:r>
              <a:rPr lang="en-US" dirty="0"/>
              <a:t>Sample Data</a:t>
            </a:r>
            <a:endParaRPr lang="en-150" dirty="0"/>
          </a:p>
        </p:txBody>
      </p:sp>
      <p:sp>
        <p:nvSpPr>
          <p:cNvPr id="3" name="Content Placeholder 2">
            <a:extLst>
              <a:ext uri="{FF2B5EF4-FFF2-40B4-BE49-F238E27FC236}">
                <a16:creationId xmlns:a16="http://schemas.microsoft.com/office/drawing/2014/main" id="{B5C83502-54F5-601C-38EA-FE2D010FEBAE}"/>
              </a:ext>
            </a:extLst>
          </p:cNvPr>
          <p:cNvSpPr>
            <a:spLocks noGrp="1"/>
          </p:cNvSpPr>
          <p:nvPr>
            <p:ph idx="1"/>
          </p:nvPr>
        </p:nvSpPr>
        <p:spPr/>
        <p:txBody>
          <a:bodyPr>
            <a:normAutofit fontScale="85000" lnSpcReduction="20000"/>
          </a:bodyPr>
          <a:lstStyle/>
          <a:p>
            <a:r>
              <a:rPr lang="en-US" dirty="0"/>
              <a:t>Stix objects:</a:t>
            </a:r>
          </a:p>
          <a:p>
            <a:pPr lvl="1"/>
            <a:r>
              <a:rPr lang="en-US" dirty="0"/>
              <a:t>Intrusion-set</a:t>
            </a:r>
          </a:p>
          <a:p>
            <a:pPr lvl="1"/>
            <a:r>
              <a:rPr lang="en-US" dirty="0"/>
              <a:t>Threat-actor</a:t>
            </a:r>
          </a:p>
          <a:p>
            <a:pPr lvl="1"/>
            <a:r>
              <a:rPr lang="en-US" dirty="0"/>
              <a:t>Identity</a:t>
            </a:r>
          </a:p>
          <a:p>
            <a:pPr lvl="1"/>
            <a:r>
              <a:rPr lang="en-US" dirty="0"/>
              <a:t>Indicator</a:t>
            </a:r>
          </a:p>
          <a:p>
            <a:pPr lvl="1"/>
            <a:r>
              <a:rPr lang="en-US" dirty="0"/>
              <a:t>Malware</a:t>
            </a:r>
          </a:p>
          <a:p>
            <a:pPr lvl="1"/>
            <a:r>
              <a:rPr lang="en-US" dirty="0"/>
              <a:t>Tool</a:t>
            </a:r>
          </a:p>
          <a:p>
            <a:pPr lvl="1"/>
            <a:r>
              <a:rPr lang="en-US" dirty="0"/>
              <a:t>Attack-pattern</a:t>
            </a:r>
          </a:p>
          <a:p>
            <a:pPr lvl="1"/>
            <a:r>
              <a:rPr lang="en-US" dirty="0"/>
              <a:t>Report</a:t>
            </a:r>
          </a:p>
          <a:p>
            <a:r>
              <a:rPr lang="en-US" dirty="0"/>
              <a:t>On Stix website:</a:t>
            </a:r>
          </a:p>
          <a:p>
            <a:pPr lvl="1"/>
            <a:r>
              <a:rPr lang="en-US" b="0" i="0" u="sng" dirty="0">
                <a:solidFill>
                  <a:srgbClr val="2A7AE2"/>
                </a:solidFill>
                <a:effectLst/>
                <a:latin typeface="Helvetica Neue"/>
                <a:hlinkClick r:id="rId2"/>
              </a:rPr>
              <a:t>Mandiant's APT1 Report</a:t>
            </a:r>
            <a:endParaRPr lang="en-US" u="sng" dirty="0">
              <a:solidFill>
                <a:srgbClr val="2A7AE2"/>
              </a:solidFill>
              <a:latin typeface="Helvetica Neue"/>
            </a:endParaRPr>
          </a:p>
          <a:p>
            <a:pPr lvl="2"/>
            <a:r>
              <a:rPr lang="en-US" b="0" i="0" dirty="0">
                <a:solidFill>
                  <a:srgbClr val="111111"/>
                </a:solidFill>
                <a:effectLst/>
                <a:latin typeface="Helvetica Neue"/>
              </a:rPr>
              <a:t>An in-depth threat report by Mandiant </a:t>
            </a:r>
          </a:p>
          <a:p>
            <a:pPr lvl="2"/>
            <a:r>
              <a:rPr lang="en-US" b="0" i="0" dirty="0">
                <a:solidFill>
                  <a:srgbClr val="111111"/>
                </a:solidFill>
                <a:effectLst/>
                <a:latin typeface="Helvetica Neue"/>
              </a:rPr>
              <a:t>focused on a sophisticated APT simply called “APT1”. </a:t>
            </a:r>
          </a:p>
          <a:p>
            <a:pPr lvl="2"/>
            <a:r>
              <a:rPr lang="en-US" dirty="0">
                <a:solidFill>
                  <a:srgbClr val="111111"/>
                </a:solidFill>
                <a:latin typeface="Helvetica Neue"/>
              </a:rPr>
              <a:t>C</a:t>
            </a:r>
            <a:r>
              <a:rPr lang="en-US" b="0" i="0" dirty="0">
                <a:solidFill>
                  <a:srgbClr val="111111"/>
                </a:solidFill>
                <a:effectLst/>
                <a:latin typeface="Helvetica Neue"/>
              </a:rPr>
              <a:t>onducted cyber espionage campaigns sponsored by the Chinese government</a:t>
            </a:r>
            <a:endParaRPr lang="en-150" dirty="0"/>
          </a:p>
        </p:txBody>
      </p:sp>
      <p:graphicFrame>
        <p:nvGraphicFramePr>
          <p:cNvPr id="4" name="Table 3">
            <a:extLst>
              <a:ext uri="{FF2B5EF4-FFF2-40B4-BE49-F238E27FC236}">
                <a16:creationId xmlns:a16="http://schemas.microsoft.com/office/drawing/2014/main" id="{0F7531EA-F11E-FDC1-BE8C-5803D9C677B6}"/>
              </a:ext>
            </a:extLst>
          </p:cNvPr>
          <p:cNvGraphicFramePr>
            <a:graphicFrameLocks noGrp="1"/>
          </p:cNvGraphicFramePr>
          <p:nvPr>
            <p:extLst>
              <p:ext uri="{D42A27DB-BD31-4B8C-83A1-F6EECF244321}">
                <p14:modId xmlns:p14="http://schemas.microsoft.com/office/powerpoint/2010/main" val="1134075383"/>
              </p:ext>
            </p:extLst>
          </p:nvPr>
        </p:nvGraphicFramePr>
        <p:xfrm>
          <a:off x="6290839" y="1094105"/>
          <a:ext cx="3432514" cy="1463040"/>
        </p:xfrm>
        <a:graphic>
          <a:graphicData uri="http://schemas.openxmlformats.org/drawingml/2006/table">
            <a:tbl>
              <a:tblPr/>
              <a:tblGrid>
                <a:gridCol w="1716257">
                  <a:extLst>
                    <a:ext uri="{9D8B030D-6E8A-4147-A177-3AD203B41FA5}">
                      <a16:colId xmlns:a16="http://schemas.microsoft.com/office/drawing/2014/main" val="2988356301"/>
                    </a:ext>
                  </a:extLst>
                </a:gridCol>
                <a:gridCol w="1716257">
                  <a:extLst>
                    <a:ext uri="{9D8B030D-6E8A-4147-A177-3AD203B41FA5}">
                      <a16:colId xmlns:a16="http://schemas.microsoft.com/office/drawing/2014/main" val="2106727098"/>
                    </a:ext>
                  </a:extLst>
                </a:gridCol>
              </a:tblGrid>
              <a:tr h="0">
                <a:tc>
                  <a:txBody>
                    <a:bodyPr/>
                    <a:lstStyle/>
                    <a:p>
                      <a:endParaRPr lang="en-US" dirty="0">
                        <a:effectLst/>
                      </a:endParaRPr>
                    </a:p>
                  </a:txBody>
                  <a:tcPr anchor="ctr">
                    <a:lnL>
                      <a:noFill/>
                    </a:lnL>
                    <a:lnR>
                      <a:noFill/>
                    </a:lnR>
                    <a:lnT>
                      <a:noFill/>
                    </a:lnT>
                    <a:lnB>
                      <a:noFill/>
                    </a:lnB>
                  </a:tcPr>
                </a:tc>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922399684"/>
                  </a:ext>
                </a:extLst>
              </a:tr>
              <a:tr h="0">
                <a:tc>
                  <a:txBody>
                    <a:bodyPr/>
                    <a:lstStyle/>
                    <a:p>
                      <a:endParaRPr lang="en-US">
                        <a:effectLst/>
                      </a:endParaRPr>
                    </a:p>
                  </a:txBody>
                  <a:tcPr anchor="ctr">
                    <a:lnL>
                      <a:noFill/>
                    </a:lnL>
                    <a:lnR>
                      <a:noFill/>
                    </a:lnR>
                    <a:lnT>
                      <a:noFill/>
                    </a:lnT>
                    <a:lnB>
                      <a:noFill/>
                    </a:lnB>
                  </a:tcPr>
                </a:tc>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2150511688"/>
                  </a:ext>
                </a:extLst>
              </a:tr>
              <a:tr h="0">
                <a:tc>
                  <a:txBody>
                    <a:bodyPr/>
                    <a:lstStyle/>
                    <a:p>
                      <a:endParaRPr lang="en-US">
                        <a:effectLst/>
                      </a:endParaRPr>
                    </a:p>
                  </a:txBody>
                  <a:tcPr anchor="ctr">
                    <a:lnL>
                      <a:noFill/>
                    </a:lnL>
                    <a:lnR>
                      <a:noFill/>
                    </a:lnR>
                    <a:lnT>
                      <a:noFill/>
                    </a:lnT>
                    <a:lnB>
                      <a:noFill/>
                    </a:lnB>
                  </a:tcPr>
                </a:tc>
                <a:tc>
                  <a:txBody>
                    <a:bodyPr/>
                    <a:lstStyle/>
                    <a:p>
                      <a:endParaRPr lang="en-US">
                        <a:effectLst/>
                      </a:endParaRPr>
                    </a:p>
                  </a:txBody>
                  <a:tcPr anchor="ctr">
                    <a:lnL>
                      <a:noFill/>
                    </a:lnL>
                    <a:lnR>
                      <a:noFill/>
                    </a:lnR>
                    <a:lnT>
                      <a:noFill/>
                    </a:lnT>
                    <a:lnB>
                      <a:noFill/>
                    </a:lnB>
                  </a:tcPr>
                </a:tc>
                <a:extLst>
                  <a:ext uri="{0D108BD9-81ED-4DB2-BD59-A6C34878D82A}">
                    <a16:rowId xmlns:a16="http://schemas.microsoft.com/office/drawing/2014/main" val="454633422"/>
                  </a:ext>
                </a:extLst>
              </a:tr>
              <a:tr h="0">
                <a:tc>
                  <a:txBody>
                    <a:bodyPr/>
                    <a:lstStyle/>
                    <a:p>
                      <a:endParaRPr lang="en-US">
                        <a:effectLst/>
                      </a:endParaRPr>
                    </a:p>
                  </a:txBody>
                  <a:tcPr anchor="ctr">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val="3064291516"/>
                  </a:ext>
                </a:extLst>
              </a:tr>
            </a:tbl>
          </a:graphicData>
        </a:graphic>
      </p:graphicFrame>
    </p:spTree>
    <p:extLst>
      <p:ext uri="{BB962C8B-B14F-4D97-AF65-F5344CB8AC3E}">
        <p14:creationId xmlns:p14="http://schemas.microsoft.com/office/powerpoint/2010/main" val="37645248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E26708-415B-B476-EB6B-01AC1BD0F8E2}"/>
              </a:ext>
            </a:extLst>
          </p:cNvPr>
          <p:cNvSpPr>
            <a:spLocks noGrp="1"/>
          </p:cNvSpPr>
          <p:nvPr>
            <p:ph type="title"/>
          </p:nvPr>
        </p:nvSpPr>
        <p:spPr>
          <a:xfrm>
            <a:off x="838200" y="365125"/>
            <a:ext cx="10515600" cy="1325563"/>
          </a:xfrm>
        </p:spPr>
        <p:txBody>
          <a:bodyPr/>
          <a:lstStyle/>
          <a:p>
            <a:r>
              <a:rPr lang="en-US" dirty="0"/>
              <a:t>News</a:t>
            </a:r>
            <a:endParaRPr lang="en-150" dirty="0"/>
          </a:p>
        </p:txBody>
      </p:sp>
      <p:sp>
        <p:nvSpPr>
          <p:cNvPr id="5" name="Content Placeholder 4">
            <a:extLst>
              <a:ext uri="{FF2B5EF4-FFF2-40B4-BE49-F238E27FC236}">
                <a16:creationId xmlns:a16="http://schemas.microsoft.com/office/drawing/2014/main" id="{82C07F37-56CF-044A-2166-B0A3AF92A1BB}"/>
              </a:ext>
            </a:extLst>
          </p:cNvPr>
          <p:cNvSpPr>
            <a:spLocks noGrp="1"/>
          </p:cNvSpPr>
          <p:nvPr>
            <p:ph idx="1"/>
          </p:nvPr>
        </p:nvSpPr>
        <p:spPr/>
        <p:txBody>
          <a:bodyPr/>
          <a:lstStyle/>
          <a:p>
            <a:r>
              <a:rPr lang="en-US" dirty="0"/>
              <a:t>Guard Project: Securing digital service chains</a:t>
            </a:r>
          </a:p>
          <a:p>
            <a:r>
              <a:rPr lang="en-US" dirty="0">
                <a:effectLst/>
              </a:rPr>
              <a:t>Repetto, Matteo. “Adaptive Monitoring, Detection, and Response for Agile Digital Service Chains.” </a:t>
            </a:r>
            <a:r>
              <a:rPr lang="en-US" i="1" dirty="0">
                <a:effectLst/>
              </a:rPr>
              <a:t>Computers &amp; Security</a:t>
            </a:r>
            <a:r>
              <a:rPr lang="en-US" dirty="0">
                <a:effectLst/>
              </a:rPr>
              <a:t> 132 (September 1, 2023): 103343. </a:t>
            </a:r>
            <a:r>
              <a:rPr lang="en-US" dirty="0">
                <a:effectLst/>
                <a:hlinkClick r:id="rId2"/>
              </a:rPr>
              <a:t>https://doi.org/10.1016/j.cose.2023.103343</a:t>
            </a:r>
            <a:r>
              <a:rPr lang="en-US" dirty="0">
                <a:effectLst/>
              </a:rPr>
              <a:t>.</a:t>
            </a:r>
          </a:p>
          <a:p>
            <a:r>
              <a:rPr lang="en-US" dirty="0"/>
              <a:t>Huawei PhD offer: </a:t>
            </a:r>
            <a:endParaRPr lang="en-US" dirty="0">
              <a:effectLst/>
            </a:endParaRPr>
          </a:p>
          <a:p>
            <a:endParaRPr lang="en-US" dirty="0">
              <a:effectLst/>
            </a:endParaRPr>
          </a:p>
        </p:txBody>
      </p:sp>
      <p:pic>
        <p:nvPicPr>
          <p:cNvPr id="7" name="Picture 6">
            <a:extLst>
              <a:ext uri="{FF2B5EF4-FFF2-40B4-BE49-F238E27FC236}">
                <a16:creationId xmlns:a16="http://schemas.microsoft.com/office/drawing/2014/main" id="{99E7A995-2078-0AE7-6D7F-93A7E4F8E5BF}"/>
              </a:ext>
            </a:extLst>
          </p:cNvPr>
          <p:cNvPicPr>
            <a:picLocks noChangeAspect="1"/>
          </p:cNvPicPr>
          <p:nvPr/>
        </p:nvPicPr>
        <p:blipFill>
          <a:blip r:embed="rId3"/>
          <a:stretch>
            <a:fillRect/>
          </a:stretch>
        </p:blipFill>
        <p:spPr>
          <a:xfrm>
            <a:off x="7985490" y="537113"/>
            <a:ext cx="3854086" cy="1383518"/>
          </a:xfrm>
          <a:prstGeom prst="rect">
            <a:avLst/>
          </a:prstGeom>
        </p:spPr>
      </p:pic>
      <p:pic>
        <p:nvPicPr>
          <p:cNvPr id="9" name="Picture 8">
            <a:extLst>
              <a:ext uri="{FF2B5EF4-FFF2-40B4-BE49-F238E27FC236}">
                <a16:creationId xmlns:a16="http://schemas.microsoft.com/office/drawing/2014/main" id="{E88BF615-C4C1-5615-AF46-956C8E94A49F}"/>
              </a:ext>
            </a:extLst>
          </p:cNvPr>
          <p:cNvPicPr>
            <a:picLocks noChangeAspect="1"/>
          </p:cNvPicPr>
          <p:nvPr/>
        </p:nvPicPr>
        <p:blipFill>
          <a:blip r:embed="rId4"/>
          <a:stretch>
            <a:fillRect/>
          </a:stretch>
        </p:blipFill>
        <p:spPr>
          <a:xfrm>
            <a:off x="7528121" y="3741134"/>
            <a:ext cx="3949876" cy="2579753"/>
          </a:xfrm>
          <a:prstGeom prst="rect">
            <a:avLst/>
          </a:prstGeom>
        </p:spPr>
      </p:pic>
    </p:spTree>
    <p:extLst>
      <p:ext uri="{BB962C8B-B14F-4D97-AF65-F5344CB8AC3E}">
        <p14:creationId xmlns:p14="http://schemas.microsoft.com/office/powerpoint/2010/main" val="2223089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0219A4-11C5-9156-3ADF-D6D486957A19}"/>
              </a:ext>
            </a:extLst>
          </p:cNvPr>
          <p:cNvSpPr>
            <a:spLocks noGrp="1"/>
          </p:cNvSpPr>
          <p:nvPr>
            <p:ph type="title"/>
          </p:nvPr>
        </p:nvSpPr>
        <p:spPr/>
        <p:txBody>
          <a:bodyPr/>
          <a:lstStyle/>
          <a:p>
            <a:r>
              <a:rPr lang="en-US" dirty="0"/>
              <a:t>Next Meeting</a:t>
            </a:r>
            <a:endParaRPr lang="en-150" dirty="0"/>
          </a:p>
        </p:txBody>
      </p:sp>
      <p:sp>
        <p:nvSpPr>
          <p:cNvPr id="5" name="Text Placeholder 4">
            <a:extLst>
              <a:ext uri="{FF2B5EF4-FFF2-40B4-BE49-F238E27FC236}">
                <a16:creationId xmlns:a16="http://schemas.microsoft.com/office/drawing/2014/main" id="{93BF97C7-EB35-3776-714A-B1B32443C115}"/>
              </a:ext>
            </a:extLst>
          </p:cNvPr>
          <p:cNvSpPr>
            <a:spLocks noGrp="1"/>
          </p:cNvSpPr>
          <p:nvPr>
            <p:ph type="body" idx="1"/>
          </p:nvPr>
        </p:nvSpPr>
        <p:spPr/>
        <p:txBody>
          <a:bodyPr/>
          <a:lstStyle/>
          <a:p>
            <a:endParaRPr lang="en-150"/>
          </a:p>
        </p:txBody>
      </p:sp>
    </p:spTree>
    <p:extLst>
      <p:ext uri="{BB962C8B-B14F-4D97-AF65-F5344CB8AC3E}">
        <p14:creationId xmlns:p14="http://schemas.microsoft.com/office/powerpoint/2010/main" val="2501392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7B0E3-7898-A85B-39D9-B18EC46EFCE6}"/>
              </a:ext>
            </a:extLst>
          </p:cNvPr>
          <p:cNvSpPr>
            <a:spLocks noGrp="1"/>
          </p:cNvSpPr>
          <p:nvPr>
            <p:ph type="title"/>
          </p:nvPr>
        </p:nvSpPr>
        <p:spPr>
          <a:xfrm>
            <a:off x="838200" y="365125"/>
            <a:ext cx="10515600" cy="1325563"/>
          </a:xfrm>
        </p:spPr>
        <p:txBody>
          <a:bodyPr>
            <a:normAutofit/>
          </a:bodyPr>
          <a:lstStyle/>
          <a:p>
            <a:r>
              <a:rPr lang="en-US" sz="5400" dirty="0"/>
              <a:t>Solution Overview – CTI Bazaar</a:t>
            </a:r>
            <a:endParaRPr lang="en-150" sz="5400" dirty="0"/>
          </a:p>
        </p:txBody>
      </p:sp>
      <p:sp>
        <p:nvSpPr>
          <p:cNvPr id="10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ontent Placeholder 2">
            <a:extLst>
              <a:ext uri="{FF2B5EF4-FFF2-40B4-BE49-F238E27FC236}">
                <a16:creationId xmlns:a16="http://schemas.microsoft.com/office/drawing/2014/main" id="{4940CF22-A47B-EC90-6C55-23A7847E0C6B}"/>
              </a:ext>
            </a:extLst>
          </p:cNvPr>
          <p:cNvSpPr>
            <a:spLocks noGrp="1"/>
          </p:cNvSpPr>
          <p:nvPr>
            <p:ph idx="1"/>
          </p:nvPr>
        </p:nvSpPr>
        <p:spPr>
          <a:xfrm>
            <a:off x="838200" y="1929384"/>
            <a:ext cx="7486650" cy="427012"/>
          </a:xfrm>
        </p:spPr>
        <p:txBody>
          <a:bodyPr>
            <a:normAutofit/>
          </a:bodyPr>
          <a:lstStyle/>
          <a:p>
            <a:r>
              <a:rPr lang="en-US" sz="2200" dirty="0"/>
              <a:t>Sovereign marketplace for CTI data -&gt; CTI Bazaar</a:t>
            </a:r>
          </a:p>
          <a:p>
            <a:endParaRPr lang="en-150" sz="2200" dirty="0"/>
          </a:p>
        </p:txBody>
      </p:sp>
      <p:sp>
        <p:nvSpPr>
          <p:cNvPr id="4" name="TextBox 3">
            <a:extLst>
              <a:ext uri="{FF2B5EF4-FFF2-40B4-BE49-F238E27FC236}">
                <a16:creationId xmlns:a16="http://schemas.microsoft.com/office/drawing/2014/main" id="{275FB206-51A3-EAF8-6749-582B3D38AE8A}"/>
              </a:ext>
            </a:extLst>
          </p:cNvPr>
          <p:cNvSpPr txBox="1"/>
          <p:nvPr/>
        </p:nvSpPr>
        <p:spPr>
          <a:xfrm>
            <a:off x="7130375" y="2568182"/>
            <a:ext cx="4930020" cy="1200329"/>
          </a:xfrm>
          <a:prstGeom prst="rect">
            <a:avLst/>
          </a:prstGeom>
          <a:solidFill>
            <a:srgbClr val="FF0000">
              <a:alpha val="55000"/>
            </a:srgbClr>
          </a:solidFill>
        </p:spPr>
        <p:txBody>
          <a:bodyPr wrap="square" rtlCol="0">
            <a:spAutoFit/>
          </a:bodyPr>
          <a:lstStyle/>
          <a:p>
            <a:pPr marL="742950" lvl="1" indent="-285750">
              <a:buFont typeface="Arial" panose="020B0604020202020204" pitchFamily="34" charset="0"/>
              <a:buChar char="•"/>
            </a:pPr>
            <a:r>
              <a:rPr lang="en-US" dirty="0"/>
              <a:t>Not scalable</a:t>
            </a:r>
          </a:p>
          <a:p>
            <a:pPr marL="742950" lvl="1" indent="-285750">
              <a:buFont typeface="Arial" panose="020B0604020202020204" pitchFamily="34" charset="0"/>
              <a:buChar char="•"/>
            </a:pPr>
            <a:r>
              <a:rPr lang="en-US" dirty="0"/>
              <a:t>Not shared with enough people and timely</a:t>
            </a:r>
          </a:p>
          <a:p>
            <a:pPr marL="742950" lvl="1" indent="-285750">
              <a:buFont typeface="Arial" panose="020B0604020202020204" pitchFamily="34" charset="0"/>
              <a:buChar char="•"/>
            </a:pPr>
            <a:r>
              <a:rPr lang="en-US" dirty="0"/>
              <a:t>Interoperability</a:t>
            </a:r>
          </a:p>
          <a:p>
            <a:pPr marL="1200150" lvl="2" indent="-285750">
              <a:buFont typeface="Arial" panose="020B0604020202020204" pitchFamily="34" charset="0"/>
              <a:buChar char="•"/>
            </a:pPr>
            <a:r>
              <a:rPr lang="en-US" dirty="0"/>
              <a:t>No standard -&gt; Ad-hoc -&gt; more effort </a:t>
            </a:r>
          </a:p>
        </p:txBody>
      </p:sp>
      <p:sp>
        <p:nvSpPr>
          <p:cNvPr id="6" name="TextBox 5">
            <a:extLst>
              <a:ext uri="{FF2B5EF4-FFF2-40B4-BE49-F238E27FC236}">
                <a16:creationId xmlns:a16="http://schemas.microsoft.com/office/drawing/2014/main" id="{D77B5C88-1A23-E518-50E8-1B43349820A3}"/>
              </a:ext>
            </a:extLst>
          </p:cNvPr>
          <p:cNvSpPr txBox="1"/>
          <p:nvPr/>
        </p:nvSpPr>
        <p:spPr>
          <a:xfrm>
            <a:off x="80040" y="2732802"/>
            <a:ext cx="4495846" cy="1107996"/>
          </a:xfrm>
          <a:prstGeom prst="rect">
            <a:avLst/>
          </a:prstGeom>
          <a:solidFill>
            <a:srgbClr val="FF0000">
              <a:alpha val="38000"/>
            </a:srgbClr>
          </a:solidFill>
          <a:ln>
            <a:solidFill>
              <a:schemeClr val="accent1"/>
            </a:solidFill>
          </a:ln>
        </p:spPr>
        <p:txBody>
          <a:bodyPr wrap="none" rtlCol="0">
            <a:spAutoFit/>
          </a:bodyPr>
          <a:lstStyle/>
          <a:p>
            <a:pPr lvl="1"/>
            <a:r>
              <a:rPr lang="en-US" sz="2200" dirty="0"/>
              <a:t>Legal and Regulatory constraints</a:t>
            </a:r>
          </a:p>
          <a:p>
            <a:pPr lvl="1"/>
            <a:r>
              <a:rPr lang="en-US" sz="2200" dirty="0"/>
              <a:t>Trust and adversary Usage</a:t>
            </a:r>
          </a:p>
          <a:p>
            <a:pPr lvl="1"/>
            <a:r>
              <a:rPr lang="en-US" sz="2200" dirty="0"/>
              <a:t>Market Factors</a:t>
            </a:r>
          </a:p>
        </p:txBody>
      </p:sp>
      <p:cxnSp>
        <p:nvCxnSpPr>
          <p:cNvPr id="30" name="Straight Connector 29">
            <a:extLst>
              <a:ext uri="{FF2B5EF4-FFF2-40B4-BE49-F238E27FC236}">
                <a16:creationId xmlns:a16="http://schemas.microsoft.com/office/drawing/2014/main" id="{B8AF85E3-DB6C-DA69-6940-DBC04EDB0D8F}"/>
              </a:ext>
            </a:extLst>
          </p:cNvPr>
          <p:cNvCxnSpPr/>
          <p:nvPr/>
        </p:nvCxnSpPr>
        <p:spPr>
          <a:xfrm>
            <a:off x="923925" y="5180627"/>
            <a:ext cx="10058400" cy="0"/>
          </a:xfrm>
          <a:prstGeom prst="line">
            <a:avLst/>
          </a:prstGeom>
          <a:ln w="76200"/>
        </p:spPr>
        <p:style>
          <a:lnRef idx="3">
            <a:schemeClr val="accent1"/>
          </a:lnRef>
          <a:fillRef idx="0">
            <a:schemeClr val="accent1"/>
          </a:fillRef>
          <a:effectRef idx="2">
            <a:schemeClr val="accent1"/>
          </a:effectRef>
          <a:fontRef idx="minor">
            <a:schemeClr val="tx1"/>
          </a:fontRef>
        </p:style>
      </p:cxnSp>
      <p:sp>
        <p:nvSpPr>
          <p:cNvPr id="40" name="Rectangle 39">
            <a:extLst>
              <a:ext uri="{FF2B5EF4-FFF2-40B4-BE49-F238E27FC236}">
                <a16:creationId xmlns:a16="http://schemas.microsoft.com/office/drawing/2014/main" id="{8D5A106D-BFDF-D1BB-2D75-74B0B3EE2062}"/>
              </a:ext>
            </a:extLst>
          </p:cNvPr>
          <p:cNvSpPr/>
          <p:nvPr/>
        </p:nvSpPr>
        <p:spPr>
          <a:xfrm>
            <a:off x="80040" y="3936220"/>
            <a:ext cx="3131440" cy="107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Public crowd-sourced Collaborative CTI (C-CTI)</a:t>
            </a:r>
          </a:p>
        </p:txBody>
      </p:sp>
      <p:sp>
        <p:nvSpPr>
          <p:cNvPr id="42" name="Rectangle 41">
            <a:extLst>
              <a:ext uri="{FF2B5EF4-FFF2-40B4-BE49-F238E27FC236}">
                <a16:creationId xmlns:a16="http://schemas.microsoft.com/office/drawing/2014/main" id="{5DFD607B-3C28-D7DE-1393-FD15F007F45C}"/>
              </a:ext>
            </a:extLst>
          </p:cNvPr>
          <p:cNvSpPr/>
          <p:nvPr/>
        </p:nvSpPr>
        <p:spPr>
          <a:xfrm>
            <a:off x="8604915" y="3936220"/>
            <a:ext cx="3131440" cy="107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Private ad-hoc C-CTI</a:t>
            </a:r>
          </a:p>
        </p:txBody>
      </p:sp>
      <p:sp>
        <p:nvSpPr>
          <p:cNvPr id="47" name="Rectangle 46">
            <a:extLst>
              <a:ext uri="{FF2B5EF4-FFF2-40B4-BE49-F238E27FC236}">
                <a16:creationId xmlns:a16="http://schemas.microsoft.com/office/drawing/2014/main" id="{897C3B3C-857A-DA18-CC92-DCA192329323}"/>
              </a:ext>
            </a:extLst>
          </p:cNvPr>
          <p:cNvSpPr/>
          <p:nvPr/>
        </p:nvSpPr>
        <p:spPr>
          <a:xfrm>
            <a:off x="4354178" y="5317547"/>
            <a:ext cx="3131440" cy="107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Our solution: best from each side</a:t>
            </a:r>
          </a:p>
        </p:txBody>
      </p:sp>
    </p:spTree>
    <p:extLst>
      <p:ext uri="{BB962C8B-B14F-4D97-AF65-F5344CB8AC3E}">
        <p14:creationId xmlns:p14="http://schemas.microsoft.com/office/powerpoint/2010/main" val="1843375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A2CF6-0BA9-B571-5373-81A704EA1EFA}"/>
              </a:ext>
            </a:extLst>
          </p:cNvPr>
          <p:cNvSpPr>
            <a:spLocks noGrp="1"/>
          </p:cNvSpPr>
          <p:nvPr>
            <p:ph type="title"/>
          </p:nvPr>
        </p:nvSpPr>
        <p:spPr/>
        <p:txBody>
          <a:bodyPr/>
          <a:lstStyle/>
          <a:p>
            <a:r>
              <a:rPr lang="en-US" dirty="0"/>
              <a:t>Areas of use</a:t>
            </a:r>
            <a:endParaRPr lang="en-150" dirty="0"/>
          </a:p>
        </p:txBody>
      </p:sp>
      <p:sp>
        <p:nvSpPr>
          <p:cNvPr id="3" name="Content Placeholder 2">
            <a:extLst>
              <a:ext uri="{FF2B5EF4-FFF2-40B4-BE49-F238E27FC236}">
                <a16:creationId xmlns:a16="http://schemas.microsoft.com/office/drawing/2014/main" id="{52BA7B3C-EAFE-4677-12A3-17DA642FCD3C}"/>
              </a:ext>
            </a:extLst>
          </p:cNvPr>
          <p:cNvSpPr>
            <a:spLocks noGrp="1"/>
          </p:cNvSpPr>
          <p:nvPr>
            <p:ph idx="1"/>
          </p:nvPr>
        </p:nvSpPr>
        <p:spPr/>
        <p:txBody>
          <a:bodyPr/>
          <a:lstStyle/>
          <a:p>
            <a:r>
              <a:rPr lang="en-US" dirty="0"/>
              <a:t>Any sector with many cooperating organizations having fundamental IT components that require high cyber security levels</a:t>
            </a:r>
          </a:p>
          <a:p>
            <a:r>
              <a:rPr lang="en-US" dirty="0"/>
              <a:t>Critical National Infrastructures -&gt; ISACs</a:t>
            </a:r>
          </a:p>
          <a:p>
            <a:pPr lvl="1"/>
            <a:r>
              <a:rPr lang="en-US" dirty="0">
                <a:highlight>
                  <a:srgbClr val="FFFF00"/>
                </a:highlight>
              </a:rPr>
              <a:t>Energy (Smart Power Systems) -&gt; Our focus of experiments</a:t>
            </a:r>
          </a:p>
          <a:p>
            <a:pPr lvl="1"/>
            <a:r>
              <a:rPr lang="en-US" dirty="0"/>
              <a:t>Economic  (Banking and Insurance)</a:t>
            </a:r>
          </a:p>
          <a:p>
            <a:pPr lvl="1"/>
            <a:r>
              <a:rPr lang="en-US" dirty="0"/>
              <a:t>Health (Hospitals)</a:t>
            </a:r>
          </a:p>
          <a:p>
            <a:pPr lvl="1"/>
            <a:r>
              <a:rPr lang="en-US" dirty="0"/>
              <a:t>Transportation (Smart Mobility)</a:t>
            </a:r>
          </a:p>
          <a:p>
            <a:pPr lvl="1"/>
            <a:r>
              <a:rPr lang="en-US" dirty="0"/>
              <a:t>...</a:t>
            </a:r>
          </a:p>
          <a:p>
            <a:r>
              <a:rPr lang="en-US" dirty="0"/>
              <a:t>Private Sector</a:t>
            </a:r>
          </a:p>
          <a:p>
            <a:pPr lvl="1"/>
            <a:r>
              <a:rPr lang="en-US" dirty="0"/>
              <a:t>Industry 4</a:t>
            </a:r>
            <a:endParaRPr lang="en-150" dirty="0"/>
          </a:p>
        </p:txBody>
      </p:sp>
    </p:spTree>
    <p:extLst>
      <p:ext uri="{BB962C8B-B14F-4D97-AF65-F5344CB8AC3E}">
        <p14:creationId xmlns:p14="http://schemas.microsoft.com/office/powerpoint/2010/main" val="897988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F29B-67AD-1DA1-C841-56ACABB1AECA}"/>
              </a:ext>
            </a:extLst>
          </p:cNvPr>
          <p:cNvSpPr>
            <a:spLocks noGrp="1"/>
          </p:cNvSpPr>
          <p:nvPr>
            <p:ph type="title"/>
          </p:nvPr>
        </p:nvSpPr>
        <p:spPr/>
        <p:txBody>
          <a:bodyPr/>
          <a:lstStyle/>
          <a:p>
            <a:r>
              <a:rPr lang="en-DE" dirty="0"/>
              <a:t>CTI Sharing (Cont.)</a:t>
            </a:r>
            <a:endParaRPr lang="en-US" dirty="0"/>
          </a:p>
        </p:txBody>
      </p:sp>
      <p:sp>
        <p:nvSpPr>
          <p:cNvPr id="3" name="Content Placeholder 2">
            <a:extLst>
              <a:ext uri="{FF2B5EF4-FFF2-40B4-BE49-F238E27FC236}">
                <a16:creationId xmlns:a16="http://schemas.microsoft.com/office/drawing/2014/main" id="{9ECB2144-476B-DCD0-C507-8408A889F2A3}"/>
              </a:ext>
            </a:extLst>
          </p:cNvPr>
          <p:cNvSpPr>
            <a:spLocks noGrp="1"/>
          </p:cNvSpPr>
          <p:nvPr>
            <p:ph idx="1"/>
          </p:nvPr>
        </p:nvSpPr>
        <p:spPr/>
        <p:txBody>
          <a:bodyPr numCol="2" anchor="t">
            <a:normAutofit fontScale="40000" lnSpcReduction="20000"/>
          </a:bodyPr>
          <a:lstStyle/>
          <a:p>
            <a:r>
              <a:rPr lang="en-DE" dirty="0"/>
              <a:t>Sharing Barriers:</a:t>
            </a:r>
          </a:p>
          <a:p>
            <a:pPr lvl="1"/>
            <a:r>
              <a:rPr lang="en-DE" dirty="0"/>
              <a:t>Legal and Regulatory (Liability / NDA)</a:t>
            </a:r>
          </a:p>
          <a:p>
            <a:pPr lvl="1"/>
            <a:r>
              <a:rPr lang="en-DE" dirty="0"/>
              <a:t>Interoperability (Various Formats)  </a:t>
            </a:r>
          </a:p>
          <a:p>
            <a:pPr lvl="1"/>
            <a:r>
              <a:rPr lang="en-DE" dirty="0"/>
              <a:t>Cost/Benefit</a:t>
            </a:r>
          </a:p>
          <a:p>
            <a:pPr lvl="1"/>
            <a:r>
              <a:rPr lang="en-DE" dirty="0"/>
              <a:t>Market Factors (Weaknesses, Free-riding)</a:t>
            </a:r>
          </a:p>
          <a:p>
            <a:pPr lvl="1"/>
            <a:r>
              <a:rPr lang="en-DE" dirty="0"/>
              <a:t>Trust in Peers and Adversarial Usage</a:t>
            </a:r>
          </a:p>
          <a:p>
            <a:pPr lvl="1"/>
            <a:r>
              <a:rPr lang="en-DE" dirty="0"/>
              <a:t>Confidentiality</a:t>
            </a:r>
          </a:p>
          <a:p>
            <a:r>
              <a:rPr lang="en-DE" dirty="0"/>
              <a:t>Sharing Standards and Their Fields</a:t>
            </a:r>
          </a:p>
          <a:p>
            <a:pPr lvl="1"/>
            <a:r>
              <a:rPr lang="en-DE" dirty="0"/>
              <a:t>VERIS</a:t>
            </a:r>
          </a:p>
          <a:p>
            <a:pPr lvl="1"/>
            <a:r>
              <a:rPr lang="en-DE" dirty="0"/>
              <a:t>IODEF</a:t>
            </a:r>
          </a:p>
          <a:p>
            <a:pPr lvl="1"/>
            <a:r>
              <a:rPr lang="en-DE" dirty="0"/>
              <a:t>STIX (-&gt; Ontology)</a:t>
            </a:r>
          </a:p>
          <a:p>
            <a:pPr lvl="1"/>
            <a:r>
              <a:rPr lang="en-DE" dirty="0"/>
              <a:t>OpenIOC</a:t>
            </a:r>
          </a:p>
          <a:p>
            <a:pPr lvl="1"/>
            <a:r>
              <a:rPr lang="en-DE" dirty="0"/>
              <a:t>IDEA</a:t>
            </a:r>
          </a:p>
          <a:p>
            <a:pPr lvl="1"/>
            <a:r>
              <a:rPr lang="en-DE" dirty="0"/>
              <a:t>MISP’s Internal Format</a:t>
            </a:r>
          </a:p>
          <a:p>
            <a:r>
              <a:rPr lang="en-DE" dirty="0"/>
              <a:t>Technical Challenges</a:t>
            </a:r>
          </a:p>
          <a:p>
            <a:pPr lvl="1"/>
            <a:r>
              <a:rPr lang="en-DE" dirty="0"/>
              <a:t>Architectures and Trust Management (TAXII, MiRTrust, Blockchain)</a:t>
            </a:r>
          </a:p>
          <a:p>
            <a:pPr lvl="1"/>
            <a:r>
              <a:rPr lang="en-DE" dirty="0"/>
              <a:t>Expression and Languages (natural lang. Reports, TTPs, APT, STIX + OWL)</a:t>
            </a:r>
          </a:p>
          <a:p>
            <a:pPr lvl="1"/>
            <a:r>
              <a:rPr lang="en-DE" dirty="0"/>
              <a:t>Data Sources (directed, OSINT, Honeypots, logfiles, TISP, Correlation)</a:t>
            </a:r>
          </a:p>
          <a:p>
            <a:pPr lvl="1"/>
            <a:r>
              <a:rPr lang="en-DE" dirty="0"/>
              <a:t>Data Quality (Duplicates, quality indexes, reputation, AI generated fake CTI)</a:t>
            </a:r>
          </a:p>
          <a:p>
            <a:pPr lvl="1"/>
            <a:r>
              <a:rPr lang="en-DE" dirty="0"/>
              <a:t>Actionability and Consumption (Cost/Benefit, Operationalizing, Attack modelling, vague CTI, Playbooks, SOAR)</a:t>
            </a:r>
          </a:p>
          <a:p>
            <a:pPr lvl="1"/>
            <a:endParaRPr lang="en-DE" dirty="0"/>
          </a:p>
          <a:p>
            <a:r>
              <a:rPr lang="en-DE" dirty="0"/>
              <a:t>Confidentiality Analysis</a:t>
            </a:r>
          </a:p>
          <a:p>
            <a:pPr lvl="1"/>
            <a:r>
              <a:rPr lang="en-DE" dirty="0"/>
              <a:t>Disclosure Risks</a:t>
            </a:r>
          </a:p>
          <a:p>
            <a:pPr lvl="1"/>
            <a:r>
              <a:rPr lang="en-DE" dirty="0"/>
              <a:t>Confidentiality Model</a:t>
            </a:r>
          </a:p>
          <a:p>
            <a:pPr lvl="2"/>
            <a:r>
              <a:rPr lang="en-DE" dirty="0"/>
              <a:t>LINDDUN</a:t>
            </a:r>
          </a:p>
          <a:p>
            <a:pPr lvl="2"/>
            <a:r>
              <a:rPr lang="en-DE" dirty="0"/>
              <a:t>Fisk</a:t>
            </a:r>
          </a:p>
          <a:p>
            <a:pPr lvl="2"/>
            <a:r>
              <a:rPr lang="en-DE" dirty="0"/>
              <a:t>Linkability and Identifiability</a:t>
            </a:r>
          </a:p>
          <a:p>
            <a:pPr lvl="2"/>
            <a:r>
              <a:rPr lang="en-DE" dirty="0"/>
              <a:t>Non-repudiation</a:t>
            </a:r>
          </a:p>
          <a:p>
            <a:pPr lvl="2"/>
            <a:r>
              <a:rPr lang="en-DE" dirty="0"/>
              <a:t>Detectability</a:t>
            </a:r>
          </a:p>
          <a:p>
            <a:pPr lvl="2"/>
            <a:r>
              <a:rPr lang="en-DE" dirty="0"/>
              <a:t>Disclosure of Information</a:t>
            </a:r>
          </a:p>
          <a:p>
            <a:pPr lvl="2"/>
            <a:r>
              <a:rPr lang="en-DE" dirty="0"/>
              <a:t>Content Unawareness</a:t>
            </a:r>
          </a:p>
          <a:p>
            <a:pPr lvl="2"/>
            <a:r>
              <a:rPr lang="en-DE" dirty="0"/>
              <a:t>Policy/Consent Noncompliance</a:t>
            </a:r>
          </a:p>
          <a:p>
            <a:pPr lvl="2"/>
            <a:endParaRPr lang="en-DE" dirty="0"/>
          </a:p>
          <a:p>
            <a:pPr lvl="1"/>
            <a:r>
              <a:rPr lang="en-DE" dirty="0"/>
              <a:t>PET</a:t>
            </a:r>
          </a:p>
          <a:p>
            <a:pPr lvl="2"/>
            <a:r>
              <a:rPr lang="en-DE" dirty="0"/>
              <a:t>K-anonymity </a:t>
            </a:r>
          </a:p>
          <a:p>
            <a:pPr lvl="2"/>
            <a:r>
              <a:rPr lang="en-DE" dirty="0"/>
              <a:t>L-diversity</a:t>
            </a:r>
          </a:p>
          <a:p>
            <a:pPr lvl="2"/>
            <a:r>
              <a:rPr lang="en-DE" dirty="0"/>
              <a:t>Data Masking</a:t>
            </a:r>
          </a:p>
          <a:p>
            <a:pPr lvl="2"/>
            <a:r>
              <a:rPr lang="en-DE" dirty="0"/>
              <a:t>Secure Computation</a:t>
            </a:r>
          </a:p>
          <a:p>
            <a:pPr lvl="2"/>
            <a:r>
              <a:rPr lang="en-DE" dirty="0"/>
              <a:t>Identity (Reputation, Incentive, Anonymization)</a:t>
            </a:r>
          </a:p>
          <a:p>
            <a:pPr lvl="1"/>
            <a:endParaRPr lang="en-DE" dirty="0"/>
          </a:p>
          <a:p>
            <a:r>
              <a:rPr lang="en-DE" dirty="0"/>
              <a:t>Requirements</a:t>
            </a:r>
          </a:p>
          <a:p>
            <a:pPr lvl="1"/>
            <a:r>
              <a:rPr lang="en-DE" dirty="0"/>
              <a:t>Identity</a:t>
            </a:r>
          </a:p>
          <a:p>
            <a:pPr lvl="1"/>
            <a:r>
              <a:rPr lang="en-DE" dirty="0"/>
              <a:t>Bidirectionality</a:t>
            </a:r>
          </a:p>
          <a:p>
            <a:pPr lvl="1"/>
            <a:r>
              <a:rPr lang="en-DE" dirty="0"/>
              <a:t>Collaboration</a:t>
            </a:r>
          </a:p>
          <a:p>
            <a:pPr lvl="1"/>
            <a:r>
              <a:rPr lang="en-DE" dirty="0"/>
              <a:t>Actionability</a:t>
            </a:r>
          </a:p>
          <a:p>
            <a:pPr lvl="1"/>
            <a:r>
              <a:rPr lang="en-DE" dirty="0"/>
              <a:t>Safety</a:t>
            </a:r>
          </a:p>
          <a:p>
            <a:endParaRPr lang="en-DE" dirty="0"/>
          </a:p>
          <a:p>
            <a:r>
              <a:rPr lang="en-DE" dirty="0"/>
              <a:t>Proposed Architecture</a:t>
            </a:r>
          </a:p>
        </p:txBody>
      </p:sp>
    </p:spTree>
    <p:extLst>
      <p:ext uri="{BB962C8B-B14F-4D97-AF65-F5344CB8AC3E}">
        <p14:creationId xmlns:p14="http://schemas.microsoft.com/office/powerpoint/2010/main" val="3274222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425C9-A24A-9BA6-F2DC-E37B2682A83E}"/>
              </a:ext>
            </a:extLst>
          </p:cNvPr>
          <p:cNvSpPr>
            <a:spLocks noGrp="1"/>
          </p:cNvSpPr>
          <p:nvPr>
            <p:ph type="title"/>
          </p:nvPr>
        </p:nvSpPr>
        <p:spPr/>
        <p:txBody>
          <a:bodyPr/>
          <a:lstStyle/>
          <a:p>
            <a:r>
              <a:rPr lang="en-US" dirty="0"/>
              <a:t>Bazaar – Smart Grid Use Case</a:t>
            </a:r>
            <a:endParaRPr lang="en-150" dirty="0"/>
          </a:p>
        </p:txBody>
      </p:sp>
      <p:sp>
        <p:nvSpPr>
          <p:cNvPr id="3" name="Content Placeholder 2">
            <a:extLst>
              <a:ext uri="{FF2B5EF4-FFF2-40B4-BE49-F238E27FC236}">
                <a16:creationId xmlns:a16="http://schemas.microsoft.com/office/drawing/2014/main" id="{CB75A047-BED9-684B-1DD5-9B1868B149F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Situation</a:t>
            </a:r>
            <a:r>
              <a:rPr lang="en-US" b="0" i="0" dirty="0">
                <a:solidFill>
                  <a:srgbClr val="374151"/>
                </a:solidFill>
                <a:effectLst/>
                <a:latin typeface="Söhne"/>
              </a:rPr>
              <a:t>: Community of diverse energy sector organizations.</a:t>
            </a:r>
          </a:p>
          <a:p>
            <a:pPr algn="l">
              <a:buFont typeface="+mj-lt"/>
              <a:buAutoNum type="arabicPeriod"/>
            </a:pPr>
            <a:r>
              <a:rPr lang="en-US" b="1" i="0" dirty="0">
                <a:solidFill>
                  <a:srgbClr val="374151"/>
                </a:solidFill>
                <a:effectLst/>
                <a:latin typeface="Söhne"/>
              </a:rPr>
              <a:t>Objective</a:t>
            </a:r>
            <a:r>
              <a:rPr lang="en-US" b="0" i="0" dirty="0">
                <a:solidFill>
                  <a:srgbClr val="374151"/>
                </a:solidFill>
                <a:effectLst/>
                <a:latin typeface="Söhne"/>
              </a:rPr>
              <a:t>: Sharing CTI (Cyber Threat Intelligence).</a:t>
            </a:r>
          </a:p>
          <a:p>
            <a:pPr algn="l">
              <a:buFont typeface="+mj-lt"/>
              <a:buAutoNum type="arabicPeriod"/>
            </a:pPr>
            <a:r>
              <a:rPr lang="en-US" b="1" i="0" dirty="0">
                <a:solidFill>
                  <a:srgbClr val="374151"/>
                </a:solidFill>
                <a:effectLst/>
                <a:latin typeface="Söhne"/>
              </a:rPr>
              <a:t>Mandatory or Voluntary</a:t>
            </a:r>
            <a:r>
              <a:rPr lang="en-US" b="0" i="0" dirty="0">
                <a:solidFill>
                  <a:srgbClr val="374151"/>
                </a:solidFill>
                <a:effectLst/>
                <a:latin typeface="Söhne"/>
              </a:rPr>
              <a:t>: Compliance with NIS2 or voluntary for security enhancement.</a:t>
            </a:r>
          </a:p>
          <a:p>
            <a:pPr algn="l">
              <a:buFont typeface="+mj-lt"/>
              <a:buAutoNum type="arabicPeriod"/>
            </a:pPr>
            <a:r>
              <a:rPr lang="en-US" b="1" i="0" dirty="0">
                <a:solidFill>
                  <a:srgbClr val="374151"/>
                </a:solidFill>
                <a:effectLst/>
                <a:latin typeface="Söhne"/>
              </a:rPr>
              <a:t>Participants</a:t>
            </a:r>
            <a:r>
              <a:rPr lang="en-US" b="0" i="0" dirty="0">
                <a:solidFill>
                  <a:srgbClr val="374151"/>
                </a:solidFill>
                <a:effectLst/>
                <a:latin typeface="Söhne"/>
              </a:rPr>
              <a:t>: Security teams or managed security services.</a:t>
            </a:r>
          </a:p>
          <a:p>
            <a:pPr algn="l">
              <a:buFont typeface="+mj-lt"/>
              <a:buAutoNum type="arabicPeriod"/>
            </a:pPr>
            <a:r>
              <a:rPr lang="en-US" b="1" i="0" dirty="0">
                <a:solidFill>
                  <a:srgbClr val="374151"/>
                </a:solidFill>
                <a:effectLst/>
                <a:latin typeface="Söhne"/>
              </a:rPr>
              <a:t>Diversity</a:t>
            </a:r>
            <a:r>
              <a:rPr lang="en-US" b="0" i="0" dirty="0">
                <a:solidFill>
                  <a:srgbClr val="374151"/>
                </a:solidFill>
                <a:effectLst/>
                <a:latin typeface="Söhne"/>
              </a:rPr>
              <a:t>: Different countries, regulations, languages, and cultures.</a:t>
            </a:r>
          </a:p>
          <a:p>
            <a:pPr algn="l">
              <a:buFont typeface="+mj-lt"/>
              <a:buAutoNum type="arabicPeriod"/>
            </a:pPr>
            <a:r>
              <a:rPr lang="en-US" b="1" i="0" dirty="0">
                <a:solidFill>
                  <a:srgbClr val="374151"/>
                </a:solidFill>
                <a:effectLst/>
                <a:latin typeface="Söhne"/>
              </a:rPr>
              <a:t>Varying Trust Levels</a:t>
            </a:r>
            <a:r>
              <a:rPr lang="en-US" b="0" i="0" dirty="0">
                <a:solidFill>
                  <a:srgbClr val="374151"/>
                </a:solidFill>
                <a:effectLst/>
                <a:latin typeface="Söhne"/>
              </a:rPr>
              <a:t>: Participants have different levels of trust</a:t>
            </a:r>
          </a:p>
        </p:txBody>
      </p:sp>
    </p:spTree>
    <p:extLst>
      <p:ext uri="{BB962C8B-B14F-4D97-AF65-F5344CB8AC3E}">
        <p14:creationId xmlns:p14="http://schemas.microsoft.com/office/powerpoint/2010/main" val="2712648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E741-A21E-8A8B-E235-63FF7477952D}"/>
              </a:ext>
            </a:extLst>
          </p:cNvPr>
          <p:cNvSpPr>
            <a:spLocks noGrp="1"/>
          </p:cNvSpPr>
          <p:nvPr>
            <p:ph type="title"/>
          </p:nvPr>
        </p:nvSpPr>
        <p:spPr/>
        <p:txBody>
          <a:bodyPr/>
          <a:lstStyle/>
          <a:p>
            <a:r>
              <a:rPr lang="en-US" dirty="0"/>
              <a:t>Scenario 0 – Join and Explore</a:t>
            </a:r>
            <a:endParaRPr lang="en-150" dirty="0"/>
          </a:p>
        </p:txBody>
      </p:sp>
      <p:sp>
        <p:nvSpPr>
          <p:cNvPr id="3" name="Content Placeholder 2">
            <a:extLst>
              <a:ext uri="{FF2B5EF4-FFF2-40B4-BE49-F238E27FC236}">
                <a16:creationId xmlns:a16="http://schemas.microsoft.com/office/drawing/2014/main" id="{4AA6D29C-821D-4231-2623-2BF2AAAC46B8}"/>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Organization B</a:t>
            </a:r>
            <a:r>
              <a:rPr lang="en-US" b="0" i="0" dirty="0">
                <a:solidFill>
                  <a:srgbClr val="374151"/>
                </a:solidFill>
                <a:effectLst/>
                <a:latin typeface="Söhne"/>
              </a:rPr>
              <a:t>: Interested in Joining the Platform</a:t>
            </a:r>
          </a:p>
          <a:p>
            <a:pPr algn="l">
              <a:buFont typeface="Arial" panose="020B0604020202020204" pitchFamily="34" charset="0"/>
              <a:buChar char="•"/>
            </a:pPr>
            <a:r>
              <a:rPr lang="en-US" b="1" i="0" dirty="0">
                <a:solidFill>
                  <a:srgbClr val="374151"/>
                </a:solidFill>
                <a:effectLst/>
                <a:latin typeface="Söhne"/>
              </a:rPr>
              <a:t>Certification Process</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Committee Approval</a:t>
            </a:r>
            <a:r>
              <a:rPr lang="en-US" b="0" i="0" dirty="0">
                <a:solidFill>
                  <a:srgbClr val="374151"/>
                </a:solidFill>
                <a:effectLst/>
                <a:latin typeface="Söhne"/>
              </a:rPr>
              <a:t>: Decision-making community members review and approve the request.</a:t>
            </a:r>
          </a:p>
          <a:p>
            <a:pPr marL="742950" lvl="1" indent="-285750" algn="l">
              <a:buFont typeface="Arial" panose="020B0604020202020204" pitchFamily="34" charset="0"/>
              <a:buChar char="•"/>
            </a:pPr>
            <a:r>
              <a:rPr lang="en-US" b="1" i="0" dirty="0">
                <a:solidFill>
                  <a:srgbClr val="374151"/>
                </a:solidFill>
                <a:effectLst/>
                <a:latin typeface="Söhne"/>
              </a:rPr>
              <a:t>Technical Certification</a:t>
            </a:r>
            <a:r>
              <a:rPr lang="en-US" b="0" i="0" dirty="0">
                <a:solidFill>
                  <a:srgbClr val="374151"/>
                </a:solidFill>
                <a:effectLst/>
                <a:latin typeface="Söhne"/>
              </a:rPr>
              <a:t>: Admins verify technical compatibility.</a:t>
            </a:r>
          </a:p>
          <a:p>
            <a:pPr algn="l">
              <a:buFont typeface="Arial" panose="020B0604020202020204" pitchFamily="34" charset="0"/>
              <a:buChar char="•"/>
            </a:pPr>
            <a:r>
              <a:rPr lang="en-US" b="1" i="0" dirty="0">
                <a:solidFill>
                  <a:srgbClr val="374151"/>
                </a:solidFill>
                <a:effectLst/>
                <a:latin typeface="Söhne"/>
              </a:rPr>
              <a:t>Platform Access</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Connection</a:t>
            </a:r>
            <a:r>
              <a:rPr lang="en-US" b="0" i="0" dirty="0">
                <a:solidFill>
                  <a:srgbClr val="374151"/>
                </a:solidFill>
                <a:effectLst/>
                <a:latin typeface="Söhne"/>
              </a:rPr>
              <a:t>: B gains access to the platform.</a:t>
            </a:r>
          </a:p>
          <a:p>
            <a:pPr marL="742950" lvl="1" indent="-285750" algn="l">
              <a:buFont typeface="Arial" panose="020B0604020202020204" pitchFamily="34" charset="0"/>
              <a:buChar char="•"/>
            </a:pPr>
            <a:r>
              <a:rPr lang="en-US" b="1" i="0" dirty="0">
                <a:solidFill>
                  <a:srgbClr val="374151"/>
                </a:solidFill>
                <a:effectLst/>
                <a:latin typeface="Söhne"/>
              </a:rPr>
              <a:t>Search Capability</a:t>
            </a:r>
            <a:r>
              <a:rPr lang="en-US" b="0" i="0" dirty="0">
                <a:solidFill>
                  <a:srgbClr val="374151"/>
                </a:solidFill>
                <a:effectLst/>
                <a:latin typeface="Söhne"/>
              </a:rPr>
              <a:t>: Ability to search for available data assets.</a:t>
            </a:r>
          </a:p>
          <a:p>
            <a:pPr marL="742950" lvl="1" indent="-285750" algn="l">
              <a:buFont typeface="Arial" panose="020B0604020202020204" pitchFamily="34" charset="0"/>
              <a:buChar char="•"/>
            </a:pPr>
            <a:r>
              <a:rPr lang="en-US" b="1" i="0" dirty="0">
                <a:solidFill>
                  <a:srgbClr val="374151"/>
                </a:solidFill>
                <a:effectLst/>
                <a:latin typeface="Söhne"/>
              </a:rPr>
              <a:t>Metadata Retrieval</a:t>
            </a:r>
            <a:r>
              <a:rPr lang="en-US" b="0" i="0" dirty="0">
                <a:solidFill>
                  <a:srgbClr val="374151"/>
                </a:solidFill>
                <a:effectLst/>
                <a:latin typeface="Söhne"/>
              </a:rPr>
              <a:t>: Fetch metadata for the assets.</a:t>
            </a:r>
          </a:p>
          <a:p>
            <a:pPr marL="742950" lvl="1" indent="-285750" algn="l">
              <a:buFont typeface="Arial" panose="020B0604020202020204" pitchFamily="34" charset="0"/>
              <a:buChar char="•"/>
            </a:pPr>
            <a:r>
              <a:rPr lang="en-US" b="1" i="0" dirty="0">
                <a:solidFill>
                  <a:srgbClr val="374151"/>
                </a:solidFill>
                <a:effectLst/>
                <a:latin typeface="Söhne"/>
              </a:rPr>
              <a:t>Member Exploration</a:t>
            </a:r>
            <a:r>
              <a:rPr lang="en-US" b="0" i="0" dirty="0">
                <a:solidFill>
                  <a:srgbClr val="374151"/>
                </a:solidFill>
                <a:effectLst/>
                <a:latin typeface="Söhne"/>
              </a:rPr>
              <a:t>: Explore existing members and their reputation.</a:t>
            </a:r>
          </a:p>
        </p:txBody>
      </p:sp>
    </p:spTree>
    <p:extLst>
      <p:ext uri="{BB962C8B-B14F-4D97-AF65-F5344CB8AC3E}">
        <p14:creationId xmlns:p14="http://schemas.microsoft.com/office/powerpoint/2010/main" val="24078194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8FCF-63AC-C597-E7CC-61EC97AF1B82}"/>
              </a:ext>
            </a:extLst>
          </p:cNvPr>
          <p:cNvSpPr>
            <a:spLocks noGrp="1"/>
          </p:cNvSpPr>
          <p:nvPr>
            <p:ph type="title"/>
          </p:nvPr>
        </p:nvSpPr>
        <p:spPr/>
        <p:txBody>
          <a:bodyPr/>
          <a:lstStyle/>
          <a:p>
            <a:r>
              <a:rPr lang="en-US" dirty="0"/>
              <a:t>Scenario 1 – Manual 1-1 Sharing</a:t>
            </a:r>
            <a:endParaRPr lang="en-150" dirty="0"/>
          </a:p>
        </p:txBody>
      </p:sp>
      <p:sp>
        <p:nvSpPr>
          <p:cNvPr id="3" name="Content Placeholder 2">
            <a:extLst>
              <a:ext uri="{FF2B5EF4-FFF2-40B4-BE49-F238E27FC236}">
                <a16:creationId xmlns:a16="http://schemas.microsoft.com/office/drawing/2014/main" id="{7C9B312D-41DF-A2D0-DA4E-EC05DC827BCC}"/>
              </a:ext>
            </a:extLst>
          </p:cNvPr>
          <p:cNvSpPr>
            <a:spLocks noGrp="1"/>
          </p:cNvSpPr>
          <p:nvPr>
            <p:ph idx="1"/>
          </p:nvPr>
        </p:nvSpPr>
        <p:spPr/>
        <p:txBody>
          <a:bodyPr>
            <a:normAutofit fontScale="92500" lnSpcReduction="10000"/>
          </a:bodyPr>
          <a:lstStyle/>
          <a:p>
            <a:r>
              <a:rPr lang="en-US" dirty="0"/>
              <a:t>SOC analyst from org A (Alice) has found some info about a threat actor (TTP, Identity, Addresses) and want to share with org B (Bob)</a:t>
            </a:r>
          </a:p>
          <a:p>
            <a:r>
              <a:rPr lang="en-US" dirty="0"/>
              <a:t>Alice checks which format is supported by bazaar</a:t>
            </a:r>
          </a:p>
          <a:p>
            <a:r>
              <a:rPr lang="en-US" dirty="0"/>
              <a:t>Alice creates CTI records and its description (metadata) in one of standard formats</a:t>
            </a:r>
          </a:p>
          <a:p>
            <a:pPr lvl="1"/>
            <a:r>
              <a:rPr lang="en-US" dirty="0"/>
              <a:t>She could also use some standard TISP (</a:t>
            </a:r>
            <a:r>
              <a:rPr lang="en-US" dirty="0" err="1"/>
              <a:t>e.g</a:t>
            </a:r>
            <a:r>
              <a:rPr lang="en-US" dirty="0"/>
              <a:t> MISP) to convert it automatically</a:t>
            </a:r>
          </a:p>
          <a:p>
            <a:pPr lvl="1"/>
            <a:r>
              <a:rPr lang="en-US" dirty="0"/>
              <a:t>For metadata she specifies an expiry date (e.g., 30 days) and sharing range (only within EU)</a:t>
            </a:r>
          </a:p>
          <a:p>
            <a:r>
              <a:rPr lang="en-US" dirty="0"/>
              <a:t>Alice publishes the metadata in bazaar using its Connector</a:t>
            </a:r>
          </a:p>
          <a:p>
            <a:r>
              <a:rPr lang="en-US" dirty="0"/>
              <a:t>Bob searches available data in Bazaar and then after agreeing with terms and conditions can read the data but only in security certified machines</a:t>
            </a:r>
          </a:p>
          <a:p>
            <a:endParaRPr lang="en-US" dirty="0"/>
          </a:p>
          <a:p>
            <a:endParaRPr lang="en-US" dirty="0"/>
          </a:p>
        </p:txBody>
      </p:sp>
    </p:spTree>
    <p:extLst>
      <p:ext uri="{BB962C8B-B14F-4D97-AF65-F5344CB8AC3E}">
        <p14:creationId xmlns:p14="http://schemas.microsoft.com/office/powerpoint/2010/main" val="17568003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010E-4B55-4B93-2189-CD0551B16370}"/>
              </a:ext>
            </a:extLst>
          </p:cNvPr>
          <p:cNvSpPr>
            <a:spLocks noGrp="1"/>
          </p:cNvSpPr>
          <p:nvPr>
            <p:ph type="title"/>
          </p:nvPr>
        </p:nvSpPr>
        <p:spPr/>
        <p:txBody>
          <a:bodyPr/>
          <a:lstStyle/>
          <a:p>
            <a:r>
              <a:rPr lang="en-US" dirty="0"/>
              <a:t>Scenario 2 – Community Sharing</a:t>
            </a:r>
            <a:endParaRPr lang="en-150" dirty="0"/>
          </a:p>
        </p:txBody>
      </p:sp>
      <p:sp>
        <p:nvSpPr>
          <p:cNvPr id="3" name="Content Placeholder 2">
            <a:extLst>
              <a:ext uri="{FF2B5EF4-FFF2-40B4-BE49-F238E27FC236}">
                <a16:creationId xmlns:a16="http://schemas.microsoft.com/office/drawing/2014/main" id="{2137DB44-F067-7EB4-0CC2-5EF4EEC9F51D}"/>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Utility Provider</a:t>
            </a:r>
            <a:r>
              <a:rPr lang="en-US" b="0" i="0" dirty="0">
                <a:solidFill>
                  <a:srgbClr val="374151"/>
                </a:solidFill>
                <a:effectLst/>
                <a:latin typeface="Söhne"/>
              </a:rPr>
              <a:t>: Acme</a:t>
            </a:r>
          </a:p>
          <a:p>
            <a:pPr algn="l">
              <a:buFont typeface="Arial" panose="020B0604020202020204" pitchFamily="34" charset="0"/>
              <a:buChar char="•"/>
            </a:pPr>
            <a:r>
              <a:rPr lang="en-US" b="1" i="0" dirty="0">
                <a:solidFill>
                  <a:srgbClr val="374151"/>
                </a:solidFill>
                <a:effectLst/>
                <a:latin typeface="Söhne"/>
              </a:rPr>
              <a:t>Malware Discovery</a:t>
            </a:r>
            <a:r>
              <a:rPr lang="en-US" b="0" i="0" dirty="0">
                <a:solidFill>
                  <a:srgbClr val="374151"/>
                </a:solidFill>
                <a:effectLst/>
                <a:latin typeface="Söhne"/>
              </a:rPr>
              <a:t>: New malware in Acme's network</a:t>
            </a:r>
          </a:p>
          <a:p>
            <a:pPr algn="l">
              <a:buFont typeface="Arial" panose="020B0604020202020204" pitchFamily="34" charset="0"/>
              <a:buChar char="•"/>
            </a:pPr>
            <a:r>
              <a:rPr lang="en-US" b="1" i="0" dirty="0">
                <a:solidFill>
                  <a:srgbClr val="374151"/>
                </a:solidFill>
                <a:effectLst/>
                <a:latin typeface="Söhne"/>
              </a:rPr>
              <a:t>Information Sharing</a:t>
            </a:r>
            <a:r>
              <a:rPr lang="en-US" b="0" i="0" dirty="0">
                <a:solidFill>
                  <a:srgbClr val="374151"/>
                </a:solidFill>
                <a:effectLst/>
                <a:latin typeface="Söhne"/>
              </a:rPr>
              <a:t>: Through Bazaar platform</a:t>
            </a:r>
          </a:p>
          <a:p>
            <a:pPr algn="l">
              <a:buFont typeface="Arial" panose="020B0604020202020204" pitchFamily="34" charset="0"/>
              <a:buChar char="•"/>
            </a:pPr>
            <a:r>
              <a:rPr lang="en-US" b="1" i="0" dirty="0">
                <a:solidFill>
                  <a:srgbClr val="374151"/>
                </a:solidFill>
                <a:effectLst/>
                <a:latin typeface="Söhne"/>
              </a:rPr>
              <a:t>Data Usage Policy</a:t>
            </a:r>
            <a:r>
              <a:rPr lang="en-US" b="0"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374151"/>
                </a:solidFill>
                <a:effectLst/>
                <a:latin typeface="Söhne"/>
              </a:rPr>
              <a:t>EU Data Processing</a:t>
            </a:r>
            <a:r>
              <a:rPr lang="en-US" b="0" i="0" dirty="0">
                <a:solidFill>
                  <a:srgbClr val="374151"/>
                </a:solidFill>
                <a:effectLst/>
                <a:latin typeface="Söhne"/>
              </a:rPr>
              <a:t>: Restricted to Bazaar Connectors within the EU (GDPR compliance).</a:t>
            </a:r>
          </a:p>
          <a:p>
            <a:pPr marL="742950" lvl="1" indent="-285750" algn="l">
              <a:buFont typeface="Arial" panose="020B0604020202020204" pitchFamily="34" charset="0"/>
              <a:buChar char="•"/>
            </a:pPr>
            <a:r>
              <a:rPr lang="en-US" b="1" i="0" dirty="0">
                <a:solidFill>
                  <a:srgbClr val="374151"/>
                </a:solidFill>
                <a:effectLst/>
                <a:latin typeface="Söhne"/>
              </a:rPr>
              <a:t>Minimum Trust Level</a:t>
            </a:r>
            <a:r>
              <a:rPr lang="en-US" b="0" i="0" dirty="0">
                <a:solidFill>
                  <a:srgbClr val="374151"/>
                </a:solidFill>
                <a:effectLst/>
                <a:latin typeface="Söhne"/>
              </a:rPr>
              <a:t>: Data accessible only to participants meeting a specific trust metric.</a:t>
            </a:r>
          </a:p>
          <a:p>
            <a:pPr marL="742950" lvl="1" indent="-285750" algn="l">
              <a:buFont typeface="Arial" panose="020B0604020202020204" pitchFamily="34" charset="0"/>
              <a:buChar char="•"/>
            </a:pPr>
            <a:r>
              <a:rPr lang="en-US" b="1" i="0" dirty="0">
                <a:solidFill>
                  <a:srgbClr val="374151"/>
                </a:solidFill>
                <a:effectLst/>
                <a:latin typeface="Söhne"/>
              </a:rPr>
              <a:t>Exclusion of Competitors</a:t>
            </a:r>
            <a:r>
              <a:rPr lang="en-US" b="0" i="0" dirty="0">
                <a:solidFill>
                  <a:srgbClr val="374151"/>
                </a:solidFill>
                <a:effectLst/>
                <a:latin typeface="Söhne"/>
              </a:rPr>
              <a:t>: Blacklisting competitors in the same market.</a:t>
            </a:r>
          </a:p>
        </p:txBody>
      </p:sp>
    </p:spTree>
    <p:extLst>
      <p:ext uri="{BB962C8B-B14F-4D97-AF65-F5344CB8AC3E}">
        <p14:creationId xmlns:p14="http://schemas.microsoft.com/office/powerpoint/2010/main" val="18537742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F55E-783B-4FF1-00A1-F8BA0603AEAE}"/>
              </a:ext>
            </a:extLst>
          </p:cNvPr>
          <p:cNvSpPr>
            <a:spLocks noGrp="1"/>
          </p:cNvSpPr>
          <p:nvPr>
            <p:ph type="title"/>
          </p:nvPr>
        </p:nvSpPr>
        <p:spPr/>
        <p:txBody>
          <a:bodyPr/>
          <a:lstStyle/>
          <a:p>
            <a:r>
              <a:rPr lang="en-US" dirty="0"/>
              <a:t>Scenario 3 – Vendor CTI</a:t>
            </a:r>
            <a:endParaRPr lang="en-150" dirty="0"/>
          </a:p>
        </p:txBody>
      </p:sp>
      <p:sp>
        <p:nvSpPr>
          <p:cNvPr id="3" name="Content Placeholder 2">
            <a:extLst>
              <a:ext uri="{FF2B5EF4-FFF2-40B4-BE49-F238E27FC236}">
                <a16:creationId xmlns:a16="http://schemas.microsoft.com/office/drawing/2014/main" id="{604E10F3-15F5-957D-6060-DAE7166C54D2}"/>
              </a:ext>
            </a:extLst>
          </p:cNvPr>
          <p:cNvSpPr>
            <a:spLocks noGrp="1"/>
          </p:cNvSpPr>
          <p:nvPr>
            <p:ph idx="1"/>
          </p:nvPr>
        </p:nvSpPr>
        <p:spPr/>
        <p:txBody>
          <a:bodyPr/>
          <a:lstStyle/>
          <a:p>
            <a:r>
              <a:rPr lang="en-US" dirty="0"/>
              <a:t>Security firm (Acme) continuously investigates the IOCs related to an APT that targets a certain supply chain and publishes these data in Bazaar in a CTI feed. All participants in this chain wants to constantly get updates from this feed by paying a monthly subscription fee to Acme.</a:t>
            </a:r>
          </a:p>
          <a:p>
            <a:r>
              <a:rPr lang="en-US" dirty="0"/>
              <a:t>A SOC analyst from the supply chain company (Bob) save the payment receipt in its Connector and then initiates the consumption of the Acme feed.</a:t>
            </a:r>
          </a:p>
          <a:p>
            <a:r>
              <a:rPr lang="en-US" dirty="0"/>
              <a:t>After each new record (e.g., IOC), Bob gets notified and feeds this IOC to the company’s IDS systems.</a:t>
            </a:r>
          </a:p>
          <a:p>
            <a:endParaRPr lang="en-US" dirty="0"/>
          </a:p>
        </p:txBody>
      </p:sp>
    </p:spTree>
    <p:extLst>
      <p:ext uri="{BB962C8B-B14F-4D97-AF65-F5344CB8AC3E}">
        <p14:creationId xmlns:p14="http://schemas.microsoft.com/office/powerpoint/2010/main" val="3584184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8F87-20AC-FEF9-0EC0-258B0583DD09}"/>
              </a:ext>
            </a:extLst>
          </p:cNvPr>
          <p:cNvSpPr>
            <a:spLocks noGrp="1"/>
          </p:cNvSpPr>
          <p:nvPr>
            <p:ph type="title"/>
          </p:nvPr>
        </p:nvSpPr>
        <p:spPr/>
        <p:txBody>
          <a:bodyPr/>
          <a:lstStyle/>
          <a:p>
            <a:r>
              <a:rPr lang="en-US" dirty="0"/>
              <a:t>Scenario 4 – Provenance Checking</a:t>
            </a:r>
            <a:endParaRPr lang="en-150" dirty="0"/>
          </a:p>
        </p:txBody>
      </p:sp>
      <p:sp>
        <p:nvSpPr>
          <p:cNvPr id="3" name="Content Placeholder 2">
            <a:extLst>
              <a:ext uri="{FF2B5EF4-FFF2-40B4-BE49-F238E27FC236}">
                <a16:creationId xmlns:a16="http://schemas.microsoft.com/office/drawing/2014/main" id="{E2B0660F-64A4-B049-37B4-15DBA0D21D22}"/>
              </a:ext>
            </a:extLst>
          </p:cNvPr>
          <p:cNvSpPr>
            <a:spLocks noGrp="1"/>
          </p:cNvSpPr>
          <p:nvPr>
            <p:ph idx="1"/>
          </p:nvPr>
        </p:nvSpPr>
        <p:spPr/>
        <p:txBody>
          <a:bodyPr/>
          <a:lstStyle/>
          <a:p>
            <a:r>
              <a:rPr lang="en-US" dirty="0"/>
              <a:t>Non-repudiation</a:t>
            </a:r>
          </a:p>
          <a:p>
            <a:endParaRPr lang="en-150" dirty="0"/>
          </a:p>
        </p:txBody>
      </p:sp>
    </p:spTree>
    <p:extLst>
      <p:ext uri="{BB962C8B-B14F-4D97-AF65-F5344CB8AC3E}">
        <p14:creationId xmlns:p14="http://schemas.microsoft.com/office/powerpoint/2010/main" val="318686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2BB54-9BB0-2720-E038-2D19483C0A6B}"/>
              </a:ext>
            </a:extLst>
          </p:cNvPr>
          <p:cNvSpPr>
            <a:spLocks noGrp="1"/>
          </p:cNvSpPr>
          <p:nvPr>
            <p:ph type="title"/>
          </p:nvPr>
        </p:nvSpPr>
        <p:spPr/>
        <p:txBody>
          <a:bodyPr/>
          <a:lstStyle/>
          <a:p>
            <a:r>
              <a:rPr lang="en-US" dirty="0"/>
              <a:t>Requirements</a:t>
            </a:r>
            <a:endParaRPr lang="en-150" dirty="0"/>
          </a:p>
        </p:txBody>
      </p:sp>
      <p:sp>
        <p:nvSpPr>
          <p:cNvPr id="3" name="Content Placeholder 2">
            <a:extLst>
              <a:ext uri="{FF2B5EF4-FFF2-40B4-BE49-F238E27FC236}">
                <a16:creationId xmlns:a16="http://schemas.microsoft.com/office/drawing/2014/main" id="{5843BCDF-A3C3-903E-2828-69EA898699A7}"/>
              </a:ext>
            </a:extLst>
          </p:cNvPr>
          <p:cNvSpPr>
            <a:spLocks noGrp="1"/>
          </p:cNvSpPr>
          <p:nvPr>
            <p:ph idx="1"/>
          </p:nvPr>
        </p:nvSpPr>
        <p:spPr>
          <a:xfrm>
            <a:off x="838200" y="1825625"/>
            <a:ext cx="10515600" cy="4351338"/>
          </a:xfrm>
        </p:spPr>
        <p:txBody>
          <a:bodyPr>
            <a:normAutofit fontScale="92500" lnSpcReduction="20000"/>
          </a:bodyPr>
          <a:lstStyle/>
          <a:p>
            <a:r>
              <a:rPr lang="en-US" dirty="0"/>
              <a:t>Usage Control</a:t>
            </a:r>
          </a:p>
          <a:p>
            <a:pPr lvl="1"/>
            <a:r>
              <a:rPr lang="en-US" dirty="0"/>
              <a:t>Based on location</a:t>
            </a:r>
          </a:p>
          <a:p>
            <a:pPr lvl="1"/>
            <a:r>
              <a:rPr lang="en-US" dirty="0"/>
              <a:t>Data Retention</a:t>
            </a:r>
          </a:p>
          <a:p>
            <a:pPr lvl="1"/>
            <a:r>
              <a:rPr lang="en-US" dirty="0"/>
              <a:t>Blacklisting</a:t>
            </a:r>
          </a:p>
          <a:p>
            <a:pPr lvl="1"/>
            <a:r>
              <a:rPr lang="en-US" dirty="0"/>
              <a:t>Trust level</a:t>
            </a:r>
          </a:p>
          <a:p>
            <a:pPr lvl="1"/>
            <a:r>
              <a:rPr lang="en-US" dirty="0"/>
              <a:t>...</a:t>
            </a:r>
          </a:p>
          <a:p>
            <a:r>
              <a:rPr lang="en-US" dirty="0"/>
              <a:t>Certification</a:t>
            </a:r>
          </a:p>
          <a:p>
            <a:r>
              <a:rPr lang="en-US" dirty="0"/>
              <a:t>Non-Repudiation</a:t>
            </a:r>
          </a:p>
          <a:p>
            <a:r>
              <a:rPr lang="en-US" dirty="0"/>
              <a:t>Anonymization (out of scope)</a:t>
            </a:r>
          </a:p>
          <a:p>
            <a:r>
              <a:rPr lang="en-US" dirty="0"/>
              <a:t>Confidentiality</a:t>
            </a:r>
          </a:p>
          <a:p>
            <a:pPr lvl="1"/>
            <a:r>
              <a:rPr lang="en-US" dirty="0"/>
              <a:t>TLP</a:t>
            </a:r>
          </a:p>
          <a:p>
            <a:pPr lvl="1"/>
            <a:r>
              <a:rPr lang="en-US" dirty="0"/>
              <a:t>Sanitization</a:t>
            </a:r>
          </a:p>
          <a:p>
            <a:endParaRPr lang="en-US" dirty="0"/>
          </a:p>
        </p:txBody>
      </p:sp>
    </p:spTree>
    <p:extLst>
      <p:ext uri="{BB962C8B-B14F-4D97-AF65-F5344CB8AC3E}">
        <p14:creationId xmlns:p14="http://schemas.microsoft.com/office/powerpoint/2010/main" val="10877473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4878D-DE52-E56B-25D6-A2CEC42638AC}"/>
              </a:ext>
            </a:extLst>
          </p:cNvPr>
          <p:cNvSpPr>
            <a:spLocks noGrp="1"/>
          </p:cNvSpPr>
          <p:nvPr>
            <p:ph type="title"/>
          </p:nvPr>
        </p:nvSpPr>
        <p:spPr/>
        <p:txBody>
          <a:bodyPr/>
          <a:lstStyle/>
          <a:p>
            <a:r>
              <a:rPr lang="en-US" dirty="0"/>
              <a:t>Next Meeting</a:t>
            </a:r>
            <a:endParaRPr lang="en-150" dirty="0"/>
          </a:p>
        </p:txBody>
      </p:sp>
      <p:sp>
        <p:nvSpPr>
          <p:cNvPr id="5" name="Text Placeholder 4">
            <a:extLst>
              <a:ext uri="{FF2B5EF4-FFF2-40B4-BE49-F238E27FC236}">
                <a16:creationId xmlns:a16="http://schemas.microsoft.com/office/drawing/2014/main" id="{CB7CF346-21F4-DB99-870B-591EF86C1C3A}"/>
              </a:ext>
            </a:extLst>
          </p:cNvPr>
          <p:cNvSpPr>
            <a:spLocks noGrp="1"/>
          </p:cNvSpPr>
          <p:nvPr>
            <p:ph type="body" idx="1"/>
          </p:nvPr>
        </p:nvSpPr>
        <p:spPr/>
        <p:txBody>
          <a:bodyPr/>
          <a:lstStyle/>
          <a:p>
            <a:r>
              <a:rPr lang="en-US" dirty="0"/>
              <a:t>30 October</a:t>
            </a:r>
            <a:endParaRPr lang="en-150" dirty="0"/>
          </a:p>
        </p:txBody>
      </p:sp>
    </p:spTree>
    <p:extLst>
      <p:ext uri="{BB962C8B-B14F-4D97-AF65-F5344CB8AC3E}">
        <p14:creationId xmlns:p14="http://schemas.microsoft.com/office/powerpoint/2010/main" val="33407100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6F6252-5423-2088-1914-A0513E416F94}"/>
              </a:ext>
            </a:extLst>
          </p:cNvPr>
          <p:cNvSpPr>
            <a:spLocks noGrp="1"/>
          </p:cNvSpPr>
          <p:nvPr>
            <p:ph type="title"/>
          </p:nvPr>
        </p:nvSpPr>
        <p:spPr/>
        <p:txBody>
          <a:bodyPr/>
          <a:lstStyle/>
          <a:p>
            <a:r>
              <a:rPr lang="en-US" dirty="0"/>
              <a:t>Basic Definitions</a:t>
            </a:r>
            <a:endParaRPr lang="en-150" dirty="0"/>
          </a:p>
        </p:txBody>
      </p:sp>
      <p:sp>
        <p:nvSpPr>
          <p:cNvPr id="5" name="Content Placeholder 4">
            <a:extLst>
              <a:ext uri="{FF2B5EF4-FFF2-40B4-BE49-F238E27FC236}">
                <a16:creationId xmlns:a16="http://schemas.microsoft.com/office/drawing/2014/main" id="{B11A79E4-8DCE-9D6A-5FE8-4C7A9BC8CCCD}"/>
              </a:ext>
            </a:extLst>
          </p:cNvPr>
          <p:cNvSpPr>
            <a:spLocks noGrp="1"/>
          </p:cNvSpPr>
          <p:nvPr>
            <p:ph idx="1"/>
          </p:nvPr>
        </p:nvSpPr>
        <p:spPr/>
        <p:txBody>
          <a:bodyPr>
            <a:normAutofit lnSpcReduction="10000"/>
          </a:bodyPr>
          <a:lstStyle/>
          <a:p>
            <a:r>
              <a:rPr lang="en-US" dirty="0"/>
              <a:t>Cyber Threat Intelligence vs Information</a:t>
            </a:r>
          </a:p>
          <a:p>
            <a:r>
              <a:rPr lang="en-US" dirty="0"/>
              <a:t>Security analyst uses SIEM and other security information to create CTI</a:t>
            </a:r>
          </a:p>
          <a:p>
            <a:pPr lvl="1"/>
            <a:r>
              <a:rPr lang="en-US" dirty="0">
                <a:highlight>
                  <a:srgbClr val="FFFF00"/>
                </a:highlight>
              </a:rPr>
              <a:t>SIEM vs SOAR</a:t>
            </a:r>
          </a:p>
          <a:p>
            <a:r>
              <a:rPr lang="en-US" dirty="0"/>
              <a:t>SIEM corelates/aggregates network and access information to generate security alerts</a:t>
            </a:r>
          </a:p>
          <a:p>
            <a:r>
              <a:rPr lang="en-US" dirty="0"/>
              <a:t>Use case scenario: Dialogue between system and user</a:t>
            </a:r>
          </a:p>
          <a:p>
            <a:pPr lvl="1"/>
            <a:r>
              <a:rPr lang="en-US" dirty="0"/>
              <a:t>Actors/Success Scenario/Extensions </a:t>
            </a:r>
          </a:p>
          <a:p>
            <a:pPr lvl="1"/>
            <a:endParaRPr lang="en-US" dirty="0"/>
          </a:p>
          <a:p>
            <a:r>
              <a:rPr lang="en-US" dirty="0"/>
              <a:t>User Story: As a [user] I want to [functionality] so that [benefit].</a:t>
            </a:r>
          </a:p>
          <a:p>
            <a:endParaRPr lang="en-150" dirty="0"/>
          </a:p>
        </p:txBody>
      </p:sp>
      <p:pic>
        <p:nvPicPr>
          <p:cNvPr id="9" name="Picture 8">
            <a:extLst>
              <a:ext uri="{FF2B5EF4-FFF2-40B4-BE49-F238E27FC236}">
                <a16:creationId xmlns:a16="http://schemas.microsoft.com/office/drawing/2014/main" id="{00ADC2E0-28B7-E382-26CD-B9B6A843739D}"/>
              </a:ext>
            </a:extLst>
          </p:cNvPr>
          <p:cNvPicPr>
            <a:picLocks noChangeAspect="1"/>
          </p:cNvPicPr>
          <p:nvPr/>
        </p:nvPicPr>
        <p:blipFill>
          <a:blip r:embed="rId2"/>
          <a:stretch>
            <a:fillRect/>
          </a:stretch>
        </p:blipFill>
        <p:spPr>
          <a:xfrm>
            <a:off x="10230362" y="3765487"/>
            <a:ext cx="1425063" cy="1447925"/>
          </a:xfrm>
          <a:prstGeom prst="rect">
            <a:avLst/>
          </a:prstGeom>
        </p:spPr>
      </p:pic>
    </p:spTree>
    <p:extLst>
      <p:ext uri="{BB962C8B-B14F-4D97-AF65-F5344CB8AC3E}">
        <p14:creationId xmlns:p14="http://schemas.microsoft.com/office/powerpoint/2010/main" val="24295876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4878D-DE52-E56B-25D6-A2CEC42638AC}"/>
              </a:ext>
            </a:extLst>
          </p:cNvPr>
          <p:cNvSpPr>
            <a:spLocks noGrp="1"/>
          </p:cNvSpPr>
          <p:nvPr>
            <p:ph type="title"/>
          </p:nvPr>
        </p:nvSpPr>
        <p:spPr/>
        <p:txBody>
          <a:bodyPr/>
          <a:lstStyle/>
          <a:p>
            <a:r>
              <a:rPr lang="en-US" dirty="0"/>
              <a:t>Next Meeting</a:t>
            </a:r>
            <a:endParaRPr lang="en-150" dirty="0"/>
          </a:p>
        </p:txBody>
      </p:sp>
      <p:sp>
        <p:nvSpPr>
          <p:cNvPr id="5" name="Text Placeholder 4">
            <a:extLst>
              <a:ext uri="{FF2B5EF4-FFF2-40B4-BE49-F238E27FC236}">
                <a16:creationId xmlns:a16="http://schemas.microsoft.com/office/drawing/2014/main" id="{CB7CF346-21F4-DB99-870B-591EF86C1C3A}"/>
              </a:ext>
            </a:extLst>
          </p:cNvPr>
          <p:cNvSpPr>
            <a:spLocks noGrp="1"/>
          </p:cNvSpPr>
          <p:nvPr>
            <p:ph type="body" idx="1"/>
          </p:nvPr>
        </p:nvSpPr>
        <p:spPr/>
        <p:txBody>
          <a:bodyPr/>
          <a:lstStyle/>
          <a:p>
            <a:r>
              <a:rPr lang="en-US" dirty="0"/>
              <a:t>24 November</a:t>
            </a:r>
            <a:endParaRPr lang="en-150" dirty="0"/>
          </a:p>
        </p:txBody>
      </p:sp>
    </p:spTree>
    <p:extLst>
      <p:ext uri="{BB962C8B-B14F-4D97-AF65-F5344CB8AC3E}">
        <p14:creationId xmlns:p14="http://schemas.microsoft.com/office/powerpoint/2010/main" val="373602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586E-4EB6-9FF1-748B-2C86367823BB}"/>
              </a:ext>
            </a:extLst>
          </p:cNvPr>
          <p:cNvSpPr>
            <a:spLocks noGrp="1"/>
          </p:cNvSpPr>
          <p:nvPr>
            <p:ph type="title"/>
          </p:nvPr>
        </p:nvSpPr>
        <p:spPr/>
        <p:txBody>
          <a:bodyPr/>
          <a:lstStyle/>
          <a:p>
            <a:r>
              <a:rPr lang="en-DE" dirty="0"/>
              <a:t>Related Projects</a:t>
            </a:r>
            <a:endParaRPr lang="en-US" dirty="0"/>
          </a:p>
        </p:txBody>
      </p:sp>
      <p:sp>
        <p:nvSpPr>
          <p:cNvPr id="3" name="Content Placeholder 2">
            <a:extLst>
              <a:ext uri="{FF2B5EF4-FFF2-40B4-BE49-F238E27FC236}">
                <a16:creationId xmlns:a16="http://schemas.microsoft.com/office/drawing/2014/main" id="{ED768EBE-F8AA-3EE7-5FFE-C32F776D32BB}"/>
              </a:ext>
            </a:extLst>
          </p:cNvPr>
          <p:cNvSpPr>
            <a:spLocks noGrp="1"/>
          </p:cNvSpPr>
          <p:nvPr>
            <p:ph idx="1"/>
          </p:nvPr>
        </p:nvSpPr>
        <p:spPr/>
        <p:txBody>
          <a:bodyPr/>
          <a:lstStyle/>
          <a:p>
            <a:r>
              <a:rPr lang="de-DE" dirty="0">
                <a:hlinkClick r:id="rId2"/>
              </a:rPr>
              <a:t>SAPPAN</a:t>
            </a:r>
            <a:r>
              <a:rPr lang="en-DE" dirty="0"/>
              <a:t>-Project</a:t>
            </a:r>
          </a:p>
          <a:p>
            <a:pPr lvl="1"/>
            <a:r>
              <a:rPr lang="en-DE" dirty="0"/>
              <a:t>D4.1 (MISP vs STIX)</a:t>
            </a:r>
          </a:p>
          <a:p>
            <a:pPr lvl="1"/>
            <a:r>
              <a:rPr lang="en-DE" dirty="0"/>
              <a:t>D5.7</a:t>
            </a:r>
          </a:p>
          <a:p>
            <a:r>
              <a:rPr lang="en-DE" dirty="0"/>
              <a:t>Phoenix</a:t>
            </a:r>
          </a:p>
          <a:p>
            <a:pPr lvl="1"/>
            <a:r>
              <a:rPr lang="en-DE" dirty="0"/>
              <a:t>D4.2</a:t>
            </a:r>
          </a:p>
          <a:p>
            <a:pPr lvl="1"/>
            <a:r>
              <a:rPr lang="en-DE" dirty="0"/>
              <a:t>D2.3</a:t>
            </a:r>
          </a:p>
        </p:txBody>
      </p:sp>
    </p:spTree>
    <p:extLst>
      <p:ext uri="{BB962C8B-B14F-4D97-AF65-F5344CB8AC3E}">
        <p14:creationId xmlns:p14="http://schemas.microsoft.com/office/powerpoint/2010/main" val="1953314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04D5D2-CFAC-7D7E-7422-0C34B0F945CA}"/>
              </a:ext>
            </a:extLst>
          </p:cNvPr>
          <p:cNvSpPr>
            <a:spLocks noGrp="1"/>
          </p:cNvSpPr>
          <p:nvPr>
            <p:ph type="title"/>
          </p:nvPr>
        </p:nvSpPr>
        <p:spPr/>
        <p:txBody>
          <a:bodyPr/>
          <a:lstStyle/>
          <a:p>
            <a:endParaRPr lang="en-150"/>
          </a:p>
        </p:txBody>
      </p:sp>
      <p:sp>
        <p:nvSpPr>
          <p:cNvPr id="5" name="Content Placeholder 4">
            <a:extLst>
              <a:ext uri="{FF2B5EF4-FFF2-40B4-BE49-F238E27FC236}">
                <a16:creationId xmlns:a16="http://schemas.microsoft.com/office/drawing/2014/main" id="{A54157E5-2BD1-A977-B114-37BF64871100}"/>
              </a:ext>
            </a:extLst>
          </p:cNvPr>
          <p:cNvSpPr>
            <a:spLocks noGrp="1"/>
          </p:cNvSpPr>
          <p:nvPr>
            <p:ph idx="1"/>
          </p:nvPr>
        </p:nvSpPr>
        <p:spPr/>
        <p:txBody>
          <a:bodyPr/>
          <a:lstStyle/>
          <a:p>
            <a:r>
              <a:rPr lang="en-US" dirty="0"/>
              <a:t>Proposal Talk</a:t>
            </a:r>
          </a:p>
          <a:p>
            <a:pPr algn="l">
              <a:spcBef>
                <a:spcPts val="1400"/>
              </a:spcBef>
              <a:spcAft>
                <a:spcPts val="1400"/>
              </a:spcAft>
            </a:pPr>
            <a:r>
              <a:rPr lang="en-US" sz="1800" b="1" i="0" dirty="0">
                <a:solidFill>
                  <a:srgbClr val="212121"/>
                </a:solidFill>
                <a:effectLst/>
                <a:latin typeface="Arial" panose="020B0604020202020204" pitchFamily="34" charset="0"/>
              </a:rPr>
              <a:t>Time: </a:t>
            </a:r>
            <a:r>
              <a:rPr lang="en-US" sz="1800" b="0" i="0" dirty="0">
                <a:solidFill>
                  <a:srgbClr val="212121"/>
                </a:solidFill>
                <a:effectLst/>
                <a:latin typeface="Arial" panose="020B0604020202020204" pitchFamily="34" charset="0"/>
              </a:rPr>
              <a:t>2023-12-06 10:30 - 11:00 (30 minutes </a:t>
            </a:r>
            <a:r>
              <a:rPr lang="en-US" sz="1800" b="0" i="0" u="sng" dirty="0">
                <a:solidFill>
                  <a:srgbClr val="212121"/>
                </a:solidFill>
                <a:effectLst/>
                <a:latin typeface="Arial" panose="020B0604020202020204" pitchFamily="34" charset="0"/>
              </a:rPr>
              <a:t>incl. Q&amp;A</a:t>
            </a:r>
            <a:r>
              <a:rPr lang="en-US" sz="1800" b="0" i="0" dirty="0">
                <a:solidFill>
                  <a:srgbClr val="212121"/>
                </a:solidFill>
                <a:effectLst/>
                <a:latin typeface="Arial" panose="020B0604020202020204" pitchFamily="34" charset="0"/>
              </a:rPr>
              <a:t>)</a:t>
            </a:r>
            <a:endParaRPr lang="en-US" b="0" i="0" dirty="0">
              <a:solidFill>
                <a:srgbClr val="212121"/>
              </a:solidFill>
              <a:effectLst/>
              <a:latin typeface="wf_segoe-ui_normal"/>
            </a:endParaRPr>
          </a:p>
          <a:p>
            <a:pPr algn="l"/>
            <a:r>
              <a:rPr lang="en-US" sz="1800" b="1" i="0" dirty="0">
                <a:solidFill>
                  <a:srgbClr val="212121"/>
                </a:solidFill>
                <a:effectLst/>
                <a:latin typeface="Arial" panose="020B0604020202020204" pitchFamily="34" charset="0"/>
              </a:rPr>
              <a:t>Student Name:</a:t>
            </a:r>
            <a:r>
              <a:rPr lang="en-US" sz="1800" b="0" i="0" dirty="0">
                <a:solidFill>
                  <a:srgbClr val="212121"/>
                </a:solidFill>
                <a:effectLst/>
                <a:latin typeface="Arial" panose="020B0604020202020204" pitchFamily="34" charset="0"/>
              </a:rPr>
              <a:t> Navid Rahimi Danesh</a:t>
            </a:r>
            <a:br>
              <a:rPr lang="en-US" sz="1800" b="0" i="0" dirty="0">
                <a:solidFill>
                  <a:srgbClr val="212121"/>
                </a:solidFill>
                <a:effectLst/>
                <a:latin typeface="Arial" panose="020B0604020202020204" pitchFamily="34" charset="0"/>
              </a:rPr>
            </a:br>
            <a:r>
              <a:rPr lang="en-US" sz="1800" b="1" i="0" dirty="0">
                <a:solidFill>
                  <a:srgbClr val="212121"/>
                </a:solidFill>
                <a:effectLst/>
                <a:latin typeface="Arial" panose="020B0604020202020204" pitchFamily="34" charset="0"/>
              </a:rPr>
              <a:t>Thesis type:</a:t>
            </a:r>
            <a:r>
              <a:rPr lang="en-US" sz="1800" b="0" i="0" dirty="0">
                <a:solidFill>
                  <a:srgbClr val="212121"/>
                </a:solidFill>
                <a:effectLst/>
                <a:latin typeface="Arial" panose="020B0604020202020204" pitchFamily="34" charset="0"/>
              </a:rPr>
              <a:t> MA Proposal</a:t>
            </a:r>
            <a:br>
              <a:rPr lang="en-US" sz="1800" b="0" i="0" dirty="0">
                <a:solidFill>
                  <a:srgbClr val="212121"/>
                </a:solidFill>
                <a:effectLst/>
                <a:latin typeface="Arial" panose="020B0604020202020204" pitchFamily="34" charset="0"/>
              </a:rPr>
            </a:br>
            <a:r>
              <a:rPr lang="en-US" sz="1800" b="1" i="0" dirty="0">
                <a:solidFill>
                  <a:srgbClr val="212121"/>
                </a:solidFill>
                <a:effectLst/>
                <a:latin typeface="Arial" panose="020B0604020202020204" pitchFamily="34" charset="0"/>
              </a:rPr>
              <a:t>Thesis title:</a:t>
            </a:r>
            <a:r>
              <a:rPr lang="en-US" sz="1800" b="0" i="0" dirty="0">
                <a:solidFill>
                  <a:srgbClr val="212121"/>
                </a:solidFill>
                <a:effectLst/>
                <a:latin typeface="Arial" panose="020B0604020202020204" pitchFamily="34" charset="0"/>
              </a:rPr>
              <a:t> Implementing a platform for sharing cyber threat Intelligence based on data spaces</a:t>
            </a:r>
            <a:br>
              <a:rPr lang="en-US" sz="1800" b="0" i="0" dirty="0">
                <a:solidFill>
                  <a:srgbClr val="212121"/>
                </a:solidFill>
                <a:effectLst/>
                <a:latin typeface="Arial" panose="020B0604020202020204" pitchFamily="34" charset="0"/>
              </a:rPr>
            </a:br>
            <a:r>
              <a:rPr lang="en-US" sz="1800" b="1" i="0" dirty="0">
                <a:solidFill>
                  <a:srgbClr val="212121"/>
                </a:solidFill>
                <a:effectLst/>
                <a:latin typeface="Arial" panose="020B0604020202020204" pitchFamily="34" charset="0"/>
              </a:rPr>
              <a:t>Advisors:</a:t>
            </a:r>
            <a:r>
              <a:rPr lang="en-US" sz="1800" b="0" i="0" dirty="0">
                <a:solidFill>
                  <a:srgbClr val="212121"/>
                </a:solidFill>
                <a:effectLst/>
                <a:latin typeface="Arial" panose="020B0604020202020204" pitchFamily="34" charset="0"/>
              </a:rPr>
              <a:t> Mehdi Akbari </a:t>
            </a:r>
            <a:r>
              <a:rPr lang="en-US" sz="1800" b="0" i="0" dirty="0" err="1">
                <a:solidFill>
                  <a:srgbClr val="212121"/>
                </a:solidFill>
                <a:effectLst/>
                <a:latin typeface="Arial" panose="020B0604020202020204" pitchFamily="34" charset="0"/>
              </a:rPr>
              <a:t>Gurabi</a:t>
            </a:r>
            <a:r>
              <a:rPr lang="en-US" sz="1800" b="0" i="0" dirty="0">
                <a:solidFill>
                  <a:srgbClr val="212121"/>
                </a:solidFill>
                <a:effectLst/>
                <a:latin typeface="Arial" panose="020B0604020202020204" pitchFamily="34" charset="0"/>
              </a:rPr>
              <a:t>, </a:t>
            </a:r>
            <a:r>
              <a:rPr lang="en-US" sz="1800" b="0" i="0" dirty="0" err="1">
                <a:solidFill>
                  <a:srgbClr val="212121"/>
                </a:solidFill>
                <a:effectLst/>
                <a:latin typeface="Arial" panose="020B0604020202020204" pitchFamily="34" charset="0"/>
              </a:rPr>
              <a:t>Ömer</a:t>
            </a:r>
            <a:r>
              <a:rPr lang="en-US" sz="1800" b="0" i="0" dirty="0">
                <a:solidFill>
                  <a:srgbClr val="212121"/>
                </a:solidFill>
                <a:effectLst/>
                <a:latin typeface="Arial" panose="020B0604020202020204" pitchFamily="34" charset="0"/>
              </a:rPr>
              <a:t> Sen</a:t>
            </a:r>
            <a:br>
              <a:rPr lang="en-US" sz="1800" b="0" i="0" dirty="0">
                <a:solidFill>
                  <a:srgbClr val="212121"/>
                </a:solidFill>
                <a:effectLst/>
                <a:latin typeface="Arial" panose="020B0604020202020204" pitchFamily="34" charset="0"/>
              </a:rPr>
            </a:br>
            <a:r>
              <a:rPr lang="en-US" sz="1800" b="1" i="0" dirty="0">
                <a:solidFill>
                  <a:srgbClr val="212121"/>
                </a:solidFill>
                <a:effectLst/>
                <a:latin typeface="Arial" panose="020B0604020202020204" pitchFamily="34" charset="0"/>
              </a:rPr>
              <a:t>Supervisors:</a:t>
            </a:r>
            <a:r>
              <a:rPr lang="en-US" sz="1800" b="0" i="0" dirty="0">
                <a:solidFill>
                  <a:srgbClr val="212121"/>
                </a:solidFill>
                <a:effectLst/>
                <a:latin typeface="Arial" panose="020B0604020202020204" pitchFamily="34" charset="0"/>
              </a:rPr>
              <a:t> Prof. Dr. Stefan Decker</a:t>
            </a:r>
            <a:endParaRPr lang="en-US" b="0" i="0" dirty="0">
              <a:solidFill>
                <a:srgbClr val="212121"/>
              </a:solidFill>
              <a:effectLst/>
              <a:latin typeface="wf_segoe-ui_normal"/>
            </a:endParaRPr>
          </a:p>
          <a:p>
            <a:pPr algn="l"/>
            <a:r>
              <a:rPr lang="en-US" sz="1800" b="1" i="0" dirty="0">
                <a:solidFill>
                  <a:srgbClr val="212121"/>
                </a:solidFill>
                <a:effectLst/>
                <a:latin typeface="Arial" panose="020B0604020202020204" pitchFamily="34" charset="0"/>
              </a:rPr>
              <a:t>Location:</a:t>
            </a:r>
            <a:r>
              <a:rPr lang="en-US" sz="1800" b="0" i="0" dirty="0">
                <a:solidFill>
                  <a:srgbClr val="212121"/>
                </a:solidFill>
                <a:effectLst/>
                <a:latin typeface="Arial" panose="020B0604020202020204" pitchFamily="34" charset="0"/>
              </a:rPr>
              <a:t> Seminar room I5 6202</a:t>
            </a:r>
            <a:br>
              <a:rPr lang="en-US" sz="1800" b="0" i="0" dirty="0">
                <a:solidFill>
                  <a:srgbClr val="212121"/>
                </a:solidFill>
                <a:effectLst/>
                <a:latin typeface="Arial" panose="020B0604020202020204" pitchFamily="34" charset="0"/>
              </a:rPr>
            </a:br>
            <a:r>
              <a:rPr lang="en-US" sz="1800" b="1" i="0" dirty="0">
                <a:solidFill>
                  <a:srgbClr val="212121"/>
                </a:solidFill>
                <a:effectLst/>
                <a:latin typeface="Arial" panose="020B0604020202020204" pitchFamily="34" charset="0"/>
              </a:rPr>
              <a:t>Status</a:t>
            </a:r>
            <a:r>
              <a:rPr lang="en-US" sz="1800" b="0" i="0" dirty="0">
                <a:solidFill>
                  <a:srgbClr val="212121"/>
                </a:solidFill>
                <a:effectLst/>
                <a:latin typeface="Arial" panose="020B0604020202020204" pitchFamily="34" charset="0"/>
              </a:rPr>
              <a:t>: confirmed</a:t>
            </a:r>
          </a:p>
          <a:p>
            <a:pPr algn="l"/>
            <a:endParaRPr lang="en-US" sz="1800" dirty="0">
              <a:solidFill>
                <a:srgbClr val="212121"/>
              </a:solidFill>
              <a:latin typeface="Arial" panose="020B0604020202020204" pitchFamily="34" charset="0"/>
            </a:endParaRPr>
          </a:p>
        </p:txBody>
      </p:sp>
    </p:spTree>
    <p:extLst>
      <p:ext uri="{BB962C8B-B14F-4D97-AF65-F5344CB8AC3E}">
        <p14:creationId xmlns:p14="http://schemas.microsoft.com/office/powerpoint/2010/main" val="10572542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8229-EB31-A8E1-9A93-3F9941E20435}"/>
              </a:ext>
            </a:extLst>
          </p:cNvPr>
          <p:cNvSpPr>
            <a:spLocks noGrp="1"/>
          </p:cNvSpPr>
          <p:nvPr>
            <p:ph type="title"/>
          </p:nvPr>
        </p:nvSpPr>
        <p:spPr/>
        <p:txBody>
          <a:bodyPr/>
          <a:lstStyle/>
          <a:p>
            <a:r>
              <a:rPr lang="en-US" dirty="0"/>
              <a:t>Table of Content – Introduction and Background</a:t>
            </a:r>
            <a:endParaRPr lang="en-150" dirty="0"/>
          </a:p>
        </p:txBody>
      </p:sp>
      <p:sp>
        <p:nvSpPr>
          <p:cNvPr id="3" name="Content Placeholder 2">
            <a:extLst>
              <a:ext uri="{FF2B5EF4-FFF2-40B4-BE49-F238E27FC236}">
                <a16:creationId xmlns:a16="http://schemas.microsoft.com/office/drawing/2014/main" id="{7A36FBED-AE5C-BDFB-4201-F30FA923163B}"/>
              </a:ext>
            </a:extLst>
          </p:cNvPr>
          <p:cNvSpPr>
            <a:spLocks noGrp="1"/>
          </p:cNvSpPr>
          <p:nvPr>
            <p:ph idx="1"/>
          </p:nvPr>
        </p:nvSpPr>
        <p:spPr/>
        <p:txBody>
          <a:bodyPr>
            <a:normAutofit fontScale="62500" lnSpcReduction="20000"/>
          </a:bodyPr>
          <a:lstStyle/>
          <a:p>
            <a:r>
              <a:rPr lang="en-US" dirty="0"/>
              <a:t>Motivation</a:t>
            </a:r>
          </a:p>
          <a:p>
            <a:pPr lvl="1"/>
            <a:r>
              <a:rPr lang="en-US" dirty="0"/>
              <a:t>briefly about CTI sharing barriers</a:t>
            </a:r>
          </a:p>
          <a:p>
            <a:pPr lvl="1"/>
            <a:r>
              <a:rPr lang="en-US" dirty="0"/>
              <a:t>importance of data spaces and data sovereignty</a:t>
            </a:r>
          </a:p>
          <a:p>
            <a:r>
              <a:rPr lang="en-US" dirty="0"/>
              <a:t>Goal: Reach the following contributions</a:t>
            </a:r>
          </a:p>
          <a:p>
            <a:pPr lvl="1"/>
            <a:r>
              <a:rPr lang="en-US" dirty="0"/>
              <a:t>In the domain of Collaborative CTI:</a:t>
            </a:r>
          </a:p>
          <a:p>
            <a:pPr lvl="2"/>
            <a:r>
              <a:rPr lang="en-US" dirty="0"/>
              <a:t>Evaluation of Data Space Potentials and Limitations</a:t>
            </a:r>
          </a:p>
          <a:p>
            <a:pPr lvl="2"/>
            <a:r>
              <a:rPr lang="en-US" dirty="0"/>
              <a:t>Designing an architecture and implement proof of concept</a:t>
            </a:r>
          </a:p>
          <a:p>
            <a:pPr lvl="2"/>
            <a:r>
              <a:rPr lang="en-US" dirty="0"/>
              <a:t>Find and describe a convincing use case within smart grid domain</a:t>
            </a:r>
          </a:p>
          <a:p>
            <a:pPr lvl="2"/>
            <a:r>
              <a:rPr lang="en-US" dirty="0"/>
              <a:t>Provide guidelines and recommendation on Data space design</a:t>
            </a:r>
          </a:p>
          <a:p>
            <a:r>
              <a:rPr lang="en-US" dirty="0"/>
              <a:t>Background</a:t>
            </a:r>
          </a:p>
          <a:p>
            <a:pPr lvl="1"/>
            <a:r>
              <a:rPr lang="en-US" dirty="0"/>
              <a:t>Cyber Security</a:t>
            </a:r>
          </a:p>
          <a:p>
            <a:pPr lvl="2"/>
            <a:r>
              <a:rPr lang="en-US" dirty="0"/>
              <a:t>Define Smart grid</a:t>
            </a:r>
          </a:p>
          <a:p>
            <a:pPr lvl="2"/>
            <a:r>
              <a:rPr lang="en-US" dirty="0"/>
              <a:t>Smart grid security </a:t>
            </a:r>
          </a:p>
          <a:p>
            <a:pPr lvl="1"/>
            <a:r>
              <a:rPr lang="en-US" dirty="0"/>
              <a:t>CTI</a:t>
            </a:r>
          </a:p>
          <a:p>
            <a:pPr lvl="1"/>
            <a:r>
              <a:rPr lang="en-US" dirty="0"/>
              <a:t>Collaborative CTI</a:t>
            </a:r>
          </a:p>
          <a:p>
            <a:pPr lvl="2"/>
            <a:r>
              <a:rPr lang="en-US" dirty="0"/>
              <a:t>barriers</a:t>
            </a:r>
          </a:p>
          <a:p>
            <a:pPr lvl="1"/>
            <a:r>
              <a:rPr lang="en-US" dirty="0"/>
              <a:t>Data Sovereignty</a:t>
            </a:r>
          </a:p>
          <a:p>
            <a:pPr lvl="1"/>
            <a:r>
              <a:rPr lang="en-US" dirty="0"/>
              <a:t>Data space concept</a:t>
            </a:r>
          </a:p>
          <a:p>
            <a:pPr lvl="2"/>
            <a:r>
              <a:rPr lang="en-US" dirty="0"/>
              <a:t>Data Sovereignty and Usage Control</a:t>
            </a:r>
          </a:p>
          <a:p>
            <a:endParaRPr lang="en-150" dirty="0"/>
          </a:p>
        </p:txBody>
      </p:sp>
    </p:spTree>
    <p:extLst>
      <p:ext uri="{BB962C8B-B14F-4D97-AF65-F5344CB8AC3E}">
        <p14:creationId xmlns:p14="http://schemas.microsoft.com/office/powerpoint/2010/main" val="4141147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C1A3-26F3-1493-FF58-955992B22EDB}"/>
              </a:ext>
            </a:extLst>
          </p:cNvPr>
          <p:cNvSpPr>
            <a:spLocks noGrp="1"/>
          </p:cNvSpPr>
          <p:nvPr>
            <p:ph type="title"/>
          </p:nvPr>
        </p:nvSpPr>
        <p:spPr/>
        <p:txBody>
          <a:bodyPr/>
          <a:lstStyle/>
          <a:p>
            <a:r>
              <a:rPr lang="en-US" dirty="0"/>
              <a:t>Related Work</a:t>
            </a:r>
            <a:endParaRPr lang="en-150" dirty="0"/>
          </a:p>
        </p:txBody>
      </p:sp>
      <p:sp>
        <p:nvSpPr>
          <p:cNvPr id="3" name="Content Placeholder 2">
            <a:extLst>
              <a:ext uri="{FF2B5EF4-FFF2-40B4-BE49-F238E27FC236}">
                <a16:creationId xmlns:a16="http://schemas.microsoft.com/office/drawing/2014/main" id="{5F4758C1-E0FF-E881-1067-D8CFBFE6BD1A}"/>
              </a:ext>
            </a:extLst>
          </p:cNvPr>
          <p:cNvSpPr>
            <a:spLocks noGrp="1"/>
          </p:cNvSpPr>
          <p:nvPr>
            <p:ph idx="1"/>
          </p:nvPr>
        </p:nvSpPr>
        <p:spPr/>
        <p:txBody>
          <a:bodyPr>
            <a:normAutofit fontScale="92500" lnSpcReduction="10000"/>
          </a:bodyPr>
          <a:lstStyle/>
          <a:p>
            <a:r>
              <a:rPr lang="en-US" dirty="0"/>
              <a:t>Existing CTI Sharing Standard Platforms</a:t>
            </a:r>
          </a:p>
          <a:p>
            <a:pPr lvl="1"/>
            <a:r>
              <a:rPr lang="en-US" dirty="0"/>
              <a:t>MISP and STIX (TAXI)</a:t>
            </a:r>
          </a:p>
          <a:p>
            <a:pPr lvl="2"/>
            <a:r>
              <a:rPr lang="en-US" dirty="0"/>
              <a:t>Add data integrity guarantees to TAXII (</a:t>
            </a:r>
            <a:r>
              <a:rPr lang="en-US" dirty="0" err="1"/>
              <a:t>Pahlevan</a:t>
            </a:r>
            <a:r>
              <a:rPr lang="en-US" dirty="0"/>
              <a:t> et al.)</a:t>
            </a:r>
          </a:p>
          <a:p>
            <a:pPr lvl="2"/>
            <a:r>
              <a:rPr lang="en-US" dirty="0"/>
              <a:t>MISP applicability in UK Energy Sector (</a:t>
            </a:r>
            <a:r>
              <a:rPr lang="en-US" dirty="0" err="1"/>
              <a:t>Paice</a:t>
            </a:r>
            <a:r>
              <a:rPr lang="en-US" dirty="0"/>
              <a:t> et al.)</a:t>
            </a:r>
          </a:p>
          <a:p>
            <a:pPr lvl="1"/>
            <a:r>
              <a:rPr lang="en-US" dirty="0"/>
              <a:t>Some others (less detailed)</a:t>
            </a:r>
          </a:p>
          <a:p>
            <a:r>
              <a:rPr lang="en-US" dirty="0"/>
              <a:t>(done) Current Dataspace Initiatives</a:t>
            </a:r>
          </a:p>
          <a:p>
            <a:pPr lvl="1"/>
            <a:r>
              <a:rPr lang="en-US" dirty="0"/>
              <a:t>IDSA and Gaia-X</a:t>
            </a:r>
          </a:p>
          <a:p>
            <a:r>
              <a:rPr lang="en-US" dirty="0"/>
              <a:t>(done) Open-Source CTI Sharing</a:t>
            </a:r>
          </a:p>
          <a:p>
            <a:r>
              <a:rPr lang="en-US" dirty="0"/>
              <a:t>Applications of data space </a:t>
            </a:r>
          </a:p>
          <a:p>
            <a:pPr lvl="1"/>
            <a:r>
              <a:rPr lang="en-US" dirty="0">
                <a:solidFill>
                  <a:schemeClr val="accent6"/>
                </a:solidFill>
              </a:rPr>
              <a:t>TIKD: A Trusted Integrated Knowledge Dataspace For Sensitive Healthcare Data Sharing</a:t>
            </a:r>
          </a:p>
          <a:p>
            <a:pPr lvl="1"/>
            <a:r>
              <a:rPr lang="en-US" dirty="0"/>
              <a:t>Hasnain et al. 2014 – Linked Biomedical Dataspace</a:t>
            </a:r>
          </a:p>
          <a:p>
            <a:pPr lvl="1"/>
            <a:endParaRPr lang="en-US" dirty="0"/>
          </a:p>
        </p:txBody>
      </p:sp>
    </p:spTree>
    <p:extLst>
      <p:ext uri="{BB962C8B-B14F-4D97-AF65-F5344CB8AC3E}">
        <p14:creationId xmlns:p14="http://schemas.microsoft.com/office/powerpoint/2010/main" val="14018502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1556-55B0-F723-95BB-50567B313AAA}"/>
              </a:ext>
            </a:extLst>
          </p:cNvPr>
          <p:cNvSpPr>
            <a:spLocks noGrp="1"/>
          </p:cNvSpPr>
          <p:nvPr>
            <p:ph type="title"/>
          </p:nvPr>
        </p:nvSpPr>
        <p:spPr/>
        <p:txBody>
          <a:bodyPr/>
          <a:lstStyle/>
          <a:p>
            <a:r>
              <a:rPr lang="en-US" dirty="0"/>
              <a:t>Use Case</a:t>
            </a:r>
            <a:endParaRPr lang="en-150" dirty="0"/>
          </a:p>
        </p:txBody>
      </p:sp>
      <p:pic>
        <p:nvPicPr>
          <p:cNvPr id="5" name="Content Placeholder 4" descr="A diagram of a diagram&#10;&#10;Description automatically generated">
            <a:extLst>
              <a:ext uri="{FF2B5EF4-FFF2-40B4-BE49-F238E27FC236}">
                <a16:creationId xmlns:a16="http://schemas.microsoft.com/office/drawing/2014/main" id="{ABD89F81-CDA7-E184-4355-EA68995017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6574" y="1543050"/>
            <a:ext cx="5325426" cy="4922772"/>
          </a:xfrm>
        </p:spPr>
      </p:pic>
      <p:sp>
        <p:nvSpPr>
          <p:cNvPr id="6" name="TextBox 5">
            <a:extLst>
              <a:ext uri="{FF2B5EF4-FFF2-40B4-BE49-F238E27FC236}">
                <a16:creationId xmlns:a16="http://schemas.microsoft.com/office/drawing/2014/main" id="{5B486809-3C10-6E9C-CBF3-4C3D78598D7B}"/>
              </a:ext>
            </a:extLst>
          </p:cNvPr>
          <p:cNvSpPr txBox="1"/>
          <p:nvPr/>
        </p:nvSpPr>
        <p:spPr>
          <a:xfrm>
            <a:off x="757714" y="1543050"/>
            <a:ext cx="6249576" cy="5355312"/>
          </a:xfrm>
          <a:prstGeom prst="rect">
            <a:avLst/>
          </a:prstGeom>
          <a:noFill/>
        </p:spPr>
        <p:txBody>
          <a:bodyPr wrap="square" rtlCol="0">
            <a:spAutoFit/>
          </a:bodyPr>
          <a:lstStyle/>
          <a:p>
            <a:r>
              <a:rPr lang="en-US" dirty="0"/>
              <a:t>A community of energy sector cyber security teams are sharing CTI (e.g. virus for SCADA, Mitigation Strategy)</a:t>
            </a:r>
          </a:p>
          <a:p>
            <a:pPr marL="800100" lvl="1" indent="-342900">
              <a:buAutoNum type="arabicPeriod"/>
            </a:pPr>
            <a:r>
              <a:rPr lang="en-US" dirty="0"/>
              <a:t>One to One</a:t>
            </a:r>
          </a:p>
          <a:p>
            <a:pPr marL="1257300" lvl="2" indent="-342900">
              <a:buAutoNum type="arabicPeriod"/>
            </a:pPr>
            <a:r>
              <a:rPr lang="en-US" dirty="0"/>
              <a:t>Contract negotiation</a:t>
            </a:r>
          </a:p>
          <a:p>
            <a:pPr marL="1714500" lvl="3" indent="-342900">
              <a:buFontTx/>
              <a:buAutoNum type="arabicPeriod"/>
            </a:pPr>
            <a:r>
              <a:rPr lang="en-US" dirty="0"/>
              <a:t>Negotiation of Retention policy</a:t>
            </a:r>
          </a:p>
          <a:p>
            <a:pPr marL="1257300" lvl="2" indent="-342900">
              <a:buFont typeface="Arial" panose="020B0604020202020204" pitchFamily="34" charset="0"/>
              <a:buChar char="•"/>
            </a:pPr>
            <a:r>
              <a:rPr lang="en-US" dirty="0"/>
              <a:t>Regulations</a:t>
            </a:r>
          </a:p>
          <a:p>
            <a:pPr marL="1714500" lvl="3" indent="-342900">
              <a:buFont typeface="Arial" panose="020B0604020202020204" pitchFamily="34" charset="0"/>
              <a:buChar char="•"/>
            </a:pPr>
            <a:r>
              <a:rPr lang="en-US" dirty="0"/>
              <a:t>Share within EU (GDPR)</a:t>
            </a:r>
          </a:p>
          <a:p>
            <a:pPr marL="1257300" lvl="2" indent="-342900">
              <a:buFont typeface="Arial" panose="020B0604020202020204" pitchFamily="34" charset="0"/>
              <a:buChar char="•"/>
            </a:pPr>
            <a:r>
              <a:rPr lang="en-US" dirty="0"/>
              <a:t>Automatic Sanitization</a:t>
            </a:r>
          </a:p>
          <a:p>
            <a:pPr marL="1714500" lvl="3" indent="-342900">
              <a:buFont typeface="Arial" panose="020B0604020202020204" pitchFamily="34" charset="0"/>
              <a:buChar char="•"/>
            </a:pPr>
            <a:r>
              <a:rPr lang="en-US" dirty="0"/>
              <a:t>Limited Share (only IOCs) outside EU</a:t>
            </a:r>
          </a:p>
          <a:p>
            <a:pPr marL="800100" lvl="1" indent="-342900">
              <a:buAutoNum type="arabicPeriod"/>
            </a:pPr>
            <a:r>
              <a:rPr lang="en-US" dirty="0"/>
              <a:t>Paid CTI (Marketplace)</a:t>
            </a:r>
          </a:p>
          <a:p>
            <a:pPr marL="1257300" lvl="2" indent="-342900">
              <a:buFontTx/>
              <a:buAutoNum type="arabicPeriod"/>
            </a:pPr>
            <a:r>
              <a:rPr lang="en-US" dirty="0"/>
              <a:t>Search offers</a:t>
            </a:r>
          </a:p>
          <a:p>
            <a:pPr marL="1257300" lvl="2" indent="-342900">
              <a:buFontTx/>
              <a:buAutoNum type="arabicPeriod"/>
            </a:pPr>
            <a:r>
              <a:rPr lang="en-US" dirty="0"/>
              <a:t>Bidirectional</a:t>
            </a:r>
          </a:p>
          <a:p>
            <a:pPr marL="1714500" lvl="3" indent="-342900">
              <a:buFont typeface="Arial" panose="020B0604020202020204" pitchFamily="34" charset="0"/>
              <a:buChar char="•"/>
            </a:pPr>
            <a:r>
              <a:rPr lang="en-US" dirty="0"/>
              <a:t>Feedback on provider</a:t>
            </a:r>
          </a:p>
          <a:p>
            <a:pPr marL="1714500" lvl="3" indent="-342900">
              <a:buFont typeface="Arial" panose="020B0604020202020204" pitchFamily="34" charset="0"/>
              <a:buChar char="•"/>
            </a:pPr>
            <a:r>
              <a:rPr lang="en-US" dirty="0"/>
              <a:t>Feedback on specific event (sighting)</a:t>
            </a:r>
          </a:p>
          <a:p>
            <a:pPr marL="800100" lvl="1" indent="-342900">
              <a:buAutoNum type="arabicPeriod"/>
            </a:pPr>
            <a:r>
              <a:rPr lang="en-US" dirty="0"/>
              <a:t>Community CTI</a:t>
            </a:r>
          </a:p>
          <a:p>
            <a:pPr marL="1257300" lvl="2" indent="-342900">
              <a:buAutoNum type="arabicPeriod"/>
            </a:pPr>
            <a:r>
              <a:rPr lang="en-US" dirty="0"/>
              <a:t>Share within trusted group (NIS2)</a:t>
            </a:r>
          </a:p>
          <a:p>
            <a:pPr marL="1257300" lvl="2" indent="-342900">
              <a:buFont typeface="Arial" panose="020B0604020202020204" pitchFamily="34" charset="0"/>
              <a:buChar char="•"/>
            </a:pPr>
            <a:r>
              <a:rPr lang="en-US" dirty="0"/>
              <a:t>Near-real time</a:t>
            </a:r>
          </a:p>
          <a:p>
            <a:pPr marL="1257300" lvl="2" indent="-342900">
              <a:buFont typeface="Arial" panose="020B0604020202020204" pitchFamily="34" charset="0"/>
              <a:buChar char="•"/>
            </a:pPr>
            <a:r>
              <a:rPr lang="en-US" dirty="0"/>
              <a:t>Automatic integration to security systems</a:t>
            </a:r>
          </a:p>
          <a:p>
            <a:pPr marL="1714500" lvl="3" indent="-342900">
              <a:buFont typeface="Arial" panose="020B0604020202020204" pitchFamily="34" charset="0"/>
              <a:buChar char="•"/>
            </a:pPr>
            <a:r>
              <a:rPr lang="en-US" dirty="0"/>
              <a:t>IDS / SIEM</a:t>
            </a:r>
          </a:p>
        </p:txBody>
      </p:sp>
    </p:spTree>
    <p:extLst>
      <p:ext uri="{BB962C8B-B14F-4D97-AF65-F5344CB8AC3E}">
        <p14:creationId xmlns:p14="http://schemas.microsoft.com/office/powerpoint/2010/main" val="2301076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3BCDF-A3C3-903E-2828-69EA898699A7}"/>
              </a:ext>
            </a:extLst>
          </p:cNvPr>
          <p:cNvSpPr>
            <a:spLocks noGrp="1"/>
          </p:cNvSpPr>
          <p:nvPr>
            <p:ph idx="1"/>
          </p:nvPr>
        </p:nvSpPr>
        <p:spPr>
          <a:xfrm>
            <a:off x="838201" y="273997"/>
            <a:ext cx="4472709" cy="6063198"/>
          </a:xfrm>
        </p:spPr>
        <p:txBody>
          <a:bodyPr>
            <a:normAutofit fontScale="70000" lnSpcReduction="20000"/>
          </a:bodyPr>
          <a:lstStyle/>
          <a:p>
            <a:pPr marL="0" indent="0">
              <a:buNone/>
            </a:pPr>
            <a:r>
              <a:rPr lang="en-US" sz="3200" dirty="0"/>
              <a:t>Functional Requirements</a:t>
            </a:r>
          </a:p>
          <a:p>
            <a:r>
              <a:rPr lang="en-US" sz="2000" b="1" dirty="0"/>
              <a:t>D</a:t>
            </a:r>
            <a:r>
              <a:rPr lang="en-US" sz="2000" dirty="0"/>
              <a:t>ata Exchange</a:t>
            </a:r>
          </a:p>
          <a:p>
            <a:pPr marL="800100" lvl="1" indent="-342900">
              <a:buFont typeface="+mj-lt"/>
              <a:buAutoNum type="arabicPeriod"/>
            </a:pPr>
            <a:r>
              <a:rPr lang="en-US" sz="1600" dirty="0"/>
              <a:t>Feeds and events</a:t>
            </a:r>
          </a:p>
          <a:p>
            <a:pPr marL="800100" lvl="1" indent="-342900">
              <a:buFont typeface="+mj-lt"/>
              <a:buAutoNum type="arabicPeriod"/>
            </a:pPr>
            <a:r>
              <a:rPr lang="en-US" sz="1600" dirty="0"/>
              <a:t>Subscription and Publishing</a:t>
            </a:r>
          </a:p>
          <a:p>
            <a:pPr marL="800100" lvl="1" indent="-342900">
              <a:buFont typeface="+mj-lt"/>
              <a:buAutoNum type="arabicPeriod"/>
            </a:pPr>
            <a:r>
              <a:rPr lang="en-US" sz="1600" dirty="0"/>
              <a:t>Near real-time</a:t>
            </a:r>
          </a:p>
          <a:p>
            <a:pPr marL="800100" lvl="1" indent="-342900">
              <a:buFont typeface="+mj-lt"/>
              <a:buAutoNum type="arabicPeriod"/>
            </a:pPr>
            <a:r>
              <a:rPr lang="en-US" sz="1600" dirty="0"/>
              <a:t>Contract Negotiation, Search for offers</a:t>
            </a:r>
          </a:p>
          <a:p>
            <a:pPr marL="800100" lvl="1" indent="-342900">
              <a:buFont typeface="+mj-lt"/>
              <a:buAutoNum type="arabicPeriod"/>
            </a:pPr>
            <a:r>
              <a:rPr lang="en-US" sz="1600" dirty="0"/>
              <a:t>Co-annotations (Sightings)</a:t>
            </a:r>
          </a:p>
          <a:p>
            <a:r>
              <a:rPr lang="en-US" sz="2000" b="1" dirty="0"/>
              <a:t>P</a:t>
            </a:r>
            <a:r>
              <a:rPr lang="en-US" sz="2000" dirty="0"/>
              <a:t>articipant Management</a:t>
            </a:r>
          </a:p>
          <a:p>
            <a:pPr marL="800100" lvl="1" indent="-342900">
              <a:buFont typeface="+mj-lt"/>
              <a:buAutoNum type="arabicPeriod"/>
            </a:pPr>
            <a:r>
              <a:rPr lang="en-US" sz="1600" dirty="0"/>
              <a:t>Certification and Onboarding</a:t>
            </a:r>
            <a:endParaRPr lang="en-US" sz="2000" dirty="0"/>
          </a:p>
          <a:p>
            <a:pPr marL="800100" lvl="1" indent="-342900">
              <a:buFont typeface="+mj-lt"/>
              <a:buAutoNum type="arabicPeriod"/>
            </a:pPr>
            <a:r>
              <a:rPr lang="en-US" sz="1600" dirty="0"/>
              <a:t>Trust level and Reputation</a:t>
            </a:r>
          </a:p>
          <a:p>
            <a:pPr marL="800100" lvl="1" indent="-342900">
              <a:buFont typeface="+mj-lt"/>
              <a:buAutoNum type="arabicPeriod"/>
            </a:pPr>
            <a:r>
              <a:rPr lang="en-US" sz="1600" dirty="0"/>
              <a:t>Search for participants</a:t>
            </a:r>
          </a:p>
          <a:p>
            <a:r>
              <a:rPr lang="en-US" sz="2000" b="1" dirty="0"/>
              <a:t>D</a:t>
            </a:r>
            <a:r>
              <a:rPr lang="en-US" sz="2000" dirty="0"/>
              <a:t>ata Protection </a:t>
            </a:r>
            <a:r>
              <a:rPr lang="en-US" sz="2000" dirty="0">
                <a:solidFill>
                  <a:schemeClr val="accent6"/>
                </a:solidFill>
              </a:rPr>
              <a:t>(and Security</a:t>
            </a:r>
            <a:r>
              <a:rPr lang="en-US" sz="2000" dirty="0"/>
              <a:t>)</a:t>
            </a:r>
          </a:p>
          <a:p>
            <a:pPr marL="800100" lvl="1" indent="-342900">
              <a:buFont typeface="+mj-lt"/>
              <a:buAutoNum type="arabicPeriod"/>
            </a:pPr>
            <a:r>
              <a:rPr lang="en-US" sz="1600" dirty="0"/>
              <a:t>Usage Control</a:t>
            </a:r>
          </a:p>
          <a:p>
            <a:pPr lvl="2"/>
            <a:r>
              <a:rPr lang="en-US" sz="1400" dirty="0"/>
              <a:t>Based on location</a:t>
            </a:r>
          </a:p>
          <a:p>
            <a:pPr lvl="2"/>
            <a:r>
              <a:rPr lang="en-US" sz="1400" dirty="0"/>
              <a:t>Data Retention</a:t>
            </a:r>
          </a:p>
          <a:p>
            <a:pPr lvl="2"/>
            <a:r>
              <a:rPr lang="en-US" sz="1400" dirty="0"/>
              <a:t>Blacklisting</a:t>
            </a:r>
          </a:p>
          <a:p>
            <a:pPr marL="800100" lvl="1" indent="-342900">
              <a:buFont typeface="+mj-lt"/>
              <a:buAutoNum type="arabicPeriod"/>
            </a:pPr>
            <a:r>
              <a:rPr lang="en-US" sz="1600" dirty="0"/>
              <a:t>Confidentiality and Sanitization</a:t>
            </a:r>
          </a:p>
          <a:p>
            <a:pPr lvl="2"/>
            <a:r>
              <a:rPr lang="en-US" sz="1200" dirty="0"/>
              <a:t>Per field/data type</a:t>
            </a:r>
          </a:p>
          <a:p>
            <a:pPr lvl="2"/>
            <a:r>
              <a:rPr lang="en-US" sz="1400" dirty="0"/>
              <a:t>TLP / Blanking / Obfuscation / Anonymity (out of scope)</a:t>
            </a:r>
          </a:p>
          <a:p>
            <a:pPr marL="800100" lvl="1" indent="-342900">
              <a:buFont typeface="+mj-lt"/>
              <a:buAutoNum type="arabicPeriod"/>
            </a:pPr>
            <a:r>
              <a:rPr lang="en-US" sz="1700" dirty="0"/>
              <a:t>Compliance with regulations</a:t>
            </a:r>
            <a:endParaRPr lang="en-US" sz="1600" dirty="0"/>
          </a:p>
          <a:p>
            <a:r>
              <a:rPr lang="en-US" sz="2200" b="1" dirty="0"/>
              <a:t>A</a:t>
            </a:r>
            <a:r>
              <a:rPr lang="en-US" sz="2200" dirty="0"/>
              <a:t>ctionable and Interoperable </a:t>
            </a:r>
          </a:p>
          <a:p>
            <a:pPr marL="800100" lvl="1" indent="-342900">
              <a:buFont typeface="+mj-lt"/>
              <a:buAutoNum type="arabicPeriod"/>
            </a:pPr>
            <a:r>
              <a:rPr lang="en-US" sz="1800" dirty="0"/>
              <a:t>API for SIEM / IDS systems</a:t>
            </a:r>
          </a:p>
          <a:p>
            <a:pPr marL="800100" lvl="1" indent="-342900">
              <a:buFont typeface="+mj-lt"/>
              <a:buAutoNum type="arabicPeriod"/>
            </a:pPr>
            <a:r>
              <a:rPr lang="en-US" sz="1800" dirty="0"/>
              <a:t>Standard Machine-readable formats / Vocabularies</a:t>
            </a:r>
          </a:p>
          <a:p>
            <a:r>
              <a:rPr lang="en-US" sz="2200" b="1" dirty="0"/>
              <a:t>T</a:t>
            </a:r>
            <a:r>
              <a:rPr lang="en-US" sz="2200" dirty="0"/>
              <a:t>rustable</a:t>
            </a:r>
          </a:p>
          <a:p>
            <a:pPr marL="800100" lvl="1" indent="-342900">
              <a:buFont typeface="+mj-lt"/>
              <a:buAutoNum type="arabicPeriod"/>
            </a:pPr>
            <a:r>
              <a:rPr lang="en-US" sz="1800" dirty="0"/>
              <a:t>Decentralized and Transparent</a:t>
            </a:r>
          </a:p>
          <a:p>
            <a:pPr marL="800100" lvl="1" indent="-342900">
              <a:buFont typeface="+mj-lt"/>
              <a:buAutoNum type="arabicPeriod"/>
            </a:pPr>
            <a:r>
              <a:rPr lang="en-US" sz="1800" dirty="0"/>
              <a:t>Incentive mechanism (Monetization) </a:t>
            </a:r>
          </a:p>
          <a:p>
            <a:pPr lvl="2"/>
            <a:r>
              <a:rPr lang="en-US" sz="1400" dirty="0"/>
              <a:t>payment receipt</a:t>
            </a:r>
          </a:p>
          <a:p>
            <a:pPr marL="800100" lvl="1" indent="-342900">
              <a:buFont typeface="+mj-lt"/>
              <a:buAutoNum type="arabicPeriod"/>
            </a:pPr>
            <a:r>
              <a:rPr lang="en-US" sz="1600" dirty="0"/>
              <a:t>Statistics and Tracking</a:t>
            </a:r>
          </a:p>
        </p:txBody>
      </p:sp>
      <p:sp>
        <p:nvSpPr>
          <p:cNvPr id="4" name="TextBox 3">
            <a:extLst>
              <a:ext uri="{FF2B5EF4-FFF2-40B4-BE49-F238E27FC236}">
                <a16:creationId xmlns:a16="http://schemas.microsoft.com/office/drawing/2014/main" id="{B85B09D9-6A3C-8E45-A6A2-A80E57443C4F}"/>
              </a:ext>
            </a:extLst>
          </p:cNvPr>
          <p:cNvSpPr txBox="1"/>
          <p:nvPr/>
        </p:nvSpPr>
        <p:spPr>
          <a:xfrm>
            <a:off x="6881091" y="254947"/>
            <a:ext cx="4472709" cy="3570208"/>
          </a:xfrm>
          <a:prstGeom prst="rect">
            <a:avLst/>
          </a:prstGeom>
          <a:noFill/>
        </p:spPr>
        <p:txBody>
          <a:bodyPr wrap="square" rtlCol="0">
            <a:spAutoFit/>
          </a:bodyPr>
          <a:lstStyle/>
          <a:p>
            <a:r>
              <a:rPr lang="en-US" sz="3200" dirty="0"/>
              <a:t>Non-functional Requirements</a:t>
            </a:r>
          </a:p>
          <a:p>
            <a:endParaRPr lang="en-US" dirty="0"/>
          </a:p>
          <a:p>
            <a:pPr marL="285750" indent="-285750">
              <a:buFont typeface="Arial" panose="020B0604020202020204" pitchFamily="34" charset="0"/>
              <a:buChar char="•"/>
            </a:pPr>
            <a:r>
              <a:rPr lang="en-US" dirty="0"/>
              <a:t>Performance</a:t>
            </a:r>
          </a:p>
          <a:p>
            <a:pPr marL="742950" lvl="1" indent="-285750">
              <a:buFont typeface="Arial" panose="020B0604020202020204" pitchFamily="34" charset="0"/>
              <a:buChar char="•"/>
            </a:pPr>
            <a:r>
              <a:rPr lang="en-US" dirty="0"/>
              <a:t>Response time</a:t>
            </a:r>
          </a:p>
          <a:p>
            <a:pPr marL="742950" lvl="1" indent="-285750">
              <a:buFont typeface="Arial" panose="020B0604020202020204" pitchFamily="34" charset="0"/>
              <a:buChar char="•"/>
            </a:pPr>
            <a:r>
              <a:rPr lang="en-US" dirty="0"/>
              <a:t>Throughput</a:t>
            </a:r>
          </a:p>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Scalability</a:t>
            </a:r>
          </a:p>
          <a:p>
            <a:pPr marL="742950" lvl="1" indent="-285750">
              <a:buFont typeface="Arial" panose="020B0604020202020204" pitchFamily="34" charset="0"/>
              <a:buChar char="•"/>
            </a:pPr>
            <a:r>
              <a:rPr lang="en-US" dirty="0"/>
              <a:t>What happens on high user/load</a:t>
            </a:r>
          </a:p>
          <a:p>
            <a:pPr marL="285750" indent="-285750">
              <a:buFont typeface="Arial" panose="020B0604020202020204" pitchFamily="34" charset="0"/>
              <a:buChar char="•"/>
            </a:pPr>
            <a:r>
              <a:rPr lang="en-US" dirty="0"/>
              <a:t>Usability</a:t>
            </a:r>
          </a:p>
          <a:p>
            <a:pPr marL="742950" lvl="1" indent="-285750">
              <a:buFont typeface="Arial" panose="020B0604020202020204" pitchFamily="34" charset="0"/>
              <a:buChar char="•"/>
            </a:pPr>
            <a:r>
              <a:rPr lang="en-US" dirty="0"/>
              <a:t>Survey</a:t>
            </a:r>
          </a:p>
        </p:txBody>
      </p:sp>
    </p:spTree>
    <p:extLst>
      <p:ext uri="{BB962C8B-B14F-4D97-AF65-F5344CB8AC3E}">
        <p14:creationId xmlns:p14="http://schemas.microsoft.com/office/powerpoint/2010/main" val="14815816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4B05-6E88-7F44-A507-463BD30E6394}"/>
              </a:ext>
            </a:extLst>
          </p:cNvPr>
          <p:cNvSpPr>
            <a:spLocks noGrp="1"/>
          </p:cNvSpPr>
          <p:nvPr>
            <p:ph type="title"/>
          </p:nvPr>
        </p:nvSpPr>
        <p:spPr/>
        <p:txBody>
          <a:bodyPr/>
          <a:lstStyle/>
          <a:p>
            <a:r>
              <a:rPr lang="en-DE" dirty="0"/>
              <a:t>Conceptual Approach</a:t>
            </a:r>
          </a:p>
        </p:txBody>
      </p:sp>
      <p:sp>
        <p:nvSpPr>
          <p:cNvPr id="3" name="Content Placeholder 2">
            <a:extLst>
              <a:ext uri="{FF2B5EF4-FFF2-40B4-BE49-F238E27FC236}">
                <a16:creationId xmlns:a16="http://schemas.microsoft.com/office/drawing/2014/main" id="{9C6B06A8-5A97-FCDC-5363-A345732B3004}"/>
              </a:ext>
            </a:extLst>
          </p:cNvPr>
          <p:cNvSpPr>
            <a:spLocks noGrp="1"/>
          </p:cNvSpPr>
          <p:nvPr>
            <p:ph idx="1"/>
          </p:nvPr>
        </p:nvSpPr>
        <p:spPr/>
        <p:txBody>
          <a:bodyPr>
            <a:normAutofit/>
          </a:bodyPr>
          <a:lstStyle/>
          <a:p>
            <a:pPr marL="971550" lvl="1" indent="-514350">
              <a:buFont typeface="+mj-lt"/>
              <a:buAutoNum type="arabicPeriod"/>
            </a:pPr>
            <a:r>
              <a:rPr lang="en-DE" dirty="0">
                <a:highlight>
                  <a:srgbClr val="FFFF00"/>
                </a:highlight>
              </a:rPr>
              <a:t>Identity Management</a:t>
            </a:r>
          </a:p>
          <a:p>
            <a:pPr marL="971550" lvl="1" indent="-514350">
              <a:buFont typeface="+mj-lt"/>
              <a:buAutoNum type="arabicPeriod"/>
            </a:pPr>
            <a:r>
              <a:rPr lang="en-DE" dirty="0"/>
              <a:t>Automatic Sanitization</a:t>
            </a:r>
          </a:p>
          <a:p>
            <a:pPr marL="971550" lvl="1" indent="-514350">
              <a:buFont typeface="+mj-lt"/>
              <a:buAutoNum type="arabicPeriod"/>
            </a:pPr>
            <a:r>
              <a:rPr lang="en-DE" dirty="0"/>
              <a:t>Usage policy enforcement </a:t>
            </a:r>
            <a:endParaRPr lang="en-US" dirty="0"/>
          </a:p>
          <a:p>
            <a:pPr marL="971550" lvl="1" indent="-514350">
              <a:buFont typeface="+mj-lt"/>
              <a:buAutoNum type="arabicPeriod"/>
            </a:pPr>
            <a:r>
              <a:rPr lang="en-DE" dirty="0">
                <a:highlight>
                  <a:srgbClr val="FFFF00"/>
                </a:highlight>
              </a:rPr>
              <a:t>Feedback (reannotation, sighting, rating)</a:t>
            </a:r>
          </a:p>
          <a:p>
            <a:pPr marL="1428750" lvl="2" indent="-514350">
              <a:buFont typeface="+mj-lt"/>
              <a:buAutoNum type="arabicPeriod"/>
            </a:pPr>
            <a:r>
              <a:rPr lang="en-DE" dirty="0">
                <a:highlight>
                  <a:srgbClr val="FFFF00"/>
                </a:highlight>
              </a:rPr>
              <a:t>TBD (Broker?)</a:t>
            </a:r>
          </a:p>
          <a:p>
            <a:pPr marL="971550" lvl="1" indent="-514350">
              <a:buFont typeface="+mj-lt"/>
              <a:buAutoNum type="arabicPeriod"/>
            </a:pPr>
            <a:r>
              <a:rPr lang="en-DE" dirty="0">
                <a:highlight>
                  <a:srgbClr val="FFFF00"/>
                </a:highlight>
              </a:rPr>
              <a:t>Reputation Management</a:t>
            </a:r>
          </a:p>
          <a:p>
            <a:pPr marL="1428750" lvl="2" indent="-514350">
              <a:buFont typeface="+mj-lt"/>
              <a:buAutoNum type="arabicPeriod"/>
            </a:pPr>
            <a:r>
              <a:rPr lang="en-DE" dirty="0">
                <a:highlight>
                  <a:srgbClr val="FFFF00"/>
                </a:highlight>
              </a:rPr>
              <a:t>TBD (Broker?)</a:t>
            </a:r>
          </a:p>
          <a:p>
            <a:pPr marL="971550" lvl="1" indent="-514350">
              <a:buFont typeface="+mj-lt"/>
              <a:buAutoNum type="arabicPeriod"/>
            </a:pPr>
            <a:r>
              <a:rPr lang="en-DE" dirty="0"/>
              <a:t>Cataloguing</a:t>
            </a:r>
          </a:p>
          <a:p>
            <a:pPr marL="0" indent="0">
              <a:buNone/>
            </a:pPr>
            <a:r>
              <a:rPr lang="en-US" dirty="0"/>
              <a:t>Cloud vs On-prem</a:t>
            </a:r>
            <a:endParaRPr lang="en-DE" dirty="0"/>
          </a:p>
          <a:p>
            <a:pPr marL="0" indent="0">
              <a:buNone/>
            </a:pPr>
            <a:endParaRPr lang="en-DE" dirty="0"/>
          </a:p>
        </p:txBody>
      </p:sp>
    </p:spTree>
    <p:extLst>
      <p:ext uri="{BB962C8B-B14F-4D97-AF65-F5344CB8AC3E}">
        <p14:creationId xmlns:p14="http://schemas.microsoft.com/office/powerpoint/2010/main" val="10747550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FEBE-39A5-438A-1878-5CC70A03EE33}"/>
              </a:ext>
            </a:extLst>
          </p:cNvPr>
          <p:cNvSpPr>
            <a:spLocks noGrp="1"/>
          </p:cNvSpPr>
          <p:nvPr>
            <p:ph type="title"/>
          </p:nvPr>
        </p:nvSpPr>
        <p:spPr/>
        <p:txBody>
          <a:bodyPr/>
          <a:lstStyle/>
          <a:p>
            <a:endParaRPr lang="en-DE"/>
          </a:p>
        </p:txBody>
      </p:sp>
      <p:pic>
        <p:nvPicPr>
          <p:cNvPr id="4" name="Picture 2">
            <a:extLst>
              <a:ext uri="{FF2B5EF4-FFF2-40B4-BE49-F238E27FC236}">
                <a16:creationId xmlns:a16="http://schemas.microsoft.com/office/drawing/2014/main" id="{473E80B1-D2D9-5D39-6FF5-687BFC4D88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46822" y="1971282"/>
            <a:ext cx="7112005" cy="435133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88B43F1C-D395-08FB-940A-ED96A440AC38}"/>
              </a:ext>
            </a:extLst>
          </p:cNvPr>
          <p:cNvGrpSpPr/>
          <p:nvPr/>
        </p:nvGrpSpPr>
        <p:grpSpPr>
          <a:xfrm>
            <a:off x="3258324" y="1882270"/>
            <a:ext cx="1859154" cy="1912895"/>
            <a:chOff x="3743846" y="1971282"/>
            <a:chExt cx="1859154" cy="1912895"/>
          </a:xfrm>
        </p:grpSpPr>
        <p:sp>
          <p:nvSpPr>
            <p:cNvPr id="11" name="Rectangle 10">
              <a:extLst>
                <a:ext uri="{FF2B5EF4-FFF2-40B4-BE49-F238E27FC236}">
                  <a16:creationId xmlns:a16="http://schemas.microsoft.com/office/drawing/2014/main" id="{B8E9DADD-5B9D-E485-4EE4-2781A82BE64E}"/>
                </a:ext>
              </a:extLst>
            </p:cNvPr>
            <p:cNvSpPr/>
            <p:nvPr/>
          </p:nvSpPr>
          <p:spPr>
            <a:xfrm>
              <a:off x="3743846" y="1971282"/>
              <a:ext cx="1859154" cy="19128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Identity Provider</a:t>
              </a:r>
            </a:p>
          </p:txBody>
        </p:sp>
        <p:sp>
          <p:nvSpPr>
            <p:cNvPr id="12" name="Rectangle 11">
              <a:extLst>
                <a:ext uri="{FF2B5EF4-FFF2-40B4-BE49-F238E27FC236}">
                  <a16:creationId xmlns:a16="http://schemas.microsoft.com/office/drawing/2014/main" id="{27A7466A-B3F5-3B89-4A85-9E6E759B286D}"/>
                </a:ext>
              </a:extLst>
            </p:cNvPr>
            <p:cNvSpPr/>
            <p:nvPr/>
          </p:nvSpPr>
          <p:spPr>
            <a:xfrm>
              <a:off x="4093806" y="2374986"/>
              <a:ext cx="1269827" cy="6321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DAPS</a:t>
              </a:r>
            </a:p>
          </p:txBody>
        </p:sp>
        <p:sp>
          <p:nvSpPr>
            <p:cNvPr id="13" name="Rectangle 12">
              <a:extLst>
                <a:ext uri="{FF2B5EF4-FFF2-40B4-BE49-F238E27FC236}">
                  <a16:creationId xmlns:a16="http://schemas.microsoft.com/office/drawing/2014/main" id="{59D0433D-0B7E-4809-0654-026A6F96A40E}"/>
                </a:ext>
              </a:extLst>
            </p:cNvPr>
            <p:cNvSpPr/>
            <p:nvPr/>
          </p:nvSpPr>
          <p:spPr>
            <a:xfrm>
              <a:off x="4092458" y="3150470"/>
              <a:ext cx="1269827" cy="6321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Certificate Authority</a:t>
              </a:r>
            </a:p>
          </p:txBody>
        </p:sp>
      </p:grpSp>
      <p:grpSp>
        <p:nvGrpSpPr>
          <p:cNvPr id="18" name="Group 17">
            <a:extLst>
              <a:ext uri="{FF2B5EF4-FFF2-40B4-BE49-F238E27FC236}">
                <a16:creationId xmlns:a16="http://schemas.microsoft.com/office/drawing/2014/main" id="{F1DDA2EB-8E07-1D59-C4C4-6A3799B2E1B2}"/>
              </a:ext>
            </a:extLst>
          </p:cNvPr>
          <p:cNvGrpSpPr/>
          <p:nvPr/>
        </p:nvGrpSpPr>
        <p:grpSpPr>
          <a:xfrm>
            <a:off x="697264" y="3269182"/>
            <a:ext cx="2102580" cy="3053438"/>
            <a:chOff x="697264" y="3269182"/>
            <a:chExt cx="2102580" cy="3053438"/>
          </a:xfrm>
        </p:grpSpPr>
        <p:sp>
          <p:nvSpPr>
            <p:cNvPr id="7" name="Rectangle 6">
              <a:extLst>
                <a:ext uri="{FF2B5EF4-FFF2-40B4-BE49-F238E27FC236}">
                  <a16:creationId xmlns:a16="http://schemas.microsoft.com/office/drawing/2014/main" id="{B91CC68F-B3AF-E446-3F23-F9D494371149}"/>
                </a:ext>
              </a:extLst>
            </p:cNvPr>
            <p:cNvSpPr/>
            <p:nvPr/>
          </p:nvSpPr>
          <p:spPr>
            <a:xfrm>
              <a:off x="697264" y="3269182"/>
              <a:ext cx="2102580" cy="3053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IDS Connector</a:t>
              </a:r>
            </a:p>
            <a:p>
              <a:pPr algn="ctr"/>
              <a:endParaRPr lang="en-DE" dirty="0"/>
            </a:p>
          </p:txBody>
        </p:sp>
        <p:sp>
          <p:nvSpPr>
            <p:cNvPr id="8" name="Rectangle 7">
              <a:extLst>
                <a:ext uri="{FF2B5EF4-FFF2-40B4-BE49-F238E27FC236}">
                  <a16:creationId xmlns:a16="http://schemas.microsoft.com/office/drawing/2014/main" id="{12740507-83B5-3FA9-59A9-A465E0209FD6}"/>
                </a:ext>
              </a:extLst>
            </p:cNvPr>
            <p:cNvSpPr/>
            <p:nvPr/>
          </p:nvSpPr>
          <p:spPr>
            <a:xfrm>
              <a:off x="1093099" y="3659390"/>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App</a:t>
              </a:r>
            </a:p>
            <a:p>
              <a:pPr algn="ctr"/>
              <a:r>
                <a:rPr lang="en-DE" dirty="0"/>
                <a:t>Sanitizer</a:t>
              </a:r>
            </a:p>
            <a:p>
              <a:pPr algn="ctr"/>
              <a:endParaRPr lang="en-DE" dirty="0"/>
            </a:p>
          </p:txBody>
        </p:sp>
        <p:sp>
          <p:nvSpPr>
            <p:cNvPr id="16" name="Rectangle 15">
              <a:extLst>
                <a:ext uri="{FF2B5EF4-FFF2-40B4-BE49-F238E27FC236}">
                  <a16:creationId xmlns:a16="http://schemas.microsoft.com/office/drawing/2014/main" id="{6CF868E0-4341-92BE-E12F-3A079F352A0E}"/>
                </a:ext>
              </a:extLst>
            </p:cNvPr>
            <p:cNvSpPr/>
            <p:nvPr/>
          </p:nvSpPr>
          <p:spPr>
            <a:xfrm>
              <a:off x="1093099" y="5306623"/>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MYDATA</a:t>
              </a:r>
            </a:p>
          </p:txBody>
        </p:sp>
        <p:sp>
          <p:nvSpPr>
            <p:cNvPr id="17" name="Rectangle 16">
              <a:extLst>
                <a:ext uri="{FF2B5EF4-FFF2-40B4-BE49-F238E27FC236}">
                  <a16:creationId xmlns:a16="http://schemas.microsoft.com/office/drawing/2014/main" id="{547B07FB-BC4F-433F-133B-EF0E7618C9D8}"/>
                </a:ext>
              </a:extLst>
            </p:cNvPr>
            <p:cNvSpPr/>
            <p:nvPr/>
          </p:nvSpPr>
          <p:spPr>
            <a:xfrm>
              <a:off x="1093099" y="4470436"/>
              <a:ext cx="1299445" cy="7687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DE" dirty="0"/>
                <a:t>Core</a:t>
              </a:r>
            </a:p>
          </p:txBody>
        </p:sp>
      </p:grpSp>
    </p:spTree>
    <p:extLst>
      <p:ext uri="{BB962C8B-B14F-4D97-AF65-F5344CB8AC3E}">
        <p14:creationId xmlns:p14="http://schemas.microsoft.com/office/powerpoint/2010/main" val="3901736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63700-BF42-7B30-E4CA-F304453F5BAF}"/>
              </a:ext>
            </a:extLst>
          </p:cNvPr>
          <p:cNvSpPr>
            <a:spLocks noGrp="1"/>
          </p:cNvSpPr>
          <p:nvPr>
            <p:ph type="title"/>
          </p:nvPr>
        </p:nvSpPr>
        <p:spPr/>
        <p:txBody>
          <a:bodyPr/>
          <a:lstStyle/>
          <a:p>
            <a:r>
              <a:rPr lang="en-US" dirty="0"/>
              <a:t>Evaluation</a:t>
            </a:r>
            <a:endParaRPr lang="en-150" dirty="0"/>
          </a:p>
        </p:txBody>
      </p:sp>
      <p:sp>
        <p:nvSpPr>
          <p:cNvPr id="3" name="Content Placeholder 2">
            <a:extLst>
              <a:ext uri="{FF2B5EF4-FFF2-40B4-BE49-F238E27FC236}">
                <a16:creationId xmlns:a16="http://schemas.microsoft.com/office/drawing/2014/main" id="{06DB4894-744F-4C33-BB47-C8CA2B50DAED}"/>
              </a:ext>
            </a:extLst>
          </p:cNvPr>
          <p:cNvSpPr>
            <a:spLocks noGrp="1"/>
          </p:cNvSpPr>
          <p:nvPr>
            <p:ph idx="1"/>
          </p:nvPr>
        </p:nvSpPr>
        <p:spPr/>
        <p:txBody>
          <a:bodyPr>
            <a:normAutofit lnSpcReduction="10000"/>
          </a:bodyPr>
          <a:lstStyle/>
          <a:p>
            <a:r>
              <a:rPr lang="en-US" dirty="0"/>
              <a:t>Validating functional requirements</a:t>
            </a:r>
          </a:p>
          <a:p>
            <a:r>
              <a:rPr lang="en-US" dirty="0"/>
              <a:t>Measuring non-functional requirements</a:t>
            </a:r>
          </a:p>
          <a:p>
            <a:r>
              <a:rPr lang="en-US" dirty="0"/>
              <a:t>Security Analysis</a:t>
            </a:r>
          </a:p>
          <a:p>
            <a:pPr marL="742950" lvl="1" indent="-285750">
              <a:buFont typeface="Arial" panose="020B0604020202020204" pitchFamily="34" charset="0"/>
              <a:buChar char="•"/>
            </a:pPr>
            <a:r>
              <a:rPr lang="en-US" dirty="0">
                <a:solidFill>
                  <a:schemeClr val="accent6"/>
                </a:solidFill>
              </a:rPr>
              <a:t>Comparative</a:t>
            </a:r>
          </a:p>
          <a:p>
            <a:pPr marL="1200150" lvl="2" indent="-285750">
              <a:buFont typeface="Arial" panose="020B0604020202020204" pitchFamily="34" charset="0"/>
              <a:buChar char="•"/>
            </a:pPr>
            <a:r>
              <a:rPr lang="en-US" dirty="0"/>
              <a:t>MISP</a:t>
            </a:r>
          </a:p>
          <a:p>
            <a:pPr marL="1200150" lvl="2" indent="-285750">
              <a:buFont typeface="Arial" panose="020B0604020202020204" pitchFamily="34" charset="0"/>
              <a:buChar char="•"/>
            </a:pPr>
            <a:r>
              <a:rPr lang="en-US" dirty="0"/>
              <a:t>Smart Grid w/o CTI sharing</a:t>
            </a:r>
          </a:p>
          <a:p>
            <a:pPr marL="742950" lvl="1" indent="-285750">
              <a:buFont typeface="Arial" panose="020B0604020202020204" pitchFamily="34" charset="0"/>
              <a:buChar char="•"/>
            </a:pPr>
            <a:r>
              <a:rPr lang="en-US" dirty="0"/>
              <a:t>Threat Modelling</a:t>
            </a:r>
          </a:p>
          <a:p>
            <a:pPr marL="1200150" lvl="2" indent="-285750">
              <a:buFont typeface="Arial" panose="020B0604020202020204" pitchFamily="34" charset="0"/>
              <a:buChar char="•"/>
            </a:pPr>
            <a:r>
              <a:rPr lang="en-US" b="1" i="0" dirty="0">
                <a:solidFill>
                  <a:srgbClr val="250044"/>
                </a:solidFill>
                <a:effectLst/>
                <a:latin typeface="blogger"/>
              </a:rPr>
              <a:t>Stride, Dread, QTMM, LINDDUN, PASTA</a:t>
            </a:r>
            <a:endParaRPr lang="en-US" dirty="0">
              <a:highlight>
                <a:srgbClr val="FFFF00"/>
              </a:highlight>
            </a:endParaRPr>
          </a:p>
          <a:p>
            <a:r>
              <a:rPr lang="en-US" dirty="0"/>
              <a:t>Discussion:</a:t>
            </a:r>
          </a:p>
          <a:p>
            <a:pPr lvl="1"/>
            <a:r>
              <a:rPr lang="en-US" dirty="0"/>
              <a:t>How could these results apply on different solutions?</a:t>
            </a:r>
          </a:p>
          <a:p>
            <a:pPr lvl="1"/>
            <a:r>
              <a:rPr lang="en-US" dirty="0"/>
              <a:t>Other limitations</a:t>
            </a:r>
            <a:endParaRPr lang="en-150" dirty="0"/>
          </a:p>
        </p:txBody>
      </p:sp>
    </p:spTree>
    <p:extLst>
      <p:ext uri="{BB962C8B-B14F-4D97-AF65-F5344CB8AC3E}">
        <p14:creationId xmlns:p14="http://schemas.microsoft.com/office/powerpoint/2010/main" val="9519021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59C8A-AEBF-9DD9-7DEA-7E73CCCE67A1}"/>
              </a:ext>
            </a:extLst>
          </p:cNvPr>
          <p:cNvSpPr>
            <a:spLocks noGrp="1"/>
          </p:cNvSpPr>
          <p:nvPr>
            <p:ph type="title"/>
          </p:nvPr>
        </p:nvSpPr>
        <p:spPr/>
        <p:txBody>
          <a:bodyPr/>
          <a:lstStyle/>
          <a:p>
            <a:r>
              <a:rPr lang="en-US" dirty="0"/>
              <a:t>Timeline and Plan</a:t>
            </a:r>
            <a:endParaRPr lang="en-150" dirty="0"/>
          </a:p>
        </p:txBody>
      </p:sp>
      <p:sp>
        <p:nvSpPr>
          <p:cNvPr id="3" name="Content Placeholder 2">
            <a:extLst>
              <a:ext uri="{FF2B5EF4-FFF2-40B4-BE49-F238E27FC236}">
                <a16:creationId xmlns:a16="http://schemas.microsoft.com/office/drawing/2014/main" id="{D8A517E9-693D-E59A-6F20-A77E0CF7818F}"/>
              </a:ext>
            </a:extLst>
          </p:cNvPr>
          <p:cNvSpPr>
            <a:spLocks noGrp="1"/>
          </p:cNvSpPr>
          <p:nvPr>
            <p:ph idx="1"/>
          </p:nvPr>
        </p:nvSpPr>
        <p:spPr>
          <a:xfrm>
            <a:off x="838200" y="1825625"/>
            <a:ext cx="10515600" cy="4351338"/>
          </a:xfrm>
        </p:spPr>
        <p:txBody>
          <a:bodyPr>
            <a:normAutofit fontScale="55000" lnSpcReduction="20000"/>
          </a:bodyPr>
          <a:lstStyle/>
          <a:p>
            <a:r>
              <a:rPr lang="en-US" dirty="0">
                <a:highlight>
                  <a:srgbClr val="FFFF00"/>
                </a:highlight>
              </a:rPr>
              <a:t>Gantt Chart</a:t>
            </a:r>
          </a:p>
          <a:p>
            <a:r>
              <a:rPr lang="en-US" dirty="0"/>
              <a:t>Mini literature review</a:t>
            </a:r>
          </a:p>
          <a:p>
            <a:pPr lvl="1"/>
            <a:r>
              <a:rPr lang="en-US" dirty="0"/>
              <a:t>Requirement Analysis</a:t>
            </a:r>
          </a:p>
          <a:p>
            <a:pPr lvl="1"/>
            <a:r>
              <a:rPr lang="en-US" dirty="0"/>
              <a:t>Architecture Design</a:t>
            </a:r>
          </a:p>
          <a:p>
            <a:r>
              <a:rPr lang="en-US" dirty="0"/>
              <a:t>Setup General Data Space</a:t>
            </a:r>
          </a:p>
          <a:p>
            <a:pPr lvl="1"/>
            <a:r>
              <a:rPr lang="en-US" dirty="0"/>
              <a:t>User Management</a:t>
            </a:r>
          </a:p>
          <a:p>
            <a:pPr lvl="1"/>
            <a:r>
              <a:rPr lang="en-US" dirty="0"/>
              <a:t>Usage Control</a:t>
            </a:r>
          </a:p>
          <a:p>
            <a:r>
              <a:rPr lang="en-US" dirty="0"/>
              <a:t>Implement CTI Specific Requirements</a:t>
            </a:r>
          </a:p>
          <a:p>
            <a:pPr lvl="1"/>
            <a:r>
              <a:rPr lang="en-US" dirty="0"/>
              <a:t>Sanitization App</a:t>
            </a:r>
          </a:p>
          <a:p>
            <a:pPr lvl="1"/>
            <a:r>
              <a:rPr lang="en-US" dirty="0"/>
              <a:t>Real-time notification</a:t>
            </a:r>
          </a:p>
          <a:p>
            <a:pPr lvl="1"/>
            <a:r>
              <a:rPr lang="en-US" dirty="0"/>
              <a:t>API for IDS/SIEM systems</a:t>
            </a:r>
          </a:p>
          <a:p>
            <a:pPr lvl="1"/>
            <a:r>
              <a:rPr lang="en-US" dirty="0"/>
              <a:t>Reputation Management</a:t>
            </a:r>
          </a:p>
          <a:p>
            <a:pPr lvl="1"/>
            <a:r>
              <a:rPr lang="en-US" dirty="0"/>
              <a:t>Co-annotation</a:t>
            </a:r>
          </a:p>
          <a:p>
            <a:r>
              <a:rPr lang="en-US" dirty="0"/>
              <a:t>Evaluation</a:t>
            </a:r>
          </a:p>
          <a:p>
            <a:pPr lvl="1"/>
            <a:r>
              <a:rPr lang="en-US" dirty="0"/>
              <a:t>Validation</a:t>
            </a:r>
          </a:p>
          <a:p>
            <a:pPr lvl="1"/>
            <a:r>
              <a:rPr lang="en-US" dirty="0"/>
              <a:t>Performance</a:t>
            </a:r>
          </a:p>
          <a:p>
            <a:pPr lvl="1"/>
            <a:r>
              <a:rPr lang="en-US" dirty="0"/>
              <a:t>Security Analysis</a:t>
            </a:r>
          </a:p>
          <a:p>
            <a:r>
              <a:rPr lang="en-US" dirty="0"/>
              <a:t>Writing the thesis</a:t>
            </a:r>
          </a:p>
          <a:p>
            <a:endParaRPr lang="en-US" dirty="0"/>
          </a:p>
          <a:p>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050897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7CD58D-3628-96D9-A93F-539F99804320}"/>
              </a:ext>
            </a:extLst>
          </p:cNvPr>
          <p:cNvSpPr>
            <a:spLocks noGrp="1"/>
          </p:cNvSpPr>
          <p:nvPr>
            <p:ph type="title"/>
          </p:nvPr>
        </p:nvSpPr>
        <p:spPr>
          <a:xfrm>
            <a:off x="831850" y="1709738"/>
            <a:ext cx="10515600" cy="2852737"/>
          </a:xfrm>
        </p:spPr>
        <p:txBody>
          <a:bodyPr/>
          <a:lstStyle/>
          <a:p>
            <a:r>
              <a:rPr lang="en-US" dirty="0"/>
              <a:t>Next Meeting</a:t>
            </a:r>
            <a:endParaRPr lang="en-150" dirty="0"/>
          </a:p>
        </p:txBody>
      </p:sp>
      <p:sp>
        <p:nvSpPr>
          <p:cNvPr id="7" name="Text Placeholder 6">
            <a:extLst>
              <a:ext uri="{FF2B5EF4-FFF2-40B4-BE49-F238E27FC236}">
                <a16:creationId xmlns:a16="http://schemas.microsoft.com/office/drawing/2014/main" id="{439423ED-9417-4E6A-53CC-3002EA959CC4}"/>
              </a:ext>
            </a:extLst>
          </p:cNvPr>
          <p:cNvSpPr>
            <a:spLocks noGrp="1"/>
          </p:cNvSpPr>
          <p:nvPr>
            <p:ph type="body" idx="1"/>
          </p:nvPr>
        </p:nvSpPr>
        <p:spPr/>
        <p:txBody>
          <a:bodyPr/>
          <a:lstStyle/>
          <a:p>
            <a:r>
              <a:rPr lang="en-US" dirty="0"/>
              <a:t>30 December</a:t>
            </a:r>
            <a:endParaRPr lang="en-150" dirty="0"/>
          </a:p>
        </p:txBody>
      </p:sp>
    </p:spTree>
    <p:extLst>
      <p:ext uri="{BB962C8B-B14F-4D97-AF65-F5344CB8AC3E}">
        <p14:creationId xmlns:p14="http://schemas.microsoft.com/office/powerpoint/2010/main" val="178251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CF15B-13EB-F3E4-61D0-0C9F08F4533C}"/>
              </a:ext>
            </a:extLst>
          </p:cNvPr>
          <p:cNvSpPr>
            <a:spLocks noGrp="1"/>
          </p:cNvSpPr>
          <p:nvPr>
            <p:ph type="title"/>
          </p:nvPr>
        </p:nvSpPr>
        <p:spPr/>
        <p:txBody>
          <a:bodyPr/>
          <a:lstStyle/>
          <a:p>
            <a:r>
              <a:rPr lang="en-DE" dirty="0"/>
              <a:t>Data Spaces</a:t>
            </a:r>
            <a:endParaRPr lang="en-US" dirty="0"/>
          </a:p>
        </p:txBody>
      </p:sp>
      <p:sp>
        <p:nvSpPr>
          <p:cNvPr id="3" name="Content Placeholder 2">
            <a:extLst>
              <a:ext uri="{FF2B5EF4-FFF2-40B4-BE49-F238E27FC236}">
                <a16:creationId xmlns:a16="http://schemas.microsoft.com/office/drawing/2014/main" id="{02B9AB96-C741-AAA0-09F0-0A142E8A6945}"/>
              </a:ext>
            </a:extLst>
          </p:cNvPr>
          <p:cNvSpPr>
            <a:spLocks noGrp="1"/>
          </p:cNvSpPr>
          <p:nvPr>
            <p:ph idx="1"/>
          </p:nvPr>
        </p:nvSpPr>
        <p:spPr/>
        <p:txBody>
          <a:bodyPr>
            <a:normAutofit/>
          </a:bodyPr>
          <a:lstStyle/>
          <a:p>
            <a:r>
              <a:rPr lang="en-DE" dirty="0"/>
              <a:t>Dataspace concept</a:t>
            </a:r>
          </a:p>
          <a:p>
            <a:r>
              <a:rPr lang="en-DE" dirty="0"/>
              <a:t>Data Sovereignty</a:t>
            </a:r>
          </a:p>
          <a:p>
            <a:r>
              <a:rPr lang="en-US" dirty="0">
                <a:hlinkClick r:id="rId2"/>
              </a:rPr>
              <a:t>FAIR principles for data management</a:t>
            </a:r>
            <a:endParaRPr lang="en-DE" dirty="0"/>
          </a:p>
          <a:p>
            <a:r>
              <a:rPr lang="en-DE" dirty="0"/>
              <a:t>IDSA</a:t>
            </a:r>
          </a:p>
          <a:p>
            <a:pPr lvl="1"/>
            <a:r>
              <a:rPr lang="en-DE" dirty="0"/>
              <a:t>How sovereignty is achieved? Usage Policy, Connector, Data apps</a:t>
            </a:r>
          </a:p>
          <a:p>
            <a:pPr lvl="1"/>
            <a:r>
              <a:rPr lang="en-DE" dirty="0"/>
              <a:t>Reference Architecture</a:t>
            </a:r>
          </a:p>
          <a:p>
            <a:pPr lvl="1"/>
            <a:r>
              <a:rPr lang="en-DE" dirty="0"/>
              <a:t>IDS Test Bed</a:t>
            </a:r>
          </a:p>
          <a:p>
            <a:r>
              <a:rPr lang="en-DE" dirty="0"/>
              <a:t>GAIA-X</a:t>
            </a:r>
          </a:p>
          <a:p>
            <a:r>
              <a:rPr lang="en-DE" dirty="0"/>
              <a:t>FIWARE</a:t>
            </a:r>
          </a:p>
          <a:p>
            <a:endParaRPr lang="en-US" dirty="0"/>
          </a:p>
        </p:txBody>
      </p:sp>
    </p:spTree>
    <p:extLst>
      <p:ext uri="{BB962C8B-B14F-4D97-AF65-F5344CB8AC3E}">
        <p14:creationId xmlns:p14="http://schemas.microsoft.com/office/powerpoint/2010/main" val="358502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3F56-0728-3E17-03D7-69148236287B}"/>
              </a:ext>
            </a:extLst>
          </p:cNvPr>
          <p:cNvSpPr>
            <a:spLocks noGrp="1"/>
          </p:cNvSpPr>
          <p:nvPr>
            <p:ph type="title"/>
          </p:nvPr>
        </p:nvSpPr>
        <p:spPr/>
        <p:txBody>
          <a:bodyPr/>
          <a:lstStyle/>
          <a:p>
            <a:r>
              <a:rPr lang="en-DE" dirty="0"/>
              <a:t>Privacy Enhancing Technologies</a:t>
            </a:r>
            <a:endParaRPr lang="en-US" dirty="0"/>
          </a:p>
        </p:txBody>
      </p:sp>
      <p:sp>
        <p:nvSpPr>
          <p:cNvPr id="3" name="Content Placeholder 2">
            <a:extLst>
              <a:ext uri="{FF2B5EF4-FFF2-40B4-BE49-F238E27FC236}">
                <a16:creationId xmlns:a16="http://schemas.microsoft.com/office/drawing/2014/main" id="{22C679C5-38B6-1CFE-39EF-38C082F2C0C0}"/>
              </a:ext>
            </a:extLst>
          </p:cNvPr>
          <p:cNvSpPr>
            <a:spLocks noGrp="1"/>
          </p:cNvSpPr>
          <p:nvPr>
            <p:ph idx="1"/>
          </p:nvPr>
        </p:nvSpPr>
        <p:spPr/>
        <p:txBody>
          <a:bodyPr/>
          <a:lstStyle/>
          <a:p>
            <a:r>
              <a:rPr lang="en-DE" dirty="0"/>
              <a:t>Differential Privacy</a:t>
            </a:r>
          </a:p>
          <a:p>
            <a:r>
              <a:rPr lang="en-DE" dirty="0"/>
              <a:t>Federated Learning</a:t>
            </a:r>
          </a:p>
          <a:p>
            <a:r>
              <a:rPr lang="en-DE" dirty="0"/>
              <a:t>Secure Aggregation</a:t>
            </a:r>
          </a:p>
          <a:p>
            <a:pPr lvl="1"/>
            <a:r>
              <a:rPr lang="en-DE" dirty="0"/>
              <a:t>SMPC</a:t>
            </a:r>
          </a:p>
          <a:p>
            <a:pPr lvl="1"/>
            <a:r>
              <a:rPr lang="en-DE" dirty="0"/>
              <a:t>Anonymization</a:t>
            </a:r>
          </a:p>
          <a:p>
            <a:r>
              <a:rPr lang="en-DE" dirty="0"/>
              <a:t>Homomorphic Encryption</a:t>
            </a:r>
          </a:p>
          <a:p>
            <a:endParaRPr lang="en-DE" dirty="0"/>
          </a:p>
          <a:p>
            <a:endParaRPr lang="en-US" dirty="0"/>
          </a:p>
        </p:txBody>
      </p:sp>
    </p:spTree>
    <p:extLst>
      <p:ext uri="{BB962C8B-B14F-4D97-AF65-F5344CB8AC3E}">
        <p14:creationId xmlns:p14="http://schemas.microsoft.com/office/powerpoint/2010/main" val="3144204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3954</Words>
  <Application>Microsoft Office PowerPoint</Application>
  <PresentationFormat>Widescreen</PresentationFormat>
  <Paragraphs>726</Paragraphs>
  <Slides>79</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blogger</vt:lpstr>
      <vt:lpstr>Calibri</vt:lpstr>
      <vt:lpstr>Calibri Light</vt:lpstr>
      <vt:lpstr>Courier New</vt:lpstr>
      <vt:lpstr>Helvetica Neue</vt:lpstr>
      <vt:lpstr>HelveticaNeue Regular</vt:lpstr>
      <vt:lpstr>Söhne</vt:lpstr>
      <vt:lpstr>wf_segoe-ui_normal</vt:lpstr>
      <vt:lpstr>Office Theme</vt:lpstr>
      <vt:lpstr>Thesis Discussion</vt:lpstr>
      <vt:lpstr>Topics Overview</vt:lpstr>
      <vt:lpstr>Data Modelling</vt:lpstr>
      <vt:lpstr>Security</vt:lpstr>
      <vt:lpstr>CTI Sharing</vt:lpstr>
      <vt:lpstr>CTI Sharing (Cont.)</vt:lpstr>
      <vt:lpstr>Related Projects</vt:lpstr>
      <vt:lpstr>Data Spaces</vt:lpstr>
      <vt:lpstr>Privacy Enhancing Technologies</vt:lpstr>
      <vt:lpstr>Plan</vt:lpstr>
      <vt:lpstr>Sharing is caring</vt:lpstr>
      <vt:lpstr>IDSA </vt:lpstr>
      <vt:lpstr>IDS Roles</vt:lpstr>
      <vt:lpstr>IDS Components</vt:lpstr>
      <vt:lpstr>IDS Usage Control</vt:lpstr>
      <vt:lpstr>Functional Requirements</vt:lpstr>
      <vt:lpstr>Register Vocabulary</vt:lpstr>
      <vt:lpstr>Register Self-Descriptions</vt:lpstr>
      <vt:lpstr>Query IDS Metadata Broker</vt:lpstr>
      <vt:lpstr>Federated Catalogue</vt:lpstr>
      <vt:lpstr>Contract Negotiation</vt:lpstr>
      <vt:lpstr>Clearing House</vt:lpstr>
      <vt:lpstr>TODO</vt:lpstr>
      <vt:lpstr>Question</vt:lpstr>
      <vt:lpstr>PowerPoint Presentation</vt:lpstr>
      <vt:lpstr>Notes</vt:lpstr>
      <vt:lpstr>MY DATA Control Technologies</vt:lpstr>
      <vt:lpstr>Usage control enforcement</vt:lpstr>
      <vt:lpstr>Phoenix</vt:lpstr>
      <vt:lpstr>Sappan</vt:lpstr>
      <vt:lpstr>Misp</vt:lpstr>
      <vt:lpstr>Misp Features</vt:lpstr>
      <vt:lpstr>Misp Sharing</vt:lpstr>
      <vt:lpstr>Misp usage in energy sector</vt:lpstr>
      <vt:lpstr>Requirements</vt:lpstr>
      <vt:lpstr>CTI Information Sharing Barriers  </vt:lpstr>
      <vt:lpstr>Barriers in open CTI Sharing</vt:lpstr>
      <vt:lpstr>Requirements</vt:lpstr>
      <vt:lpstr>Evaluation</vt:lpstr>
      <vt:lpstr>TODO</vt:lpstr>
      <vt:lpstr>Next Meeting</vt:lpstr>
      <vt:lpstr>Thesis Logical Sequence</vt:lpstr>
      <vt:lpstr>Conceptual Approach</vt:lpstr>
      <vt:lpstr>PowerPoint Presentation</vt:lpstr>
      <vt:lpstr>Evaluation</vt:lpstr>
      <vt:lpstr>Plan and Methodology</vt:lpstr>
      <vt:lpstr>Scenario</vt:lpstr>
      <vt:lpstr>Next Meeting</vt:lpstr>
      <vt:lpstr>Book</vt:lpstr>
      <vt:lpstr>Scenario – Part 2</vt:lpstr>
      <vt:lpstr>Background -- Threat Environment</vt:lpstr>
      <vt:lpstr>Background – CTI Application</vt:lpstr>
      <vt:lpstr>Background – CTI Sources</vt:lpstr>
      <vt:lpstr>CTI Sharing Benefits</vt:lpstr>
      <vt:lpstr>Sample Data</vt:lpstr>
      <vt:lpstr>News</vt:lpstr>
      <vt:lpstr>Next Meeting</vt:lpstr>
      <vt:lpstr>Solution Overview – CTI Bazaar</vt:lpstr>
      <vt:lpstr>Areas of use</vt:lpstr>
      <vt:lpstr>Bazaar – Smart Grid Use Case</vt:lpstr>
      <vt:lpstr>Scenario 0 – Join and Explore</vt:lpstr>
      <vt:lpstr>Scenario 1 – Manual 1-1 Sharing</vt:lpstr>
      <vt:lpstr>Scenario 2 – Community Sharing</vt:lpstr>
      <vt:lpstr>Scenario 3 – Vendor CTI</vt:lpstr>
      <vt:lpstr>Scenario 4 – Provenance Checking</vt:lpstr>
      <vt:lpstr>Requirements</vt:lpstr>
      <vt:lpstr>Next Meeting</vt:lpstr>
      <vt:lpstr>Basic Definitions</vt:lpstr>
      <vt:lpstr>Next Meeting</vt:lpstr>
      <vt:lpstr>PowerPoint Presentation</vt:lpstr>
      <vt:lpstr>Table of Content – Introduction and Background</vt:lpstr>
      <vt:lpstr>Related Work</vt:lpstr>
      <vt:lpstr>Use Case</vt:lpstr>
      <vt:lpstr>PowerPoint Presentation</vt:lpstr>
      <vt:lpstr>Conceptual Approach</vt:lpstr>
      <vt:lpstr>PowerPoint Presentation</vt:lpstr>
      <vt:lpstr>Evaluation</vt:lpstr>
      <vt:lpstr>Timeline and Plan</vt:lpstr>
      <vt:lpstr>Next Meeting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Discussion</dc:title>
  <dc:creator>DANESH Navid Rahimi</dc:creator>
  <cp:lastModifiedBy>DANESH Navid Rahimi</cp:lastModifiedBy>
  <cp:revision>2</cp:revision>
  <dcterms:created xsi:type="dcterms:W3CDTF">2023-07-19T17:56:13Z</dcterms:created>
  <dcterms:modified xsi:type="dcterms:W3CDTF">2023-11-26T16:16:16Z</dcterms:modified>
</cp:coreProperties>
</file>