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0"/>
  </p:notesMasterIdLst>
  <p:sldIdLst>
    <p:sldId id="256" r:id="rId2"/>
    <p:sldId id="387" r:id="rId3"/>
    <p:sldId id="412" r:id="rId4"/>
    <p:sldId id="379" r:id="rId5"/>
    <p:sldId id="380" r:id="rId6"/>
    <p:sldId id="399" r:id="rId7"/>
    <p:sldId id="413" r:id="rId8"/>
    <p:sldId id="401" r:id="rId9"/>
    <p:sldId id="394" r:id="rId10"/>
    <p:sldId id="397" r:id="rId11"/>
    <p:sldId id="414" r:id="rId12"/>
    <p:sldId id="382" r:id="rId13"/>
    <p:sldId id="405" r:id="rId14"/>
    <p:sldId id="388" r:id="rId15"/>
    <p:sldId id="385" r:id="rId16"/>
    <p:sldId id="386" r:id="rId17"/>
    <p:sldId id="415" r:id="rId18"/>
    <p:sldId id="381" r:id="rId19"/>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0DC"/>
    <a:srgbClr val="F7F3E9"/>
    <a:srgbClr val="F7F0E1"/>
    <a:srgbClr val="E8C9FF"/>
    <a:srgbClr val="C55A11"/>
    <a:srgbClr val="F6A800"/>
    <a:srgbClr val="CBD2D3"/>
    <a:srgbClr val="E7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23" autoAdjust="0"/>
    <p:restoredTop sz="74379" autoAdjust="0"/>
  </p:normalViewPr>
  <p:slideViewPr>
    <p:cSldViewPr snapToGrid="0">
      <p:cViewPr>
        <p:scale>
          <a:sx n="138" d="100"/>
          <a:sy n="138" d="100"/>
        </p:scale>
        <p:origin x="102" y="-192"/>
      </p:cViewPr>
      <p:guideLst>
        <p:guide orient="horz" pos="1800"/>
        <p:guide pos="2880"/>
      </p:guideLst>
    </p:cSldViewPr>
  </p:slideViewPr>
  <p:outlineViewPr>
    <p:cViewPr>
      <p:scale>
        <a:sx n="33" d="100"/>
        <a:sy n="33" d="100"/>
      </p:scale>
      <p:origin x="0" y="-5538"/>
    </p:cViewPr>
  </p:outlineViewPr>
  <p:notesTextViewPr>
    <p:cViewPr>
      <p:scale>
        <a:sx n="3" d="2"/>
        <a:sy n="3" d="2"/>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3163EC-C4E5-4269-B136-7DE715D6C18E}" type="doc">
      <dgm:prSet loTypeId="urn:microsoft.com/office/officeart/2005/8/layout/chevron1" loCatId="process" qsTypeId="urn:microsoft.com/office/officeart/2005/8/quickstyle/simple1" qsCatId="simple" csTypeId="urn:microsoft.com/office/officeart/2005/8/colors/accent2_5" csCatId="accent2" phldr="1"/>
      <dgm:spPr/>
    </dgm:pt>
    <dgm:pt modelId="{17351320-3FEB-4871-ABC7-A92B50812DFA}">
      <dgm:prSet phldrT="[Text]"/>
      <dgm:spPr/>
      <dgm:t>
        <a:bodyPr/>
        <a:lstStyle/>
        <a:p>
          <a:r>
            <a:rPr lang="en-US"/>
            <a:t>Requirement</a:t>
          </a:r>
        </a:p>
        <a:p>
          <a:r>
            <a:rPr lang="en-US"/>
            <a:t>Analysis</a:t>
          </a:r>
          <a:endParaRPr lang="en-150"/>
        </a:p>
      </dgm:t>
    </dgm:pt>
    <dgm:pt modelId="{3EB5367E-A488-4C94-B04A-5F3CAC17C27F}" type="parTrans" cxnId="{6F21DB91-F5F8-46A7-BE4F-4CC901DFC082}">
      <dgm:prSet/>
      <dgm:spPr/>
      <dgm:t>
        <a:bodyPr/>
        <a:lstStyle/>
        <a:p>
          <a:endParaRPr lang="en-150"/>
        </a:p>
      </dgm:t>
    </dgm:pt>
    <dgm:pt modelId="{31921CC7-A3F2-4D9E-9242-993597AA23A0}" type="sibTrans" cxnId="{6F21DB91-F5F8-46A7-BE4F-4CC901DFC082}">
      <dgm:prSet/>
      <dgm:spPr/>
      <dgm:t>
        <a:bodyPr/>
        <a:lstStyle/>
        <a:p>
          <a:endParaRPr lang="en-150"/>
        </a:p>
      </dgm:t>
    </dgm:pt>
    <dgm:pt modelId="{9DC08BDB-84B8-48CB-8145-1C8AAA7FB093}">
      <dgm:prSet phldrT="[Text]"/>
      <dgm:spPr/>
      <dgm:t>
        <a:bodyPr/>
        <a:lstStyle/>
        <a:p>
          <a:r>
            <a:rPr lang="en-US" dirty="0"/>
            <a:t>Data Modelling and Architecture Design</a:t>
          </a:r>
          <a:endParaRPr lang="en-150" dirty="0"/>
        </a:p>
      </dgm:t>
    </dgm:pt>
    <dgm:pt modelId="{2E025FC6-5614-43F8-874A-16F57F43CC55}" type="parTrans" cxnId="{B1217E6F-73DE-411A-89AD-ED9040FC9DB9}">
      <dgm:prSet/>
      <dgm:spPr/>
      <dgm:t>
        <a:bodyPr/>
        <a:lstStyle/>
        <a:p>
          <a:endParaRPr lang="en-150"/>
        </a:p>
      </dgm:t>
    </dgm:pt>
    <dgm:pt modelId="{FF7F6948-5E9B-401B-BC85-AB4054F917FF}" type="sibTrans" cxnId="{B1217E6F-73DE-411A-89AD-ED9040FC9DB9}">
      <dgm:prSet/>
      <dgm:spPr/>
      <dgm:t>
        <a:bodyPr/>
        <a:lstStyle/>
        <a:p>
          <a:endParaRPr lang="en-150"/>
        </a:p>
      </dgm:t>
    </dgm:pt>
    <dgm:pt modelId="{FD07BF17-3CBE-4E75-8508-569110F957C1}">
      <dgm:prSet phldrT="[Text]"/>
      <dgm:spPr/>
      <dgm:t>
        <a:bodyPr/>
        <a:lstStyle/>
        <a:p>
          <a:r>
            <a:rPr lang="en-US"/>
            <a:t>Prototyping</a:t>
          </a:r>
          <a:endParaRPr lang="en-150"/>
        </a:p>
      </dgm:t>
    </dgm:pt>
    <dgm:pt modelId="{A3CEEC63-906A-412D-9F2D-B1CE34A6C2F2}" type="parTrans" cxnId="{BCB2DFEB-7FFB-43CD-8375-C3E51984F8AD}">
      <dgm:prSet/>
      <dgm:spPr/>
      <dgm:t>
        <a:bodyPr/>
        <a:lstStyle/>
        <a:p>
          <a:endParaRPr lang="en-150"/>
        </a:p>
      </dgm:t>
    </dgm:pt>
    <dgm:pt modelId="{71D31B47-9654-4801-805B-AEE24F79DAE8}" type="sibTrans" cxnId="{BCB2DFEB-7FFB-43CD-8375-C3E51984F8AD}">
      <dgm:prSet/>
      <dgm:spPr/>
      <dgm:t>
        <a:bodyPr/>
        <a:lstStyle/>
        <a:p>
          <a:endParaRPr lang="en-150"/>
        </a:p>
      </dgm:t>
    </dgm:pt>
    <dgm:pt modelId="{135C29A5-7CB2-47EC-8F54-FACF3E6CB430}">
      <dgm:prSet/>
      <dgm:spPr/>
      <dgm:t>
        <a:bodyPr/>
        <a:lstStyle/>
        <a:p>
          <a:r>
            <a:rPr lang="en-US"/>
            <a:t>Evaluation</a:t>
          </a:r>
          <a:endParaRPr lang="en-150"/>
        </a:p>
      </dgm:t>
    </dgm:pt>
    <dgm:pt modelId="{F81686B4-2207-464A-9B2F-203DF78C34CF}" type="parTrans" cxnId="{803EA67B-9D40-4240-8975-433EC0FFF3D8}">
      <dgm:prSet/>
      <dgm:spPr/>
      <dgm:t>
        <a:bodyPr/>
        <a:lstStyle/>
        <a:p>
          <a:endParaRPr lang="en-150"/>
        </a:p>
      </dgm:t>
    </dgm:pt>
    <dgm:pt modelId="{E91698FE-2880-4677-A546-674F542EC539}" type="sibTrans" cxnId="{803EA67B-9D40-4240-8975-433EC0FFF3D8}">
      <dgm:prSet/>
      <dgm:spPr/>
      <dgm:t>
        <a:bodyPr/>
        <a:lstStyle/>
        <a:p>
          <a:endParaRPr lang="en-150"/>
        </a:p>
      </dgm:t>
    </dgm:pt>
    <dgm:pt modelId="{D95F1ED3-823E-470F-BDB4-881F5A39EF36}" type="pres">
      <dgm:prSet presAssocID="{C13163EC-C4E5-4269-B136-7DE715D6C18E}" presName="Name0" presStyleCnt="0">
        <dgm:presLayoutVars>
          <dgm:dir/>
          <dgm:animLvl val="lvl"/>
          <dgm:resizeHandles val="exact"/>
        </dgm:presLayoutVars>
      </dgm:prSet>
      <dgm:spPr/>
    </dgm:pt>
    <dgm:pt modelId="{7EABD60A-A96E-4693-A12F-710A60CB2C6F}" type="pres">
      <dgm:prSet presAssocID="{17351320-3FEB-4871-ABC7-A92B50812DFA}" presName="parTxOnly" presStyleLbl="node1" presStyleIdx="0" presStyleCnt="4">
        <dgm:presLayoutVars>
          <dgm:chMax val="0"/>
          <dgm:chPref val="0"/>
          <dgm:bulletEnabled val="1"/>
        </dgm:presLayoutVars>
      </dgm:prSet>
      <dgm:spPr/>
    </dgm:pt>
    <dgm:pt modelId="{469D249B-764A-439F-902C-6AA66309E3DB}" type="pres">
      <dgm:prSet presAssocID="{31921CC7-A3F2-4D9E-9242-993597AA23A0}" presName="parTxOnlySpace" presStyleCnt="0"/>
      <dgm:spPr/>
    </dgm:pt>
    <dgm:pt modelId="{810F2537-FD7D-495B-94E0-79DC942D59AE}" type="pres">
      <dgm:prSet presAssocID="{9DC08BDB-84B8-48CB-8145-1C8AAA7FB093}" presName="parTxOnly" presStyleLbl="node1" presStyleIdx="1" presStyleCnt="4" custScaleX="129969">
        <dgm:presLayoutVars>
          <dgm:chMax val="0"/>
          <dgm:chPref val="0"/>
          <dgm:bulletEnabled val="1"/>
        </dgm:presLayoutVars>
      </dgm:prSet>
      <dgm:spPr/>
    </dgm:pt>
    <dgm:pt modelId="{7A445E25-1087-4F30-8351-891101492C52}" type="pres">
      <dgm:prSet presAssocID="{FF7F6948-5E9B-401B-BC85-AB4054F917FF}" presName="parTxOnlySpace" presStyleCnt="0"/>
      <dgm:spPr/>
    </dgm:pt>
    <dgm:pt modelId="{D0945232-F987-472E-89AE-2FCC394366DD}" type="pres">
      <dgm:prSet presAssocID="{FD07BF17-3CBE-4E75-8508-569110F957C1}" presName="parTxOnly" presStyleLbl="node1" presStyleIdx="2" presStyleCnt="4">
        <dgm:presLayoutVars>
          <dgm:chMax val="0"/>
          <dgm:chPref val="0"/>
          <dgm:bulletEnabled val="1"/>
        </dgm:presLayoutVars>
      </dgm:prSet>
      <dgm:spPr/>
    </dgm:pt>
    <dgm:pt modelId="{13C53E72-43CF-4CC7-A028-9ACD68DC4D56}" type="pres">
      <dgm:prSet presAssocID="{71D31B47-9654-4801-805B-AEE24F79DAE8}" presName="parTxOnlySpace" presStyleCnt="0"/>
      <dgm:spPr/>
    </dgm:pt>
    <dgm:pt modelId="{764E1809-B407-46AC-A51D-DA5822F41EF8}" type="pres">
      <dgm:prSet presAssocID="{135C29A5-7CB2-47EC-8F54-FACF3E6CB430}" presName="parTxOnly" presStyleLbl="node1" presStyleIdx="3" presStyleCnt="4">
        <dgm:presLayoutVars>
          <dgm:chMax val="0"/>
          <dgm:chPref val="0"/>
          <dgm:bulletEnabled val="1"/>
        </dgm:presLayoutVars>
      </dgm:prSet>
      <dgm:spPr/>
    </dgm:pt>
  </dgm:ptLst>
  <dgm:cxnLst>
    <dgm:cxn modelId="{B9D5BD13-9853-4597-B6A2-B3A3CB1FCBFF}" type="presOf" srcId="{FD07BF17-3CBE-4E75-8508-569110F957C1}" destId="{D0945232-F987-472E-89AE-2FCC394366DD}" srcOrd="0" destOrd="0" presId="urn:microsoft.com/office/officeart/2005/8/layout/chevron1"/>
    <dgm:cxn modelId="{D438DC15-589F-4966-8A4E-CA0EB8FB98FB}" type="presOf" srcId="{9DC08BDB-84B8-48CB-8145-1C8AAA7FB093}" destId="{810F2537-FD7D-495B-94E0-79DC942D59AE}" srcOrd="0" destOrd="0" presId="urn:microsoft.com/office/officeart/2005/8/layout/chevron1"/>
    <dgm:cxn modelId="{E5290C49-E422-4A3C-9585-FF86B7D6DB15}" type="presOf" srcId="{135C29A5-7CB2-47EC-8F54-FACF3E6CB430}" destId="{764E1809-B407-46AC-A51D-DA5822F41EF8}" srcOrd="0" destOrd="0" presId="urn:microsoft.com/office/officeart/2005/8/layout/chevron1"/>
    <dgm:cxn modelId="{B1217E6F-73DE-411A-89AD-ED9040FC9DB9}" srcId="{C13163EC-C4E5-4269-B136-7DE715D6C18E}" destId="{9DC08BDB-84B8-48CB-8145-1C8AAA7FB093}" srcOrd="1" destOrd="0" parTransId="{2E025FC6-5614-43F8-874A-16F57F43CC55}" sibTransId="{FF7F6948-5E9B-401B-BC85-AB4054F917FF}"/>
    <dgm:cxn modelId="{B90CDC73-6FBC-4E88-A6BE-60471C44817A}" type="presOf" srcId="{C13163EC-C4E5-4269-B136-7DE715D6C18E}" destId="{D95F1ED3-823E-470F-BDB4-881F5A39EF36}" srcOrd="0" destOrd="0" presId="urn:microsoft.com/office/officeart/2005/8/layout/chevron1"/>
    <dgm:cxn modelId="{803EA67B-9D40-4240-8975-433EC0FFF3D8}" srcId="{C13163EC-C4E5-4269-B136-7DE715D6C18E}" destId="{135C29A5-7CB2-47EC-8F54-FACF3E6CB430}" srcOrd="3" destOrd="0" parTransId="{F81686B4-2207-464A-9B2F-203DF78C34CF}" sibTransId="{E91698FE-2880-4677-A546-674F542EC539}"/>
    <dgm:cxn modelId="{62E3CF90-C106-481E-8EA6-86DC8EC48576}" type="presOf" srcId="{17351320-3FEB-4871-ABC7-A92B50812DFA}" destId="{7EABD60A-A96E-4693-A12F-710A60CB2C6F}" srcOrd="0" destOrd="0" presId="urn:microsoft.com/office/officeart/2005/8/layout/chevron1"/>
    <dgm:cxn modelId="{6F21DB91-F5F8-46A7-BE4F-4CC901DFC082}" srcId="{C13163EC-C4E5-4269-B136-7DE715D6C18E}" destId="{17351320-3FEB-4871-ABC7-A92B50812DFA}" srcOrd="0" destOrd="0" parTransId="{3EB5367E-A488-4C94-B04A-5F3CAC17C27F}" sibTransId="{31921CC7-A3F2-4D9E-9242-993597AA23A0}"/>
    <dgm:cxn modelId="{BCB2DFEB-7FFB-43CD-8375-C3E51984F8AD}" srcId="{C13163EC-C4E5-4269-B136-7DE715D6C18E}" destId="{FD07BF17-3CBE-4E75-8508-569110F957C1}" srcOrd="2" destOrd="0" parTransId="{A3CEEC63-906A-412D-9F2D-B1CE34A6C2F2}" sibTransId="{71D31B47-9654-4801-805B-AEE24F79DAE8}"/>
    <dgm:cxn modelId="{02D7B92E-A79D-48F1-8E25-6EB95843F492}" type="presParOf" srcId="{D95F1ED3-823E-470F-BDB4-881F5A39EF36}" destId="{7EABD60A-A96E-4693-A12F-710A60CB2C6F}" srcOrd="0" destOrd="0" presId="urn:microsoft.com/office/officeart/2005/8/layout/chevron1"/>
    <dgm:cxn modelId="{2E771CE9-A24C-46EB-85BD-B4BC053D90E4}" type="presParOf" srcId="{D95F1ED3-823E-470F-BDB4-881F5A39EF36}" destId="{469D249B-764A-439F-902C-6AA66309E3DB}" srcOrd="1" destOrd="0" presId="urn:microsoft.com/office/officeart/2005/8/layout/chevron1"/>
    <dgm:cxn modelId="{FA968E79-75FA-485E-A0C4-10C66C6B7811}" type="presParOf" srcId="{D95F1ED3-823E-470F-BDB4-881F5A39EF36}" destId="{810F2537-FD7D-495B-94E0-79DC942D59AE}" srcOrd="2" destOrd="0" presId="urn:microsoft.com/office/officeart/2005/8/layout/chevron1"/>
    <dgm:cxn modelId="{ABF5540D-0AA0-4ADF-8D5F-85C300F3DC5F}" type="presParOf" srcId="{D95F1ED3-823E-470F-BDB4-881F5A39EF36}" destId="{7A445E25-1087-4F30-8351-891101492C52}" srcOrd="3" destOrd="0" presId="urn:microsoft.com/office/officeart/2005/8/layout/chevron1"/>
    <dgm:cxn modelId="{A7A19E87-60B8-4D84-85E5-DBA4287F0FEF}" type="presParOf" srcId="{D95F1ED3-823E-470F-BDB4-881F5A39EF36}" destId="{D0945232-F987-472E-89AE-2FCC394366DD}" srcOrd="4" destOrd="0" presId="urn:microsoft.com/office/officeart/2005/8/layout/chevron1"/>
    <dgm:cxn modelId="{8CA81D31-67DC-42D7-9EFF-AC7F95715F2F}" type="presParOf" srcId="{D95F1ED3-823E-470F-BDB4-881F5A39EF36}" destId="{13C53E72-43CF-4CC7-A028-9ACD68DC4D56}" srcOrd="5" destOrd="0" presId="urn:microsoft.com/office/officeart/2005/8/layout/chevron1"/>
    <dgm:cxn modelId="{E368422E-BA23-4E54-BFD6-6B85FAB1D657}" type="presParOf" srcId="{D95F1ED3-823E-470F-BDB4-881F5A39EF36}" destId="{764E1809-B407-46AC-A51D-DA5822F41EF8}"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BD60A-A96E-4693-A12F-710A60CB2C6F}">
      <dsp:nvSpPr>
        <dsp:cNvPr id="0" name=""/>
        <dsp:cNvSpPr/>
      </dsp:nvSpPr>
      <dsp:spPr>
        <a:xfrm>
          <a:off x="305" y="1465282"/>
          <a:ext cx="1972339" cy="788935"/>
        </a:xfrm>
        <a:prstGeom prst="chevron">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a:t>Requirement</a:t>
          </a:r>
        </a:p>
        <a:p>
          <a:pPr marL="0" lvl="0" indent="0" algn="ctr" defTabSz="666750">
            <a:lnSpc>
              <a:spcPct val="90000"/>
            </a:lnSpc>
            <a:spcBef>
              <a:spcPct val="0"/>
            </a:spcBef>
            <a:spcAft>
              <a:spcPct val="35000"/>
            </a:spcAft>
            <a:buNone/>
          </a:pPr>
          <a:r>
            <a:rPr lang="en-US" sz="1500" kern="1200"/>
            <a:t>Analysis</a:t>
          </a:r>
          <a:endParaRPr lang="en-150" sz="1500" kern="1200"/>
        </a:p>
      </dsp:txBody>
      <dsp:txXfrm>
        <a:off x="394773" y="1465282"/>
        <a:ext cx="1183404" cy="788935"/>
      </dsp:txXfrm>
    </dsp:sp>
    <dsp:sp modelId="{810F2537-FD7D-495B-94E0-79DC942D59AE}">
      <dsp:nvSpPr>
        <dsp:cNvPr id="0" name=""/>
        <dsp:cNvSpPr/>
      </dsp:nvSpPr>
      <dsp:spPr>
        <a:xfrm>
          <a:off x="1775411" y="1465282"/>
          <a:ext cx="2563429" cy="788935"/>
        </a:xfrm>
        <a:prstGeom prst="chevron">
          <a:avLst/>
        </a:prstGeom>
        <a:solidFill>
          <a:schemeClr val="accent2">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Data Modelling and Architecture Design</a:t>
          </a:r>
          <a:endParaRPr lang="en-150" sz="1500" kern="1200" dirty="0"/>
        </a:p>
      </dsp:txBody>
      <dsp:txXfrm>
        <a:off x="2169879" y="1465282"/>
        <a:ext cx="1774494" cy="788935"/>
      </dsp:txXfrm>
    </dsp:sp>
    <dsp:sp modelId="{D0945232-F987-472E-89AE-2FCC394366DD}">
      <dsp:nvSpPr>
        <dsp:cNvPr id="0" name=""/>
        <dsp:cNvSpPr/>
      </dsp:nvSpPr>
      <dsp:spPr>
        <a:xfrm>
          <a:off x="4141607" y="1465282"/>
          <a:ext cx="1972339" cy="788935"/>
        </a:xfrm>
        <a:prstGeom prst="chevron">
          <a:avLst/>
        </a:prstGeom>
        <a:solidFill>
          <a:schemeClr val="accent2">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a:t>Prototyping</a:t>
          </a:r>
          <a:endParaRPr lang="en-150" sz="1500" kern="1200"/>
        </a:p>
      </dsp:txBody>
      <dsp:txXfrm>
        <a:off x="4536075" y="1465282"/>
        <a:ext cx="1183404" cy="788935"/>
      </dsp:txXfrm>
    </dsp:sp>
    <dsp:sp modelId="{764E1809-B407-46AC-A51D-DA5822F41EF8}">
      <dsp:nvSpPr>
        <dsp:cNvPr id="0" name=""/>
        <dsp:cNvSpPr/>
      </dsp:nvSpPr>
      <dsp:spPr>
        <a:xfrm>
          <a:off x="5916712" y="1465282"/>
          <a:ext cx="1972339" cy="788935"/>
        </a:xfrm>
        <a:prstGeom prst="chevron">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a:t>Evaluation</a:t>
          </a:r>
          <a:endParaRPr lang="en-150" sz="1500" kern="1200"/>
        </a:p>
      </dsp:txBody>
      <dsp:txXfrm>
        <a:off x="6311180" y="1465282"/>
        <a:ext cx="1183404" cy="7889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0765A-C06F-B949-AF09-09118D2D17E0}" type="datetimeFigureOut">
              <a:rPr lang="en-US" smtClean="0"/>
              <a:t>12/9/2023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C4512-16EA-9747-BC8E-AC4E1B4773AD}" type="slidenum">
              <a:rPr lang="en-US" smtClean="0"/>
              <a:t>‹#›</a:t>
            </a:fld>
            <a:endParaRPr lang="en-US"/>
          </a:p>
        </p:txBody>
      </p:sp>
    </p:spTree>
    <p:extLst>
      <p:ext uri="{BB962C8B-B14F-4D97-AF65-F5344CB8AC3E}">
        <p14:creationId xmlns:p14="http://schemas.microsoft.com/office/powerpoint/2010/main" val="522061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a:p>
        </p:txBody>
      </p:sp>
      <p:sp>
        <p:nvSpPr>
          <p:cNvPr id="4" name="Slide Number Placeholder 3"/>
          <p:cNvSpPr>
            <a:spLocks noGrp="1"/>
          </p:cNvSpPr>
          <p:nvPr>
            <p:ph type="sldNum" sz="quarter" idx="5"/>
          </p:nvPr>
        </p:nvSpPr>
        <p:spPr/>
        <p:txBody>
          <a:bodyPr/>
          <a:lstStyle/>
          <a:p>
            <a:fld id="{82BC4512-16EA-9747-BC8E-AC4E1B4773AD}" type="slidenum">
              <a:rPr lang="en-US" smtClean="0"/>
              <a:t>1</a:t>
            </a:fld>
            <a:endParaRPr lang="en-US"/>
          </a:p>
        </p:txBody>
      </p:sp>
    </p:spTree>
    <p:extLst>
      <p:ext uri="{BB962C8B-B14F-4D97-AF65-F5344CB8AC3E}">
        <p14:creationId xmlns:p14="http://schemas.microsoft.com/office/powerpoint/2010/main" val="3708083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Future: </a:t>
            </a:r>
            <a:r>
              <a:rPr lang="en-US"/>
              <a:t>Security dataspace</a:t>
            </a:r>
            <a:endParaRPr lang="en-US" dirty="0"/>
          </a:p>
          <a:p>
            <a:endParaRPr lang="en-150" dirty="0"/>
          </a:p>
        </p:txBody>
      </p:sp>
      <p:sp>
        <p:nvSpPr>
          <p:cNvPr id="4" name="Slide Number Placeholder 3"/>
          <p:cNvSpPr>
            <a:spLocks noGrp="1"/>
          </p:cNvSpPr>
          <p:nvPr>
            <p:ph type="sldNum" sz="quarter" idx="5"/>
          </p:nvPr>
        </p:nvSpPr>
        <p:spPr/>
        <p:txBody>
          <a:bodyPr/>
          <a:lstStyle/>
          <a:p>
            <a:fld id="{82BC4512-16EA-9747-BC8E-AC4E1B4773AD}" type="slidenum">
              <a:rPr lang="en-US" smtClean="0"/>
              <a:t>10</a:t>
            </a:fld>
            <a:endParaRPr lang="en-US"/>
          </a:p>
        </p:txBody>
      </p:sp>
    </p:spTree>
    <p:extLst>
      <p:ext uri="{BB962C8B-B14F-4D97-AF65-F5344CB8AC3E}">
        <p14:creationId xmlns:p14="http://schemas.microsoft.com/office/powerpoint/2010/main" val="94378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2BC4512-16EA-9747-BC8E-AC4E1B4773AD}" type="slidenum">
              <a:rPr lang="en-US" smtClean="0"/>
              <a:t>12</a:t>
            </a:fld>
            <a:endParaRPr lang="en-US"/>
          </a:p>
        </p:txBody>
      </p:sp>
    </p:spTree>
    <p:extLst>
      <p:ext uri="{BB962C8B-B14F-4D97-AF65-F5344CB8AC3E}">
        <p14:creationId xmlns:p14="http://schemas.microsoft.com/office/powerpoint/2010/main" val="2477514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00" dirty="0"/>
              <a:t>How it fulfills our requirements</a:t>
            </a:r>
          </a:p>
        </p:txBody>
      </p:sp>
      <p:sp>
        <p:nvSpPr>
          <p:cNvPr id="4" name="Slide Number Placeholder 3"/>
          <p:cNvSpPr>
            <a:spLocks noGrp="1"/>
          </p:cNvSpPr>
          <p:nvPr>
            <p:ph type="sldNum" sz="quarter" idx="5"/>
          </p:nvPr>
        </p:nvSpPr>
        <p:spPr/>
        <p:txBody>
          <a:bodyPr/>
          <a:lstStyle/>
          <a:p>
            <a:fld id="{82BC4512-16EA-9747-BC8E-AC4E1B4773AD}" type="slidenum">
              <a:rPr lang="en-US" smtClean="0"/>
              <a:t>13</a:t>
            </a:fld>
            <a:endParaRPr lang="en-US"/>
          </a:p>
        </p:txBody>
      </p:sp>
    </p:spTree>
    <p:extLst>
      <p:ext uri="{BB962C8B-B14F-4D97-AF65-F5344CB8AC3E}">
        <p14:creationId xmlns:p14="http://schemas.microsoft.com/office/powerpoint/2010/main" val="1418836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dirty="0"/>
          </a:p>
        </p:txBody>
      </p:sp>
      <p:sp>
        <p:nvSpPr>
          <p:cNvPr id="4" name="Slide Number Placeholder 3"/>
          <p:cNvSpPr>
            <a:spLocks noGrp="1"/>
          </p:cNvSpPr>
          <p:nvPr>
            <p:ph type="sldNum" sz="quarter" idx="5"/>
          </p:nvPr>
        </p:nvSpPr>
        <p:spPr/>
        <p:txBody>
          <a:bodyPr/>
          <a:lstStyle/>
          <a:p>
            <a:fld id="{82BC4512-16EA-9747-BC8E-AC4E1B4773AD}" type="slidenum">
              <a:rPr lang="en-US" smtClean="0"/>
              <a:t>14</a:t>
            </a:fld>
            <a:endParaRPr lang="en-US"/>
          </a:p>
        </p:txBody>
      </p:sp>
    </p:spTree>
    <p:extLst>
      <p:ext uri="{BB962C8B-B14F-4D97-AF65-F5344CB8AC3E}">
        <p14:creationId xmlns:p14="http://schemas.microsoft.com/office/powerpoint/2010/main" val="2968941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dirty="0"/>
          </a:p>
        </p:txBody>
      </p:sp>
      <p:sp>
        <p:nvSpPr>
          <p:cNvPr id="4" name="Slide Number Placeholder 3"/>
          <p:cNvSpPr>
            <a:spLocks noGrp="1"/>
          </p:cNvSpPr>
          <p:nvPr>
            <p:ph type="sldNum" sz="quarter" idx="5"/>
          </p:nvPr>
        </p:nvSpPr>
        <p:spPr/>
        <p:txBody>
          <a:bodyPr/>
          <a:lstStyle/>
          <a:p>
            <a:fld id="{82BC4512-16EA-9747-BC8E-AC4E1B4773AD}" type="slidenum">
              <a:rPr lang="en-US" smtClean="0"/>
              <a:t>15</a:t>
            </a:fld>
            <a:endParaRPr lang="en-US"/>
          </a:p>
        </p:txBody>
      </p:sp>
    </p:spTree>
    <p:extLst>
      <p:ext uri="{BB962C8B-B14F-4D97-AF65-F5344CB8AC3E}">
        <p14:creationId xmlns:p14="http://schemas.microsoft.com/office/powerpoint/2010/main" val="4291553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a:p>
        </p:txBody>
      </p:sp>
      <p:sp>
        <p:nvSpPr>
          <p:cNvPr id="4" name="Slide Number Placeholder 3"/>
          <p:cNvSpPr>
            <a:spLocks noGrp="1"/>
          </p:cNvSpPr>
          <p:nvPr>
            <p:ph type="sldNum" sz="quarter" idx="5"/>
          </p:nvPr>
        </p:nvSpPr>
        <p:spPr/>
        <p:txBody>
          <a:bodyPr/>
          <a:lstStyle/>
          <a:p>
            <a:fld id="{82BC4512-16EA-9747-BC8E-AC4E1B4773AD}" type="slidenum">
              <a:rPr lang="en-US" smtClean="0"/>
              <a:t>16</a:t>
            </a:fld>
            <a:endParaRPr lang="en-US"/>
          </a:p>
        </p:txBody>
      </p:sp>
    </p:spTree>
    <p:extLst>
      <p:ext uri="{BB962C8B-B14F-4D97-AF65-F5344CB8AC3E}">
        <p14:creationId xmlns:p14="http://schemas.microsoft.com/office/powerpoint/2010/main" val="1383127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less detailed</a:t>
            </a:r>
          </a:p>
          <a:p>
            <a:r>
              <a:rPr lang="en-US"/>
              <a:t>comparative</a:t>
            </a:r>
          </a:p>
          <a:p>
            <a:r>
              <a:rPr lang="en-US"/>
              <a:t>- </a:t>
            </a:r>
            <a:r>
              <a:rPr lang="en-US" err="1"/>
              <a:t>gaia</a:t>
            </a:r>
            <a:r>
              <a:rPr lang="en-US"/>
              <a:t>-x</a:t>
            </a:r>
            <a:endParaRPr lang="en-150"/>
          </a:p>
        </p:txBody>
      </p:sp>
      <p:sp>
        <p:nvSpPr>
          <p:cNvPr id="4" name="Slide Number Placeholder 3"/>
          <p:cNvSpPr>
            <a:spLocks noGrp="1"/>
          </p:cNvSpPr>
          <p:nvPr>
            <p:ph type="sldNum" sz="quarter" idx="5"/>
          </p:nvPr>
        </p:nvSpPr>
        <p:spPr/>
        <p:txBody>
          <a:bodyPr/>
          <a:lstStyle/>
          <a:p>
            <a:fld id="{82BC4512-16EA-9747-BC8E-AC4E1B4773AD}" type="slidenum">
              <a:rPr lang="en-US" smtClean="0"/>
              <a:t>18</a:t>
            </a:fld>
            <a:endParaRPr lang="en-US"/>
          </a:p>
        </p:txBody>
      </p:sp>
    </p:spTree>
    <p:extLst>
      <p:ext uri="{BB962C8B-B14F-4D97-AF65-F5344CB8AC3E}">
        <p14:creationId xmlns:p14="http://schemas.microsoft.com/office/powerpoint/2010/main" val="828079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digitalization -&gt; expand attack surface</a:t>
            </a:r>
            <a:endParaRPr lang="en-US" b="0" i="0" dirty="0">
              <a:solidFill>
                <a:srgbClr val="374151"/>
              </a:solidFill>
              <a:effectLst/>
              <a:latin typeface="Söhne"/>
            </a:endParaRPr>
          </a:p>
          <a:p>
            <a:r>
              <a:rPr lang="en-US" sz="1200" dirty="0"/>
              <a:t>attackers improve</a:t>
            </a:r>
          </a:p>
          <a:p>
            <a:endParaRPr lang="en-US" sz="1200" b="0" i="0" dirty="0">
              <a:solidFill>
                <a:schemeClr val="tx1"/>
              </a:solidFill>
              <a:effectLst/>
              <a:latin typeface="+mn-lt"/>
            </a:endParaRPr>
          </a:p>
          <a:p>
            <a:r>
              <a:rPr lang="en-US" sz="1200" b="0" i="0" dirty="0">
                <a:solidFill>
                  <a:schemeClr val="tx1"/>
                </a:solidFill>
                <a:effectLst/>
                <a:latin typeface="+mn-lt"/>
              </a:rPr>
              <a:t>same vulnerabilities everywhere</a:t>
            </a:r>
          </a:p>
          <a:p>
            <a:r>
              <a:rPr lang="en-US" sz="1200" b="0" i="0" dirty="0">
                <a:solidFill>
                  <a:schemeClr val="tx1"/>
                </a:solidFill>
                <a:effectLst/>
                <a:latin typeface="+mn-lt"/>
              </a:rPr>
              <a:t>same techniques </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82BC4512-16EA-9747-BC8E-AC4E1B4773AD}" type="slidenum">
              <a:rPr lang="en-US" smtClean="0"/>
              <a:t>2</a:t>
            </a:fld>
            <a:endParaRPr lang="en-US"/>
          </a:p>
        </p:txBody>
      </p:sp>
    </p:spTree>
    <p:extLst>
      <p:ext uri="{BB962C8B-B14F-4D97-AF65-F5344CB8AC3E}">
        <p14:creationId xmlns:p14="http://schemas.microsoft.com/office/powerpoint/2010/main" val="231493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platforms have shortcomings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3"/>
                </a:solidFill>
              </a:rPr>
              <a:t>(For transition) Question: that leads us to the concept of data sovereignty</a:t>
            </a:r>
          </a:p>
        </p:txBody>
      </p:sp>
      <p:sp>
        <p:nvSpPr>
          <p:cNvPr id="4" name="Slide Number Placeholder 3"/>
          <p:cNvSpPr>
            <a:spLocks noGrp="1"/>
          </p:cNvSpPr>
          <p:nvPr>
            <p:ph type="sldNum" sz="quarter" idx="5"/>
          </p:nvPr>
        </p:nvSpPr>
        <p:spPr/>
        <p:txBody>
          <a:bodyPr/>
          <a:lstStyle/>
          <a:p>
            <a:fld id="{82BC4512-16EA-9747-BC8E-AC4E1B4773AD}" type="slidenum">
              <a:rPr lang="en-US" smtClean="0"/>
              <a:t>3</a:t>
            </a:fld>
            <a:endParaRPr lang="en-US"/>
          </a:p>
        </p:txBody>
      </p:sp>
    </p:spTree>
    <p:extLst>
      <p:ext uri="{BB962C8B-B14F-4D97-AF65-F5344CB8AC3E}">
        <p14:creationId xmlns:p14="http://schemas.microsoft.com/office/powerpoint/2010/main" val="1686536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C4512-16EA-9747-BC8E-AC4E1B4773AD}" type="slidenum">
              <a:rPr lang="en-US" smtClean="0"/>
              <a:t>4</a:t>
            </a:fld>
            <a:endParaRPr lang="en-US"/>
          </a:p>
        </p:txBody>
      </p:sp>
    </p:spTree>
    <p:extLst>
      <p:ext uri="{BB962C8B-B14F-4D97-AF65-F5344CB8AC3E}">
        <p14:creationId xmlns:p14="http://schemas.microsoft.com/office/powerpoint/2010/main" val="1348665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reach this goal I must address the following points</a:t>
            </a:r>
          </a:p>
          <a:p>
            <a:endParaRPr lang="en-US" dirty="0"/>
          </a:p>
          <a:p>
            <a:endParaRPr lang="en-150" dirty="0"/>
          </a:p>
        </p:txBody>
      </p:sp>
      <p:sp>
        <p:nvSpPr>
          <p:cNvPr id="4" name="Slide Number Placeholder 3"/>
          <p:cNvSpPr>
            <a:spLocks noGrp="1"/>
          </p:cNvSpPr>
          <p:nvPr>
            <p:ph type="sldNum" sz="quarter" idx="5"/>
          </p:nvPr>
        </p:nvSpPr>
        <p:spPr/>
        <p:txBody>
          <a:bodyPr/>
          <a:lstStyle/>
          <a:p>
            <a:fld id="{82BC4512-16EA-9747-BC8E-AC4E1B4773AD}" type="slidenum">
              <a:rPr lang="en-US" smtClean="0"/>
              <a:t>5</a:t>
            </a:fld>
            <a:endParaRPr lang="en-US"/>
          </a:p>
        </p:txBody>
      </p:sp>
    </p:spTree>
    <p:extLst>
      <p:ext uri="{BB962C8B-B14F-4D97-AF65-F5344CB8AC3E}">
        <p14:creationId xmlns:p14="http://schemas.microsoft.com/office/powerpoint/2010/main" val="2263361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C4512-16EA-9747-BC8E-AC4E1B4773AD}" type="slidenum">
              <a:rPr lang="en-US" smtClean="0"/>
              <a:t>6</a:t>
            </a:fld>
            <a:endParaRPr lang="en-US"/>
          </a:p>
        </p:txBody>
      </p:sp>
    </p:spTree>
    <p:extLst>
      <p:ext uri="{BB962C8B-B14F-4D97-AF65-F5344CB8AC3E}">
        <p14:creationId xmlns:p14="http://schemas.microsoft.com/office/powerpoint/2010/main" val="45147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Threat Intelligence Platform have different types</a:t>
            </a:r>
          </a:p>
        </p:txBody>
      </p:sp>
      <p:sp>
        <p:nvSpPr>
          <p:cNvPr id="4" name="Slide Number Placeholder 3"/>
          <p:cNvSpPr>
            <a:spLocks noGrp="1"/>
          </p:cNvSpPr>
          <p:nvPr>
            <p:ph type="sldNum" sz="quarter" idx="5"/>
          </p:nvPr>
        </p:nvSpPr>
        <p:spPr/>
        <p:txBody>
          <a:bodyPr/>
          <a:lstStyle/>
          <a:p>
            <a:fld id="{82BC4512-16EA-9747-BC8E-AC4E1B4773AD}" type="slidenum">
              <a:rPr lang="en-US" smtClean="0"/>
              <a:t>7</a:t>
            </a:fld>
            <a:endParaRPr lang="en-US"/>
          </a:p>
        </p:txBody>
      </p:sp>
    </p:spTree>
    <p:extLst>
      <p:ext uri="{BB962C8B-B14F-4D97-AF65-F5344CB8AC3E}">
        <p14:creationId xmlns:p14="http://schemas.microsoft.com/office/powerpoint/2010/main" val="2129060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We think dataspaces can solve these issues by implementing usage control.</a:t>
            </a:r>
            <a:endParaRPr lang="en-150" dirty="0"/>
          </a:p>
        </p:txBody>
      </p:sp>
      <p:sp>
        <p:nvSpPr>
          <p:cNvPr id="4" name="Slide Number Placeholder 3"/>
          <p:cNvSpPr>
            <a:spLocks noGrp="1"/>
          </p:cNvSpPr>
          <p:nvPr>
            <p:ph type="sldNum" sz="quarter" idx="5"/>
          </p:nvPr>
        </p:nvSpPr>
        <p:spPr/>
        <p:txBody>
          <a:bodyPr/>
          <a:lstStyle/>
          <a:p>
            <a:fld id="{82BC4512-16EA-9747-BC8E-AC4E1B4773AD}" type="slidenum">
              <a:rPr lang="en-US" smtClean="0"/>
              <a:t>8</a:t>
            </a:fld>
            <a:endParaRPr lang="en-US"/>
          </a:p>
        </p:txBody>
      </p:sp>
    </p:spTree>
    <p:extLst>
      <p:ext uri="{BB962C8B-B14F-4D97-AF65-F5344CB8AC3E}">
        <p14:creationId xmlns:p14="http://schemas.microsoft.com/office/powerpoint/2010/main" val="876003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dirty="0"/>
              <a:t> IDSA: architecture for sovereign data exchange</a:t>
            </a:r>
          </a:p>
          <a:p>
            <a:pPr algn="l" fontAlgn="base">
              <a:buFont typeface="Arial" panose="020B0604020202020204" pitchFamily="34" charset="0"/>
              <a:buChar char="•"/>
            </a:pPr>
            <a:endParaRPr lang="en-US" dirty="0"/>
          </a:p>
          <a:p>
            <a:pPr algn="l" fontAlgn="base">
              <a:buFont typeface="Arial" panose="020B0604020202020204" pitchFamily="34" charset="0"/>
              <a:buChar char="•"/>
            </a:pPr>
            <a:r>
              <a:rPr lang="en-US" dirty="0" err="1"/>
              <a:t>Ishare</a:t>
            </a:r>
            <a:r>
              <a:rPr lang="en-US" dirty="0"/>
              <a:t>: </a:t>
            </a:r>
            <a:r>
              <a:rPr lang="en-US" b="0" i="0" dirty="0">
                <a:solidFill>
                  <a:srgbClr val="000000"/>
                </a:solidFill>
                <a:effectLst/>
                <a:latin typeface="Lato" panose="020F0502020204030204" pitchFamily="34" charset="0"/>
              </a:rPr>
              <a:t>Non-profit legal and technical trust foundation for any data space, Enabling Data Sovereignty for every data holder, Live, federated and distributed governance framework</a:t>
            </a:r>
          </a:p>
          <a:p>
            <a:r>
              <a:rPr lang="en-US" b="0" i="0" dirty="0" err="1">
                <a:solidFill>
                  <a:srgbClr val="4C4C4C"/>
                </a:solidFill>
                <a:effectLst/>
                <a:latin typeface="Montserrat" panose="020F0502020204030204" pitchFamily="2" charset="0"/>
              </a:rPr>
              <a:t>Ishare</a:t>
            </a:r>
            <a:r>
              <a:rPr lang="en-US" b="0" i="0" dirty="0">
                <a:solidFill>
                  <a:srgbClr val="4C4C4C"/>
                </a:solidFill>
                <a:effectLst/>
                <a:latin typeface="Montserrat" panose="020F0502020204030204" pitchFamily="2" charset="0"/>
              </a:rPr>
              <a:t>: is a uniform set of agreements or schemes that enables </a:t>
            </a:r>
            <a:r>
              <a:rPr lang="en-US" b="0" i="0" dirty="0" err="1">
                <a:solidFill>
                  <a:srgbClr val="4C4C4C"/>
                </a:solidFill>
                <a:effectLst/>
                <a:latin typeface="Montserrat" panose="020F0502020204030204" pitchFamily="2" charset="0"/>
              </a:rPr>
              <a:t>organisations</a:t>
            </a:r>
            <a:r>
              <a:rPr lang="en-US" b="0" i="0" dirty="0">
                <a:solidFill>
                  <a:srgbClr val="4C4C4C"/>
                </a:solidFill>
                <a:effectLst/>
                <a:latin typeface="Montserrat" panose="020F0502020204030204" pitchFamily="2" charset="0"/>
              </a:rPr>
              <a:t> to give each other access to their data. Since they all work with the same identification, authentication and </a:t>
            </a:r>
            <a:r>
              <a:rPr lang="en-US" b="0" i="0" dirty="0" err="1">
                <a:solidFill>
                  <a:srgbClr val="4C4C4C"/>
                </a:solidFill>
                <a:effectLst/>
                <a:latin typeface="Montserrat" panose="020F0502020204030204" pitchFamily="2" charset="0"/>
              </a:rPr>
              <a:t>authorisation</a:t>
            </a:r>
            <a:r>
              <a:rPr lang="en-US" b="0" i="0" dirty="0">
                <a:solidFill>
                  <a:srgbClr val="4C4C4C"/>
                </a:solidFill>
                <a:effectLst/>
                <a:latin typeface="Montserrat" panose="020F0502020204030204" pitchFamily="2" charset="0"/>
              </a:rPr>
              <a:t> methods, they do not need to keep making new agreements on these topics every time they want to share data. Together, the partners who participate in the </a:t>
            </a:r>
            <a:r>
              <a:rPr lang="en-US" b="0" i="0" dirty="0" err="1">
                <a:solidFill>
                  <a:srgbClr val="4C4C4C"/>
                </a:solidFill>
                <a:effectLst/>
                <a:latin typeface="Montserrat" panose="020F0502020204030204" pitchFamily="2" charset="0"/>
              </a:rPr>
              <a:t>iSHARE</a:t>
            </a:r>
            <a:r>
              <a:rPr lang="en-US" b="0" i="0" dirty="0">
                <a:solidFill>
                  <a:srgbClr val="4C4C4C"/>
                </a:solidFill>
                <a:effectLst/>
                <a:latin typeface="Montserrat" panose="020F0502020204030204" pitchFamily="2" charset="0"/>
              </a:rPr>
              <a:t> scheme create a ‘network of trust’, within which they can share data effortlessly. </a:t>
            </a:r>
            <a:r>
              <a:rPr lang="en-US" b="0" i="0" dirty="0" err="1">
                <a:solidFill>
                  <a:srgbClr val="4C4C4C"/>
                </a:solidFill>
                <a:effectLst/>
                <a:latin typeface="Montserrat" panose="020F0502020204030204" pitchFamily="2" charset="0"/>
              </a:rPr>
              <a:t>iSHARE</a:t>
            </a:r>
            <a:r>
              <a:rPr lang="en-US" b="0" i="0" dirty="0">
                <a:solidFill>
                  <a:srgbClr val="4C4C4C"/>
                </a:solidFill>
                <a:effectLst/>
                <a:latin typeface="Montserrat" panose="020F0502020204030204" pitchFamily="2" charset="0"/>
              </a:rPr>
              <a:t> is an initiative of the Dutch government’s Logistics Top Sector, and has so far achieved high international recognition and uptake</a:t>
            </a:r>
          </a:p>
          <a:p>
            <a:endParaRPr lang="en-US" b="0" i="0" dirty="0">
              <a:solidFill>
                <a:srgbClr val="4C4C4C"/>
              </a:solidFill>
              <a:effectLst/>
              <a:latin typeface="Montserrat" panose="020F0502020204030204" pitchFamily="2" charset="0"/>
            </a:endParaRPr>
          </a:p>
          <a:p>
            <a:r>
              <a:rPr lang="en-US" b="0" i="0" dirty="0">
                <a:solidFill>
                  <a:srgbClr val="4C4C4C"/>
                </a:solidFill>
                <a:effectLst/>
                <a:latin typeface="Montserrat" panose="020F0502020204030204" pitchFamily="2" charset="0"/>
              </a:rPr>
              <a:t>Gaia-x:</a:t>
            </a:r>
          </a:p>
          <a:p>
            <a:endParaRPr lang="en-US" b="0" i="0" dirty="0">
              <a:solidFill>
                <a:srgbClr val="4C4C4C"/>
              </a:solidFill>
              <a:effectLst/>
              <a:latin typeface="Montserrat" panose="020F0502020204030204" pitchFamily="2" charset="0"/>
            </a:endParaRPr>
          </a:p>
          <a:p>
            <a:r>
              <a:rPr lang="en-US" b="0" i="0" dirty="0" err="1">
                <a:solidFill>
                  <a:srgbClr val="4C4C4C"/>
                </a:solidFill>
                <a:effectLst/>
                <a:latin typeface="Montserrat" panose="020F0502020204030204" pitchFamily="2" charset="0"/>
              </a:rPr>
              <a:t>Fiware</a:t>
            </a:r>
            <a:r>
              <a:rPr lang="en-US" b="0" i="0" dirty="0">
                <a:solidFill>
                  <a:srgbClr val="4C4C4C"/>
                </a:solidFill>
                <a:effectLst/>
                <a:latin typeface="Montserrat" panose="020F0502020204030204" pitchFamily="2" charset="0"/>
              </a:rPr>
              <a:t>: A curated framework of Open Source Platform components to accelerate the development of Smart Solutions</a:t>
            </a:r>
          </a:p>
          <a:p>
            <a:r>
              <a:rPr lang="en-US" b="0" i="0" dirty="0">
                <a:solidFill>
                  <a:srgbClr val="4C4C4C"/>
                </a:solidFill>
                <a:effectLst/>
                <a:latin typeface="Montserrat" panose="020F0502020204030204" pitchFamily="2" charset="0"/>
              </a:rPr>
              <a:t> </a:t>
            </a:r>
          </a:p>
          <a:p>
            <a:r>
              <a:rPr lang="en-US" b="0" i="0" dirty="0">
                <a:solidFill>
                  <a:srgbClr val="4C4C4C"/>
                </a:solidFill>
                <a:effectLst/>
                <a:latin typeface="Montserrat" panose="020F0502020204030204" pitchFamily="2" charset="0"/>
              </a:rPr>
              <a:t>BDVA:  is an industry-driven </a:t>
            </a:r>
            <a:r>
              <a:rPr lang="en-US" b="0" i="0" dirty="0" err="1">
                <a:solidFill>
                  <a:srgbClr val="4C4C4C"/>
                </a:solidFill>
                <a:effectLst/>
                <a:latin typeface="Montserrat" panose="020F0502020204030204" pitchFamily="2" charset="0"/>
              </a:rPr>
              <a:t>organisation</a:t>
            </a:r>
            <a:r>
              <a:rPr lang="en-US" b="0" i="0" dirty="0">
                <a:solidFill>
                  <a:srgbClr val="4C4C4C"/>
                </a:solidFill>
                <a:effectLst/>
                <a:latin typeface="Montserrat" panose="020F0502020204030204" pitchFamily="2" charset="0"/>
              </a:rPr>
              <a:t> with a mission to develop an innovation ecosystem that enables the data-driven digital transformation of the economy and society in Europe.</a:t>
            </a:r>
          </a:p>
          <a:p>
            <a:endParaRPr lang="en-US" b="0" i="0" dirty="0">
              <a:solidFill>
                <a:srgbClr val="4C4C4C"/>
              </a:solidFill>
              <a:effectLst/>
              <a:latin typeface="Montserrat" panose="020F0502020204030204" pitchFamily="2" charset="0"/>
            </a:endParaRPr>
          </a:p>
          <a:p>
            <a:endParaRPr lang="en-150" dirty="0"/>
          </a:p>
        </p:txBody>
      </p:sp>
      <p:sp>
        <p:nvSpPr>
          <p:cNvPr id="4" name="Slide Number Placeholder 3"/>
          <p:cNvSpPr>
            <a:spLocks noGrp="1"/>
          </p:cNvSpPr>
          <p:nvPr>
            <p:ph type="sldNum" sz="quarter" idx="5"/>
          </p:nvPr>
        </p:nvSpPr>
        <p:spPr/>
        <p:txBody>
          <a:bodyPr/>
          <a:lstStyle/>
          <a:p>
            <a:fld id="{82BC4512-16EA-9747-BC8E-AC4E1B4773AD}" type="slidenum">
              <a:rPr lang="en-US" smtClean="0"/>
              <a:t>9</a:t>
            </a:fld>
            <a:endParaRPr lang="en-US"/>
          </a:p>
        </p:txBody>
      </p:sp>
    </p:spTree>
    <p:extLst>
      <p:ext uri="{BB962C8B-B14F-4D97-AF65-F5344CB8AC3E}">
        <p14:creationId xmlns:p14="http://schemas.microsoft.com/office/powerpoint/2010/main" val="42634205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_1/3 Farbe">
    <p:spTree>
      <p:nvGrpSpPr>
        <p:cNvPr id="1" name=""/>
        <p:cNvGrpSpPr/>
        <p:nvPr/>
      </p:nvGrpSpPr>
      <p:grpSpPr>
        <a:xfrm>
          <a:off x="0" y="0"/>
          <a:ext cx="0" cy="0"/>
          <a:chOff x="0" y="0"/>
          <a:chExt cx="0" cy="0"/>
        </a:xfrm>
      </p:grpSpPr>
      <p:sp>
        <p:nvSpPr>
          <p:cNvPr id="4" name="Rechteck 3"/>
          <p:cNvSpPr/>
          <p:nvPr/>
        </p:nvSpPr>
        <p:spPr>
          <a:xfrm>
            <a:off x="0" y="0"/>
            <a:ext cx="9144000" cy="19274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0" rIns="216000" bIns="0" anchor="ctr"/>
          <a:lstStyle/>
          <a:p>
            <a:pPr algn="ctr" fontAlgn="auto">
              <a:spcBef>
                <a:spcPts val="0"/>
              </a:spcBef>
              <a:spcAft>
                <a:spcPts val="0"/>
              </a:spcAft>
              <a:defRPr/>
            </a:pPr>
            <a:endParaRPr lang="de-DE" sz="1350">
              <a:solidFill>
                <a:schemeClr val="bg1"/>
              </a:solidFill>
            </a:endParaRPr>
          </a:p>
        </p:txBody>
      </p:sp>
      <p:pic>
        <p:nvPicPr>
          <p:cNvPr id="7" name="Grafik 7"/>
          <p:cNvPicPr>
            <a:picLocks noChangeAspect="1"/>
          </p:cNvPicPr>
          <p:nvPr/>
        </p:nvPicPr>
        <p:blipFill>
          <a:blip r:embed="rId2" cstate="print"/>
          <a:srcRect/>
          <a:stretch>
            <a:fillRect/>
          </a:stretch>
        </p:blipFill>
        <p:spPr bwMode="auto">
          <a:xfrm>
            <a:off x="7204075" y="5036345"/>
            <a:ext cx="1779588" cy="678656"/>
          </a:xfrm>
          <a:prstGeom prst="rect">
            <a:avLst/>
          </a:prstGeom>
          <a:noFill/>
          <a:ln w="9525">
            <a:noFill/>
            <a:miter lim="800000"/>
            <a:headEnd/>
            <a:tailEnd/>
          </a:ln>
        </p:spPr>
      </p:pic>
      <p:sp>
        <p:nvSpPr>
          <p:cNvPr id="5" name="Title 1"/>
          <p:cNvSpPr>
            <a:spLocks noGrp="1"/>
          </p:cNvSpPr>
          <p:nvPr>
            <p:ph type="ctrTitle"/>
          </p:nvPr>
        </p:nvSpPr>
        <p:spPr>
          <a:xfrm>
            <a:off x="288000" y="2073000"/>
            <a:ext cx="5652972" cy="450000"/>
          </a:xfrm>
          <a:prstGeom prst="rect">
            <a:avLst/>
          </a:prstGeom>
        </p:spPr>
        <p:txBody>
          <a:bodyPr lIns="0" tIns="0" rIns="0" bIns="0" anchor="t" anchorCtr="0">
            <a:noAutofit/>
          </a:bodyPr>
          <a:lstStyle>
            <a:lvl1pPr algn="l">
              <a:defRPr sz="2400" b="1">
                <a:solidFill>
                  <a:schemeClr val="tx2"/>
                </a:solidFill>
                <a:latin typeface="Arial" panose="020B0604020202020204" pitchFamily="34" charset="0"/>
                <a:cs typeface="Arial" panose="020B0604020202020204" pitchFamily="34" charset="0"/>
              </a:defRPr>
            </a:lvl1pPr>
          </a:lstStyle>
          <a:p>
            <a:r>
              <a:rPr lang="en-US"/>
              <a:t>Click to edit Master title style</a:t>
            </a:r>
          </a:p>
        </p:txBody>
      </p:sp>
      <p:sp>
        <p:nvSpPr>
          <p:cNvPr id="6" name="Subtitle 2"/>
          <p:cNvSpPr>
            <a:spLocks noGrp="1"/>
          </p:cNvSpPr>
          <p:nvPr>
            <p:ph type="subTitle" idx="1"/>
          </p:nvPr>
        </p:nvSpPr>
        <p:spPr>
          <a:xfrm>
            <a:off x="288000" y="2484000"/>
            <a:ext cx="5652972" cy="1379802"/>
          </a:xfrm>
          <a:prstGeom prst="rect">
            <a:avLst/>
          </a:prstGeom>
        </p:spPr>
        <p:txBody>
          <a:bodyPr lIns="0" tIns="0" rIns="0" bIns="0"/>
          <a:lstStyle>
            <a:lvl1pPr marL="0" indent="0" algn="l">
              <a:lnSpc>
                <a:spcPct val="100000"/>
              </a:lnSpc>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0972" y="1855552"/>
            <a:ext cx="3300899" cy="2871514"/>
          </a:xfrm>
          <a:prstGeom prst="rect">
            <a:avLst/>
          </a:prstGeom>
        </p:spPr>
      </p:pic>
      <p:sp>
        <p:nvSpPr>
          <p:cNvPr id="2" name="Rectangle 1">
            <a:extLst>
              <a:ext uri="{FF2B5EF4-FFF2-40B4-BE49-F238E27FC236}">
                <a16:creationId xmlns:a16="http://schemas.microsoft.com/office/drawing/2014/main" id="{82A89E5F-F155-BF2B-CA4D-744A7D0FF35A}"/>
              </a:ext>
            </a:extLst>
          </p:cNvPr>
          <p:cNvSpPr/>
          <p:nvPr userDrawn="1"/>
        </p:nvSpPr>
        <p:spPr>
          <a:xfrm>
            <a:off x="3505200" y="-1080135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3" name="Rectangle 2">
            <a:extLst>
              <a:ext uri="{FF2B5EF4-FFF2-40B4-BE49-F238E27FC236}">
                <a16:creationId xmlns:a16="http://schemas.microsoft.com/office/drawing/2014/main" id="{32C780A3-65B1-DBF1-C562-683FE7A7A3C6}"/>
              </a:ext>
            </a:extLst>
          </p:cNvPr>
          <p:cNvSpPr/>
          <p:nvPr userDrawn="1"/>
        </p:nvSpPr>
        <p:spPr>
          <a:xfrm>
            <a:off x="3657600" y="1034415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150"/>
          </a:p>
        </p:txBody>
      </p:sp>
    </p:spTree>
    <p:extLst>
      <p:ext uri="{BB962C8B-B14F-4D97-AF65-F5344CB8AC3E}">
        <p14:creationId xmlns:p14="http://schemas.microsoft.com/office/powerpoint/2010/main" val="80067883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_Text">
    <p:spTree>
      <p:nvGrpSpPr>
        <p:cNvPr id="1" name=""/>
        <p:cNvGrpSpPr/>
        <p:nvPr/>
      </p:nvGrpSpPr>
      <p:grpSpPr>
        <a:xfrm>
          <a:off x="0" y="0"/>
          <a:ext cx="0" cy="0"/>
          <a:chOff x="0" y="0"/>
          <a:chExt cx="0" cy="0"/>
        </a:xfrm>
      </p:grpSpPr>
      <p:cxnSp>
        <p:nvCxnSpPr>
          <p:cNvPr id="4" name="Gerader Verbinder 12"/>
          <p:cNvCxnSpPr/>
          <p:nvPr/>
        </p:nvCxnSpPr>
        <p:spPr>
          <a:xfrm>
            <a:off x="287339" y="503369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Grafik 6"/>
          <p:cNvPicPr>
            <a:picLocks noChangeAspect="1"/>
          </p:cNvPicPr>
          <p:nvPr/>
        </p:nvPicPr>
        <p:blipFill>
          <a:blip r:embed="rId2" cstate="print"/>
          <a:srcRect/>
          <a:stretch>
            <a:fillRect/>
          </a:stretch>
        </p:blipFill>
        <p:spPr bwMode="auto">
          <a:xfrm>
            <a:off x="7204075" y="5036345"/>
            <a:ext cx="1779588" cy="678656"/>
          </a:xfrm>
          <a:prstGeom prst="rect">
            <a:avLst/>
          </a:prstGeom>
          <a:noFill/>
          <a:ln w="9525">
            <a:noFill/>
            <a:miter lim="800000"/>
            <a:headEnd/>
            <a:tailEnd/>
          </a:ln>
        </p:spPr>
      </p:pic>
      <p:sp>
        <p:nvSpPr>
          <p:cNvPr id="7" name="Title 1"/>
          <p:cNvSpPr>
            <a:spLocks noGrp="1"/>
          </p:cNvSpPr>
          <p:nvPr>
            <p:ph type="ctrTitle"/>
          </p:nvPr>
        </p:nvSpPr>
        <p:spPr>
          <a:xfrm>
            <a:off x="288000" y="2073000"/>
            <a:ext cx="8568000" cy="450000"/>
          </a:xfrm>
          <a:prstGeom prst="rect">
            <a:avLst/>
          </a:prstGeom>
        </p:spPr>
        <p:txBody>
          <a:bodyPr lIns="0" tIns="0" rIns="0" bIns="0" anchor="t" anchorCtr="0">
            <a:noAutofit/>
          </a:bodyPr>
          <a:lstStyle>
            <a:lvl1pPr algn="l">
              <a:defRPr sz="2400" b="1">
                <a:solidFill>
                  <a:schemeClr val="tx2"/>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Subtitle 2"/>
          <p:cNvSpPr>
            <a:spLocks noGrp="1"/>
          </p:cNvSpPr>
          <p:nvPr>
            <p:ph type="subTitle" idx="1"/>
          </p:nvPr>
        </p:nvSpPr>
        <p:spPr>
          <a:xfrm>
            <a:off x="288000" y="2484000"/>
            <a:ext cx="8568000" cy="1379802"/>
          </a:xfrm>
          <a:prstGeom prst="rect">
            <a:avLst/>
          </a:prstGeom>
        </p:spPr>
        <p:txBody>
          <a:bodyPr lIns="0" tIns="0" rIns="0" bIns="0"/>
          <a:lstStyle>
            <a:lvl1pPr marL="0" indent="0" algn="l">
              <a:lnSpc>
                <a:spcPct val="100000"/>
              </a:lnSpc>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2" name="Rectangle: Rounded Corners 1">
            <a:extLst>
              <a:ext uri="{FF2B5EF4-FFF2-40B4-BE49-F238E27FC236}">
                <a16:creationId xmlns:a16="http://schemas.microsoft.com/office/drawing/2014/main" id="{A49E8127-5FCE-41CA-11E8-4B9DF0D5E7B8}"/>
              </a:ext>
            </a:extLst>
          </p:cNvPr>
          <p:cNvSpPr/>
          <p:nvPr userDrawn="1"/>
        </p:nvSpPr>
        <p:spPr>
          <a:xfrm>
            <a:off x="4306529" y="-13342422"/>
            <a:ext cx="9144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3" name="Rectangle: Rounded Corners 2">
            <a:extLst>
              <a:ext uri="{FF2B5EF4-FFF2-40B4-BE49-F238E27FC236}">
                <a16:creationId xmlns:a16="http://schemas.microsoft.com/office/drawing/2014/main" id="{F1A7D18D-934D-3800-974A-DD6EE632CA7C}"/>
              </a:ext>
            </a:extLst>
          </p:cNvPr>
          <p:cNvSpPr/>
          <p:nvPr userDrawn="1"/>
        </p:nvSpPr>
        <p:spPr>
          <a:xfrm>
            <a:off x="4360606" y="19177900"/>
            <a:ext cx="9144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150"/>
          </a:p>
        </p:txBody>
      </p:sp>
    </p:spTree>
    <p:extLst>
      <p:ext uri="{BB962C8B-B14F-4D97-AF65-F5344CB8AC3E}">
        <p14:creationId xmlns:p14="http://schemas.microsoft.com/office/powerpoint/2010/main" val="6805208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_mittig, horizontale Linie">
    <p:spTree>
      <p:nvGrpSpPr>
        <p:cNvPr id="1" name=""/>
        <p:cNvGrpSpPr/>
        <p:nvPr/>
      </p:nvGrpSpPr>
      <p:grpSpPr>
        <a:xfrm>
          <a:off x="0" y="0"/>
          <a:ext cx="0" cy="0"/>
          <a:chOff x="0" y="0"/>
          <a:chExt cx="0" cy="0"/>
        </a:xfrm>
      </p:grpSpPr>
      <p:pic>
        <p:nvPicPr>
          <p:cNvPr id="4" name="Grafik 6"/>
          <p:cNvPicPr>
            <a:picLocks noChangeAspect="1"/>
          </p:cNvPicPr>
          <p:nvPr/>
        </p:nvPicPr>
        <p:blipFill>
          <a:blip r:embed="rId2" cstate="print"/>
          <a:srcRect/>
          <a:stretch>
            <a:fillRect/>
          </a:stretch>
        </p:blipFill>
        <p:spPr bwMode="auto">
          <a:xfrm>
            <a:off x="7204075" y="5036345"/>
            <a:ext cx="1779588" cy="678656"/>
          </a:xfrm>
          <a:prstGeom prst="rect">
            <a:avLst/>
          </a:prstGeom>
          <a:noFill/>
          <a:ln w="9525">
            <a:noFill/>
            <a:miter lim="800000"/>
            <a:headEnd/>
            <a:tailEnd/>
          </a:ln>
        </p:spPr>
      </p:pic>
      <p:cxnSp>
        <p:nvCxnSpPr>
          <p:cNvPr id="5" name="Gerader Verbinder 9"/>
          <p:cNvCxnSpPr/>
          <p:nvPr/>
        </p:nvCxnSpPr>
        <p:spPr>
          <a:xfrm>
            <a:off x="287339" y="2530740"/>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p:nvPr>
        </p:nvSpPr>
        <p:spPr>
          <a:xfrm>
            <a:off x="288000" y="2073000"/>
            <a:ext cx="8568000" cy="450000"/>
          </a:xfrm>
          <a:prstGeom prst="rect">
            <a:avLst/>
          </a:prstGeom>
        </p:spPr>
        <p:txBody>
          <a:bodyPr lIns="0" tIns="0" rIns="0" bIns="0" anchor="t" anchorCtr="0">
            <a:noAutofit/>
          </a:bodyPr>
          <a:lstStyle>
            <a:lvl1pPr algn="l">
              <a:defRPr sz="2400" b="1">
                <a:solidFill>
                  <a:schemeClr val="tx2"/>
                </a:solidFill>
                <a:latin typeface="Arial" panose="020B0604020202020204" pitchFamily="34" charset="0"/>
                <a:cs typeface="Arial" panose="020B0604020202020204" pitchFamily="34" charset="0"/>
              </a:defRPr>
            </a:lvl1pPr>
          </a:lstStyle>
          <a:p>
            <a:r>
              <a:rPr lang="en-US"/>
              <a:t>Click to edit Master title style</a:t>
            </a:r>
          </a:p>
        </p:txBody>
      </p:sp>
      <p:sp>
        <p:nvSpPr>
          <p:cNvPr id="9" name="Subtitle 2"/>
          <p:cNvSpPr>
            <a:spLocks noGrp="1"/>
          </p:cNvSpPr>
          <p:nvPr>
            <p:ph type="subTitle" idx="1"/>
          </p:nvPr>
        </p:nvSpPr>
        <p:spPr>
          <a:xfrm>
            <a:off x="288000" y="2664000"/>
            <a:ext cx="8568000" cy="1379802"/>
          </a:xfrm>
          <a:prstGeom prst="rect">
            <a:avLst/>
          </a:prstGeom>
        </p:spPr>
        <p:txBody>
          <a:bodyPr lIns="0" tIns="0" rIns="0" bIns="0"/>
          <a:lstStyle>
            <a:lvl1pPr marL="0" indent="0" algn="l">
              <a:lnSpc>
                <a:spcPct val="100000"/>
              </a:lnSpc>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2" name="Rectangle 1">
            <a:extLst>
              <a:ext uri="{FF2B5EF4-FFF2-40B4-BE49-F238E27FC236}">
                <a16:creationId xmlns:a16="http://schemas.microsoft.com/office/drawing/2014/main" id="{804A5F51-C4C1-7C52-D7B4-F71426CF3C43}"/>
              </a:ext>
            </a:extLst>
          </p:cNvPr>
          <p:cNvSpPr/>
          <p:nvPr userDrawn="1"/>
        </p:nvSpPr>
        <p:spPr>
          <a:xfrm>
            <a:off x="3982065" y="-18317549"/>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3" name="Rectangle 2">
            <a:extLst>
              <a:ext uri="{FF2B5EF4-FFF2-40B4-BE49-F238E27FC236}">
                <a16:creationId xmlns:a16="http://schemas.microsoft.com/office/drawing/2014/main" id="{C2AF9621-8761-5939-1689-0374F435D0B4}"/>
              </a:ext>
            </a:extLst>
          </p:cNvPr>
          <p:cNvSpPr/>
          <p:nvPr userDrawn="1"/>
        </p:nvSpPr>
        <p:spPr>
          <a:xfrm>
            <a:off x="3755923" y="19772747"/>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150"/>
          </a:p>
        </p:txBody>
      </p:sp>
    </p:spTree>
    <p:extLst>
      <p:ext uri="{BB962C8B-B14F-4D97-AF65-F5344CB8AC3E}">
        <p14:creationId xmlns:p14="http://schemas.microsoft.com/office/powerpoint/2010/main" val="1677834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halt_Bullet">
    <p:spTree>
      <p:nvGrpSpPr>
        <p:cNvPr id="1" name=""/>
        <p:cNvGrpSpPr/>
        <p:nvPr/>
      </p:nvGrpSpPr>
      <p:grpSpPr>
        <a:xfrm>
          <a:off x="0" y="0"/>
          <a:ext cx="0" cy="0"/>
          <a:chOff x="0" y="0"/>
          <a:chExt cx="0" cy="0"/>
        </a:xfrm>
      </p:grpSpPr>
      <p:sp>
        <p:nvSpPr>
          <p:cNvPr id="2" name="Title 1"/>
          <p:cNvSpPr>
            <a:spLocks noGrp="1"/>
          </p:cNvSpPr>
          <p:nvPr>
            <p:ph type="title"/>
          </p:nvPr>
        </p:nvSpPr>
        <p:spPr>
          <a:xfrm>
            <a:off x="288000" y="168000"/>
            <a:ext cx="8568000" cy="453000"/>
          </a:xfrm>
          <a:prstGeom prst="rect">
            <a:avLst/>
          </a:prstGeom>
        </p:spPr>
        <p:txBody>
          <a:bodyPr lIns="0" tIns="0" rIns="0" bIns="0" anchor="b" anchorCtr="0"/>
          <a:lstStyle>
            <a:lvl1pPr algn="l">
              <a:defRPr sz="1800" b="1">
                <a:solidFill>
                  <a:schemeClr val="tx2"/>
                </a:solidFill>
              </a:defRPr>
            </a:lvl1pPr>
          </a:lstStyle>
          <a:p>
            <a:r>
              <a:rPr lang="en-US"/>
              <a:t>Click to edit Master title style</a:t>
            </a:r>
          </a:p>
        </p:txBody>
      </p:sp>
      <p:sp>
        <p:nvSpPr>
          <p:cNvPr id="25" name="Textplatzhalter 24"/>
          <p:cNvSpPr>
            <a:spLocks noGrp="1"/>
          </p:cNvSpPr>
          <p:nvPr>
            <p:ph type="body" sz="quarter" idx="11"/>
          </p:nvPr>
        </p:nvSpPr>
        <p:spPr>
          <a:xfrm>
            <a:off x="288001" y="960000"/>
            <a:ext cx="8569325" cy="210000"/>
          </a:xfrm>
          <a:prstGeom prst="rect">
            <a:avLst/>
          </a:prstGeom>
        </p:spPr>
        <p:txBody>
          <a:bodyPr lIns="0" tIns="0" rIns="0" bIns="0"/>
          <a:lstStyle>
            <a:lvl1pPr marL="0" indent="0">
              <a:lnSpc>
                <a:spcPct val="100000"/>
              </a:lnSpc>
              <a:buFontTx/>
              <a:buNone/>
              <a:defRPr sz="1500" b="1"/>
            </a:lvl1pPr>
            <a:lvl2pPr marL="342900" indent="0">
              <a:buFontTx/>
              <a:buNone/>
              <a:defRPr sz="1350"/>
            </a:lvl2pPr>
            <a:lvl3pPr marL="685800" indent="0">
              <a:buFontTx/>
              <a:buNone/>
              <a:defRPr sz="1350"/>
            </a:lvl3pPr>
            <a:lvl4pPr marL="1028700" indent="0">
              <a:buFontTx/>
              <a:buNone/>
              <a:defRPr sz="1350"/>
            </a:lvl4pPr>
            <a:lvl5pPr marL="1371600" indent="0">
              <a:buFontTx/>
              <a:buNone/>
              <a:defRPr sz="1350"/>
            </a:lvl5pPr>
          </a:lstStyle>
          <a:p>
            <a:pPr lvl="0"/>
            <a:r>
              <a:rPr lang="en-US"/>
              <a:t>Click to edit Master text styles</a:t>
            </a:r>
          </a:p>
        </p:txBody>
      </p:sp>
      <p:sp>
        <p:nvSpPr>
          <p:cNvPr id="12" name="Textplatzhalter 11"/>
          <p:cNvSpPr>
            <a:spLocks noGrp="1"/>
          </p:cNvSpPr>
          <p:nvPr>
            <p:ph type="body" sz="quarter" idx="13"/>
          </p:nvPr>
        </p:nvSpPr>
        <p:spPr>
          <a:xfrm>
            <a:off x="287339" y="1404000"/>
            <a:ext cx="8569325" cy="2661708"/>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7325304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288000" y="168000"/>
            <a:ext cx="8568000" cy="453000"/>
          </a:xfrm>
          <a:prstGeom prst="rect">
            <a:avLst/>
          </a:prstGeom>
        </p:spPr>
        <p:txBody>
          <a:bodyPr lIns="0" tIns="0" rIns="0" bIns="0" anchor="b" anchorCtr="0"/>
          <a:lstStyle>
            <a:lvl1pPr algn="l">
              <a:defRPr sz="1800" b="1">
                <a:solidFill>
                  <a:schemeClr val="tx2"/>
                </a:solidFill>
              </a:defRPr>
            </a:lvl1pPr>
          </a:lstStyle>
          <a:p>
            <a:r>
              <a:rPr lang="en-US"/>
              <a:t>Click to edit Master title style</a:t>
            </a:r>
          </a:p>
        </p:txBody>
      </p:sp>
      <p:sp>
        <p:nvSpPr>
          <p:cNvPr id="3" name="Content Placeholder 2"/>
          <p:cNvSpPr>
            <a:spLocks noGrp="1"/>
          </p:cNvSpPr>
          <p:nvPr>
            <p:ph idx="1"/>
          </p:nvPr>
        </p:nvSpPr>
        <p:spPr>
          <a:xfrm>
            <a:off x="288000" y="960000"/>
            <a:ext cx="8568000" cy="210000"/>
          </a:xfrm>
          <a:prstGeom prst="rect">
            <a:avLst/>
          </a:prstGeom>
          <a:noFill/>
        </p:spPr>
        <p:txBody>
          <a:bodyPr lIns="0" tIns="0" rIns="0" bIns="0"/>
          <a:lstStyle>
            <a:lvl1pPr marL="0" indent="0">
              <a:lnSpc>
                <a:spcPct val="100000"/>
              </a:lnSpc>
              <a:spcBef>
                <a:spcPts val="0"/>
              </a:spcBef>
              <a:buFontTx/>
              <a:buNone/>
              <a:defRPr sz="1500" b="1" i="0"/>
            </a:lvl1pPr>
            <a:lvl2pPr marL="162000" indent="135000">
              <a:buClr>
                <a:schemeClr val="tx2"/>
              </a:buClr>
              <a:defRPr sz="1350"/>
            </a:lvl2pPr>
            <a:lvl3pPr marL="324000" indent="135000">
              <a:buClr>
                <a:schemeClr val="tx2"/>
              </a:buClr>
              <a:buFont typeface="Symbol" panose="05050102010706020507" pitchFamily="18" charset="2"/>
              <a:buChar char="-"/>
              <a:defRPr sz="1200"/>
            </a:lvl3pPr>
            <a:lvl4pPr marL="486000" indent="135000">
              <a:buClr>
                <a:schemeClr val="tx2"/>
              </a:buClr>
              <a:buFont typeface="Wingdings" panose="05000000000000000000" pitchFamily="2" charset="2"/>
              <a:buChar char="§"/>
              <a:defRPr sz="1200"/>
            </a:lvl4pPr>
            <a:lvl5pPr marL="648000" indent="135000">
              <a:buClr>
                <a:schemeClr val="tx2"/>
              </a:buClr>
              <a:buFont typeface="Arial" panose="020B0604020202020204" pitchFamily="34" charset="0"/>
              <a:buChar char="-"/>
              <a:defRPr sz="1200"/>
            </a:lvl5pPr>
          </a:lstStyle>
          <a:p>
            <a:pPr lvl="0"/>
            <a:r>
              <a:rPr lang="en-US"/>
              <a:t>Click to edit Master text styles</a:t>
            </a:r>
          </a:p>
        </p:txBody>
      </p:sp>
      <p:sp>
        <p:nvSpPr>
          <p:cNvPr id="7" name="Textplatzhalter 6"/>
          <p:cNvSpPr>
            <a:spLocks noGrp="1"/>
          </p:cNvSpPr>
          <p:nvPr>
            <p:ph type="body" sz="quarter" idx="12"/>
          </p:nvPr>
        </p:nvSpPr>
        <p:spPr>
          <a:xfrm>
            <a:off x="287339" y="1404001"/>
            <a:ext cx="8569325" cy="3126053"/>
          </a:xfrm>
          <a:prstGeom prst="rect">
            <a:avLst/>
          </a:prstGeom>
        </p:spPr>
        <p:txBody>
          <a:bodyPr lIns="0" tIns="0" rIns="0" bIns="0"/>
          <a:lstStyle>
            <a:lvl1pPr marL="0" indent="0">
              <a:buFontTx/>
              <a:buNone/>
              <a:defRPr/>
            </a:lvl1pPr>
          </a:lstStyle>
          <a:p>
            <a:pPr lvl="0"/>
            <a:r>
              <a:rPr lang="en-US"/>
              <a:t>Click to edit Master text styles</a:t>
            </a:r>
          </a:p>
        </p:txBody>
      </p:sp>
    </p:spTree>
    <p:extLst>
      <p:ext uri="{BB962C8B-B14F-4D97-AF65-F5344CB8AC3E}">
        <p14:creationId xmlns:p14="http://schemas.microsoft.com/office/powerpoint/2010/main" val="27257446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nhalt_Text_Bild">
    <p:spTree>
      <p:nvGrpSpPr>
        <p:cNvPr id="1" name=""/>
        <p:cNvGrpSpPr/>
        <p:nvPr/>
      </p:nvGrpSpPr>
      <p:grpSpPr>
        <a:xfrm>
          <a:off x="0" y="0"/>
          <a:ext cx="0" cy="0"/>
          <a:chOff x="0" y="0"/>
          <a:chExt cx="0" cy="0"/>
        </a:xfrm>
      </p:grpSpPr>
      <p:sp>
        <p:nvSpPr>
          <p:cNvPr id="2" name="Title 1"/>
          <p:cNvSpPr>
            <a:spLocks noGrp="1"/>
          </p:cNvSpPr>
          <p:nvPr>
            <p:ph type="title"/>
          </p:nvPr>
        </p:nvSpPr>
        <p:spPr>
          <a:xfrm>
            <a:off x="288000" y="168000"/>
            <a:ext cx="8568000" cy="453000"/>
          </a:xfrm>
          <a:prstGeom prst="rect">
            <a:avLst/>
          </a:prstGeom>
        </p:spPr>
        <p:txBody>
          <a:bodyPr lIns="0" tIns="0" rIns="0" bIns="0" anchor="b" anchorCtr="0"/>
          <a:lstStyle>
            <a:lvl1pPr algn="l">
              <a:defRPr sz="1800" b="1">
                <a:solidFill>
                  <a:schemeClr val="tx2"/>
                </a:solidFill>
              </a:defRPr>
            </a:lvl1pPr>
          </a:lstStyle>
          <a:p>
            <a:r>
              <a:rPr lang="en-US"/>
              <a:t>Click to edit Master title style</a:t>
            </a:r>
          </a:p>
        </p:txBody>
      </p:sp>
      <p:sp>
        <p:nvSpPr>
          <p:cNvPr id="25" name="Textplatzhalter 24"/>
          <p:cNvSpPr>
            <a:spLocks noGrp="1"/>
          </p:cNvSpPr>
          <p:nvPr>
            <p:ph type="body" sz="quarter" idx="11"/>
          </p:nvPr>
        </p:nvSpPr>
        <p:spPr>
          <a:xfrm>
            <a:off x="288001" y="960000"/>
            <a:ext cx="8569325" cy="210000"/>
          </a:xfrm>
          <a:prstGeom prst="rect">
            <a:avLst/>
          </a:prstGeom>
        </p:spPr>
        <p:txBody>
          <a:bodyPr lIns="0" tIns="0" rIns="0" bIns="0"/>
          <a:lstStyle>
            <a:lvl1pPr marL="0" indent="0">
              <a:lnSpc>
                <a:spcPct val="100000"/>
              </a:lnSpc>
              <a:buFontTx/>
              <a:buNone/>
              <a:defRPr sz="1500" b="1"/>
            </a:lvl1pPr>
            <a:lvl2pPr marL="342900" indent="0">
              <a:buFontTx/>
              <a:buNone/>
              <a:defRPr sz="1350"/>
            </a:lvl2pPr>
            <a:lvl3pPr marL="685800" indent="0">
              <a:buFontTx/>
              <a:buNone/>
              <a:defRPr sz="1350"/>
            </a:lvl3pPr>
            <a:lvl4pPr marL="1028700" indent="0">
              <a:buFontTx/>
              <a:buNone/>
              <a:defRPr sz="1350"/>
            </a:lvl4pPr>
            <a:lvl5pPr marL="1371600" indent="0">
              <a:buFontTx/>
              <a:buNone/>
              <a:defRPr sz="1350"/>
            </a:lvl5pPr>
          </a:lstStyle>
          <a:p>
            <a:pPr lvl="0"/>
            <a:r>
              <a:rPr lang="en-US"/>
              <a:t>Click to edit Master text styles</a:t>
            </a:r>
          </a:p>
        </p:txBody>
      </p:sp>
      <p:sp>
        <p:nvSpPr>
          <p:cNvPr id="14" name="Textplatzhalter 11"/>
          <p:cNvSpPr>
            <a:spLocks noGrp="1"/>
          </p:cNvSpPr>
          <p:nvPr>
            <p:ph type="body" sz="quarter" idx="14"/>
          </p:nvPr>
        </p:nvSpPr>
        <p:spPr>
          <a:xfrm>
            <a:off x="287339" y="1404001"/>
            <a:ext cx="5648325" cy="3321629"/>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7641420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alt_Bild">
    <p:spTree>
      <p:nvGrpSpPr>
        <p:cNvPr id="1" name=""/>
        <p:cNvGrpSpPr/>
        <p:nvPr/>
      </p:nvGrpSpPr>
      <p:grpSpPr>
        <a:xfrm>
          <a:off x="0" y="0"/>
          <a:ext cx="0" cy="0"/>
          <a:chOff x="0" y="0"/>
          <a:chExt cx="0" cy="0"/>
        </a:xfrm>
      </p:grpSpPr>
      <p:sp>
        <p:nvSpPr>
          <p:cNvPr id="2" name="Title 1"/>
          <p:cNvSpPr>
            <a:spLocks noGrp="1"/>
          </p:cNvSpPr>
          <p:nvPr>
            <p:ph type="title"/>
          </p:nvPr>
        </p:nvSpPr>
        <p:spPr>
          <a:xfrm>
            <a:off x="288000" y="168000"/>
            <a:ext cx="8568000" cy="453000"/>
          </a:xfrm>
          <a:prstGeom prst="rect">
            <a:avLst/>
          </a:prstGeom>
        </p:spPr>
        <p:txBody>
          <a:bodyPr lIns="0" tIns="0" rIns="0" bIns="0" anchor="b" anchorCtr="0"/>
          <a:lstStyle>
            <a:lvl1pPr algn="l">
              <a:defRPr sz="1800" b="1">
                <a:solidFill>
                  <a:schemeClr val="tx2"/>
                </a:solidFill>
              </a:defRPr>
            </a:lvl1pPr>
          </a:lstStyle>
          <a:p>
            <a:r>
              <a:rPr lang="en-US"/>
              <a:t>Click to edit Master title style</a:t>
            </a:r>
          </a:p>
        </p:txBody>
      </p:sp>
      <p:sp>
        <p:nvSpPr>
          <p:cNvPr id="10" name="Textplatzhalter 9"/>
          <p:cNvSpPr>
            <a:spLocks noGrp="1"/>
          </p:cNvSpPr>
          <p:nvPr>
            <p:ph type="body" sz="quarter" idx="13"/>
          </p:nvPr>
        </p:nvSpPr>
        <p:spPr>
          <a:xfrm>
            <a:off x="287339" y="4466168"/>
            <a:ext cx="8559667" cy="416278"/>
          </a:xfrm>
          <a:prstGeom prst="rect">
            <a:avLst/>
          </a:prstGeom>
        </p:spPr>
        <p:txBody>
          <a:bodyPr>
            <a:normAutofit/>
          </a:bodyPr>
          <a:lstStyle>
            <a:lvl1pPr marL="0" indent="0" algn="r">
              <a:buNone/>
              <a:defRPr sz="675" baseline="0"/>
            </a:lvl1pPr>
          </a:lstStyle>
          <a:p>
            <a:pPr lvl="0"/>
            <a:r>
              <a:rPr lang="en-US"/>
              <a:t>Click to edit Master text styles</a:t>
            </a:r>
          </a:p>
        </p:txBody>
      </p:sp>
    </p:spTree>
    <p:extLst>
      <p:ext uri="{BB962C8B-B14F-4D97-AF65-F5344CB8AC3E}">
        <p14:creationId xmlns:p14="http://schemas.microsoft.com/office/powerpoint/2010/main" val="49479501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halt_Diagramm">
    <p:spTree>
      <p:nvGrpSpPr>
        <p:cNvPr id="1" name=""/>
        <p:cNvGrpSpPr/>
        <p:nvPr/>
      </p:nvGrpSpPr>
      <p:grpSpPr>
        <a:xfrm>
          <a:off x="0" y="0"/>
          <a:ext cx="0" cy="0"/>
          <a:chOff x="0" y="0"/>
          <a:chExt cx="0" cy="0"/>
        </a:xfrm>
      </p:grpSpPr>
      <p:sp>
        <p:nvSpPr>
          <p:cNvPr id="2" name="Title 1"/>
          <p:cNvSpPr>
            <a:spLocks noGrp="1"/>
          </p:cNvSpPr>
          <p:nvPr>
            <p:ph type="title"/>
          </p:nvPr>
        </p:nvSpPr>
        <p:spPr>
          <a:xfrm>
            <a:off x="288000" y="168000"/>
            <a:ext cx="8568000" cy="453000"/>
          </a:xfrm>
          <a:prstGeom prst="rect">
            <a:avLst/>
          </a:prstGeom>
        </p:spPr>
        <p:txBody>
          <a:bodyPr lIns="0" tIns="0" rIns="0" bIns="0" anchor="b" anchorCtr="0"/>
          <a:lstStyle>
            <a:lvl1pPr algn="l">
              <a:defRPr sz="1800" b="1">
                <a:solidFill>
                  <a:schemeClr val="tx2"/>
                </a:solidFill>
              </a:defRPr>
            </a:lvl1pPr>
          </a:lstStyle>
          <a:p>
            <a:r>
              <a:rPr lang="en-US"/>
              <a:t>Click to edit Master title style</a:t>
            </a:r>
          </a:p>
        </p:txBody>
      </p:sp>
      <p:sp>
        <p:nvSpPr>
          <p:cNvPr id="12" name="Textplatzhalter 24"/>
          <p:cNvSpPr>
            <a:spLocks noGrp="1"/>
          </p:cNvSpPr>
          <p:nvPr>
            <p:ph type="body" sz="quarter" idx="11"/>
          </p:nvPr>
        </p:nvSpPr>
        <p:spPr>
          <a:xfrm>
            <a:off x="288001" y="960000"/>
            <a:ext cx="8569325" cy="210000"/>
          </a:xfrm>
          <a:prstGeom prst="rect">
            <a:avLst/>
          </a:prstGeom>
        </p:spPr>
        <p:txBody>
          <a:bodyPr lIns="0" tIns="0" rIns="0" bIns="0"/>
          <a:lstStyle>
            <a:lvl1pPr marL="0" indent="0">
              <a:lnSpc>
                <a:spcPct val="100000"/>
              </a:lnSpc>
              <a:buFontTx/>
              <a:buNone/>
              <a:defRPr sz="1500" b="1"/>
            </a:lvl1pPr>
            <a:lvl2pPr marL="342900" indent="0">
              <a:buFontTx/>
              <a:buNone/>
              <a:defRPr sz="1350"/>
            </a:lvl2pPr>
            <a:lvl3pPr marL="685800" indent="0">
              <a:buFontTx/>
              <a:buNone/>
              <a:defRPr sz="1350"/>
            </a:lvl3pPr>
            <a:lvl4pPr marL="1028700" indent="0">
              <a:buFontTx/>
              <a:buNone/>
              <a:defRPr sz="1350"/>
            </a:lvl4pPr>
            <a:lvl5pPr marL="1371600" indent="0">
              <a:buFontTx/>
              <a:buNone/>
              <a:defRPr sz="1350"/>
            </a:lvl5pPr>
          </a:lstStyle>
          <a:p>
            <a:pPr lvl="0"/>
            <a:r>
              <a:rPr lang="en-US"/>
              <a:t>Click to edit Master text styles</a:t>
            </a:r>
          </a:p>
        </p:txBody>
      </p:sp>
      <p:sp>
        <p:nvSpPr>
          <p:cNvPr id="9" name="Diagrammplatzhalter 8"/>
          <p:cNvSpPr>
            <a:spLocks noGrp="1"/>
          </p:cNvSpPr>
          <p:nvPr>
            <p:ph type="chart" sz="quarter" idx="13"/>
          </p:nvPr>
        </p:nvSpPr>
        <p:spPr>
          <a:xfrm>
            <a:off x="287339" y="1404000"/>
            <a:ext cx="8569325" cy="3026833"/>
          </a:xfrm>
          <a:prstGeom prst="rect">
            <a:avLst/>
          </a:prstGeom>
        </p:spPr>
        <p:txBody>
          <a:bodyPr lIns="0" tIns="0" rIns="0" bIns="0"/>
          <a:lstStyle/>
          <a:p>
            <a:pPr lvl="0"/>
            <a:r>
              <a:rPr lang="en-US" noProof="0"/>
              <a:t>Click icon to add chart</a:t>
            </a:r>
            <a:endParaRPr lang="de-DE" noProof="0"/>
          </a:p>
        </p:txBody>
      </p:sp>
    </p:spTree>
    <p:extLst>
      <p:ext uri="{BB962C8B-B14F-4D97-AF65-F5344CB8AC3E}">
        <p14:creationId xmlns:p14="http://schemas.microsoft.com/office/powerpoint/2010/main" val="96306869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Abschlussfolie">
    <p:spTree>
      <p:nvGrpSpPr>
        <p:cNvPr id="1" name=""/>
        <p:cNvGrpSpPr/>
        <p:nvPr/>
      </p:nvGrpSpPr>
      <p:grpSpPr>
        <a:xfrm>
          <a:off x="0" y="0"/>
          <a:ext cx="0" cy="0"/>
          <a:chOff x="0" y="0"/>
          <a:chExt cx="0" cy="0"/>
        </a:xfrm>
      </p:grpSpPr>
      <p:cxnSp>
        <p:nvCxnSpPr>
          <p:cNvPr id="3" name="Gerader Verbinder 12"/>
          <p:cNvCxnSpPr/>
          <p:nvPr/>
        </p:nvCxnSpPr>
        <p:spPr>
          <a:xfrm>
            <a:off x="287339" y="503369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fik 6"/>
          <p:cNvPicPr>
            <a:picLocks noChangeAspect="1"/>
          </p:cNvPicPr>
          <p:nvPr/>
        </p:nvPicPr>
        <p:blipFill>
          <a:blip r:embed="rId2" cstate="print"/>
          <a:srcRect/>
          <a:stretch>
            <a:fillRect/>
          </a:stretch>
        </p:blipFill>
        <p:spPr bwMode="auto">
          <a:xfrm>
            <a:off x="7204075" y="5036345"/>
            <a:ext cx="1779588" cy="678656"/>
          </a:xfrm>
          <a:prstGeom prst="rect">
            <a:avLst/>
          </a:prstGeom>
          <a:noFill/>
          <a:ln w="9525">
            <a:noFill/>
            <a:miter lim="800000"/>
            <a:headEnd/>
            <a:tailEnd/>
          </a:ln>
        </p:spPr>
      </p:pic>
      <p:sp>
        <p:nvSpPr>
          <p:cNvPr id="5" name="Title 1"/>
          <p:cNvSpPr txBox="1">
            <a:spLocks/>
          </p:cNvSpPr>
          <p:nvPr/>
        </p:nvSpPr>
        <p:spPr>
          <a:xfrm>
            <a:off x="287339" y="2073011"/>
            <a:ext cx="8569325" cy="899583"/>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en-150" sz="2400" noProof="0"/>
              <a:t>Thank you for your attention</a:t>
            </a:r>
          </a:p>
        </p:txBody>
      </p:sp>
      <p:sp>
        <p:nvSpPr>
          <p:cNvPr id="9" name="Textplatzhalter 24"/>
          <p:cNvSpPr>
            <a:spLocks noGrp="1"/>
          </p:cNvSpPr>
          <p:nvPr>
            <p:ph type="body" sz="quarter" idx="11"/>
          </p:nvPr>
        </p:nvSpPr>
        <p:spPr>
          <a:xfrm>
            <a:off x="288001" y="3324000"/>
            <a:ext cx="8569325" cy="1380000"/>
          </a:xfrm>
          <a:prstGeom prst="rect">
            <a:avLst/>
          </a:prstGeom>
        </p:spPr>
        <p:txBody>
          <a:bodyPr lIns="0" tIns="0" rIns="0" bIns="0"/>
          <a:lstStyle>
            <a:lvl1pPr marL="0" indent="0">
              <a:lnSpc>
                <a:spcPct val="100000"/>
              </a:lnSpc>
              <a:spcBef>
                <a:spcPts val="0"/>
              </a:spcBef>
              <a:buFontTx/>
              <a:buNone/>
              <a:defRPr sz="1200" b="0"/>
            </a:lvl1pPr>
            <a:lvl2pPr marL="342900" indent="0">
              <a:buFontTx/>
              <a:buNone/>
              <a:defRPr sz="1350"/>
            </a:lvl2pPr>
            <a:lvl3pPr marL="685800" indent="0">
              <a:buFontTx/>
              <a:buNone/>
              <a:defRPr sz="1350"/>
            </a:lvl3pPr>
            <a:lvl4pPr marL="1028700" indent="0">
              <a:buFontTx/>
              <a:buNone/>
              <a:defRPr sz="1350"/>
            </a:lvl4pPr>
            <a:lvl5pPr marL="1371600" indent="0">
              <a:buFontTx/>
              <a:buNone/>
              <a:defRPr sz="1350"/>
            </a:lvl5pPr>
          </a:lstStyle>
          <a:p>
            <a:pPr lvl="0"/>
            <a:r>
              <a:rPr lang="en-US"/>
              <a:t>Click to edit Master text styles</a:t>
            </a:r>
          </a:p>
        </p:txBody>
      </p:sp>
      <p:sp>
        <p:nvSpPr>
          <p:cNvPr id="2" name="Rectangle 1">
            <a:extLst>
              <a:ext uri="{FF2B5EF4-FFF2-40B4-BE49-F238E27FC236}">
                <a16:creationId xmlns:a16="http://schemas.microsoft.com/office/drawing/2014/main" id="{68232251-C3B8-9542-DE78-5B11D14ABC6F}"/>
              </a:ext>
            </a:extLst>
          </p:cNvPr>
          <p:cNvSpPr/>
          <p:nvPr userDrawn="1"/>
        </p:nvSpPr>
        <p:spPr>
          <a:xfrm>
            <a:off x="4171950" y="-742950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7" name="Rectangle 6">
            <a:extLst>
              <a:ext uri="{FF2B5EF4-FFF2-40B4-BE49-F238E27FC236}">
                <a16:creationId xmlns:a16="http://schemas.microsoft.com/office/drawing/2014/main" id="{EDF58EE3-44C6-7119-30FF-E4A63234C37E}"/>
              </a:ext>
            </a:extLst>
          </p:cNvPr>
          <p:cNvSpPr/>
          <p:nvPr userDrawn="1"/>
        </p:nvSpPr>
        <p:spPr>
          <a:xfrm>
            <a:off x="4324350" y="1072515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150"/>
          </a:p>
        </p:txBody>
      </p:sp>
    </p:spTree>
    <p:extLst>
      <p:ext uri="{BB962C8B-B14F-4D97-AF65-F5344CB8AC3E}">
        <p14:creationId xmlns:p14="http://schemas.microsoft.com/office/powerpoint/2010/main" val="7112758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Grafik 6"/>
          <p:cNvPicPr>
            <a:picLocks noChangeAspect="1"/>
          </p:cNvPicPr>
          <p:nvPr/>
        </p:nvPicPr>
        <p:blipFill>
          <a:blip r:embed="rId11" cstate="print"/>
          <a:srcRect/>
          <a:stretch>
            <a:fillRect/>
          </a:stretch>
        </p:blipFill>
        <p:spPr bwMode="auto">
          <a:xfrm>
            <a:off x="7204075" y="5036345"/>
            <a:ext cx="1779588" cy="678656"/>
          </a:xfrm>
          <a:prstGeom prst="rect">
            <a:avLst/>
          </a:prstGeom>
          <a:noFill/>
          <a:ln w="9525">
            <a:noFill/>
            <a:miter lim="800000"/>
            <a:headEnd/>
            <a:tailEnd/>
          </a:ln>
        </p:spPr>
      </p:pic>
      <p:sp>
        <p:nvSpPr>
          <p:cNvPr id="9" name="Slide Number Placeholder 5"/>
          <p:cNvSpPr txBox="1">
            <a:spLocks/>
          </p:cNvSpPr>
          <p:nvPr/>
        </p:nvSpPr>
        <p:spPr>
          <a:xfrm>
            <a:off x="1123951" y="5189804"/>
            <a:ext cx="4251325" cy="525198"/>
          </a:xfrm>
          <a:prstGeom prst="rect">
            <a:avLst/>
          </a:prstGeom>
        </p:spPr>
        <p:txBody>
          <a:bodyPr lIns="0" tIns="0" rIns="0" bIns="0"/>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de-DE" sz="675" err="1"/>
              <a:t>Towards</a:t>
            </a:r>
            <a:r>
              <a:rPr lang="de-DE" sz="675"/>
              <a:t> a </a:t>
            </a:r>
            <a:r>
              <a:rPr lang="de-DE" sz="675" err="1"/>
              <a:t>Dataspace</a:t>
            </a:r>
            <a:r>
              <a:rPr lang="de-DE" sz="675"/>
              <a:t> </a:t>
            </a:r>
            <a:r>
              <a:rPr lang="de-DE" sz="675" err="1"/>
              <a:t>for</a:t>
            </a:r>
            <a:r>
              <a:rPr lang="de-DE" sz="675"/>
              <a:t> </a:t>
            </a:r>
            <a:r>
              <a:rPr lang="de-DE" sz="675" err="1"/>
              <a:t>Cyber</a:t>
            </a:r>
            <a:r>
              <a:rPr lang="de-DE" sz="675"/>
              <a:t> </a:t>
            </a:r>
            <a:r>
              <a:rPr lang="de-DE" sz="675" err="1"/>
              <a:t>Threat</a:t>
            </a:r>
            <a:r>
              <a:rPr lang="de-DE" sz="675"/>
              <a:t> </a:t>
            </a:r>
            <a:r>
              <a:rPr lang="de-DE" sz="675" err="1"/>
              <a:t>Intelligence</a:t>
            </a:r>
            <a:endParaRPr lang="de-DE" sz="675" baseline="0"/>
          </a:p>
          <a:p>
            <a:pPr fontAlgn="auto">
              <a:spcBef>
                <a:spcPts val="0"/>
              </a:spcBef>
              <a:spcAft>
                <a:spcPts val="0"/>
              </a:spcAft>
              <a:defRPr/>
            </a:pPr>
            <a:r>
              <a:rPr lang="de-DE" sz="675" baseline="0"/>
              <a:t>Navid </a:t>
            </a:r>
            <a:r>
              <a:rPr lang="de-DE" sz="675" baseline="0" err="1"/>
              <a:t>Rahimidanesh</a:t>
            </a:r>
            <a:endParaRPr lang="de-DE" sz="675"/>
          </a:p>
          <a:p>
            <a:pPr fontAlgn="auto">
              <a:spcBef>
                <a:spcPts val="0"/>
              </a:spcBef>
              <a:spcAft>
                <a:spcPts val="0"/>
              </a:spcAft>
              <a:defRPr/>
            </a:pPr>
            <a:r>
              <a:rPr lang="de-DE" sz="675"/>
              <a:t>Informatik 5 Information Systems,</a:t>
            </a:r>
            <a:r>
              <a:rPr lang="de-DE" sz="675" baseline="0"/>
              <a:t> Lehrstuhl Prof. Decker</a:t>
            </a:r>
            <a:endParaRPr lang="de-DE" sz="675"/>
          </a:p>
          <a:p>
            <a:pPr fontAlgn="auto">
              <a:spcBef>
                <a:spcPts val="0"/>
              </a:spcBef>
              <a:spcAft>
                <a:spcPts val="0"/>
              </a:spcAft>
              <a:defRPr/>
            </a:pPr>
            <a:endParaRPr lang="de-DE" sz="675"/>
          </a:p>
        </p:txBody>
      </p:sp>
      <p:cxnSp>
        <p:nvCxnSpPr>
          <p:cNvPr id="11" name="Gerader Verbinder 10"/>
          <p:cNvCxnSpPr/>
          <p:nvPr/>
        </p:nvCxnSpPr>
        <p:spPr>
          <a:xfrm>
            <a:off x="287339" y="678657"/>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287339" y="503369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D917824-B1C7-E2B4-3F6E-6E841551BD12}"/>
              </a:ext>
            </a:extLst>
          </p:cNvPr>
          <p:cNvSpPr/>
          <p:nvPr userDrawn="1"/>
        </p:nvSpPr>
        <p:spPr>
          <a:xfrm>
            <a:off x="3657600" y="-7338217"/>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3" name="Rectangle 2">
            <a:extLst>
              <a:ext uri="{FF2B5EF4-FFF2-40B4-BE49-F238E27FC236}">
                <a16:creationId xmlns:a16="http://schemas.microsoft.com/office/drawing/2014/main" id="{40112CF5-7114-0DAE-352E-4D28B49C4341}"/>
              </a:ext>
            </a:extLst>
          </p:cNvPr>
          <p:cNvSpPr/>
          <p:nvPr userDrawn="1"/>
        </p:nvSpPr>
        <p:spPr>
          <a:xfrm>
            <a:off x="3810000" y="11777722"/>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150"/>
          </a:p>
        </p:txBody>
      </p:sp>
    </p:spTree>
    <p:extLst>
      <p:ext uri="{BB962C8B-B14F-4D97-AF65-F5344CB8AC3E}">
        <p14:creationId xmlns:p14="http://schemas.microsoft.com/office/powerpoint/2010/main" val="1976698560"/>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hdr="0" ftr="0" dt="0"/>
  <p:txStyles>
    <p:titleStyle>
      <a:lvl1pPr algn="l" rtl="0" eaLnBrk="1" fontAlgn="base" hangingPunct="1">
        <a:lnSpc>
          <a:spcPct val="90000"/>
        </a:lnSpc>
        <a:spcBef>
          <a:spcPct val="0"/>
        </a:spcBef>
        <a:spcAft>
          <a:spcPct val="0"/>
        </a:spcAft>
        <a:defRPr sz="33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33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33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33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3300">
          <a:solidFill>
            <a:schemeClr val="tx1"/>
          </a:solidFill>
          <a:latin typeface="Arial" panose="020B0604020202020204" pitchFamily="34" charset="0"/>
          <a:cs typeface="Arial" panose="020B0604020202020204" pitchFamily="34" charset="0"/>
        </a:defRPr>
      </a:lvl5pPr>
      <a:lvl6pPr marL="342900" algn="l" rtl="0" eaLnBrk="1" fontAlgn="base" hangingPunct="1">
        <a:lnSpc>
          <a:spcPct val="90000"/>
        </a:lnSpc>
        <a:spcBef>
          <a:spcPct val="0"/>
        </a:spcBef>
        <a:spcAft>
          <a:spcPct val="0"/>
        </a:spcAft>
        <a:defRPr sz="3300">
          <a:solidFill>
            <a:schemeClr val="tx1"/>
          </a:solidFill>
          <a:latin typeface="Arial" panose="020B0604020202020204" pitchFamily="34" charset="0"/>
          <a:cs typeface="Arial" panose="020B0604020202020204" pitchFamily="34" charset="0"/>
        </a:defRPr>
      </a:lvl6pPr>
      <a:lvl7pPr marL="685800" algn="l" rtl="0" eaLnBrk="1" fontAlgn="base" hangingPunct="1">
        <a:lnSpc>
          <a:spcPct val="90000"/>
        </a:lnSpc>
        <a:spcBef>
          <a:spcPct val="0"/>
        </a:spcBef>
        <a:spcAft>
          <a:spcPct val="0"/>
        </a:spcAft>
        <a:defRPr sz="3300">
          <a:solidFill>
            <a:schemeClr val="tx1"/>
          </a:solidFill>
          <a:latin typeface="Arial" panose="020B0604020202020204" pitchFamily="34" charset="0"/>
          <a:cs typeface="Arial" panose="020B0604020202020204" pitchFamily="34" charset="0"/>
        </a:defRPr>
      </a:lvl7pPr>
      <a:lvl8pPr marL="1028700" algn="l" rtl="0" eaLnBrk="1" fontAlgn="base" hangingPunct="1">
        <a:lnSpc>
          <a:spcPct val="90000"/>
        </a:lnSpc>
        <a:spcBef>
          <a:spcPct val="0"/>
        </a:spcBef>
        <a:spcAft>
          <a:spcPct val="0"/>
        </a:spcAft>
        <a:defRPr sz="3300">
          <a:solidFill>
            <a:schemeClr val="tx1"/>
          </a:solidFill>
          <a:latin typeface="Arial" panose="020B0604020202020204" pitchFamily="34" charset="0"/>
          <a:cs typeface="Arial" panose="020B0604020202020204" pitchFamily="34" charset="0"/>
        </a:defRPr>
      </a:lvl8pPr>
      <a:lvl9pPr marL="1371600" algn="l" rtl="0" eaLnBrk="1" fontAlgn="base" hangingPunct="1">
        <a:lnSpc>
          <a:spcPct val="90000"/>
        </a:lnSpc>
        <a:spcBef>
          <a:spcPct val="0"/>
        </a:spcBef>
        <a:spcAft>
          <a:spcPct val="0"/>
        </a:spcAft>
        <a:defRPr sz="3300">
          <a:solidFill>
            <a:schemeClr val="tx1"/>
          </a:solidFill>
          <a:latin typeface="Arial" panose="020B0604020202020204" pitchFamily="34" charset="0"/>
          <a:cs typeface="Arial" panose="020B0604020202020204" pitchFamily="34" charset="0"/>
        </a:defRPr>
      </a:lvl9pPr>
    </p:titleStyle>
    <p:bodyStyle>
      <a:lvl1pPr marL="161925" indent="-161925" algn="l" defTabSz="161925" rtl="0" eaLnBrk="1" fontAlgn="base" hangingPunct="1">
        <a:spcBef>
          <a:spcPct val="0"/>
        </a:spcBef>
        <a:spcAft>
          <a:spcPct val="0"/>
        </a:spcAft>
        <a:buClr>
          <a:schemeClr val="tx2"/>
        </a:buClr>
        <a:buFont typeface="Arial" pitchFamily="34" charset="0"/>
        <a:buChar char="•"/>
        <a:tabLst>
          <a:tab pos="161925" algn="l"/>
        </a:tabLst>
        <a:defRPr kern="1200">
          <a:solidFill>
            <a:schemeClr val="tx1"/>
          </a:solidFill>
          <a:latin typeface="Arial" panose="020B0604020202020204" pitchFamily="34" charset="0"/>
          <a:ea typeface="+mn-ea"/>
          <a:cs typeface="Arial" panose="020B0604020202020204" pitchFamily="34" charset="0"/>
        </a:defRPr>
      </a:lvl1pPr>
      <a:lvl2pPr marL="323850" indent="-161925" algn="l" rtl="0" eaLnBrk="1" fontAlgn="base" hangingPunct="1">
        <a:spcBef>
          <a:spcPct val="0"/>
        </a:spcBef>
        <a:spcAft>
          <a:spcPct val="0"/>
        </a:spcAft>
        <a:buClr>
          <a:schemeClr val="tx2"/>
        </a:buClr>
        <a:buFont typeface="Symbol" pitchFamily="18" charset="2"/>
        <a:buChar char="-"/>
        <a:tabLst>
          <a:tab pos="323850" algn="l"/>
        </a:tabLst>
        <a:defRPr sz="1200" kern="1200">
          <a:solidFill>
            <a:schemeClr val="tx1"/>
          </a:solidFill>
          <a:latin typeface="Arial" panose="020B0604020202020204" pitchFamily="34" charset="0"/>
          <a:ea typeface="+mn-ea"/>
          <a:cs typeface="Arial" panose="020B0604020202020204" pitchFamily="34" charset="0"/>
        </a:defRPr>
      </a:lvl2pPr>
      <a:lvl3pPr marL="485775" indent="-161925" algn="l" defTabSz="161925" rtl="0" eaLnBrk="1" fontAlgn="base" hangingPunct="1">
        <a:spcBef>
          <a:spcPct val="0"/>
        </a:spcBef>
        <a:spcAft>
          <a:spcPct val="0"/>
        </a:spcAft>
        <a:buClr>
          <a:schemeClr val="tx2"/>
        </a:buClr>
        <a:buSzPct val="80000"/>
        <a:buFont typeface="Wingdings" pitchFamily="2" charset="2"/>
        <a:buChar char="§"/>
        <a:tabLst>
          <a:tab pos="485775" algn="l"/>
        </a:tabLst>
        <a:defRPr sz="1200" kern="1200">
          <a:solidFill>
            <a:schemeClr val="tx1"/>
          </a:solidFill>
          <a:latin typeface="Arial" panose="020B0604020202020204" pitchFamily="34" charset="0"/>
          <a:ea typeface="+mn-ea"/>
          <a:cs typeface="Arial" panose="020B0604020202020204" pitchFamily="34" charset="0"/>
        </a:defRPr>
      </a:lvl3pPr>
      <a:lvl4pPr marL="647700" indent="-161925" algn="l" defTabSz="161925" rtl="0" eaLnBrk="1" fontAlgn="base" hangingPunct="1">
        <a:spcBef>
          <a:spcPct val="0"/>
        </a:spcBef>
        <a:spcAft>
          <a:spcPct val="0"/>
        </a:spcAft>
        <a:buClr>
          <a:schemeClr val="tx2"/>
        </a:buClr>
        <a:buSzPct val="100000"/>
        <a:buFont typeface="Arial" pitchFamily="34" charset="0"/>
        <a:buChar char="-"/>
        <a:tabLst>
          <a:tab pos="647700" algn="l"/>
        </a:tabLst>
        <a:defRPr sz="1200" kern="1200">
          <a:solidFill>
            <a:schemeClr val="tx1"/>
          </a:solidFill>
          <a:latin typeface="Arial" panose="020B0604020202020204" pitchFamily="34" charset="0"/>
          <a:ea typeface="+mn-ea"/>
          <a:cs typeface="Arial" panose="020B0604020202020204" pitchFamily="34" charset="0"/>
        </a:defRPr>
      </a:lvl4pPr>
      <a:lvl5pPr marL="647700" indent="-161925" algn="l" rtl="0" eaLnBrk="1" fontAlgn="base" hangingPunct="1">
        <a:lnSpc>
          <a:spcPct val="90000"/>
        </a:lnSpc>
        <a:spcBef>
          <a:spcPct val="0"/>
        </a:spcBef>
        <a:spcAft>
          <a:spcPct val="0"/>
        </a:spcAft>
        <a:buClr>
          <a:schemeClr val="tx2"/>
        </a:buClr>
        <a:buFont typeface="Arial" pitchFamily="34" charset="0"/>
        <a:buChar char="-"/>
        <a:tabLst>
          <a:tab pos="671513" algn="l"/>
        </a:tabLst>
        <a:defRPr sz="12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jpeg"/><Relationship Id="rId4" Type="http://schemas.openxmlformats.org/officeDocument/2006/relationships/image" Target="../media/image30.svg"/><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2.svg"/><Relationship Id="rId11" Type="http://schemas.openxmlformats.org/officeDocument/2006/relationships/image" Target="../media/image17.sv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sv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000" y="2073000"/>
            <a:ext cx="6178114" cy="450000"/>
          </a:xfrm>
        </p:spPr>
        <p:txBody>
          <a:bodyPr/>
          <a:lstStyle/>
          <a:p>
            <a:r>
              <a:rPr lang="en-US" sz="2000"/>
              <a:t>Towards a Dataspace for Cyber Threat Intelligence</a:t>
            </a:r>
          </a:p>
        </p:txBody>
      </p:sp>
      <p:sp>
        <p:nvSpPr>
          <p:cNvPr id="3" name="Subtitle 2"/>
          <p:cNvSpPr>
            <a:spLocks noGrp="1"/>
          </p:cNvSpPr>
          <p:nvPr>
            <p:ph type="subTitle" idx="1"/>
          </p:nvPr>
        </p:nvSpPr>
        <p:spPr>
          <a:xfrm>
            <a:off x="288000" y="2704436"/>
            <a:ext cx="5652972" cy="2245564"/>
          </a:xfrm>
        </p:spPr>
        <p:txBody>
          <a:bodyPr lIns="0" tIns="0" rIns="0" bIns="0" anchor="t"/>
          <a:lstStyle/>
          <a:p>
            <a:endParaRPr lang="en-US"/>
          </a:p>
          <a:p>
            <a:r>
              <a:rPr lang="en-US">
                <a:latin typeface="Arial"/>
                <a:cs typeface="Arial"/>
              </a:rPr>
              <a:t>Navid Rahimi Danesh</a:t>
            </a:r>
          </a:p>
          <a:p>
            <a:endParaRPr lang="en-US"/>
          </a:p>
          <a:p>
            <a:r>
              <a:rPr lang="en-US">
                <a:latin typeface="Arial"/>
                <a:cs typeface="Arial"/>
              </a:rPr>
              <a:t>RWTH Aachen, Informatik 5</a:t>
            </a:r>
          </a:p>
          <a:p>
            <a:r>
              <a:rPr lang="en-US" err="1">
                <a:latin typeface="Arial"/>
                <a:cs typeface="Arial"/>
              </a:rPr>
              <a:t>Lehrstuhl</a:t>
            </a:r>
            <a:r>
              <a:rPr lang="en-US">
                <a:latin typeface="Arial"/>
                <a:cs typeface="Arial"/>
              </a:rPr>
              <a:t> Prof. Decker</a:t>
            </a:r>
          </a:p>
          <a:p>
            <a:endParaRPr lang="en-US"/>
          </a:p>
          <a:p>
            <a:endParaRPr lang="en-US"/>
          </a:p>
          <a:p>
            <a:r>
              <a:rPr lang="en-US">
                <a:latin typeface="Arial"/>
                <a:cs typeface="Arial"/>
              </a:rPr>
              <a:t>Advisors: Mehdi Akbari </a:t>
            </a:r>
            <a:r>
              <a:rPr lang="en-US" err="1">
                <a:latin typeface="Arial"/>
                <a:cs typeface="Arial"/>
              </a:rPr>
              <a:t>Gurabi</a:t>
            </a:r>
            <a:r>
              <a:rPr lang="en-US">
                <a:latin typeface="Arial"/>
                <a:cs typeface="Arial"/>
              </a:rPr>
              <a:t>, Ömer Sen</a:t>
            </a:r>
          </a:p>
          <a:p>
            <a:endParaRPr lang="en-US"/>
          </a:p>
        </p:txBody>
      </p:sp>
    </p:spTree>
    <p:extLst>
      <p:ext uri="{BB962C8B-B14F-4D97-AF65-F5344CB8AC3E}">
        <p14:creationId xmlns:p14="http://schemas.microsoft.com/office/powerpoint/2010/main" val="108276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6A64-435C-F5F7-FF81-E1467064C1E8}"/>
              </a:ext>
            </a:extLst>
          </p:cNvPr>
          <p:cNvSpPr>
            <a:spLocks noGrp="1"/>
          </p:cNvSpPr>
          <p:nvPr>
            <p:ph type="title"/>
          </p:nvPr>
        </p:nvSpPr>
        <p:spPr/>
        <p:txBody>
          <a:bodyPr/>
          <a:lstStyle/>
          <a:p>
            <a:r>
              <a:rPr lang="en-US"/>
              <a:t>Background and related work </a:t>
            </a:r>
            <a:endParaRPr lang="en-150"/>
          </a:p>
        </p:txBody>
      </p:sp>
      <p:sp>
        <p:nvSpPr>
          <p:cNvPr id="3" name="Text Placeholder 2">
            <a:extLst>
              <a:ext uri="{FF2B5EF4-FFF2-40B4-BE49-F238E27FC236}">
                <a16:creationId xmlns:a16="http://schemas.microsoft.com/office/drawing/2014/main" id="{15F2468F-202E-43DE-CA44-A99C8DCB52A7}"/>
              </a:ext>
            </a:extLst>
          </p:cNvPr>
          <p:cNvSpPr>
            <a:spLocks noGrp="1"/>
          </p:cNvSpPr>
          <p:nvPr>
            <p:ph type="body" sz="quarter" idx="11"/>
          </p:nvPr>
        </p:nvSpPr>
        <p:spPr/>
        <p:txBody>
          <a:bodyPr/>
          <a:lstStyle/>
          <a:p>
            <a:r>
              <a:rPr lang="en-US"/>
              <a:t>IDS Use Cases and Adoptions</a:t>
            </a:r>
            <a:endParaRPr lang="en-150"/>
          </a:p>
        </p:txBody>
      </p:sp>
      <p:pic>
        <p:nvPicPr>
          <p:cNvPr id="6" name="Graphic 5">
            <a:extLst>
              <a:ext uri="{FF2B5EF4-FFF2-40B4-BE49-F238E27FC236}">
                <a16:creationId xmlns:a16="http://schemas.microsoft.com/office/drawing/2014/main" id="{9A0EB20A-CA97-214C-46D2-8F4A35361F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1144" y="3268206"/>
            <a:ext cx="1924050" cy="628650"/>
          </a:xfrm>
          <a:prstGeom prst="rect">
            <a:avLst/>
          </a:prstGeom>
        </p:spPr>
      </p:pic>
      <p:pic>
        <p:nvPicPr>
          <p:cNvPr id="8" name="Picture 7">
            <a:extLst>
              <a:ext uri="{FF2B5EF4-FFF2-40B4-BE49-F238E27FC236}">
                <a16:creationId xmlns:a16="http://schemas.microsoft.com/office/drawing/2014/main" id="{819D5FA8-FFD0-E68D-CFA2-593AD71384C8}"/>
              </a:ext>
            </a:extLst>
          </p:cNvPr>
          <p:cNvPicPr>
            <a:picLocks noChangeAspect="1"/>
          </p:cNvPicPr>
          <p:nvPr/>
        </p:nvPicPr>
        <p:blipFill>
          <a:blip r:embed="rId5"/>
          <a:stretch>
            <a:fillRect/>
          </a:stretch>
        </p:blipFill>
        <p:spPr>
          <a:xfrm>
            <a:off x="3504892" y="1032105"/>
            <a:ext cx="2799456" cy="964311"/>
          </a:xfrm>
          <a:prstGeom prst="rect">
            <a:avLst/>
          </a:prstGeom>
        </p:spPr>
      </p:pic>
      <p:pic>
        <p:nvPicPr>
          <p:cNvPr id="1026" name="Picture 2">
            <a:extLst>
              <a:ext uri="{FF2B5EF4-FFF2-40B4-BE49-F238E27FC236}">
                <a16:creationId xmlns:a16="http://schemas.microsoft.com/office/drawing/2014/main" id="{C84C4CFF-6656-1312-B34C-202271B5E1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6466" y="2845123"/>
            <a:ext cx="2608675" cy="555249"/>
          </a:xfrm>
          <a:prstGeom prst="rect">
            <a:avLst/>
          </a:prstGeom>
          <a:solidFill>
            <a:schemeClr val="tx1"/>
          </a:solidFill>
        </p:spPr>
      </p:pic>
      <p:pic>
        <p:nvPicPr>
          <p:cNvPr id="14" name="Graphic 13">
            <a:extLst>
              <a:ext uri="{FF2B5EF4-FFF2-40B4-BE49-F238E27FC236}">
                <a16:creationId xmlns:a16="http://schemas.microsoft.com/office/drawing/2014/main" id="{2F713C26-FE73-D080-943A-2D39C9A9622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8944" y="1767822"/>
            <a:ext cx="3162300" cy="723900"/>
          </a:xfrm>
          <a:prstGeom prst="rect">
            <a:avLst/>
          </a:prstGeom>
        </p:spPr>
      </p:pic>
      <p:pic>
        <p:nvPicPr>
          <p:cNvPr id="1028" name="Picture 4">
            <a:extLst>
              <a:ext uri="{FF2B5EF4-FFF2-40B4-BE49-F238E27FC236}">
                <a16:creationId xmlns:a16="http://schemas.microsoft.com/office/drawing/2014/main" id="{694A33F8-67F1-FAAA-0B39-2775E05694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5309" y="3037840"/>
            <a:ext cx="2076132" cy="8994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S4SSCC">
            <a:extLst>
              <a:ext uri="{FF2B5EF4-FFF2-40B4-BE49-F238E27FC236}">
                <a16:creationId xmlns:a16="http://schemas.microsoft.com/office/drawing/2014/main" id="{80F5FA18-0B5B-8210-B4D4-96EC28D9EC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54841" y="3937247"/>
            <a:ext cx="3287404" cy="884631"/>
          </a:xfrm>
          <a:prstGeom prst="rect">
            <a:avLst/>
          </a:prstGeom>
          <a:noFill/>
          <a:extLst>
            <a:ext uri="{909E8E84-426E-40DD-AFC4-6F175D3DCCD1}">
              <a14:hiddenFill xmlns:a14="http://schemas.microsoft.com/office/drawing/2010/main">
                <a:solidFill>
                  <a:srgbClr val="FFFFFF"/>
                </a:solidFill>
              </a14:hiddenFill>
            </a:ext>
          </a:extLst>
        </p:spPr>
      </p:pic>
      <p:pic>
        <p:nvPicPr>
          <p:cNvPr id="19" name="Graphic 18">
            <a:extLst>
              <a:ext uri="{FF2B5EF4-FFF2-40B4-BE49-F238E27FC236}">
                <a16:creationId xmlns:a16="http://schemas.microsoft.com/office/drawing/2014/main" id="{D4A69B7D-0F4C-296E-8101-B010766BF8D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00185" y="1401463"/>
            <a:ext cx="2371725" cy="1238250"/>
          </a:xfrm>
          <a:prstGeom prst="rect">
            <a:avLst/>
          </a:prstGeom>
        </p:spPr>
      </p:pic>
      <p:sp>
        <p:nvSpPr>
          <p:cNvPr id="5" name="TextBox 4">
            <a:extLst>
              <a:ext uri="{FF2B5EF4-FFF2-40B4-BE49-F238E27FC236}">
                <a16:creationId xmlns:a16="http://schemas.microsoft.com/office/drawing/2014/main" id="{7B6F2262-03AE-169F-0538-8E5CCCA923D1}"/>
              </a:ext>
            </a:extLst>
          </p:cNvPr>
          <p:cNvSpPr txBox="1"/>
          <p:nvPr/>
        </p:nvSpPr>
        <p:spPr>
          <a:xfrm>
            <a:off x="259958" y="5197214"/>
            <a:ext cx="383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solidFill>
                  <a:schemeClr val="bg2">
                    <a:lumMod val="50000"/>
                  </a:schemeClr>
                </a:solidFill>
                <a:cs typeface="Arial"/>
              </a:rPr>
              <a:t>9</a:t>
            </a:r>
            <a:endParaRPr lang="en-GB" sz="1200" dirty="0">
              <a:solidFill>
                <a:schemeClr val="bg2">
                  <a:lumMod val="50000"/>
                </a:schemeClr>
              </a:solidFill>
            </a:endParaRPr>
          </a:p>
        </p:txBody>
      </p:sp>
    </p:spTree>
    <p:extLst>
      <p:ext uri="{BB962C8B-B14F-4D97-AF65-F5344CB8AC3E}">
        <p14:creationId xmlns:p14="http://schemas.microsoft.com/office/powerpoint/2010/main" val="2489990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653B-0091-5E7A-C94A-DFE69D12996E}"/>
              </a:ext>
            </a:extLst>
          </p:cNvPr>
          <p:cNvSpPr>
            <a:spLocks noGrp="1"/>
          </p:cNvSpPr>
          <p:nvPr>
            <p:ph type="title"/>
          </p:nvPr>
        </p:nvSpPr>
        <p:spPr/>
        <p:txBody>
          <a:bodyPr/>
          <a:lstStyle/>
          <a:p>
            <a:r>
              <a:rPr lang="en-US" dirty="0"/>
              <a:t>Methodology</a:t>
            </a:r>
            <a:endParaRPr lang="en-150" dirty="0"/>
          </a:p>
        </p:txBody>
      </p:sp>
      <p:sp>
        <p:nvSpPr>
          <p:cNvPr id="8" name="Text Placeholder 7">
            <a:extLst>
              <a:ext uri="{FF2B5EF4-FFF2-40B4-BE49-F238E27FC236}">
                <a16:creationId xmlns:a16="http://schemas.microsoft.com/office/drawing/2014/main" id="{2AB7BCA5-20E9-6F7E-3433-53B4EC3C46F4}"/>
              </a:ext>
            </a:extLst>
          </p:cNvPr>
          <p:cNvSpPr>
            <a:spLocks noGrp="1"/>
          </p:cNvSpPr>
          <p:nvPr>
            <p:ph type="body" sz="quarter" idx="13"/>
          </p:nvPr>
        </p:nvSpPr>
        <p:spPr/>
        <p:txBody>
          <a:bodyPr/>
          <a:lstStyle/>
          <a:p>
            <a:endParaRPr lang="en-150"/>
          </a:p>
        </p:txBody>
      </p:sp>
      <p:graphicFrame>
        <p:nvGraphicFramePr>
          <p:cNvPr id="5" name="Diagram 4">
            <a:extLst>
              <a:ext uri="{FF2B5EF4-FFF2-40B4-BE49-F238E27FC236}">
                <a16:creationId xmlns:a16="http://schemas.microsoft.com/office/drawing/2014/main" id="{AF1D1E8F-E00E-80DB-A56F-7A313E76FEDC}"/>
              </a:ext>
            </a:extLst>
          </p:cNvPr>
          <p:cNvGraphicFramePr/>
          <p:nvPr>
            <p:extLst>
              <p:ext uri="{D42A27DB-BD31-4B8C-83A1-F6EECF244321}">
                <p14:modId xmlns:p14="http://schemas.microsoft.com/office/powerpoint/2010/main" val="745695222"/>
              </p:ext>
            </p:extLst>
          </p:nvPr>
        </p:nvGraphicFramePr>
        <p:xfrm>
          <a:off x="622493" y="832554"/>
          <a:ext cx="7889358" cy="3719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TextBox 26">
            <a:extLst>
              <a:ext uri="{FF2B5EF4-FFF2-40B4-BE49-F238E27FC236}">
                <a16:creationId xmlns:a16="http://schemas.microsoft.com/office/drawing/2014/main" id="{F46D691A-1469-355D-5573-4820EAC28AE6}"/>
              </a:ext>
            </a:extLst>
          </p:cNvPr>
          <p:cNvSpPr txBox="1"/>
          <p:nvPr/>
        </p:nvSpPr>
        <p:spPr>
          <a:xfrm>
            <a:off x="259958" y="5197214"/>
            <a:ext cx="383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solidFill>
                  <a:schemeClr val="bg2">
                    <a:lumMod val="50000"/>
                  </a:schemeClr>
                </a:solidFill>
                <a:cs typeface="Arial"/>
              </a:rPr>
              <a:t>10</a:t>
            </a:r>
            <a:endParaRPr lang="en-GB" sz="1200" dirty="0">
              <a:solidFill>
                <a:schemeClr val="bg2">
                  <a:lumMod val="50000"/>
                </a:schemeClr>
              </a:solidFill>
            </a:endParaRPr>
          </a:p>
        </p:txBody>
      </p:sp>
    </p:spTree>
    <p:extLst>
      <p:ext uri="{BB962C8B-B14F-4D97-AF65-F5344CB8AC3E}">
        <p14:creationId xmlns:p14="http://schemas.microsoft.com/office/powerpoint/2010/main" val="162639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00" y="168000"/>
            <a:ext cx="8568000" cy="453000"/>
          </a:xfrm>
        </p:spPr>
        <p:txBody>
          <a:bodyPr/>
          <a:lstStyle/>
          <a:p>
            <a:r>
              <a:rPr lang="en-US"/>
              <a:t>Use case and requirements</a:t>
            </a:r>
          </a:p>
        </p:txBody>
      </p:sp>
      <p:sp>
        <p:nvSpPr>
          <p:cNvPr id="20" name="Text Placeholder 19">
            <a:extLst>
              <a:ext uri="{FF2B5EF4-FFF2-40B4-BE49-F238E27FC236}">
                <a16:creationId xmlns:a16="http://schemas.microsoft.com/office/drawing/2014/main" id="{AEC97A51-804A-01AD-873A-2F2D6544DB35}"/>
              </a:ext>
            </a:extLst>
          </p:cNvPr>
          <p:cNvSpPr>
            <a:spLocks noGrp="1"/>
          </p:cNvSpPr>
          <p:nvPr>
            <p:ph type="body" sz="quarter" idx="11"/>
          </p:nvPr>
        </p:nvSpPr>
        <p:spPr/>
        <p:txBody>
          <a:bodyPr/>
          <a:lstStyle/>
          <a:p>
            <a:endParaRPr lang="en-150"/>
          </a:p>
        </p:txBody>
      </p:sp>
      <p:sp>
        <p:nvSpPr>
          <p:cNvPr id="5" name="Text Placeholder 4">
            <a:extLst>
              <a:ext uri="{FF2B5EF4-FFF2-40B4-BE49-F238E27FC236}">
                <a16:creationId xmlns:a16="http://schemas.microsoft.com/office/drawing/2014/main" id="{542563F9-A5E6-39B0-0C99-7F31035D1CCA}"/>
              </a:ext>
            </a:extLst>
          </p:cNvPr>
          <p:cNvSpPr>
            <a:spLocks noGrp="1"/>
          </p:cNvSpPr>
          <p:nvPr>
            <p:ph type="body" sz="quarter" idx="14"/>
          </p:nvPr>
        </p:nvSpPr>
        <p:spPr>
          <a:xfrm>
            <a:off x="287339" y="1404001"/>
            <a:ext cx="5648325" cy="3321629"/>
          </a:xfrm>
        </p:spPr>
        <p:txBody>
          <a:bodyPr/>
          <a:lstStyle/>
          <a:p>
            <a:r>
              <a:rPr lang="en-US" dirty="0"/>
              <a:t>Use case: energy sector</a:t>
            </a:r>
          </a:p>
          <a:p>
            <a:r>
              <a:rPr lang="en-US" dirty="0"/>
              <a:t>Scenarios:</a:t>
            </a:r>
          </a:p>
          <a:p>
            <a:pPr lvl="1"/>
            <a:r>
              <a:rPr lang="en-US" dirty="0"/>
              <a:t>Trusted peer – Peer to peer</a:t>
            </a:r>
          </a:p>
          <a:p>
            <a:pPr lvl="1"/>
            <a:r>
              <a:rPr lang="en-US" dirty="0"/>
              <a:t>Community – Peer to repository</a:t>
            </a:r>
          </a:p>
          <a:p>
            <a:pPr lvl="1"/>
            <a:r>
              <a:rPr lang="en-US" dirty="0"/>
              <a:t>Marketplace -- Hybrid</a:t>
            </a:r>
          </a:p>
          <a:p>
            <a:r>
              <a:rPr lang="en-US" dirty="0"/>
              <a:t>Requirements</a:t>
            </a:r>
          </a:p>
          <a:p>
            <a:pPr lvl="1"/>
            <a:r>
              <a:rPr lang="en-US" dirty="0"/>
              <a:t>Trust and transparency</a:t>
            </a:r>
          </a:p>
          <a:p>
            <a:pPr lvl="1"/>
            <a:r>
              <a:rPr lang="en-US" dirty="0"/>
              <a:t>Data protection (security, privacy, usage control)</a:t>
            </a:r>
          </a:p>
          <a:p>
            <a:pPr lvl="1"/>
            <a:r>
              <a:rPr lang="en-US" dirty="0"/>
              <a:t>Compliant with regulations</a:t>
            </a:r>
          </a:p>
          <a:p>
            <a:pPr lvl="1"/>
            <a:r>
              <a:rPr lang="en-US" dirty="0"/>
              <a:t>Interoperability and actionability</a:t>
            </a:r>
          </a:p>
          <a:p>
            <a:pPr lvl="1"/>
            <a:r>
              <a:rPr lang="en-US" dirty="0"/>
              <a:t>Bidirectional and collaborative</a:t>
            </a:r>
          </a:p>
          <a:p>
            <a:endParaRPr lang="en-US" dirty="0"/>
          </a:p>
        </p:txBody>
      </p:sp>
      <p:sp>
        <p:nvSpPr>
          <p:cNvPr id="8" name="Content Placeholder 2">
            <a:extLst>
              <a:ext uri="{FF2B5EF4-FFF2-40B4-BE49-F238E27FC236}">
                <a16:creationId xmlns:a16="http://schemas.microsoft.com/office/drawing/2014/main" id="{1A2A7B3B-9B52-03F8-0587-2B524F579284}"/>
              </a:ext>
            </a:extLst>
          </p:cNvPr>
          <p:cNvSpPr txBox="1">
            <a:spLocks/>
          </p:cNvSpPr>
          <p:nvPr/>
        </p:nvSpPr>
        <p:spPr>
          <a:xfrm>
            <a:off x="9558538" y="2473076"/>
            <a:ext cx="2907274" cy="1881215"/>
          </a:xfrm>
          <a:prstGeom prst="rect">
            <a:avLst/>
          </a:prstGeom>
        </p:spPr>
        <p:txBody>
          <a:bodyPr lIns="0" tIns="0" rIns="0" bIns="0"/>
          <a:lstStyle>
            <a:lvl1pPr marL="161925" indent="-161925" algn="l" defTabSz="161925" rtl="0" eaLnBrk="1" fontAlgn="base" hangingPunct="1">
              <a:spcBef>
                <a:spcPct val="0"/>
              </a:spcBef>
              <a:spcAft>
                <a:spcPct val="0"/>
              </a:spcAft>
              <a:buClr>
                <a:schemeClr val="tx2"/>
              </a:buClr>
              <a:buFont typeface="Arial" pitchFamily="34" charset="0"/>
              <a:buChar char="•"/>
              <a:tabLst>
                <a:tab pos="161925" algn="l"/>
              </a:tabLst>
              <a:defRPr kern="1200">
                <a:solidFill>
                  <a:schemeClr val="tx1"/>
                </a:solidFill>
                <a:latin typeface="Arial" panose="020B0604020202020204" pitchFamily="34" charset="0"/>
                <a:ea typeface="+mn-ea"/>
                <a:cs typeface="Arial" panose="020B0604020202020204" pitchFamily="34" charset="0"/>
              </a:defRPr>
            </a:lvl1pPr>
            <a:lvl2pPr marL="323850" indent="-161925" algn="l" rtl="0" eaLnBrk="1" fontAlgn="base" hangingPunct="1">
              <a:spcBef>
                <a:spcPct val="0"/>
              </a:spcBef>
              <a:spcAft>
                <a:spcPct val="0"/>
              </a:spcAft>
              <a:buClr>
                <a:schemeClr val="tx2"/>
              </a:buClr>
              <a:buFont typeface="Symbol" pitchFamily="18" charset="2"/>
              <a:buChar char="-"/>
              <a:tabLst>
                <a:tab pos="323850" algn="l"/>
              </a:tabLst>
              <a:defRPr sz="1200" kern="1200">
                <a:solidFill>
                  <a:schemeClr val="tx1"/>
                </a:solidFill>
                <a:latin typeface="Arial" panose="020B0604020202020204" pitchFamily="34" charset="0"/>
                <a:ea typeface="+mn-ea"/>
                <a:cs typeface="Arial" panose="020B0604020202020204" pitchFamily="34" charset="0"/>
              </a:defRPr>
            </a:lvl2pPr>
            <a:lvl3pPr marL="485775" indent="-161925" algn="l" defTabSz="161925" rtl="0" eaLnBrk="1" fontAlgn="base" hangingPunct="1">
              <a:spcBef>
                <a:spcPct val="0"/>
              </a:spcBef>
              <a:spcAft>
                <a:spcPct val="0"/>
              </a:spcAft>
              <a:buClr>
                <a:schemeClr val="tx2"/>
              </a:buClr>
              <a:buSzPct val="80000"/>
              <a:buFont typeface="Wingdings" pitchFamily="2" charset="2"/>
              <a:buChar char="§"/>
              <a:tabLst>
                <a:tab pos="485775" algn="l"/>
              </a:tabLst>
              <a:defRPr sz="1200" kern="1200">
                <a:solidFill>
                  <a:schemeClr val="tx1"/>
                </a:solidFill>
                <a:latin typeface="Arial" panose="020B0604020202020204" pitchFamily="34" charset="0"/>
                <a:ea typeface="+mn-ea"/>
                <a:cs typeface="Arial" panose="020B0604020202020204" pitchFamily="34" charset="0"/>
              </a:defRPr>
            </a:lvl3pPr>
            <a:lvl4pPr marL="647700" indent="-161925" algn="l" defTabSz="161925" rtl="0" eaLnBrk="1" fontAlgn="base" hangingPunct="1">
              <a:spcBef>
                <a:spcPct val="0"/>
              </a:spcBef>
              <a:spcAft>
                <a:spcPct val="0"/>
              </a:spcAft>
              <a:buClr>
                <a:schemeClr val="tx2"/>
              </a:buClr>
              <a:buSzPct val="100000"/>
              <a:buFont typeface="Arial" pitchFamily="34" charset="0"/>
              <a:buChar char="-"/>
              <a:tabLst>
                <a:tab pos="647700" algn="l"/>
              </a:tabLst>
              <a:defRPr sz="1200" kern="1200">
                <a:solidFill>
                  <a:schemeClr val="tx1"/>
                </a:solidFill>
                <a:latin typeface="Arial" panose="020B0604020202020204" pitchFamily="34" charset="0"/>
                <a:ea typeface="+mn-ea"/>
                <a:cs typeface="Arial" panose="020B0604020202020204" pitchFamily="34" charset="0"/>
              </a:defRPr>
            </a:lvl4pPr>
            <a:lvl5pPr marL="647700" indent="-161925" algn="l" rtl="0" eaLnBrk="1" fontAlgn="base" hangingPunct="1">
              <a:lnSpc>
                <a:spcPct val="90000"/>
              </a:lnSpc>
              <a:spcBef>
                <a:spcPct val="0"/>
              </a:spcBef>
              <a:spcAft>
                <a:spcPct val="0"/>
              </a:spcAft>
              <a:buClr>
                <a:schemeClr val="tx2"/>
              </a:buClr>
              <a:buFont typeface="Arial" pitchFamily="34" charset="0"/>
              <a:buChar char="-"/>
              <a:tabLst>
                <a:tab pos="671513" algn="l"/>
              </a:tabLst>
              <a:defRPr sz="12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mj-lt"/>
              <a:buAutoNum type="arabicPeriod"/>
            </a:pPr>
            <a:r>
              <a:rPr lang="en-US" sz="1600" dirty="0"/>
              <a:t>Federated and open</a:t>
            </a:r>
          </a:p>
          <a:p>
            <a:pPr marL="342900" indent="-342900">
              <a:buFont typeface="+mj-lt"/>
              <a:buAutoNum type="arabicPeriod"/>
            </a:pPr>
            <a:r>
              <a:rPr lang="en-US" sz="1600" dirty="0"/>
              <a:t>Data sovereignty</a:t>
            </a:r>
          </a:p>
          <a:p>
            <a:pPr marL="342900" indent="-342900">
              <a:buFont typeface="+mj-lt"/>
              <a:buAutoNum type="arabicPeriod"/>
            </a:pPr>
            <a:r>
              <a:rPr lang="en-US" sz="1600" dirty="0"/>
              <a:t>Common policies and rules</a:t>
            </a:r>
          </a:p>
          <a:p>
            <a:pPr marL="342900" indent="-342900">
              <a:buFont typeface="+mj-lt"/>
              <a:buAutoNum type="arabicPeriod"/>
            </a:pPr>
            <a:r>
              <a:rPr lang="en-US" sz="1600" dirty="0"/>
              <a:t>Interoperability</a:t>
            </a:r>
          </a:p>
          <a:p>
            <a:pPr marL="342900" indent="-342900">
              <a:buFont typeface="+mj-lt"/>
              <a:buAutoNum type="arabicPeriod"/>
            </a:pPr>
            <a:r>
              <a:rPr lang="en-US" sz="1600" dirty="0"/>
              <a:t>Bidirectional</a:t>
            </a:r>
          </a:p>
          <a:p>
            <a:pPr marL="342900" indent="-342900">
              <a:buFont typeface="+mj-lt"/>
              <a:buAutoNum type="arabicPeriod"/>
            </a:pPr>
            <a:r>
              <a:rPr lang="en-US" sz="1600" dirty="0"/>
              <a:t>Security and privacy</a:t>
            </a:r>
          </a:p>
          <a:p>
            <a:pPr marL="342900" indent="-342900">
              <a:buFont typeface="+mj-lt"/>
              <a:buAutoNum type="arabicPeriod"/>
            </a:pPr>
            <a:endParaRPr lang="en-US" sz="1500" dirty="0"/>
          </a:p>
        </p:txBody>
      </p:sp>
      <p:sp>
        <p:nvSpPr>
          <p:cNvPr id="11" name="Content Placeholder 2">
            <a:extLst>
              <a:ext uri="{FF2B5EF4-FFF2-40B4-BE49-F238E27FC236}">
                <a16:creationId xmlns:a16="http://schemas.microsoft.com/office/drawing/2014/main" id="{5C28A9AE-0BBC-C276-C18F-728BC5776AA9}"/>
              </a:ext>
            </a:extLst>
          </p:cNvPr>
          <p:cNvSpPr txBox="1">
            <a:spLocks/>
          </p:cNvSpPr>
          <p:nvPr/>
        </p:nvSpPr>
        <p:spPr>
          <a:xfrm>
            <a:off x="304593" y="3333483"/>
            <a:ext cx="5150412" cy="754423"/>
          </a:xfrm>
          <a:prstGeom prst="rect">
            <a:avLst/>
          </a:prstGeom>
        </p:spPr>
        <p:txBody>
          <a:bodyPr lIns="0" tIns="0" rIns="0" bIns="0"/>
          <a:lstStyle>
            <a:lvl1pPr marL="161925" indent="-161925" algn="l" defTabSz="161925" rtl="0" eaLnBrk="1" fontAlgn="base" hangingPunct="1">
              <a:spcBef>
                <a:spcPct val="0"/>
              </a:spcBef>
              <a:spcAft>
                <a:spcPct val="0"/>
              </a:spcAft>
              <a:buClr>
                <a:schemeClr val="tx2"/>
              </a:buClr>
              <a:buFont typeface="Arial" pitchFamily="34" charset="0"/>
              <a:buChar char="•"/>
              <a:tabLst>
                <a:tab pos="161925" algn="l"/>
              </a:tabLst>
              <a:defRPr kern="1200">
                <a:solidFill>
                  <a:schemeClr val="tx1"/>
                </a:solidFill>
                <a:latin typeface="Arial" panose="020B0604020202020204" pitchFamily="34" charset="0"/>
                <a:ea typeface="+mn-ea"/>
                <a:cs typeface="Arial" panose="020B0604020202020204" pitchFamily="34" charset="0"/>
              </a:defRPr>
            </a:lvl1pPr>
            <a:lvl2pPr marL="323850" indent="-161925" algn="l" rtl="0" eaLnBrk="1" fontAlgn="base" hangingPunct="1">
              <a:spcBef>
                <a:spcPct val="0"/>
              </a:spcBef>
              <a:spcAft>
                <a:spcPct val="0"/>
              </a:spcAft>
              <a:buClr>
                <a:schemeClr val="tx2"/>
              </a:buClr>
              <a:buFont typeface="Symbol" pitchFamily="18" charset="2"/>
              <a:buChar char="-"/>
              <a:tabLst>
                <a:tab pos="323850" algn="l"/>
              </a:tabLst>
              <a:defRPr sz="1200" kern="1200">
                <a:solidFill>
                  <a:schemeClr val="tx1"/>
                </a:solidFill>
                <a:latin typeface="Arial" panose="020B0604020202020204" pitchFamily="34" charset="0"/>
                <a:ea typeface="+mn-ea"/>
                <a:cs typeface="Arial" panose="020B0604020202020204" pitchFamily="34" charset="0"/>
              </a:defRPr>
            </a:lvl2pPr>
            <a:lvl3pPr marL="485775" indent="-161925" algn="l" defTabSz="161925" rtl="0" eaLnBrk="1" fontAlgn="base" hangingPunct="1">
              <a:spcBef>
                <a:spcPct val="0"/>
              </a:spcBef>
              <a:spcAft>
                <a:spcPct val="0"/>
              </a:spcAft>
              <a:buClr>
                <a:schemeClr val="tx2"/>
              </a:buClr>
              <a:buSzPct val="80000"/>
              <a:buFont typeface="Wingdings" pitchFamily="2" charset="2"/>
              <a:buChar char="§"/>
              <a:tabLst>
                <a:tab pos="485775" algn="l"/>
              </a:tabLst>
              <a:defRPr sz="1200" kern="1200">
                <a:solidFill>
                  <a:schemeClr val="tx1"/>
                </a:solidFill>
                <a:latin typeface="Arial" panose="020B0604020202020204" pitchFamily="34" charset="0"/>
                <a:ea typeface="+mn-ea"/>
                <a:cs typeface="Arial" panose="020B0604020202020204" pitchFamily="34" charset="0"/>
              </a:defRPr>
            </a:lvl3pPr>
            <a:lvl4pPr marL="647700" indent="-161925" algn="l" defTabSz="161925" rtl="0" eaLnBrk="1" fontAlgn="base" hangingPunct="1">
              <a:spcBef>
                <a:spcPct val="0"/>
              </a:spcBef>
              <a:spcAft>
                <a:spcPct val="0"/>
              </a:spcAft>
              <a:buClr>
                <a:schemeClr val="tx2"/>
              </a:buClr>
              <a:buSzPct val="100000"/>
              <a:buFont typeface="Arial" pitchFamily="34" charset="0"/>
              <a:buChar char="-"/>
              <a:tabLst>
                <a:tab pos="647700" algn="l"/>
              </a:tabLst>
              <a:defRPr sz="1200" kern="1200">
                <a:solidFill>
                  <a:schemeClr val="tx1"/>
                </a:solidFill>
                <a:latin typeface="Arial" panose="020B0604020202020204" pitchFamily="34" charset="0"/>
                <a:ea typeface="+mn-ea"/>
                <a:cs typeface="Arial" panose="020B0604020202020204" pitchFamily="34" charset="0"/>
              </a:defRPr>
            </a:lvl4pPr>
            <a:lvl5pPr marL="647700" indent="-161925" algn="l" rtl="0" eaLnBrk="1" fontAlgn="base" hangingPunct="1">
              <a:lnSpc>
                <a:spcPct val="90000"/>
              </a:lnSpc>
              <a:spcBef>
                <a:spcPct val="0"/>
              </a:spcBef>
              <a:spcAft>
                <a:spcPct val="0"/>
              </a:spcAft>
              <a:buClr>
                <a:schemeClr val="tx2"/>
              </a:buClr>
              <a:buFont typeface="Arial" pitchFamily="34" charset="0"/>
              <a:buChar char="-"/>
              <a:tabLst>
                <a:tab pos="671513" algn="l"/>
              </a:tabLst>
              <a:defRPr sz="12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mj-lt"/>
              <a:buAutoNum type="arabicPeriod"/>
            </a:pPr>
            <a:endParaRPr lang="en-US" sz="1500"/>
          </a:p>
        </p:txBody>
      </p:sp>
      <p:sp>
        <p:nvSpPr>
          <p:cNvPr id="7" name="TextBox 6">
            <a:extLst>
              <a:ext uri="{FF2B5EF4-FFF2-40B4-BE49-F238E27FC236}">
                <a16:creationId xmlns:a16="http://schemas.microsoft.com/office/drawing/2014/main" id="{2CCEFA24-CAAA-00E7-86A5-A51422CD3854}"/>
              </a:ext>
            </a:extLst>
          </p:cNvPr>
          <p:cNvSpPr txBox="1"/>
          <p:nvPr/>
        </p:nvSpPr>
        <p:spPr>
          <a:xfrm>
            <a:off x="9503597" y="4110073"/>
            <a:ext cx="3156758" cy="1604927"/>
          </a:xfrm>
          <a:prstGeom prst="rect">
            <a:avLst/>
          </a:prstGeom>
          <a:noFill/>
        </p:spPr>
        <p:txBody>
          <a:bodyPr wrap="square" rtlCol="0">
            <a:spAutoFit/>
          </a:bodyPr>
          <a:lstStyle/>
          <a:p>
            <a:pPr marL="342900" indent="-342900">
              <a:buFont typeface="+mj-lt"/>
              <a:buAutoNum type="arabicPeriod"/>
            </a:pPr>
            <a:r>
              <a:rPr lang="en-US" sz="1400" dirty="0"/>
              <a:t>Federated and open</a:t>
            </a:r>
          </a:p>
          <a:p>
            <a:pPr marL="342900" indent="-342900">
              <a:buFont typeface="+mj-lt"/>
              <a:buAutoNum type="arabicPeriod"/>
            </a:pPr>
            <a:r>
              <a:rPr lang="en-US" sz="1400" dirty="0"/>
              <a:t>Data sovereignty</a:t>
            </a:r>
          </a:p>
          <a:p>
            <a:pPr marL="342900" indent="-342900">
              <a:buFont typeface="+mj-lt"/>
              <a:buAutoNum type="arabicPeriod"/>
            </a:pPr>
            <a:r>
              <a:rPr lang="en-US" sz="1400" dirty="0"/>
              <a:t>Common policies and rules</a:t>
            </a:r>
          </a:p>
          <a:p>
            <a:pPr marL="342900" indent="-342900">
              <a:buFont typeface="+mj-lt"/>
              <a:buAutoNum type="arabicPeriod"/>
            </a:pPr>
            <a:r>
              <a:rPr lang="en-US" sz="1400" dirty="0"/>
              <a:t>Interoperability</a:t>
            </a:r>
          </a:p>
          <a:p>
            <a:pPr marL="342900" indent="-342900">
              <a:buFont typeface="+mj-lt"/>
              <a:buAutoNum type="arabicPeriod"/>
            </a:pPr>
            <a:r>
              <a:rPr lang="en-US" sz="1400" dirty="0"/>
              <a:t>Bidirectional</a:t>
            </a:r>
          </a:p>
          <a:p>
            <a:pPr marL="342900" indent="-342900">
              <a:buFont typeface="+mj-lt"/>
              <a:buAutoNum type="arabicPeriod"/>
            </a:pPr>
            <a:r>
              <a:rPr lang="en-US" sz="1400" dirty="0"/>
              <a:t>Security and privacy</a:t>
            </a:r>
          </a:p>
          <a:p>
            <a:pPr marL="342900" indent="-342900">
              <a:buFont typeface="+mj-lt"/>
              <a:buAutoNum type="arabicPeriod"/>
            </a:pPr>
            <a:endParaRPr lang="en-150" sz="1400" dirty="0"/>
          </a:p>
        </p:txBody>
      </p:sp>
      <p:sp>
        <p:nvSpPr>
          <p:cNvPr id="10" name="Content Placeholder 2">
            <a:extLst>
              <a:ext uri="{FF2B5EF4-FFF2-40B4-BE49-F238E27FC236}">
                <a16:creationId xmlns:a16="http://schemas.microsoft.com/office/drawing/2014/main" id="{05E22A12-C7D6-D1B8-3781-6A2D9AE3C060}"/>
              </a:ext>
            </a:extLst>
          </p:cNvPr>
          <p:cNvSpPr txBox="1">
            <a:spLocks/>
          </p:cNvSpPr>
          <p:nvPr/>
        </p:nvSpPr>
        <p:spPr>
          <a:xfrm>
            <a:off x="9236607" y="394500"/>
            <a:ext cx="3229205" cy="1694706"/>
          </a:xfrm>
          <a:prstGeom prst="rect">
            <a:avLst/>
          </a:prstGeom>
        </p:spPr>
        <p:style>
          <a:lnRef idx="1">
            <a:schemeClr val="accent4"/>
          </a:lnRef>
          <a:fillRef idx="2">
            <a:schemeClr val="accent4"/>
          </a:fillRef>
          <a:effectRef idx="1">
            <a:schemeClr val="accent4"/>
          </a:effectRef>
          <a:fontRef idx="minor">
            <a:schemeClr val="dk1"/>
          </a:fontRef>
        </p:style>
        <p:txBody>
          <a:bodyPr lIns="0" tIns="0" rIns="0" bIns="0" anchor="ctr"/>
          <a:lstStyle>
            <a:lvl1pPr marL="161925" indent="-161925" algn="l" defTabSz="161925" rtl="0" eaLnBrk="1" fontAlgn="base" hangingPunct="1">
              <a:spcBef>
                <a:spcPct val="0"/>
              </a:spcBef>
              <a:spcAft>
                <a:spcPct val="0"/>
              </a:spcAft>
              <a:buClr>
                <a:schemeClr val="tx2"/>
              </a:buClr>
              <a:buFont typeface="Arial" pitchFamily="34" charset="0"/>
              <a:buChar char="•"/>
              <a:tabLst>
                <a:tab pos="161925" algn="l"/>
              </a:tabLst>
              <a:defRPr kern="1200">
                <a:solidFill>
                  <a:schemeClr val="tx1"/>
                </a:solidFill>
                <a:latin typeface="Arial" panose="020B0604020202020204" pitchFamily="34" charset="0"/>
                <a:ea typeface="+mn-ea"/>
                <a:cs typeface="Arial" panose="020B0604020202020204" pitchFamily="34" charset="0"/>
              </a:defRPr>
            </a:lvl1pPr>
            <a:lvl2pPr marL="323850" indent="-161925" algn="l" rtl="0" eaLnBrk="1" fontAlgn="base" hangingPunct="1">
              <a:spcBef>
                <a:spcPct val="0"/>
              </a:spcBef>
              <a:spcAft>
                <a:spcPct val="0"/>
              </a:spcAft>
              <a:buClr>
                <a:schemeClr val="tx2"/>
              </a:buClr>
              <a:buFont typeface="Symbol" pitchFamily="18" charset="2"/>
              <a:buChar char="-"/>
              <a:tabLst>
                <a:tab pos="323850" algn="l"/>
              </a:tabLst>
              <a:defRPr sz="1200" kern="1200">
                <a:solidFill>
                  <a:schemeClr val="tx1"/>
                </a:solidFill>
                <a:latin typeface="Arial" panose="020B0604020202020204" pitchFamily="34" charset="0"/>
                <a:ea typeface="+mn-ea"/>
                <a:cs typeface="Arial" panose="020B0604020202020204" pitchFamily="34" charset="0"/>
              </a:defRPr>
            </a:lvl2pPr>
            <a:lvl3pPr marL="485775" indent="-161925" algn="l" defTabSz="161925" rtl="0" eaLnBrk="1" fontAlgn="base" hangingPunct="1">
              <a:spcBef>
                <a:spcPct val="0"/>
              </a:spcBef>
              <a:spcAft>
                <a:spcPct val="0"/>
              </a:spcAft>
              <a:buClr>
                <a:schemeClr val="tx2"/>
              </a:buClr>
              <a:buSzPct val="80000"/>
              <a:buFont typeface="Wingdings" pitchFamily="2" charset="2"/>
              <a:buChar char="§"/>
              <a:tabLst>
                <a:tab pos="485775" algn="l"/>
              </a:tabLst>
              <a:defRPr sz="1200" kern="1200">
                <a:solidFill>
                  <a:schemeClr val="tx1"/>
                </a:solidFill>
                <a:latin typeface="Arial" panose="020B0604020202020204" pitchFamily="34" charset="0"/>
                <a:ea typeface="+mn-ea"/>
                <a:cs typeface="Arial" panose="020B0604020202020204" pitchFamily="34" charset="0"/>
              </a:defRPr>
            </a:lvl3pPr>
            <a:lvl4pPr marL="647700" indent="-161925" algn="l" defTabSz="161925" rtl="0" eaLnBrk="1" fontAlgn="base" hangingPunct="1">
              <a:spcBef>
                <a:spcPct val="0"/>
              </a:spcBef>
              <a:spcAft>
                <a:spcPct val="0"/>
              </a:spcAft>
              <a:buClr>
                <a:schemeClr val="tx2"/>
              </a:buClr>
              <a:buSzPct val="100000"/>
              <a:buFont typeface="Arial" pitchFamily="34" charset="0"/>
              <a:buChar char="-"/>
              <a:tabLst>
                <a:tab pos="647700" algn="l"/>
              </a:tabLst>
              <a:defRPr sz="1200" kern="1200">
                <a:solidFill>
                  <a:schemeClr val="tx1"/>
                </a:solidFill>
                <a:latin typeface="Arial" panose="020B0604020202020204" pitchFamily="34" charset="0"/>
                <a:ea typeface="+mn-ea"/>
                <a:cs typeface="Arial" panose="020B0604020202020204" pitchFamily="34" charset="0"/>
              </a:defRPr>
            </a:lvl4pPr>
            <a:lvl5pPr marL="647700" indent="-161925" algn="l" rtl="0" eaLnBrk="1" fontAlgn="base" hangingPunct="1">
              <a:lnSpc>
                <a:spcPct val="90000"/>
              </a:lnSpc>
              <a:spcBef>
                <a:spcPct val="0"/>
              </a:spcBef>
              <a:spcAft>
                <a:spcPct val="0"/>
              </a:spcAft>
              <a:buClr>
                <a:schemeClr val="tx2"/>
              </a:buClr>
              <a:buFont typeface="Arial" pitchFamily="34" charset="0"/>
              <a:buChar char="-"/>
              <a:tabLst>
                <a:tab pos="671513" algn="l"/>
              </a:tabLst>
              <a:defRPr sz="12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61925" lvl="1" indent="0">
              <a:buNone/>
            </a:pPr>
            <a:r>
              <a:rPr lang="en-US" sz="1396" b="1" dirty="0"/>
              <a:t>CTI Platform Requirements</a:t>
            </a:r>
            <a:r>
              <a:rPr lang="en-US" sz="1396" dirty="0"/>
              <a:t>	</a:t>
            </a:r>
          </a:p>
          <a:p>
            <a:pPr marL="504825" lvl="1" indent="-342900">
              <a:buFont typeface="+mj-lt"/>
              <a:buAutoNum type="arabicPeriod"/>
            </a:pPr>
            <a:r>
              <a:rPr lang="en-US" sz="1396" dirty="0"/>
              <a:t>Trust and transparency</a:t>
            </a:r>
          </a:p>
          <a:p>
            <a:pPr marL="504825" lvl="1" indent="-342900">
              <a:buFont typeface="+mj-lt"/>
              <a:buAutoNum type="arabicPeriod"/>
            </a:pPr>
            <a:r>
              <a:rPr lang="en-US" sz="1396" dirty="0"/>
              <a:t>Data protection (security, privacy, usage control)</a:t>
            </a:r>
          </a:p>
          <a:p>
            <a:pPr marL="504825" lvl="1" indent="-342900">
              <a:buFont typeface="+mj-lt"/>
              <a:buAutoNum type="arabicPeriod"/>
            </a:pPr>
            <a:r>
              <a:rPr lang="en-US" sz="1396" dirty="0"/>
              <a:t>Compliant with regulations</a:t>
            </a:r>
          </a:p>
          <a:p>
            <a:pPr marL="504825" lvl="1" indent="-342900">
              <a:buFont typeface="+mj-lt"/>
              <a:buAutoNum type="arabicPeriod"/>
            </a:pPr>
            <a:r>
              <a:rPr lang="en-US" sz="1396" dirty="0"/>
              <a:t>Interoperability and actionability</a:t>
            </a:r>
          </a:p>
          <a:p>
            <a:pPr marL="504825" lvl="1" indent="-342900">
              <a:buFont typeface="+mj-lt"/>
              <a:buAutoNum type="arabicPeriod"/>
            </a:pPr>
            <a:r>
              <a:rPr lang="en-US" sz="1396" dirty="0"/>
              <a:t>Bidirectional and collaborative</a:t>
            </a:r>
          </a:p>
        </p:txBody>
      </p:sp>
      <p:sp>
        <p:nvSpPr>
          <p:cNvPr id="12" name="Text Placeholder 3">
            <a:extLst>
              <a:ext uri="{FF2B5EF4-FFF2-40B4-BE49-F238E27FC236}">
                <a16:creationId xmlns:a16="http://schemas.microsoft.com/office/drawing/2014/main" id="{3D6EA171-9DEB-E36C-F079-47DBFC47BA08}"/>
              </a:ext>
            </a:extLst>
          </p:cNvPr>
          <p:cNvSpPr txBox="1">
            <a:spLocks/>
          </p:cNvSpPr>
          <p:nvPr/>
        </p:nvSpPr>
        <p:spPr>
          <a:xfrm>
            <a:off x="265302" y="1404229"/>
            <a:ext cx="3010784" cy="210000"/>
          </a:xfrm>
          <a:prstGeom prst="rect">
            <a:avLst/>
          </a:prstGeom>
        </p:spPr>
        <p:txBody>
          <a:bodyPr lIns="0" tIns="0" rIns="0" bIns="0"/>
          <a:lstStyle>
            <a:lvl1pPr marL="0" indent="0" algn="l" defTabSz="161925" rtl="0" eaLnBrk="1" fontAlgn="base" hangingPunct="1">
              <a:lnSpc>
                <a:spcPct val="100000"/>
              </a:lnSpc>
              <a:spcBef>
                <a:spcPct val="0"/>
              </a:spcBef>
              <a:spcAft>
                <a:spcPct val="0"/>
              </a:spcAft>
              <a:buClr>
                <a:schemeClr val="tx2"/>
              </a:buClr>
              <a:buFontTx/>
              <a:buNone/>
              <a:tabLst>
                <a:tab pos="161925" algn="l"/>
              </a:tabLst>
              <a:defRPr sz="1500" b="1" kern="1200">
                <a:solidFill>
                  <a:schemeClr val="tx1"/>
                </a:solidFill>
                <a:latin typeface="Arial" panose="020B0604020202020204" pitchFamily="34" charset="0"/>
                <a:ea typeface="+mn-ea"/>
                <a:cs typeface="Arial" panose="020B0604020202020204" pitchFamily="34" charset="0"/>
              </a:defRPr>
            </a:lvl1pPr>
            <a:lvl2pPr marL="342900" indent="0" algn="l" rtl="0" eaLnBrk="1" fontAlgn="base" hangingPunct="1">
              <a:spcBef>
                <a:spcPct val="0"/>
              </a:spcBef>
              <a:spcAft>
                <a:spcPct val="0"/>
              </a:spcAft>
              <a:buClr>
                <a:schemeClr val="tx2"/>
              </a:buClr>
              <a:buFontTx/>
              <a:buNone/>
              <a:tabLst>
                <a:tab pos="323850" algn="l"/>
              </a:tabLst>
              <a:defRPr sz="1350" kern="1200">
                <a:solidFill>
                  <a:schemeClr val="tx1"/>
                </a:solidFill>
                <a:latin typeface="Arial" panose="020B0604020202020204" pitchFamily="34" charset="0"/>
                <a:ea typeface="+mn-ea"/>
                <a:cs typeface="Arial" panose="020B0604020202020204" pitchFamily="34" charset="0"/>
              </a:defRPr>
            </a:lvl2pPr>
            <a:lvl3pPr marL="685800" indent="0" algn="l" defTabSz="161925" rtl="0" eaLnBrk="1" fontAlgn="base" hangingPunct="1">
              <a:spcBef>
                <a:spcPct val="0"/>
              </a:spcBef>
              <a:spcAft>
                <a:spcPct val="0"/>
              </a:spcAft>
              <a:buClr>
                <a:schemeClr val="tx2"/>
              </a:buClr>
              <a:buSzPct val="80000"/>
              <a:buFontTx/>
              <a:buNone/>
              <a:tabLst>
                <a:tab pos="485775" algn="l"/>
              </a:tabLst>
              <a:defRPr sz="1350" kern="1200">
                <a:solidFill>
                  <a:schemeClr val="tx1"/>
                </a:solidFill>
                <a:latin typeface="Arial" panose="020B0604020202020204" pitchFamily="34" charset="0"/>
                <a:ea typeface="+mn-ea"/>
                <a:cs typeface="Arial" panose="020B0604020202020204" pitchFamily="34" charset="0"/>
              </a:defRPr>
            </a:lvl3pPr>
            <a:lvl4pPr marL="1028700" indent="0" algn="l" defTabSz="161925" rtl="0" eaLnBrk="1" fontAlgn="base" hangingPunct="1">
              <a:spcBef>
                <a:spcPct val="0"/>
              </a:spcBef>
              <a:spcAft>
                <a:spcPct val="0"/>
              </a:spcAft>
              <a:buClr>
                <a:schemeClr val="tx2"/>
              </a:buClr>
              <a:buSzPct val="100000"/>
              <a:buFontTx/>
              <a:buNone/>
              <a:tabLst>
                <a:tab pos="647700" algn="l"/>
              </a:tabLst>
              <a:defRPr sz="1350" kern="1200">
                <a:solidFill>
                  <a:schemeClr val="tx1"/>
                </a:solidFill>
                <a:latin typeface="Arial" panose="020B0604020202020204" pitchFamily="34" charset="0"/>
                <a:ea typeface="+mn-ea"/>
                <a:cs typeface="Arial" panose="020B0604020202020204" pitchFamily="34" charset="0"/>
              </a:defRPr>
            </a:lvl4pPr>
            <a:lvl5pPr marL="1371600" indent="0" algn="l" rtl="0" eaLnBrk="1" fontAlgn="base" hangingPunct="1">
              <a:lnSpc>
                <a:spcPct val="90000"/>
              </a:lnSpc>
              <a:spcBef>
                <a:spcPct val="0"/>
              </a:spcBef>
              <a:spcAft>
                <a:spcPct val="0"/>
              </a:spcAft>
              <a:buClr>
                <a:schemeClr val="tx2"/>
              </a:buClr>
              <a:buFontTx/>
              <a:buNone/>
              <a:tabLst>
                <a:tab pos="671513" algn="l"/>
              </a:tabLst>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pic>
        <p:nvPicPr>
          <p:cNvPr id="14" name="Picture 13" descr="A diagram of a diagram&#10;&#10;Description automatically generated">
            <a:extLst>
              <a:ext uri="{FF2B5EF4-FFF2-40B4-BE49-F238E27FC236}">
                <a16:creationId xmlns:a16="http://schemas.microsoft.com/office/drawing/2014/main" id="{3F0704C9-1582-2844-F3C1-FA757161EE77}"/>
              </a:ext>
            </a:extLst>
          </p:cNvPr>
          <p:cNvPicPr>
            <a:picLocks noChangeAspect="1"/>
          </p:cNvPicPr>
          <p:nvPr/>
        </p:nvPicPr>
        <p:blipFill>
          <a:blip r:embed="rId3"/>
          <a:stretch>
            <a:fillRect/>
          </a:stretch>
        </p:blipFill>
        <p:spPr>
          <a:xfrm>
            <a:off x="3962707" y="1583806"/>
            <a:ext cx="4492028" cy="1842539"/>
          </a:xfrm>
          <a:prstGeom prst="rect">
            <a:avLst/>
          </a:prstGeom>
        </p:spPr>
      </p:pic>
      <p:sp>
        <p:nvSpPr>
          <p:cNvPr id="6" name="TextBox 5">
            <a:extLst>
              <a:ext uri="{FF2B5EF4-FFF2-40B4-BE49-F238E27FC236}">
                <a16:creationId xmlns:a16="http://schemas.microsoft.com/office/drawing/2014/main" id="{6DCED9A3-80C9-1A90-9D24-B8BD46C495A4}"/>
              </a:ext>
            </a:extLst>
          </p:cNvPr>
          <p:cNvSpPr txBox="1"/>
          <p:nvPr/>
        </p:nvSpPr>
        <p:spPr>
          <a:xfrm>
            <a:off x="259958" y="5197214"/>
            <a:ext cx="383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a:solidFill>
                  <a:schemeClr val="bg2">
                    <a:lumMod val="50000"/>
                  </a:schemeClr>
                </a:solidFill>
                <a:cs typeface="Arial"/>
              </a:rPr>
              <a:t>11</a:t>
            </a:r>
            <a:endParaRPr lang="en-GB" sz="1200">
              <a:solidFill>
                <a:schemeClr val="bg2">
                  <a:lumMod val="50000"/>
                </a:schemeClr>
              </a:solidFill>
            </a:endParaRPr>
          </a:p>
        </p:txBody>
      </p:sp>
    </p:spTree>
    <p:extLst>
      <p:ext uri="{BB962C8B-B14F-4D97-AF65-F5344CB8AC3E}">
        <p14:creationId xmlns:p14="http://schemas.microsoft.com/office/powerpoint/2010/main" val="340561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EE9B-2A37-7B1A-716B-C782DC0DF08A}"/>
              </a:ext>
            </a:extLst>
          </p:cNvPr>
          <p:cNvSpPr>
            <a:spLocks noGrp="1"/>
          </p:cNvSpPr>
          <p:nvPr>
            <p:ph type="title"/>
          </p:nvPr>
        </p:nvSpPr>
        <p:spPr/>
        <p:txBody>
          <a:bodyPr/>
          <a:lstStyle/>
          <a:p>
            <a:r>
              <a:rPr lang="en-US"/>
              <a:t>Conceptual approach</a:t>
            </a:r>
            <a:endParaRPr lang="en-150"/>
          </a:p>
        </p:txBody>
      </p:sp>
      <p:sp>
        <p:nvSpPr>
          <p:cNvPr id="3" name="Text Placeholder 2">
            <a:extLst>
              <a:ext uri="{FF2B5EF4-FFF2-40B4-BE49-F238E27FC236}">
                <a16:creationId xmlns:a16="http://schemas.microsoft.com/office/drawing/2014/main" id="{92D386EF-5707-87C5-E265-3082EF4167FE}"/>
              </a:ext>
            </a:extLst>
          </p:cNvPr>
          <p:cNvSpPr>
            <a:spLocks noGrp="1"/>
          </p:cNvSpPr>
          <p:nvPr>
            <p:ph type="body" sz="quarter" idx="11"/>
          </p:nvPr>
        </p:nvSpPr>
        <p:spPr>
          <a:xfrm>
            <a:off x="301253" y="986504"/>
            <a:ext cx="8569325" cy="210000"/>
          </a:xfrm>
        </p:spPr>
        <p:txBody>
          <a:bodyPr/>
          <a:lstStyle/>
          <a:p>
            <a:r>
              <a:rPr lang="en-US"/>
              <a:t>Architecture of the CTI Dataspace</a:t>
            </a:r>
            <a:endParaRPr lang="en-150"/>
          </a:p>
        </p:txBody>
      </p:sp>
      <p:sp>
        <p:nvSpPr>
          <p:cNvPr id="6" name="TextBox 5">
            <a:extLst>
              <a:ext uri="{FF2B5EF4-FFF2-40B4-BE49-F238E27FC236}">
                <a16:creationId xmlns:a16="http://schemas.microsoft.com/office/drawing/2014/main" id="{AA3BFBFC-804C-9359-2F7E-DD8CAD71B7B0}"/>
              </a:ext>
            </a:extLst>
          </p:cNvPr>
          <p:cNvSpPr txBox="1"/>
          <p:nvPr/>
        </p:nvSpPr>
        <p:spPr>
          <a:xfrm>
            <a:off x="259958" y="5197214"/>
            <a:ext cx="383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solidFill>
                  <a:schemeClr val="bg2">
                    <a:lumMod val="50000"/>
                  </a:schemeClr>
                </a:solidFill>
                <a:cs typeface="Arial"/>
              </a:rPr>
              <a:t>12</a:t>
            </a:r>
            <a:endParaRPr lang="en-GB" sz="1200" dirty="0">
              <a:solidFill>
                <a:schemeClr val="bg2">
                  <a:lumMod val="50000"/>
                </a:schemeClr>
              </a:solidFill>
            </a:endParaRPr>
          </a:p>
        </p:txBody>
      </p:sp>
      <p:pic>
        <p:nvPicPr>
          <p:cNvPr id="9" name="Picture 8" descr="A diagram of a cloud&#10;&#10;Description automatically generated">
            <a:extLst>
              <a:ext uri="{FF2B5EF4-FFF2-40B4-BE49-F238E27FC236}">
                <a16:creationId xmlns:a16="http://schemas.microsoft.com/office/drawing/2014/main" id="{8FC5043B-6A95-769F-7150-14FEEBE57BE4}"/>
              </a:ext>
            </a:extLst>
          </p:cNvPr>
          <p:cNvPicPr>
            <a:picLocks noChangeAspect="1"/>
          </p:cNvPicPr>
          <p:nvPr/>
        </p:nvPicPr>
        <p:blipFill>
          <a:blip r:embed="rId3"/>
          <a:stretch>
            <a:fillRect/>
          </a:stretch>
        </p:blipFill>
        <p:spPr>
          <a:xfrm>
            <a:off x="1057476" y="877028"/>
            <a:ext cx="6870024" cy="4080212"/>
          </a:xfrm>
          <a:prstGeom prst="rect">
            <a:avLst/>
          </a:prstGeom>
        </p:spPr>
      </p:pic>
    </p:spTree>
    <p:extLst>
      <p:ext uri="{BB962C8B-B14F-4D97-AF65-F5344CB8AC3E}">
        <p14:creationId xmlns:p14="http://schemas.microsoft.com/office/powerpoint/2010/main" val="90670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B151-D804-699C-C127-8FD81DE8DB14}"/>
              </a:ext>
            </a:extLst>
          </p:cNvPr>
          <p:cNvSpPr>
            <a:spLocks noGrp="1"/>
          </p:cNvSpPr>
          <p:nvPr>
            <p:ph type="title"/>
          </p:nvPr>
        </p:nvSpPr>
        <p:spPr/>
        <p:txBody>
          <a:bodyPr/>
          <a:lstStyle/>
          <a:p>
            <a:r>
              <a:rPr lang="en-US"/>
              <a:t>Realization / Implementation</a:t>
            </a:r>
            <a:endParaRPr lang="en-150"/>
          </a:p>
        </p:txBody>
      </p:sp>
      <p:sp>
        <p:nvSpPr>
          <p:cNvPr id="3" name="Text Placeholder 2">
            <a:extLst>
              <a:ext uri="{FF2B5EF4-FFF2-40B4-BE49-F238E27FC236}">
                <a16:creationId xmlns:a16="http://schemas.microsoft.com/office/drawing/2014/main" id="{4D27BEF4-2EAB-F5B9-BA2B-6A17815C9D30}"/>
              </a:ext>
            </a:extLst>
          </p:cNvPr>
          <p:cNvSpPr>
            <a:spLocks noGrp="1"/>
          </p:cNvSpPr>
          <p:nvPr>
            <p:ph type="body" sz="quarter" idx="11"/>
          </p:nvPr>
        </p:nvSpPr>
        <p:spPr/>
        <p:txBody>
          <a:bodyPr/>
          <a:lstStyle/>
          <a:p>
            <a:r>
              <a:rPr lang="en-US"/>
              <a:t>Selected Technologies</a:t>
            </a:r>
            <a:endParaRPr lang="en-150"/>
          </a:p>
        </p:txBody>
      </p:sp>
      <p:sp>
        <p:nvSpPr>
          <p:cNvPr id="5" name="Content Placeholder 2">
            <a:extLst>
              <a:ext uri="{FF2B5EF4-FFF2-40B4-BE49-F238E27FC236}">
                <a16:creationId xmlns:a16="http://schemas.microsoft.com/office/drawing/2014/main" id="{F819B306-68EF-9B96-2304-28335C0EF40D}"/>
              </a:ext>
            </a:extLst>
          </p:cNvPr>
          <p:cNvSpPr txBox="1">
            <a:spLocks/>
          </p:cNvSpPr>
          <p:nvPr/>
        </p:nvSpPr>
        <p:spPr>
          <a:xfrm>
            <a:off x="9351004" y="1943930"/>
            <a:ext cx="5294006" cy="2927879"/>
          </a:xfrm>
          <a:prstGeom prst="rect">
            <a:avLst/>
          </a:prstGeom>
        </p:spPr>
        <p:txBody>
          <a:bodyPr lIns="0" tIns="0" rIns="0" bIns="0" anchor="t"/>
          <a:lstStyle>
            <a:lvl1pPr marL="161925" indent="-161925" algn="l" defTabSz="161925" rtl="0" eaLnBrk="1" fontAlgn="base" hangingPunct="1">
              <a:spcBef>
                <a:spcPct val="0"/>
              </a:spcBef>
              <a:spcAft>
                <a:spcPct val="0"/>
              </a:spcAft>
              <a:buClr>
                <a:schemeClr val="tx2"/>
              </a:buClr>
              <a:buFont typeface="Arial" pitchFamily="34" charset="0"/>
              <a:buChar char="•"/>
              <a:tabLst>
                <a:tab pos="161925" algn="l"/>
              </a:tabLst>
              <a:defRPr kern="1200">
                <a:solidFill>
                  <a:schemeClr val="tx1"/>
                </a:solidFill>
                <a:latin typeface="Arial" panose="020B0604020202020204" pitchFamily="34" charset="0"/>
                <a:ea typeface="+mn-ea"/>
                <a:cs typeface="Arial" panose="020B0604020202020204" pitchFamily="34" charset="0"/>
              </a:defRPr>
            </a:lvl1pPr>
            <a:lvl2pPr marL="323850" indent="-161925" algn="l" rtl="0" eaLnBrk="1" fontAlgn="base" hangingPunct="1">
              <a:spcBef>
                <a:spcPct val="0"/>
              </a:spcBef>
              <a:spcAft>
                <a:spcPct val="0"/>
              </a:spcAft>
              <a:buClr>
                <a:schemeClr val="tx2"/>
              </a:buClr>
              <a:buFont typeface="Symbol" pitchFamily="18" charset="2"/>
              <a:buChar char="-"/>
              <a:tabLst>
                <a:tab pos="323850" algn="l"/>
              </a:tabLst>
              <a:defRPr sz="1200" kern="1200">
                <a:solidFill>
                  <a:schemeClr val="tx1"/>
                </a:solidFill>
                <a:latin typeface="Arial" panose="020B0604020202020204" pitchFamily="34" charset="0"/>
                <a:ea typeface="+mn-ea"/>
                <a:cs typeface="Arial" panose="020B0604020202020204" pitchFamily="34" charset="0"/>
              </a:defRPr>
            </a:lvl2pPr>
            <a:lvl3pPr marL="485775" indent="-161925" algn="l" defTabSz="161925" rtl="0" eaLnBrk="1" fontAlgn="base" hangingPunct="1">
              <a:spcBef>
                <a:spcPct val="0"/>
              </a:spcBef>
              <a:spcAft>
                <a:spcPct val="0"/>
              </a:spcAft>
              <a:buClr>
                <a:schemeClr val="tx2"/>
              </a:buClr>
              <a:buSzPct val="80000"/>
              <a:buFont typeface="Wingdings" pitchFamily="2" charset="2"/>
              <a:buChar char="§"/>
              <a:tabLst>
                <a:tab pos="485775" algn="l"/>
              </a:tabLst>
              <a:defRPr sz="1200" kern="1200">
                <a:solidFill>
                  <a:schemeClr val="tx1"/>
                </a:solidFill>
                <a:latin typeface="Arial" panose="020B0604020202020204" pitchFamily="34" charset="0"/>
                <a:ea typeface="+mn-ea"/>
                <a:cs typeface="Arial" panose="020B0604020202020204" pitchFamily="34" charset="0"/>
              </a:defRPr>
            </a:lvl3pPr>
            <a:lvl4pPr marL="647700" indent="-161925" algn="l" defTabSz="161925" rtl="0" eaLnBrk="1" fontAlgn="base" hangingPunct="1">
              <a:spcBef>
                <a:spcPct val="0"/>
              </a:spcBef>
              <a:spcAft>
                <a:spcPct val="0"/>
              </a:spcAft>
              <a:buClr>
                <a:schemeClr val="tx2"/>
              </a:buClr>
              <a:buSzPct val="100000"/>
              <a:buFont typeface="Arial" pitchFamily="34" charset="0"/>
              <a:buChar char="-"/>
              <a:tabLst>
                <a:tab pos="647700" algn="l"/>
              </a:tabLst>
              <a:defRPr sz="1200" kern="1200">
                <a:solidFill>
                  <a:schemeClr val="tx1"/>
                </a:solidFill>
                <a:latin typeface="Arial" panose="020B0604020202020204" pitchFamily="34" charset="0"/>
                <a:ea typeface="+mn-ea"/>
                <a:cs typeface="Arial" panose="020B0604020202020204" pitchFamily="34" charset="0"/>
              </a:defRPr>
            </a:lvl4pPr>
            <a:lvl5pPr marL="647700" indent="-161925" algn="l" rtl="0" eaLnBrk="1" fontAlgn="base" hangingPunct="1">
              <a:lnSpc>
                <a:spcPct val="90000"/>
              </a:lnSpc>
              <a:spcBef>
                <a:spcPct val="0"/>
              </a:spcBef>
              <a:spcAft>
                <a:spcPct val="0"/>
              </a:spcAft>
              <a:buClr>
                <a:schemeClr val="tx2"/>
              </a:buClr>
              <a:buFont typeface="Arial" pitchFamily="34" charset="0"/>
              <a:buChar char="-"/>
              <a:tabLst>
                <a:tab pos="671513" algn="l"/>
              </a:tabLst>
              <a:defRPr sz="12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500">
              <a:latin typeface="Arial"/>
              <a:cs typeface="Arial"/>
            </a:endParaRPr>
          </a:p>
        </p:txBody>
      </p:sp>
      <p:sp>
        <p:nvSpPr>
          <p:cNvPr id="7" name="TextBox 6">
            <a:extLst>
              <a:ext uri="{FF2B5EF4-FFF2-40B4-BE49-F238E27FC236}">
                <a16:creationId xmlns:a16="http://schemas.microsoft.com/office/drawing/2014/main" id="{32D09EF1-09FD-D3BF-6F8C-4418A0CD3C75}"/>
              </a:ext>
            </a:extLst>
          </p:cNvPr>
          <p:cNvSpPr txBox="1"/>
          <p:nvPr/>
        </p:nvSpPr>
        <p:spPr>
          <a:xfrm>
            <a:off x="259958" y="5197214"/>
            <a:ext cx="383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solidFill>
                  <a:schemeClr val="bg2">
                    <a:lumMod val="50000"/>
                  </a:schemeClr>
                </a:solidFill>
                <a:cs typeface="Arial"/>
              </a:rPr>
              <a:t>13</a:t>
            </a:r>
            <a:endParaRPr lang="en-GB" sz="1200" dirty="0">
              <a:solidFill>
                <a:schemeClr val="bg2">
                  <a:lumMod val="50000"/>
                </a:schemeClr>
              </a:solidFill>
            </a:endParaRPr>
          </a:p>
        </p:txBody>
      </p:sp>
      <p:pic>
        <p:nvPicPr>
          <p:cNvPr id="10" name="Picture 9" descr="A diagram of a cloud&#10;&#10;Description automatically generated">
            <a:extLst>
              <a:ext uri="{FF2B5EF4-FFF2-40B4-BE49-F238E27FC236}">
                <a16:creationId xmlns:a16="http://schemas.microsoft.com/office/drawing/2014/main" id="{36CE4494-BCF1-484E-70E7-3E5768806FF5}"/>
              </a:ext>
            </a:extLst>
          </p:cNvPr>
          <p:cNvPicPr>
            <a:picLocks noChangeAspect="1"/>
          </p:cNvPicPr>
          <p:nvPr/>
        </p:nvPicPr>
        <p:blipFill>
          <a:blip r:embed="rId3"/>
          <a:stretch>
            <a:fillRect/>
          </a:stretch>
        </p:blipFill>
        <p:spPr>
          <a:xfrm>
            <a:off x="1035388" y="817535"/>
            <a:ext cx="6870024" cy="4080212"/>
          </a:xfrm>
          <a:prstGeom prst="rect">
            <a:avLst/>
          </a:prstGeom>
        </p:spPr>
      </p:pic>
    </p:spTree>
    <p:extLst>
      <p:ext uri="{BB962C8B-B14F-4D97-AF65-F5344CB8AC3E}">
        <p14:creationId xmlns:p14="http://schemas.microsoft.com/office/powerpoint/2010/main" val="935486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00" y="168000"/>
            <a:ext cx="8568000" cy="453000"/>
          </a:xfrm>
        </p:spPr>
        <p:txBody>
          <a:bodyPr/>
          <a:lstStyle/>
          <a:p>
            <a:r>
              <a:rPr lang="en-US"/>
              <a:t>Evaluation</a:t>
            </a:r>
          </a:p>
        </p:txBody>
      </p:sp>
      <p:sp>
        <p:nvSpPr>
          <p:cNvPr id="3" name="Content Placeholder 2"/>
          <p:cNvSpPr>
            <a:spLocks noGrp="1"/>
          </p:cNvSpPr>
          <p:nvPr>
            <p:ph type="body" sz="quarter" idx="13"/>
          </p:nvPr>
        </p:nvSpPr>
        <p:spPr>
          <a:xfrm>
            <a:off x="287339" y="1404000"/>
            <a:ext cx="8569325" cy="2661708"/>
          </a:xfrm>
        </p:spPr>
        <p:txBody>
          <a:bodyPr/>
          <a:lstStyle/>
          <a:p>
            <a:r>
              <a:rPr lang="en-US" dirty="0"/>
              <a:t>Verify the architecture</a:t>
            </a:r>
          </a:p>
          <a:p>
            <a:pPr lvl="2"/>
            <a:r>
              <a:rPr lang="en-US" dirty="0"/>
              <a:t>To what extend do the design and models address the requirements?</a:t>
            </a:r>
          </a:p>
          <a:p>
            <a:pPr lvl="1"/>
            <a:endParaRPr lang="en-US" dirty="0"/>
          </a:p>
          <a:p>
            <a:r>
              <a:rPr lang="en-US" dirty="0"/>
              <a:t>Comparative security analysis</a:t>
            </a:r>
          </a:p>
          <a:p>
            <a:pPr lvl="2"/>
            <a:r>
              <a:rPr lang="en-US" dirty="0"/>
              <a:t>Baseline: MISP</a:t>
            </a:r>
          </a:p>
          <a:p>
            <a:pPr lvl="2"/>
            <a:r>
              <a:rPr lang="en-US" dirty="0"/>
              <a:t>Which risks are avoided by applying usage control?</a:t>
            </a:r>
          </a:p>
          <a:p>
            <a:pPr lvl="2"/>
            <a:r>
              <a:rPr lang="en-US" dirty="0"/>
              <a:t>Analyze vulnerabilities and threats</a:t>
            </a:r>
          </a:p>
          <a:p>
            <a:pPr lvl="2"/>
            <a:r>
              <a:rPr lang="en-US" dirty="0"/>
              <a:t>How about threats in the energy sector?</a:t>
            </a:r>
          </a:p>
          <a:p>
            <a:r>
              <a:rPr lang="en-US" dirty="0"/>
              <a:t>Dynamic testing using the prototype</a:t>
            </a:r>
          </a:p>
          <a:p>
            <a:pPr lvl="2"/>
            <a:r>
              <a:rPr lang="en-US" dirty="0"/>
              <a:t>Run scenarios</a:t>
            </a:r>
          </a:p>
          <a:p>
            <a:pPr lvl="2"/>
            <a:r>
              <a:rPr lang="en-US" dirty="0"/>
              <a:t>Measure performance</a:t>
            </a:r>
          </a:p>
          <a:p>
            <a:pPr lvl="2"/>
            <a:r>
              <a:rPr lang="en-US" dirty="0"/>
              <a:t>Simulate some attacks</a:t>
            </a:r>
            <a:endParaRPr lang="fa-IR" dirty="0"/>
          </a:p>
          <a:p>
            <a:r>
              <a:rPr lang="en-US" dirty="0"/>
              <a:t>(Optional) User survey</a:t>
            </a:r>
            <a:endParaRPr lang="fa-IR" dirty="0"/>
          </a:p>
        </p:txBody>
      </p:sp>
      <p:sp>
        <p:nvSpPr>
          <p:cNvPr id="6" name="Content Placeholder 2">
            <a:extLst>
              <a:ext uri="{FF2B5EF4-FFF2-40B4-BE49-F238E27FC236}">
                <a16:creationId xmlns:a16="http://schemas.microsoft.com/office/drawing/2014/main" id="{171C5B0D-01A7-ED7B-8149-06D804F5ABB5}"/>
              </a:ext>
            </a:extLst>
          </p:cNvPr>
          <p:cNvSpPr txBox="1">
            <a:spLocks/>
          </p:cNvSpPr>
          <p:nvPr/>
        </p:nvSpPr>
        <p:spPr>
          <a:xfrm>
            <a:off x="9234260" y="3929689"/>
            <a:ext cx="6273003" cy="2365475"/>
          </a:xfrm>
          <a:prstGeom prst="rect">
            <a:avLst/>
          </a:prstGeom>
        </p:spPr>
        <p:txBody>
          <a:bodyPr lIns="0" tIns="0" rIns="0" bIns="0"/>
          <a:lstStyle>
            <a:lvl1pPr marL="161925" indent="-161925" algn="l" defTabSz="161925" rtl="0" eaLnBrk="1" fontAlgn="base" hangingPunct="1">
              <a:spcBef>
                <a:spcPct val="0"/>
              </a:spcBef>
              <a:spcAft>
                <a:spcPct val="0"/>
              </a:spcAft>
              <a:buClr>
                <a:schemeClr val="tx2"/>
              </a:buClr>
              <a:buFont typeface="Arial" pitchFamily="34" charset="0"/>
              <a:buChar char="•"/>
              <a:tabLst>
                <a:tab pos="161925" algn="l"/>
              </a:tabLst>
              <a:defRPr kern="1200">
                <a:solidFill>
                  <a:schemeClr val="tx1"/>
                </a:solidFill>
                <a:latin typeface="Arial" panose="020B0604020202020204" pitchFamily="34" charset="0"/>
                <a:ea typeface="+mn-ea"/>
                <a:cs typeface="Arial" panose="020B0604020202020204" pitchFamily="34" charset="0"/>
              </a:defRPr>
            </a:lvl1pPr>
            <a:lvl2pPr marL="323850" indent="-161925" algn="l" rtl="0" eaLnBrk="1" fontAlgn="base" hangingPunct="1">
              <a:spcBef>
                <a:spcPct val="0"/>
              </a:spcBef>
              <a:spcAft>
                <a:spcPct val="0"/>
              </a:spcAft>
              <a:buClr>
                <a:schemeClr val="tx2"/>
              </a:buClr>
              <a:buFont typeface="Symbol" pitchFamily="18" charset="2"/>
              <a:buChar char="-"/>
              <a:tabLst>
                <a:tab pos="323850" algn="l"/>
              </a:tabLst>
              <a:defRPr sz="1200" kern="1200">
                <a:solidFill>
                  <a:schemeClr val="tx1"/>
                </a:solidFill>
                <a:latin typeface="Arial" panose="020B0604020202020204" pitchFamily="34" charset="0"/>
                <a:ea typeface="+mn-ea"/>
                <a:cs typeface="Arial" panose="020B0604020202020204" pitchFamily="34" charset="0"/>
              </a:defRPr>
            </a:lvl2pPr>
            <a:lvl3pPr marL="485775" indent="-161925" algn="l" defTabSz="161925" rtl="0" eaLnBrk="1" fontAlgn="base" hangingPunct="1">
              <a:spcBef>
                <a:spcPct val="0"/>
              </a:spcBef>
              <a:spcAft>
                <a:spcPct val="0"/>
              </a:spcAft>
              <a:buClr>
                <a:schemeClr val="tx2"/>
              </a:buClr>
              <a:buSzPct val="80000"/>
              <a:buFont typeface="Wingdings" pitchFamily="2" charset="2"/>
              <a:buChar char="§"/>
              <a:tabLst>
                <a:tab pos="485775" algn="l"/>
              </a:tabLst>
              <a:defRPr sz="1200" kern="1200">
                <a:solidFill>
                  <a:schemeClr val="tx1"/>
                </a:solidFill>
                <a:latin typeface="Arial" panose="020B0604020202020204" pitchFamily="34" charset="0"/>
                <a:ea typeface="+mn-ea"/>
                <a:cs typeface="Arial" panose="020B0604020202020204" pitchFamily="34" charset="0"/>
              </a:defRPr>
            </a:lvl3pPr>
            <a:lvl4pPr marL="647700" indent="-161925" algn="l" defTabSz="161925" rtl="0" eaLnBrk="1" fontAlgn="base" hangingPunct="1">
              <a:spcBef>
                <a:spcPct val="0"/>
              </a:spcBef>
              <a:spcAft>
                <a:spcPct val="0"/>
              </a:spcAft>
              <a:buClr>
                <a:schemeClr val="tx2"/>
              </a:buClr>
              <a:buSzPct val="100000"/>
              <a:buFont typeface="Arial" pitchFamily="34" charset="0"/>
              <a:buChar char="-"/>
              <a:tabLst>
                <a:tab pos="647700" algn="l"/>
              </a:tabLst>
              <a:defRPr sz="1200" kern="1200">
                <a:solidFill>
                  <a:schemeClr val="tx1"/>
                </a:solidFill>
                <a:latin typeface="Arial" panose="020B0604020202020204" pitchFamily="34" charset="0"/>
                <a:ea typeface="+mn-ea"/>
                <a:cs typeface="Arial" panose="020B0604020202020204" pitchFamily="34" charset="0"/>
              </a:defRPr>
            </a:lvl4pPr>
            <a:lvl5pPr marL="647700" indent="-161925" algn="l" rtl="0" eaLnBrk="1" fontAlgn="base" hangingPunct="1">
              <a:lnSpc>
                <a:spcPct val="90000"/>
              </a:lnSpc>
              <a:spcBef>
                <a:spcPct val="0"/>
              </a:spcBef>
              <a:spcAft>
                <a:spcPct val="0"/>
              </a:spcAft>
              <a:buClr>
                <a:schemeClr val="tx2"/>
              </a:buClr>
              <a:buFont typeface="Arial" pitchFamily="34" charset="0"/>
              <a:buChar char="-"/>
              <a:tabLst>
                <a:tab pos="671513" algn="l"/>
              </a:tabLst>
              <a:defRPr sz="12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500"/>
              <a:t>Measure the perceived level of the CTI sharing benefits and barriers identified in the literature</a:t>
            </a:r>
          </a:p>
          <a:p>
            <a:r>
              <a:rPr lang="en-US" sz="1500"/>
              <a:t>Adopt from an existing survey </a:t>
            </a:r>
            <a:r>
              <a:rPr lang="en-US" sz="1500" baseline="30000"/>
              <a:t>1</a:t>
            </a:r>
          </a:p>
          <a:p>
            <a:r>
              <a:rPr lang="en-US" sz="1500"/>
              <a:t>Participants: A group of 10-20 cyber security practitioners</a:t>
            </a:r>
          </a:p>
          <a:p>
            <a:r>
              <a:rPr lang="en-US" sz="1500"/>
              <a:t>Questions</a:t>
            </a:r>
          </a:p>
          <a:p>
            <a:pPr marL="342900" indent="-342900">
              <a:buFont typeface="+mj-lt"/>
              <a:buAutoNum type="arabicPeriod"/>
            </a:pPr>
            <a:r>
              <a:rPr lang="en-US" sz="1500"/>
              <a:t>Respondent’s role and level of experience </a:t>
            </a:r>
          </a:p>
          <a:p>
            <a:pPr marL="342900" indent="-342900">
              <a:buFont typeface="+mj-lt"/>
              <a:buAutoNum type="arabicPeriod"/>
            </a:pPr>
            <a:r>
              <a:rPr lang="en-US" sz="1500"/>
              <a:t>Likert-scale items on their attitude regarding each benefit and barrier</a:t>
            </a:r>
          </a:p>
          <a:p>
            <a:pPr marL="342900" indent="-342900">
              <a:buFont typeface="+mj-lt"/>
              <a:buAutoNum type="arabicPeriod"/>
            </a:pPr>
            <a:r>
              <a:rPr lang="en-US" sz="1500"/>
              <a:t>Repeat the questions after demonstrating our prototype</a:t>
            </a:r>
          </a:p>
        </p:txBody>
      </p:sp>
      <p:sp>
        <p:nvSpPr>
          <p:cNvPr id="7" name="TextBox 6">
            <a:extLst>
              <a:ext uri="{FF2B5EF4-FFF2-40B4-BE49-F238E27FC236}">
                <a16:creationId xmlns:a16="http://schemas.microsoft.com/office/drawing/2014/main" id="{CE44A657-BF1D-68F7-9857-538E53330E73}"/>
              </a:ext>
            </a:extLst>
          </p:cNvPr>
          <p:cNvSpPr txBox="1"/>
          <p:nvPr/>
        </p:nvSpPr>
        <p:spPr>
          <a:xfrm>
            <a:off x="9722948" y="2747463"/>
            <a:ext cx="4396739" cy="553998"/>
          </a:xfrm>
          <a:prstGeom prst="rect">
            <a:avLst/>
          </a:prstGeom>
          <a:noFill/>
        </p:spPr>
        <p:txBody>
          <a:bodyPr wrap="square" rtlCol="0">
            <a:spAutoFit/>
          </a:bodyPr>
          <a:lstStyle/>
          <a:p>
            <a:pPr marL="342900" indent="-342900">
              <a:buFont typeface="+mj-lt"/>
              <a:buAutoNum type="arabicPeriod"/>
            </a:pPr>
            <a:r>
              <a:rPr lang="en-US" sz="1000"/>
              <a:t>Adam </a:t>
            </a:r>
            <a:r>
              <a:rPr lang="en-US" sz="1000" err="1"/>
              <a:t>Zibak</a:t>
            </a:r>
            <a:r>
              <a:rPr lang="en-US" sz="1000"/>
              <a:t> and Andrew Simpson. 2019. Cyber Threat Information Sharing: Perceived Benefits and Barriers. In Proceedings of the 14th International Conference on Availability, Reliability and Security (ARES 2019) (ARES ’19), August 26–29, 2019, Canterbury, United Kingdom. ACM, New York, NY, USA, 9 pages. https://doi.org/10.1145/3339252.3340528</a:t>
            </a:r>
            <a:endParaRPr lang="en-150" sz="1000"/>
          </a:p>
        </p:txBody>
      </p:sp>
      <p:sp>
        <p:nvSpPr>
          <p:cNvPr id="8" name="TextBox 7">
            <a:extLst>
              <a:ext uri="{FF2B5EF4-FFF2-40B4-BE49-F238E27FC236}">
                <a16:creationId xmlns:a16="http://schemas.microsoft.com/office/drawing/2014/main" id="{404A6B70-DACA-16AD-7188-FA1B16BE11A9}"/>
              </a:ext>
            </a:extLst>
          </p:cNvPr>
          <p:cNvSpPr txBox="1"/>
          <p:nvPr/>
        </p:nvSpPr>
        <p:spPr>
          <a:xfrm>
            <a:off x="259958" y="5197214"/>
            <a:ext cx="383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solidFill>
                  <a:schemeClr val="bg2">
                    <a:lumMod val="50000"/>
                  </a:schemeClr>
                </a:solidFill>
                <a:cs typeface="Arial"/>
              </a:rPr>
              <a:t>14</a:t>
            </a:r>
            <a:endParaRPr lang="en-GB" sz="1200" dirty="0">
              <a:solidFill>
                <a:schemeClr val="bg2">
                  <a:lumMod val="50000"/>
                </a:schemeClr>
              </a:solidFill>
            </a:endParaRPr>
          </a:p>
        </p:txBody>
      </p:sp>
      <p:sp>
        <p:nvSpPr>
          <p:cNvPr id="12" name="Text Placeholder 11">
            <a:extLst>
              <a:ext uri="{FF2B5EF4-FFF2-40B4-BE49-F238E27FC236}">
                <a16:creationId xmlns:a16="http://schemas.microsoft.com/office/drawing/2014/main" id="{EF3039D6-7CF1-376D-F120-C5E92EF3EA0C}"/>
              </a:ext>
            </a:extLst>
          </p:cNvPr>
          <p:cNvSpPr>
            <a:spLocks noGrp="1"/>
          </p:cNvSpPr>
          <p:nvPr>
            <p:ph type="body" sz="quarter" idx="11"/>
          </p:nvPr>
        </p:nvSpPr>
        <p:spPr/>
        <p:txBody>
          <a:bodyPr/>
          <a:lstStyle/>
          <a:p>
            <a:endParaRPr lang="en-150"/>
          </a:p>
        </p:txBody>
      </p:sp>
    </p:spTree>
    <p:extLst>
      <p:ext uri="{BB962C8B-B14F-4D97-AF65-F5344CB8AC3E}">
        <p14:creationId xmlns:p14="http://schemas.microsoft.com/office/powerpoint/2010/main" val="81235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plan / timeline / milestones</a:t>
            </a:r>
          </a:p>
        </p:txBody>
      </p:sp>
      <p:sp>
        <p:nvSpPr>
          <p:cNvPr id="4" name="Text Placeholder 3"/>
          <p:cNvSpPr>
            <a:spLocks noGrp="1"/>
          </p:cNvSpPr>
          <p:nvPr>
            <p:ph type="body" sz="quarter" idx="11"/>
          </p:nvPr>
        </p:nvSpPr>
        <p:spPr/>
        <p:txBody>
          <a:bodyPr/>
          <a:lstStyle/>
          <a:p>
            <a:r>
              <a:rPr lang="en-US" dirty="0"/>
              <a:t>Milestones</a:t>
            </a:r>
            <a:endParaRPr lang="en-US" dirty="0">
              <a:solidFill>
                <a:srgbClr val="FF0000"/>
              </a:solidFill>
            </a:endParaRPr>
          </a:p>
        </p:txBody>
      </p:sp>
      <p:sp>
        <p:nvSpPr>
          <p:cNvPr id="3" name="Content Placeholder 2"/>
          <p:cNvSpPr>
            <a:spLocks noGrp="1"/>
          </p:cNvSpPr>
          <p:nvPr>
            <p:ph type="body" sz="quarter" idx="13"/>
          </p:nvPr>
        </p:nvSpPr>
        <p:spPr>
          <a:xfrm>
            <a:off x="9544228" y="1877475"/>
            <a:ext cx="5683693" cy="2661708"/>
          </a:xfrm>
        </p:spPr>
        <p:txBody>
          <a:bodyPr/>
          <a:lstStyle/>
          <a:p>
            <a:pPr marL="228600" indent="-228600">
              <a:buFont typeface="+mj-lt"/>
              <a:buAutoNum type="arabicPeriod"/>
            </a:pPr>
            <a:r>
              <a:rPr lang="en-US" sz="1500" dirty="0"/>
              <a:t>Foundation (1m)</a:t>
            </a:r>
          </a:p>
          <a:p>
            <a:pPr lvl="1">
              <a:buFont typeface="Arial" panose="020B0604020202020204" pitchFamily="34" charset="0"/>
              <a:buChar char="•"/>
            </a:pPr>
            <a:r>
              <a:rPr lang="en-US" sz="900" dirty="0"/>
              <a:t>Related works (1)</a:t>
            </a:r>
          </a:p>
          <a:p>
            <a:pPr lvl="1">
              <a:buFont typeface="Arial" panose="020B0604020202020204" pitchFamily="34" charset="0"/>
              <a:buChar char="•"/>
            </a:pPr>
            <a:r>
              <a:rPr lang="en-US" sz="900" dirty="0"/>
              <a:t>Define use case scenarios (2)</a:t>
            </a:r>
          </a:p>
          <a:p>
            <a:pPr marL="228600" indent="-228600">
              <a:buFont typeface="+mj-lt"/>
              <a:buAutoNum type="arabicPeriod"/>
            </a:pPr>
            <a:r>
              <a:rPr lang="en-US" sz="1500" dirty="0"/>
              <a:t>Analysis and modelling (1m)</a:t>
            </a:r>
          </a:p>
          <a:p>
            <a:pPr lvl="1">
              <a:buFont typeface="Arial" panose="020B0604020202020204" pitchFamily="34" charset="0"/>
              <a:buChar char="•"/>
            </a:pPr>
            <a:r>
              <a:rPr lang="en-US" sz="900" dirty="0">
                <a:highlight>
                  <a:srgbClr val="00FF00"/>
                </a:highlight>
              </a:rPr>
              <a:t>Information Modelling (3w)</a:t>
            </a:r>
          </a:p>
          <a:p>
            <a:pPr lvl="2">
              <a:buFont typeface="Arial" panose="020B0604020202020204" pitchFamily="34" charset="0"/>
              <a:buChar char="•"/>
            </a:pPr>
            <a:r>
              <a:rPr lang="en-US" sz="900" dirty="0">
                <a:highlight>
                  <a:srgbClr val="00FF00"/>
                </a:highlight>
              </a:rPr>
              <a:t>Policies</a:t>
            </a:r>
          </a:p>
          <a:p>
            <a:pPr lvl="2">
              <a:buFont typeface="Arial" panose="020B0604020202020204" pitchFamily="34" charset="0"/>
              <a:buChar char="•"/>
            </a:pPr>
            <a:r>
              <a:rPr lang="en-US" sz="900" dirty="0">
                <a:highlight>
                  <a:srgbClr val="00FF00"/>
                </a:highlight>
              </a:rPr>
              <a:t>CTI</a:t>
            </a:r>
          </a:p>
          <a:p>
            <a:pPr lvl="1">
              <a:buFont typeface="Arial" panose="020B0604020202020204" pitchFamily="34" charset="0"/>
              <a:buChar char="•"/>
            </a:pPr>
            <a:r>
              <a:rPr lang="en-US" sz="900" dirty="0">
                <a:highlight>
                  <a:srgbClr val="00FF00"/>
                </a:highlight>
              </a:rPr>
              <a:t>System Design (1w)</a:t>
            </a:r>
          </a:p>
          <a:p>
            <a:pPr lvl="2">
              <a:buFont typeface="Arial" panose="020B0604020202020204" pitchFamily="34" charset="0"/>
              <a:buChar char="•"/>
            </a:pPr>
            <a:r>
              <a:rPr lang="en-US" sz="900" dirty="0">
                <a:highlight>
                  <a:srgbClr val="00FF00"/>
                </a:highlight>
              </a:rPr>
              <a:t>Components </a:t>
            </a:r>
          </a:p>
          <a:p>
            <a:pPr lvl="2">
              <a:buFont typeface="Arial" panose="020B0604020202020204" pitchFamily="34" charset="0"/>
              <a:buChar char="•"/>
            </a:pPr>
            <a:r>
              <a:rPr lang="en-US" sz="900" dirty="0">
                <a:highlight>
                  <a:srgbClr val="00FF00"/>
                </a:highlight>
              </a:rPr>
              <a:t>Data Flow</a:t>
            </a:r>
          </a:p>
          <a:p>
            <a:pPr lvl="1">
              <a:buFont typeface="Arial" panose="020B0604020202020204" pitchFamily="34" charset="0"/>
              <a:buChar char="•"/>
            </a:pPr>
            <a:r>
              <a:rPr lang="en-US" sz="900" dirty="0">
                <a:highlight>
                  <a:srgbClr val="00FF00"/>
                </a:highlight>
              </a:rPr>
              <a:t>Writing (1w)</a:t>
            </a:r>
          </a:p>
          <a:p>
            <a:pPr marL="228600" indent="-228600">
              <a:buFont typeface="+mj-lt"/>
              <a:buAutoNum type="arabicPeriod"/>
            </a:pPr>
            <a:r>
              <a:rPr lang="en-US" sz="1500" dirty="0"/>
              <a:t>Prototype implementation (1.5m)</a:t>
            </a:r>
          </a:p>
          <a:p>
            <a:pPr lvl="1"/>
            <a:r>
              <a:rPr lang="en-US" sz="900" dirty="0"/>
              <a:t>Setup dataspace (2)</a:t>
            </a:r>
          </a:p>
          <a:p>
            <a:pPr lvl="1"/>
            <a:r>
              <a:rPr lang="en-US" sz="900" dirty="0">
                <a:highlight>
                  <a:srgbClr val="00FF00"/>
                </a:highlight>
              </a:rPr>
              <a:t>Integration with TIP (2)</a:t>
            </a:r>
          </a:p>
          <a:p>
            <a:pPr lvl="1"/>
            <a:r>
              <a:rPr lang="en-US" sz="900" dirty="0"/>
              <a:t>Sharing panel (2)</a:t>
            </a:r>
          </a:p>
          <a:p>
            <a:pPr marL="228600" indent="-228600">
              <a:buFont typeface="+mj-lt"/>
              <a:buAutoNum type="arabicPeriod"/>
            </a:pPr>
            <a:r>
              <a:rPr lang="en-US" sz="1500" dirty="0"/>
              <a:t>Evaluation (1m)</a:t>
            </a:r>
          </a:p>
          <a:p>
            <a:pPr marL="228600" indent="-228600">
              <a:buFont typeface="+mj-lt"/>
              <a:buAutoNum type="arabicPeriod"/>
            </a:pPr>
            <a:r>
              <a:rPr lang="en-US" sz="1500" dirty="0"/>
              <a:t>Writing and buffer (1.5m)</a:t>
            </a:r>
          </a:p>
        </p:txBody>
      </p:sp>
      <p:sp>
        <p:nvSpPr>
          <p:cNvPr id="6" name="TextBox 5">
            <a:extLst>
              <a:ext uri="{FF2B5EF4-FFF2-40B4-BE49-F238E27FC236}">
                <a16:creationId xmlns:a16="http://schemas.microsoft.com/office/drawing/2014/main" id="{B26DD704-676D-C2B9-C99C-28C64F85CE51}"/>
              </a:ext>
            </a:extLst>
          </p:cNvPr>
          <p:cNvSpPr txBox="1"/>
          <p:nvPr/>
        </p:nvSpPr>
        <p:spPr>
          <a:xfrm>
            <a:off x="259958" y="5197214"/>
            <a:ext cx="383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solidFill>
                  <a:schemeClr val="bg2">
                    <a:lumMod val="50000"/>
                  </a:schemeClr>
                </a:solidFill>
                <a:cs typeface="Arial"/>
              </a:rPr>
              <a:t>15</a:t>
            </a:r>
            <a:endParaRPr lang="en-GB" sz="1200" dirty="0">
              <a:solidFill>
                <a:schemeClr val="bg2">
                  <a:lumMod val="50000"/>
                </a:schemeClr>
              </a:solidFill>
            </a:endParaRPr>
          </a:p>
        </p:txBody>
      </p:sp>
      <p:graphicFrame>
        <p:nvGraphicFramePr>
          <p:cNvPr id="5" name="Table 4">
            <a:extLst>
              <a:ext uri="{FF2B5EF4-FFF2-40B4-BE49-F238E27FC236}">
                <a16:creationId xmlns:a16="http://schemas.microsoft.com/office/drawing/2014/main" id="{023BA2CA-4AC0-6322-7A58-45C2077E52D9}"/>
              </a:ext>
            </a:extLst>
          </p:cNvPr>
          <p:cNvGraphicFramePr>
            <a:graphicFrameLocks noGrp="1"/>
          </p:cNvGraphicFramePr>
          <p:nvPr>
            <p:extLst>
              <p:ext uri="{D42A27DB-BD31-4B8C-83A1-F6EECF244321}">
                <p14:modId xmlns:p14="http://schemas.microsoft.com/office/powerpoint/2010/main" val="3770006509"/>
              </p:ext>
            </p:extLst>
          </p:nvPr>
        </p:nvGraphicFramePr>
        <p:xfrm>
          <a:off x="80848" y="1292780"/>
          <a:ext cx="3807938" cy="3611804"/>
        </p:xfrm>
        <a:graphic>
          <a:graphicData uri="http://schemas.openxmlformats.org/drawingml/2006/table">
            <a:tbl>
              <a:tblPr firstRow="1" bandRow="1">
                <a:tableStyleId>{5C22544A-7EE6-4342-B048-85BDC9FD1C3A}</a:tableStyleId>
              </a:tblPr>
              <a:tblGrid>
                <a:gridCol w="1536354">
                  <a:extLst>
                    <a:ext uri="{9D8B030D-6E8A-4147-A177-3AD203B41FA5}">
                      <a16:colId xmlns:a16="http://schemas.microsoft.com/office/drawing/2014/main" val="2956465545"/>
                    </a:ext>
                  </a:extLst>
                </a:gridCol>
                <a:gridCol w="2271584">
                  <a:extLst>
                    <a:ext uri="{9D8B030D-6E8A-4147-A177-3AD203B41FA5}">
                      <a16:colId xmlns:a16="http://schemas.microsoft.com/office/drawing/2014/main" val="3328417425"/>
                    </a:ext>
                  </a:extLst>
                </a:gridCol>
              </a:tblGrid>
              <a:tr h="314541">
                <a:tc rowSpan="2">
                  <a:txBody>
                    <a:bodyPr/>
                    <a:lstStyle/>
                    <a:p>
                      <a:pPr lvl="0" algn="ctr">
                        <a:buNone/>
                      </a:pPr>
                      <a:r>
                        <a:rPr lang="en-US" sz="1000" b="1" i="0" u="none" strike="noStrike" noProof="0" dirty="0">
                          <a:solidFill>
                            <a:srgbClr val="000000"/>
                          </a:solidFill>
                          <a:latin typeface="Arial"/>
                        </a:rPr>
                        <a:t>Foundation</a:t>
                      </a:r>
                      <a:endParaRPr lang="en-US" sz="10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lvl="0" algn="ctr">
                        <a:buNone/>
                      </a:pPr>
                      <a:r>
                        <a:rPr lang="en-US" sz="900" b="0" i="0" u="none" strike="noStrike" noProof="0" dirty="0">
                          <a:solidFill>
                            <a:srgbClr val="000000"/>
                          </a:solidFill>
                          <a:latin typeface="Arial"/>
                        </a:rPr>
                        <a:t>Related works</a:t>
                      </a:r>
                      <a:endParaRPr lang="en-US" dirty="0"/>
                    </a:p>
                  </a:txBody>
                  <a:tcP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8032771"/>
                  </a:ext>
                </a:extLst>
              </a:tr>
              <a:tr h="336234">
                <a:tc vMerge="1">
                  <a:txBody>
                    <a:bodyPr/>
                    <a:lstStyle/>
                    <a:p>
                      <a:endParaRPr lang="en-US"/>
                    </a:p>
                  </a:txBody>
                  <a:tcPr/>
                </a:tc>
                <a:tc>
                  <a:txBody>
                    <a:bodyPr/>
                    <a:lstStyle/>
                    <a:p>
                      <a:pPr lvl="0" algn="ctr">
                        <a:buNone/>
                      </a:pPr>
                      <a:r>
                        <a:rPr lang="en-US" sz="1000" b="0" i="0" u="none" strike="noStrike" noProof="0">
                          <a:solidFill>
                            <a:srgbClr val="000000"/>
                          </a:solidFill>
                          <a:latin typeface="Arial"/>
                        </a:rPr>
                        <a:t>Define use case scenarios</a:t>
                      </a:r>
                      <a:endParaRPr lang="en-US" sz="10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7241981"/>
                  </a:ext>
                </a:extLst>
              </a:tr>
              <a:tr h="325388">
                <a:tc rowSpan="2">
                  <a:txBody>
                    <a:bodyPr/>
                    <a:lstStyle/>
                    <a:p>
                      <a:pPr lvl="0" algn="ctr">
                        <a:buNone/>
                      </a:pPr>
                      <a:r>
                        <a:rPr lang="en-US" sz="1000" b="1" i="0" u="none" strike="noStrike" noProof="0" dirty="0">
                          <a:solidFill>
                            <a:srgbClr val="000000"/>
                          </a:solidFill>
                          <a:latin typeface="Arial"/>
                        </a:rPr>
                        <a:t>Analysis and modelling</a:t>
                      </a:r>
                      <a:endParaRPr lang="en-US" sz="10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lvl="0" algn="ctr">
                        <a:buNone/>
                      </a:pPr>
                      <a:r>
                        <a:rPr lang="en-GB" sz="1000" b="0" i="0" u="none" strike="noStrike" baseline="0" noProof="0">
                          <a:solidFill>
                            <a:srgbClr val="000000"/>
                          </a:solidFill>
                          <a:latin typeface="Arial"/>
                        </a:rPr>
                        <a:t>Information Modelling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6984557"/>
                  </a:ext>
                </a:extLst>
              </a:tr>
              <a:tr h="368773">
                <a:tc vMerge="1">
                  <a:txBody>
                    <a:bodyPr/>
                    <a:lstStyle/>
                    <a:p>
                      <a:endParaRPr lang="en-US"/>
                    </a:p>
                  </a:txBody>
                  <a:tcPr anchor="ctr"/>
                </a:tc>
                <a:tc>
                  <a:txBody>
                    <a:bodyPr/>
                    <a:lstStyle/>
                    <a:p>
                      <a:pPr marL="0" lvl="0" indent="0" algn="ctr">
                        <a:lnSpc>
                          <a:spcPct val="100000"/>
                        </a:lnSpc>
                        <a:buNone/>
                      </a:pPr>
                      <a:r>
                        <a:rPr lang="en-GB" sz="1000" b="0" i="0" u="none" strike="noStrike" baseline="0" noProof="0">
                          <a:solidFill>
                            <a:srgbClr val="000000"/>
                          </a:solidFill>
                          <a:latin typeface="Arial"/>
                        </a:rPr>
                        <a:t>System Design</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3301547"/>
                  </a:ext>
                </a:extLst>
              </a:tr>
              <a:tr h="249464">
                <a:tc rowSpan="3">
                  <a:txBody>
                    <a:bodyPr/>
                    <a:lstStyle/>
                    <a:p>
                      <a:pPr marL="0" lvl="0" algn="ctr" defTabSz="685800" rtl="0" eaLnBrk="1" latinLnBrk="0" hangingPunct="1">
                        <a:buNone/>
                      </a:pPr>
                      <a:r>
                        <a:rPr lang="en-US" sz="1000" b="1" i="0" u="none" strike="noStrike" kern="1200" baseline="0" noProof="0" dirty="0">
                          <a:solidFill>
                            <a:srgbClr val="000000"/>
                          </a:solidFill>
                          <a:latin typeface="Arial"/>
                          <a:ea typeface="+mn-ea"/>
                          <a:cs typeface="+mn-cs"/>
                        </a:rPr>
                        <a:t>Prototype implementation</a:t>
                      </a:r>
                      <a:endParaRPr lang="en-US" sz="1000" b="1" i="0" u="none" strike="noStrike" kern="1200" baseline="0" dirty="0">
                        <a:solidFill>
                          <a:srgbClr val="000000"/>
                        </a:solidFill>
                        <a:latin typeface="Arial"/>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342900" marR="0" lvl="1" indent="0" algn="l">
                        <a:lnSpc>
                          <a:spcPct val="100000"/>
                        </a:lnSpc>
                        <a:spcBef>
                          <a:spcPct val="0"/>
                        </a:spcBef>
                        <a:spcAft>
                          <a:spcPct val="0"/>
                        </a:spcAft>
                        <a:buNone/>
                      </a:pPr>
                      <a:r>
                        <a:rPr lang="en-US" sz="1000" b="0" i="0" u="none" strike="noStrike" noProof="0">
                          <a:solidFill>
                            <a:srgbClr val="000000"/>
                          </a:solidFill>
                          <a:latin typeface="Arial"/>
                        </a:rPr>
                        <a:t>Setup dataspace</a:t>
                      </a:r>
                      <a:endParaRPr lang="en-US" sz="10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8485151"/>
                  </a:ext>
                </a:extLst>
              </a:tr>
              <a:tr h="390465">
                <a:tc vMerge="1">
                  <a:txBody>
                    <a:bodyPr/>
                    <a:lstStyle/>
                    <a:p>
                      <a:endParaRPr lang="en-US"/>
                    </a:p>
                  </a:txBody>
                  <a:tcPr/>
                </a:tc>
                <a:tc>
                  <a:txBody>
                    <a:bodyPr/>
                    <a:lstStyle/>
                    <a:p>
                      <a:pPr lvl="0" algn="ctr">
                        <a:buNone/>
                      </a:pPr>
                      <a:r>
                        <a:rPr lang="en-US" sz="1000" b="0" i="0" u="none" strike="noStrike" kern="1200" baseline="0" noProof="0">
                          <a:solidFill>
                            <a:srgbClr val="000000"/>
                          </a:solidFill>
                          <a:latin typeface="Arial"/>
                          <a:ea typeface="+mn-ea"/>
                          <a:cs typeface="+mn-cs"/>
                        </a:rPr>
                        <a:t>Integration with TIP</a:t>
                      </a:r>
                      <a:endParaRPr lang="en-US" sz="1000" b="0" i="0" u="none" strike="noStrike" kern="1200" baseline="0">
                        <a:solidFill>
                          <a:srgbClr val="000000"/>
                        </a:solidFill>
                        <a:latin typeface="Arial"/>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9063054"/>
                  </a:ext>
                </a:extLst>
              </a:tr>
              <a:tr h="260310">
                <a:tc vMerge="1">
                  <a:txBody>
                    <a:bodyPr/>
                    <a:lstStyle/>
                    <a:p>
                      <a:endParaRPr lang="en-US"/>
                    </a:p>
                  </a:txBody>
                  <a:tcPr/>
                </a:tc>
                <a:tc>
                  <a:txBody>
                    <a:bodyPr/>
                    <a:lstStyle/>
                    <a:p>
                      <a:pPr marL="0" lvl="0" algn="ctr" defTabSz="685800" rtl="0" eaLnBrk="1" latinLnBrk="0" hangingPunct="1">
                        <a:buNone/>
                      </a:pPr>
                      <a:r>
                        <a:rPr lang="en-US" sz="1000" b="0" i="0" u="none" strike="noStrike" kern="1200" baseline="0" noProof="0">
                          <a:solidFill>
                            <a:srgbClr val="000000"/>
                          </a:solidFill>
                          <a:latin typeface="Arial"/>
                          <a:ea typeface="+mn-ea"/>
                          <a:cs typeface="+mn-cs"/>
                        </a:rPr>
                        <a:t>Sharing panel</a:t>
                      </a:r>
                      <a:endParaRPr lang="en-US" sz="1000" b="0" i="0" u="none" strike="noStrike" kern="1200" baseline="0">
                        <a:solidFill>
                          <a:srgbClr val="000000"/>
                        </a:solidFill>
                        <a:latin typeface="Arial"/>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0530874"/>
                  </a:ext>
                </a:extLst>
              </a:tr>
              <a:tr h="303696">
                <a:tc>
                  <a:txBody>
                    <a:bodyPr/>
                    <a:lstStyle/>
                    <a:p>
                      <a:pPr lvl="0" algn="ctr">
                        <a:buNone/>
                      </a:pPr>
                      <a:r>
                        <a:rPr lang="en-US" sz="1000" b="1" i="0" u="none" strike="noStrike" noProof="0" dirty="0">
                          <a:solidFill>
                            <a:srgbClr val="000000"/>
                          </a:solidFill>
                          <a:latin typeface="Arial"/>
                        </a:rPr>
                        <a:t>Evaluation</a:t>
                      </a:r>
                      <a:endParaRPr lang="en-US" sz="10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C9FF"/>
                    </a:solidFill>
                  </a:tcPr>
                </a:tc>
                <a:tc>
                  <a:txBody>
                    <a:bodyPr/>
                    <a:lstStyle/>
                    <a:p>
                      <a:pPr lvl="0" algn="ctr">
                        <a:buNone/>
                      </a:pPr>
                      <a:endParaRPr lang="en-US" sz="1000" b="1" i="0" u="none" strike="noStrike" noProof="0">
                        <a:solidFill>
                          <a:srgbClr val="000000"/>
                        </a:solidFill>
                        <a:latin typeface="Aria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6415464"/>
                  </a:ext>
                </a:extLst>
              </a:tr>
              <a:tr h="260310">
                <a:tc rowSpan="2">
                  <a:txBody>
                    <a:bodyPr/>
                    <a:lstStyle/>
                    <a:p>
                      <a:pPr lvl="0" algn="ctr">
                        <a:buNone/>
                      </a:pPr>
                      <a:r>
                        <a:rPr lang="en-US" sz="1000" b="1" i="0" u="none" strike="noStrike" noProof="0" dirty="0">
                          <a:solidFill>
                            <a:srgbClr val="000000"/>
                          </a:solidFill>
                          <a:latin typeface="Arial"/>
                        </a:rPr>
                        <a:t>Writing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lvl="0" algn="ctr">
                        <a:buNone/>
                      </a:pPr>
                      <a:r>
                        <a:rPr lang="en-US" sz="1000" b="0" i="0" u="none" strike="noStrike" kern="1200" baseline="0" noProof="0" dirty="0">
                          <a:solidFill>
                            <a:srgbClr val="000000"/>
                          </a:solidFill>
                          <a:latin typeface="Arial"/>
                          <a:ea typeface="+mn-ea"/>
                          <a:cs typeface="+mn-cs"/>
                        </a:rPr>
                        <a:t>Phase 1</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389375"/>
                  </a:ext>
                </a:extLst>
              </a:tr>
              <a:tr h="282002">
                <a:tc vMerge="1">
                  <a:txBody>
                    <a:bodyPr/>
                    <a:lstStyle/>
                    <a:p>
                      <a:pPr lvl="0" algn="ctr">
                        <a:buNone/>
                      </a:pPr>
                      <a:endParaRPr lang="en-US" sz="1000" b="1"/>
                    </a:p>
                  </a:txBody>
                  <a:tcPr anchor="ctr">
                    <a:solidFill>
                      <a:schemeClr val="tx2">
                        <a:lumMod val="20000"/>
                        <a:lumOff val="80000"/>
                      </a:schemeClr>
                    </a:solidFill>
                  </a:tcPr>
                </a:tc>
                <a:tc>
                  <a:txBody>
                    <a:bodyPr/>
                    <a:lstStyle/>
                    <a:p>
                      <a:pPr lvl="0" algn="ctr">
                        <a:buNone/>
                      </a:pPr>
                      <a:r>
                        <a:rPr lang="en-US" sz="1000" b="0" i="0" u="none" strike="noStrike" kern="1200" baseline="0" noProof="0" dirty="0">
                          <a:solidFill>
                            <a:srgbClr val="000000"/>
                          </a:solidFill>
                          <a:latin typeface="Arial"/>
                          <a:ea typeface="+mn-ea"/>
                          <a:cs typeface="+mn-cs"/>
                        </a:rPr>
                        <a:t>Phase 2</a:t>
                      </a:r>
                      <a:endParaRPr lang="en-US" dirty="0"/>
                    </a:p>
                  </a:txBody>
                  <a:tcPr anchor="ctr">
                    <a:lnL w="0">
                      <a:noFill/>
                    </a:lnL>
                    <a:lnR w="0">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2218665"/>
                  </a:ext>
                </a:extLst>
              </a:tr>
              <a:tr h="520621">
                <a:tc>
                  <a:txBody>
                    <a:bodyPr/>
                    <a:lstStyle/>
                    <a:p>
                      <a:pPr lvl="0" algn="ctr">
                        <a:buNone/>
                      </a:pPr>
                      <a:r>
                        <a:rPr lang="en-US" sz="1000" b="1" i="0" u="none" strike="noStrike" noProof="0" dirty="0">
                          <a:solidFill>
                            <a:srgbClr val="000000"/>
                          </a:solidFill>
                          <a:latin typeface="Arial"/>
                        </a:rPr>
                        <a:t>Buffer</a:t>
                      </a:r>
                      <a:endParaRPr lang="en-US"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0DC"/>
                    </a:solidFill>
                  </a:tcPr>
                </a:tc>
                <a:tc>
                  <a:txBody>
                    <a:bodyPr/>
                    <a:lstStyle/>
                    <a:p>
                      <a:pPr lvl="0" algn="ctr">
                        <a:buNone/>
                      </a:pPr>
                      <a:endParaRPr lang="en-US" sz="1000" b="0" i="0" u="none" strike="noStrike" kern="1200" baseline="0" noProof="0" dirty="0">
                        <a:solidFill>
                          <a:srgbClr val="000000"/>
                        </a:solidFill>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8519030"/>
                  </a:ext>
                </a:extLst>
              </a:tr>
            </a:tbl>
          </a:graphicData>
        </a:graphic>
      </p:graphicFrame>
      <p:pic>
        <p:nvPicPr>
          <p:cNvPr id="7" name="Picture 6" descr="A graph with different colored bars&#10;&#10;Description automatically generated">
            <a:extLst>
              <a:ext uri="{FF2B5EF4-FFF2-40B4-BE49-F238E27FC236}">
                <a16:creationId xmlns:a16="http://schemas.microsoft.com/office/drawing/2014/main" id="{68F14753-81F9-9CC6-BA36-1FC8378FF7C5}"/>
              </a:ext>
            </a:extLst>
          </p:cNvPr>
          <p:cNvPicPr>
            <a:picLocks noChangeAspect="1"/>
          </p:cNvPicPr>
          <p:nvPr/>
        </p:nvPicPr>
        <p:blipFill>
          <a:blip r:embed="rId3"/>
          <a:stretch>
            <a:fillRect/>
          </a:stretch>
        </p:blipFill>
        <p:spPr>
          <a:xfrm>
            <a:off x="3581635" y="957495"/>
            <a:ext cx="5358058" cy="4009643"/>
          </a:xfrm>
          <a:prstGeom prst="rect">
            <a:avLst/>
          </a:prstGeom>
        </p:spPr>
      </p:pic>
    </p:spTree>
    <p:extLst>
      <p:ext uri="{BB962C8B-B14F-4D97-AF65-F5344CB8AC3E}">
        <p14:creationId xmlns:p14="http://schemas.microsoft.com/office/powerpoint/2010/main" val="1777833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D89AA41-4A13-38EE-36E6-6340C2F0D881}"/>
              </a:ext>
            </a:extLst>
          </p:cNvPr>
          <p:cNvSpPr>
            <a:spLocks noGrp="1"/>
          </p:cNvSpPr>
          <p:nvPr>
            <p:ph type="body" sz="quarter" idx="11"/>
          </p:nvPr>
        </p:nvSpPr>
        <p:spPr/>
        <p:txBody>
          <a:bodyPr/>
          <a:lstStyle/>
          <a:p>
            <a:endParaRPr lang="en-150"/>
          </a:p>
        </p:txBody>
      </p:sp>
    </p:spTree>
    <p:extLst>
      <p:ext uri="{BB962C8B-B14F-4D97-AF65-F5344CB8AC3E}">
        <p14:creationId xmlns:p14="http://schemas.microsoft.com/office/powerpoint/2010/main" val="1226410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Appendix – Dataspace Architecture</a:t>
            </a:r>
          </a:p>
        </p:txBody>
      </p:sp>
      <p:sp>
        <p:nvSpPr>
          <p:cNvPr id="4" name="Text Placeholder 3"/>
          <p:cNvSpPr>
            <a:spLocks noGrp="1"/>
          </p:cNvSpPr>
          <p:nvPr>
            <p:ph type="body" sz="quarter" idx="11"/>
          </p:nvPr>
        </p:nvSpPr>
        <p:spPr/>
        <p:txBody>
          <a:bodyPr/>
          <a:lstStyle/>
          <a:p>
            <a:r>
              <a:rPr lang="en-US"/>
              <a:t>International Dataspaces</a:t>
            </a:r>
          </a:p>
        </p:txBody>
      </p:sp>
      <p:sp>
        <p:nvSpPr>
          <p:cNvPr id="3" name="Content Placeholder 2"/>
          <p:cNvSpPr>
            <a:spLocks noGrp="1"/>
          </p:cNvSpPr>
          <p:nvPr>
            <p:ph type="body" sz="quarter" idx="13"/>
          </p:nvPr>
        </p:nvSpPr>
        <p:spPr>
          <a:xfrm>
            <a:off x="287339" y="1437207"/>
            <a:ext cx="2528147" cy="2930397"/>
          </a:xfrm>
        </p:spPr>
        <p:txBody>
          <a:bodyPr/>
          <a:lstStyle/>
          <a:p>
            <a:r>
              <a:rPr lang="en-US" sz="1500"/>
              <a:t>Goals</a:t>
            </a:r>
          </a:p>
          <a:p>
            <a:pPr lvl="1"/>
            <a:r>
              <a:rPr lang="en-US" sz="900"/>
              <a:t>Secure</a:t>
            </a:r>
          </a:p>
          <a:p>
            <a:pPr lvl="1"/>
            <a:r>
              <a:rPr lang="en-US" sz="900"/>
              <a:t>Sovereignty (Keep control over data)</a:t>
            </a:r>
          </a:p>
          <a:p>
            <a:pPr lvl="1"/>
            <a:r>
              <a:rPr lang="en-US" sz="900"/>
              <a:t>Federated (not a big player)</a:t>
            </a:r>
          </a:p>
          <a:p>
            <a:pPr lvl="1"/>
            <a:r>
              <a:rPr lang="en-US" sz="900"/>
              <a:t>Data sharing</a:t>
            </a:r>
          </a:p>
          <a:p>
            <a:pPr lvl="1"/>
            <a:r>
              <a:rPr lang="en-US" sz="900"/>
              <a:t>Data economy</a:t>
            </a:r>
          </a:p>
          <a:p>
            <a:r>
              <a:rPr lang="en-US" sz="1500"/>
              <a:t>Deliverables</a:t>
            </a:r>
          </a:p>
          <a:p>
            <a:pPr lvl="1"/>
            <a:r>
              <a:rPr lang="en-US" sz="900"/>
              <a:t>Reference architecture model – IDS-RAM</a:t>
            </a:r>
          </a:p>
          <a:p>
            <a:pPr lvl="1"/>
            <a:r>
              <a:rPr lang="en-US" sz="900"/>
              <a:t>Certification</a:t>
            </a:r>
          </a:p>
          <a:p>
            <a:pPr lvl="1"/>
            <a:endParaRPr lang="en-US" sz="900"/>
          </a:p>
        </p:txBody>
      </p:sp>
      <p:sp>
        <p:nvSpPr>
          <p:cNvPr id="8" name="TextBox 7">
            <a:extLst>
              <a:ext uri="{FF2B5EF4-FFF2-40B4-BE49-F238E27FC236}">
                <a16:creationId xmlns:a16="http://schemas.microsoft.com/office/drawing/2014/main" id="{4D326537-4FDB-7FBE-7869-4A8DC76528D4}"/>
              </a:ext>
            </a:extLst>
          </p:cNvPr>
          <p:cNvSpPr txBox="1"/>
          <p:nvPr/>
        </p:nvSpPr>
        <p:spPr>
          <a:xfrm>
            <a:off x="3974954" y="4713625"/>
            <a:ext cx="4572000" cy="261610"/>
          </a:xfrm>
          <a:prstGeom prst="rect">
            <a:avLst/>
          </a:prstGeom>
          <a:noFill/>
        </p:spPr>
        <p:txBody>
          <a:bodyPr wrap="square">
            <a:spAutoFit/>
          </a:bodyPr>
          <a:lstStyle/>
          <a:p>
            <a:r>
              <a:rPr lang="en-US" sz="1100"/>
              <a:t>https://internationaldataspaces.org/why/data-spaces/</a:t>
            </a:r>
            <a:endParaRPr lang="en-150" sz="1100"/>
          </a:p>
        </p:txBody>
      </p:sp>
      <p:pic>
        <p:nvPicPr>
          <p:cNvPr id="9" name="Picture 8" descr="A diagram of data space&#10;&#10;Description automatically generated">
            <a:extLst>
              <a:ext uri="{FF2B5EF4-FFF2-40B4-BE49-F238E27FC236}">
                <a16:creationId xmlns:a16="http://schemas.microsoft.com/office/drawing/2014/main" id="{5EA25809-EC46-4037-E4CD-46C4FD72F62D}"/>
              </a:ext>
            </a:extLst>
          </p:cNvPr>
          <p:cNvPicPr>
            <a:picLocks noChangeAspect="1"/>
          </p:cNvPicPr>
          <p:nvPr/>
        </p:nvPicPr>
        <p:blipFill>
          <a:blip r:embed="rId3"/>
          <a:stretch>
            <a:fillRect/>
          </a:stretch>
        </p:blipFill>
        <p:spPr>
          <a:xfrm>
            <a:off x="2815486" y="779650"/>
            <a:ext cx="6245476" cy="3935950"/>
          </a:xfrm>
          <a:prstGeom prst="rect">
            <a:avLst/>
          </a:prstGeom>
        </p:spPr>
      </p:pic>
      <p:sp>
        <p:nvSpPr>
          <p:cNvPr id="6" name="TextBox 5">
            <a:extLst>
              <a:ext uri="{FF2B5EF4-FFF2-40B4-BE49-F238E27FC236}">
                <a16:creationId xmlns:a16="http://schemas.microsoft.com/office/drawing/2014/main" id="{D22E241F-492E-7BCC-B2F5-0D5E1DCBC0F0}"/>
              </a:ext>
            </a:extLst>
          </p:cNvPr>
          <p:cNvSpPr txBox="1"/>
          <p:nvPr/>
        </p:nvSpPr>
        <p:spPr>
          <a:xfrm>
            <a:off x="259958" y="5197214"/>
            <a:ext cx="383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a:solidFill>
                  <a:schemeClr val="bg2">
                    <a:lumMod val="50000"/>
                  </a:schemeClr>
                </a:solidFill>
                <a:cs typeface="Arial"/>
              </a:rPr>
              <a:t>17</a:t>
            </a:r>
            <a:endParaRPr lang="en-GB" sz="1200">
              <a:solidFill>
                <a:schemeClr val="bg2">
                  <a:lumMod val="50000"/>
                </a:schemeClr>
              </a:solidFill>
            </a:endParaRPr>
          </a:p>
        </p:txBody>
      </p:sp>
    </p:spTree>
    <p:extLst>
      <p:ext uri="{BB962C8B-B14F-4D97-AF65-F5344CB8AC3E}">
        <p14:creationId xmlns:p14="http://schemas.microsoft.com/office/powerpoint/2010/main" val="209064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00" y="168000"/>
            <a:ext cx="8568000" cy="453000"/>
          </a:xfrm>
        </p:spPr>
        <p:txBody>
          <a:bodyPr/>
          <a:lstStyle/>
          <a:p>
            <a:r>
              <a:rPr lang="en-US"/>
              <a:t>Motivation</a:t>
            </a:r>
          </a:p>
        </p:txBody>
      </p:sp>
      <p:sp>
        <p:nvSpPr>
          <p:cNvPr id="4" name="Text Placeholder 3"/>
          <p:cNvSpPr>
            <a:spLocks noGrp="1"/>
          </p:cNvSpPr>
          <p:nvPr>
            <p:ph type="body" sz="quarter" idx="11"/>
          </p:nvPr>
        </p:nvSpPr>
        <p:spPr>
          <a:xfrm>
            <a:off x="288001" y="960000"/>
            <a:ext cx="8569325" cy="210000"/>
          </a:xfrm>
        </p:spPr>
        <p:txBody>
          <a:bodyPr/>
          <a:lstStyle/>
          <a:p>
            <a:r>
              <a:rPr lang="en-US"/>
              <a:t>The Crucial Role of Collaboration in Cybersecurity</a:t>
            </a:r>
          </a:p>
        </p:txBody>
      </p:sp>
      <p:sp>
        <p:nvSpPr>
          <p:cNvPr id="3" name="Content Placeholder 2"/>
          <p:cNvSpPr>
            <a:spLocks noGrp="1"/>
          </p:cNvSpPr>
          <p:nvPr>
            <p:ph type="body" sz="quarter" idx="13"/>
          </p:nvPr>
        </p:nvSpPr>
        <p:spPr>
          <a:xfrm>
            <a:off x="287339" y="1404000"/>
            <a:ext cx="8569325" cy="2661708"/>
          </a:xfrm>
        </p:spPr>
        <p:txBody>
          <a:bodyPr/>
          <a:lstStyle/>
          <a:p>
            <a:r>
              <a:rPr lang="en-US" dirty="0"/>
              <a:t>Constant challenge of cyber defense</a:t>
            </a:r>
          </a:p>
          <a:p>
            <a:r>
              <a:rPr lang="en-US" dirty="0"/>
              <a:t>Interconnected nature of threats</a:t>
            </a:r>
          </a:p>
          <a:p>
            <a:r>
              <a:rPr lang="en-US" dirty="0"/>
              <a:t>Collective defense</a:t>
            </a:r>
          </a:p>
          <a:p>
            <a:r>
              <a:rPr lang="en-US" dirty="0"/>
              <a:t>Reinventing the wheel</a:t>
            </a:r>
          </a:p>
          <a:p>
            <a:r>
              <a:rPr lang="en-US" dirty="0"/>
              <a:t>Sharing information</a:t>
            </a:r>
          </a:p>
          <a:p>
            <a:pPr lvl="1"/>
            <a:r>
              <a:rPr lang="en-US" dirty="0"/>
              <a:t>Attacker motivations, targets, techniques</a:t>
            </a:r>
          </a:p>
          <a:p>
            <a:pPr lvl="1"/>
            <a:r>
              <a:rPr lang="en-US" dirty="0"/>
              <a:t>Vulnerability severity and risk level</a:t>
            </a:r>
          </a:p>
          <a:p>
            <a:pPr lvl="1"/>
            <a:r>
              <a:rPr lang="en-US" dirty="0"/>
              <a:t>Incident response strategies</a:t>
            </a:r>
          </a:p>
          <a:p>
            <a:endParaRPr lang="en-US" dirty="0"/>
          </a:p>
          <a:p>
            <a:endParaRPr lang="en-US" dirty="0"/>
          </a:p>
        </p:txBody>
      </p:sp>
      <p:pic>
        <p:nvPicPr>
          <p:cNvPr id="11" name="Picture 10">
            <a:extLst>
              <a:ext uri="{FF2B5EF4-FFF2-40B4-BE49-F238E27FC236}">
                <a16:creationId xmlns:a16="http://schemas.microsoft.com/office/drawing/2014/main" id="{A0117A42-7EAF-8786-62BD-FDA6A30B7227}"/>
              </a:ext>
            </a:extLst>
          </p:cNvPr>
          <p:cNvPicPr>
            <a:picLocks noChangeAspect="1"/>
          </p:cNvPicPr>
          <p:nvPr/>
        </p:nvPicPr>
        <p:blipFill>
          <a:blip r:embed="rId3"/>
          <a:stretch>
            <a:fillRect/>
          </a:stretch>
        </p:blipFill>
        <p:spPr>
          <a:xfrm>
            <a:off x="7812746" y="888475"/>
            <a:ext cx="797395" cy="797395"/>
          </a:xfrm>
          <a:prstGeom prst="rect">
            <a:avLst/>
          </a:prstGeom>
        </p:spPr>
      </p:pic>
      <p:pic>
        <p:nvPicPr>
          <p:cNvPr id="13" name="Picture 12">
            <a:extLst>
              <a:ext uri="{FF2B5EF4-FFF2-40B4-BE49-F238E27FC236}">
                <a16:creationId xmlns:a16="http://schemas.microsoft.com/office/drawing/2014/main" id="{7E7FAD16-8139-6D32-B635-6605CCAD866A}"/>
              </a:ext>
            </a:extLst>
          </p:cNvPr>
          <p:cNvPicPr>
            <a:picLocks noChangeAspect="1"/>
          </p:cNvPicPr>
          <p:nvPr/>
        </p:nvPicPr>
        <p:blipFill>
          <a:blip r:embed="rId4"/>
          <a:stretch>
            <a:fillRect/>
          </a:stretch>
        </p:blipFill>
        <p:spPr>
          <a:xfrm>
            <a:off x="6133105" y="1711908"/>
            <a:ext cx="797395" cy="797395"/>
          </a:xfrm>
          <a:prstGeom prst="rect">
            <a:avLst/>
          </a:prstGeom>
        </p:spPr>
      </p:pic>
      <p:pic>
        <p:nvPicPr>
          <p:cNvPr id="17" name="Picture 16">
            <a:extLst>
              <a:ext uri="{FF2B5EF4-FFF2-40B4-BE49-F238E27FC236}">
                <a16:creationId xmlns:a16="http://schemas.microsoft.com/office/drawing/2014/main" id="{C513F698-6CAD-EBB2-07BC-80E3CE15F381}"/>
              </a:ext>
            </a:extLst>
          </p:cNvPr>
          <p:cNvPicPr>
            <a:picLocks noChangeAspect="1"/>
          </p:cNvPicPr>
          <p:nvPr/>
        </p:nvPicPr>
        <p:blipFill>
          <a:blip r:embed="rId5"/>
          <a:stretch>
            <a:fillRect/>
          </a:stretch>
        </p:blipFill>
        <p:spPr>
          <a:xfrm>
            <a:off x="6676500" y="3205697"/>
            <a:ext cx="1412635" cy="1412635"/>
          </a:xfrm>
          <a:prstGeom prst="rect">
            <a:avLst/>
          </a:prstGeom>
        </p:spPr>
      </p:pic>
      <p:sp>
        <p:nvSpPr>
          <p:cNvPr id="25" name="TextBox 24">
            <a:extLst>
              <a:ext uri="{FF2B5EF4-FFF2-40B4-BE49-F238E27FC236}">
                <a16:creationId xmlns:a16="http://schemas.microsoft.com/office/drawing/2014/main" id="{14459A68-3274-112A-2CDA-BA026CCB6BC5}"/>
              </a:ext>
            </a:extLst>
          </p:cNvPr>
          <p:cNvSpPr txBox="1"/>
          <p:nvPr/>
        </p:nvSpPr>
        <p:spPr>
          <a:xfrm>
            <a:off x="287337" y="4053076"/>
            <a:ext cx="4187698" cy="340519"/>
          </a:xfrm>
          <a:prstGeom prst="bevel">
            <a:avLst>
              <a:gd name="adj" fmla="val 4864"/>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400"/>
              <a:t>Approach: sharing cyber threat intelligence (CTI)</a:t>
            </a:r>
          </a:p>
        </p:txBody>
      </p:sp>
      <p:sp>
        <p:nvSpPr>
          <p:cNvPr id="5" name="TextBox 4">
            <a:extLst>
              <a:ext uri="{FF2B5EF4-FFF2-40B4-BE49-F238E27FC236}">
                <a16:creationId xmlns:a16="http://schemas.microsoft.com/office/drawing/2014/main" id="{24011520-846B-F911-71DE-4CF5EB431044}"/>
              </a:ext>
            </a:extLst>
          </p:cNvPr>
          <p:cNvSpPr txBox="1"/>
          <p:nvPr/>
        </p:nvSpPr>
        <p:spPr>
          <a:xfrm>
            <a:off x="259958" y="5197214"/>
            <a:ext cx="383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a:solidFill>
                  <a:schemeClr val="bg2">
                    <a:lumMod val="50000"/>
                  </a:schemeClr>
                </a:solidFill>
                <a:cs typeface="Arial"/>
              </a:rPr>
              <a:t>1</a:t>
            </a:r>
            <a:endParaRPr lang="en-GB" sz="1200">
              <a:solidFill>
                <a:schemeClr val="bg2">
                  <a:lumMod val="50000"/>
                </a:schemeClr>
              </a:solidFill>
            </a:endParaRPr>
          </a:p>
        </p:txBody>
      </p:sp>
    </p:spTree>
    <p:extLst>
      <p:ext uri="{BB962C8B-B14F-4D97-AF65-F5344CB8AC3E}">
        <p14:creationId xmlns:p14="http://schemas.microsoft.com/office/powerpoint/2010/main" val="434865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DAFE6-B241-15DD-7F81-1F068B1D2D05}"/>
              </a:ext>
            </a:extLst>
          </p:cNvPr>
          <p:cNvSpPr>
            <a:spLocks noGrp="1"/>
          </p:cNvSpPr>
          <p:nvPr>
            <p:ph type="title"/>
          </p:nvPr>
        </p:nvSpPr>
        <p:spPr>
          <a:xfrm>
            <a:off x="288000" y="168000"/>
            <a:ext cx="8568000" cy="453000"/>
          </a:xfrm>
        </p:spPr>
        <p:txBody>
          <a:bodyPr/>
          <a:lstStyle/>
          <a:p>
            <a:r>
              <a:rPr lang="en-US"/>
              <a:t>Motivation</a:t>
            </a:r>
            <a:endParaRPr lang="en-150"/>
          </a:p>
        </p:txBody>
      </p:sp>
      <p:sp>
        <p:nvSpPr>
          <p:cNvPr id="3" name="Text Placeholder 2">
            <a:extLst>
              <a:ext uri="{FF2B5EF4-FFF2-40B4-BE49-F238E27FC236}">
                <a16:creationId xmlns:a16="http://schemas.microsoft.com/office/drawing/2014/main" id="{4BC7EED7-43DE-D361-57F3-B0FB9DFD565A}"/>
              </a:ext>
            </a:extLst>
          </p:cNvPr>
          <p:cNvSpPr>
            <a:spLocks noGrp="1"/>
          </p:cNvSpPr>
          <p:nvPr>
            <p:ph type="body" sz="quarter" idx="11"/>
          </p:nvPr>
        </p:nvSpPr>
        <p:spPr>
          <a:xfrm>
            <a:off x="288001" y="960000"/>
            <a:ext cx="8569325" cy="210000"/>
          </a:xfrm>
        </p:spPr>
        <p:txBody>
          <a:bodyPr/>
          <a:lstStyle/>
          <a:p>
            <a:r>
              <a:rPr lang="en-US" dirty="0"/>
              <a:t>The Challenges of Collaborative CTI </a:t>
            </a:r>
            <a:r>
              <a:rPr lang="en-US" baseline="30000" dirty="0"/>
              <a:t>[1]</a:t>
            </a:r>
            <a:endParaRPr lang="en-150" baseline="30000" dirty="0"/>
          </a:p>
        </p:txBody>
      </p:sp>
      <p:sp>
        <p:nvSpPr>
          <p:cNvPr id="4" name="Text Placeholder 3">
            <a:extLst>
              <a:ext uri="{FF2B5EF4-FFF2-40B4-BE49-F238E27FC236}">
                <a16:creationId xmlns:a16="http://schemas.microsoft.com/office/drawing/2014/main" id="{2E066949-1AE0-8E86-932B-301F3809A16F}"/>
              </a:ext>
            </a:extLst>
          </p:cNvPr>
          <p:cNvSpPr>
            <a:spLocks noGrp="1"/>
          </p:cNvSpPr>
          <p:nvPr>
            <p:ph type="body" sz="quarter" idx="14"/>
          </p:nvPr>
        </p:nvSpPr>
        <p:spPr>
          <a:xfrm>
            <a:off x="287339" y="1404001"/>
            <a:ext cx="5648325" cy="3321629"/>
          </a:xfrm>
        </p:spPr>
        <p:txBody>
          <a:bodyPr/>
          <a:lstStyle/>
          <a:p>
            <a:r>
              <a:rPr lang="en-US" dirty="0"/>
              <a:t>Operational</a:t>
            </a:r>
          </a:p>
          <a:p>
            <a:pPr lvl="1"/>
            <a:r>
              <a:rPr lang="en-US" dirty="0"/>
              <a:t>Inconsistent definitions and terminology</a:t>
            </a:r>
          </a:p>
          <a:p>
            <a:pPr lvl="1"/>
            <a:r>
              <a:rPr lang="en-US" dirty="0"/>
              <a:t>Validating quality</a:t>
            </a:r>
          </a:p>
          <a:p>
            <a:pPr lvl="1"/>
            <a:r>
              <a:rPr lang="en-US" dirty="0"/>
              <a:t>Achieving interoperability and automation</a:t>
            </a:r>
          </a:p>
          <a:p>
            <a:pPr lvl="1"/>
            <a:r>
              <a:rPr lang="en-US" dirty="0"/>
              <a:t>Safeguarding sensitive information</a:t>
            </a:r>
          </a:p>
          <a:p>
            <a:r>
              <a:rPr lang="en-US" dirty="0"/>
              <a:t>Organizational</a:t>
            </a:r>
          </a:p>
          <a:p>
            <a:pPr lvl="1"/>
            <a:r>
              <a:rPr lang="en-US" dirty="0"/>
              <a:t>The risk of reputation damage</a:t>
            </a:r>
          </a:p>
          <a:p>
            <a:pPr lvl="1"/>
            <a:r>
              <a:rPr lang="en-US" dirty="0"/>
              <a:t>Establishing trust among participants</a:t>
            </a:r>
          </a:p>
          <a:p>
            <a:r>
              <a:rPr lang="en-US" dirty="0"/>
              <a:t>Economic</a:t>
            </a:r>
          </a:p>
          <a:p>
            <a:pPr lvl="1"/>
            <a:r>
              <a:rPr lang="en-US" dirty="0"/>
              <a:t>Loss of client's confidence and satisfaction</a:t>
            </a:r>
          </a:p>
          <a:p>
            <a:r>
              <a:rPr lang="en-US" dirty="0"/>
              <a:t>Legal/Policy</a:t>
            </a:r>
          </a:p>
          <a:p>
            <a:pPr lvl="1"/>
            <a:r>
              <a:rPr lang="en-US" dirty="0"/>
              <a:t>The risk of violating privacy laws</a:t>
            </a:r>
          </a:p>
          <a:p>
            <a:pPr lvl="1"/>
            <a:r>
              <a:rPr lang="en-US" dirty="0"/>
              <a:t>Inconsistent regulation in different countries</a:t>
            </a:r>
          </a:p>
          <a:p>
            <a:endParaRPr lang="en-US" dirty="0"/>
          </a:p>
        </p:txBody>
      </p:sp>
      <p:sp>
        <p:nvSpPr>
          <p:cNvPr id="7" name="TextBox 6">
            <a:extLst>
              <a:ext uri="{FF2B5EF4-FFF2-40B4-BE49-F238E27FC236}">
                <a16:creationId xmlns:a16="http://schemas.microsoft.com/office/drawing/2014/main" id="{C7C38550-0028-248D-3F5A-ABE09AF01894}"/>
              </a:ext>
            </a:extLst>
          </p:cNvPr>
          <p:cNvSpPr txBox="1"/>
          <p:nvPr/>
        </p:nvSpPr>
        <p:spPr>
          <a:xfrm>
            <a:off x="478091" y="4548338"/>
            <a:ext cx="8187818" cy="369332"/>
          </a:xfrm>
          <a:prstGeom prst="rect">
            <a:avLst/>
          </a:prstGeom>
          <a:noFill/>
        </p:spPr>
        <p:txBody>
          <a:bodyPr wrap="square" rtlCol="0">
            <a:spAutoFit/>
          </a:bodyPr>
          <a:lstStyle/>
          <a:p>
            <a:pPr marL="228600" indent="-228600">
              <a:buFont typeface="+mj-lt"/>
              <a:buAutoNum type="arabicPeriod"/>
            </a:pPr>
            <a:r>
              <a:rPr lang="en-US" sz="900" b="0" i="1">
                <a:solidFill>
                  <a:srgbClr val="333333"/>
                </a:solidFill>
                <a:effectLst/>
                <a:latin typeface="Courier New" panose="02070309020205020404" pitchFamily="49" charset="0"/>
              </a:rPr>
              <a:t>Adam </a:t>
            </a:r>
            <a:r>
              <a:rPr lang="en-US" sz="900" b="0" i="1" err="1">
                <a:solidFill>
                  <a:srgbClr val="333333"/>
                </a:solidFill>
                <a:effectLst/>
                <a:latin typeface="Courier New" panose="02070309020205020404" pitchFamily="49" charset="0"/>
              </a:rPr>
              <a:t>Zibak</a:t>
            </a:r>
            <a:r>
              <a:rPr lang="en-US" sz="900" b="0" i="1">
                <a:solidFill>
                  <a:srgbClr val="333333"/>
                </a:solidFill>
                <a:effectLst/>
                <a:latin typeface="Courier New" panose="02070309020205020404" pitchFamily="49" charset="0"/>
              </a:rPr>
              <a:t> and Andrew Simpson. 2019. Cyber Threat Information Sharing: Perceived Benefits and Barriers. In Proceedings of the 14th International Conference on Availability, Reliability and Security (ARES '19)</a:t>
            </a:r>
            <a:endParaRPr lang="en-150" sz="1050"/>
          </a:p>
        </p:txBody>
      </p:sp>
      <p:sp>
        <p:nvSpPr>
          <p:cNvPr id="9" name="Text Placeholder 3">
            <a:extLst>
              <a:ext uri="{FF2B5EF4-FFF2-40B4-BE49-F238E27FC236}">
                <a16:creationId xmlns:a16="http://schemas.microsoft.com/office/drawing/2014/main" id="{E94A030D-B0EC-9612-CD22-7CDE57EB4492}"/>
              </a:ext>
            </a:extLst>
          </p:cNvPr>
          <p:cNvSpPr txBox="1">
            <a:spLocks/>
          </p:cNvSpPr>
          <p:nvPr/>
        </p:nvSpPr>
        <p:spPr>
          <a:xfrm>
            <a:off x="9635254" y="981772"/>
            <a:ext cx="2737076" cy="210000"/>
          </a:xfrm>
          <a:prstGeom prst="rect">
            <a:avLst/>
          </a:prstGeom>
        </p:spPr>
        <p:txBody>
          <a:bodyPr lIns="0" tIns="0" rIns="0" bIns="0"/>
          <a:lstStyle>
            <a:lvl1pPr marL="0" indent="0" algn="l" defTabSz="161925" rtl="0" eaLnBrk="1" fontAlgn="base" hangingPunct="1">
              <a:lnSpc>
                <a:spcPct val="100000"/>
              </a:lnSpc>
              <a:spcBef>
                <a:spcPct val="0"/>
              </a:spcBef>
              <a:spcAft>
                <a:spcPct val="0"/>
              </a:spcAft>
              <a:buClr>
                <a:schemeClr val="tx2"/>
              </a:buClr>
              <a:buFontTx/>
              <a:buNone/>
              <a:tabLst>
                <a:tab pos="161925" algn="l"/>
              </a:tabLst>
              <a:defRPr sz="1500" b="1" kern="1200">
                <a:solidFill>
                  <a:schemeClr val="tx1"/>
                </a:solidFill>
                <a:latin typeface="Arial" panose="020B0604020202020204" pitchFamily="34" charset="0"/>
                <a:ea typeface="+mn-ea"/>
                <a:cs typeface="Arial" panose="020B0604020202020204" pitchFamily="34" charset="0"/>
              </a:defRPr>
            </a:lvl1pPr>
            <a:lvl2pPr marL="342900" indent="0" algn="l" rtl="0" eaLnBrk="1" fontAlgn="base" hangingPunct="1">
              <a:spcBef>
                <a:spcPct val="0"/>
              </a:spcBef>
              <a:spcAft>
                <a:spcPct val="0"/>
              </a:spcAft>
              <a:buClr>
                <a:schemeClr val="tx2"/>
              </a:buClr>
              <a:buFontTx/>
              <a:buNone/>
              <a:tabLst>
                <a:tab pos="323850" algn="l"/>
              </a:tabLst>
              <a:defRPr sz="1350" kern="1200">
                <a:solidFill>
                  <a:schemeClr val="tx1"/>
                </a:solidFill>
                <a:latin typeface="Arial" panose="020B0604020202020204" pitchFamily="34" charset="0"/>
                <a:ea typeface="+mn-ea"/>
                <a:cs typeface="Arial" panose="020B0604020202020204" pitchFamily="34" charset="0"/>
              </a:defRPr>
            </a:lvl2pPr>
            <a:lvl3pPr marL="685800" indent="0" algn="l" defTabSz="161925" rtl="0" eaLnBrk="1" fontAlgn="base" hangingPunct="1">
              <a:spcBef>
                <a:spcPct val="0"/>
              </a:spcBef>
              <a:spcAft>
                <a:spcPct val="0"/>
              </a:spcAft>
              <a:buClr>
                <a:schemeClr val="tx2"/>
              </a:buClr>
              <a:buSzPct val="80000"/>
              <a:buFontTx/>
              <a:buNone/>
              <a:tabLst>
                <a:tab pos="485775" algn="l"/>
              </a:tabLst>
              <a:defRPr sz="1350" kern="1200">
                <a:solidFill>
                  <a:schemeClr val="tx1"/>
                </a:solidFill>
                <a:latin typeface="Arial" panose="020B0604020202020204" pitchFamily="34" charset="0"/>
                <a:ea typeface="+mn-ea"/>
                <a:cs typeface="Arial" panose="020B0604020202020204" pitchFamily="34" charset="0"/>
              </a:defRPr>
            </a:lvl3pPr>
            <a:lvl4pPr marL="1028700" indent="0" algn="l" defTabSz="161925" rtl="0" eaLnBrk="1" fontAlgn="base" hangingPunct="1">
              <a:spcBef>
                <a:spcPct val="0"/>
              </a:spcBef>
              <a:spcAft>
                <a:spcPct val="0"/>
              </a:spcAft>
              <a:buClr>
                <a:schemeClr val="tx2"/>
              </a:buClr>
              <a:buSzPct val="100000"/>
              <a:buFontTx/>
              <a:buNone/>
              <a:tabLst>
                <a:tab pos="647700" algn="l"/>
              </a:tabLst>
              <a:defRPr sz="1350" kern="1200">
                <a:solidFill>
                  <a:schemeClr val="tx1"/>
                </a:solidFill>
                <a:latin typeface="Arial" panose="020B0604020202020204" pitchFamily="34" charset="0"/>
                <a:ea typeface="+mn-ea"/>
                <a:cs typeface="Arial" panose="020B0604020202020204" pitchFamily="34" charset="0"/>
              </a:defRPr>
            </a:lvl4pPr>
            <a:lvl5pPr marL="1371600" indent="0" algn="l" rtl="0" eaLnBrk="1" fontAlgn="base" hangingPunct="1">
              <a:lnSpc>
                <a:spcPct val="90000"/>
              </a:lnSpc>
              <a:spcBef>
                <a:spcPct val="0"/>
              </a:spcBef>
              <a:spcAft>
                <a:spcPct val="0"/>
              </a:spcAft>
              <a:buClr>
                <a:schemeClr val="tx2"/>
              </a:buClr>
              <a:buFontTx/>
              <a:buNone/>
              <a:tabLst>
                <a:tab pos="671513" algn="l"/>
              </a:tabLst>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Requirements</a:t>
            </a:r>
          </a:p>
        </p:txBody>
      </p:sp>
      <p:sp>
        <p:nvSpPr>
          <p:cNvPr id="10" name="Content Placeholder 2">
            <a:extLst>
              <a:ext uri="{FF2B5EF4-FFF2-40B4-BE49-F238E27FC236}">
                <a16:creationId xmlns:a16="http://schemas.microsoft.com/office/drawing/2014/main" id="{EF610035-D0B1-57F3-2242-578B4CCE2454}"/>
              </a:ext>
            </a:extLst>
          </p:cNvPr>
          <p:cNvSpPr txBox="1">
            <a:spLocks/>
          </p:cNvSpPr>
          <p:nvPr/>
        </p:nvSpPr>
        <p:spPr>
          <a:xfrm>
            <a:off x="9308337" y="1378594"/>
            <a:ext cx="2642976" cy="2661708"/>
          </a:xfrm>
          <a:prstGeom prst="rect">
            <a:avLst/>
          </a:prstGeom>
        </p:spPr>
        <p:txBody>
          <a:bodyPr lIns="0" tIns="0" rIns="0" bIns="0"/>
          <a:lstStyle>
            <a:lvl1pPr marL="161925" indent="-161925" algn="l" defTabSz="161925" rtl="0" eaLnBrk="1" fontAlgn="base" hangingPunct="1">
              <a:spcBef>
                <a:spcPct val="0"/>
              </a:spcBef>
              <a:spcAft>
                <a:spcPct val="0"/>
              </a:spcAft>
              <a:buClr>
                <a:schemeClr val="tx2"/>
              </a:buClr>
              <a:buFont typeface="Arial" pitchFamily="34" charset="0"/>
              <a:buChar char="•"/>
              <a:tabLst>
                <a:tab pos="161925" algn="l"/>
              </a:tabLst>
              <a:defRPr kern="1200">
                <a:solidFill>
                  <a:schemeClr val="tx1"/>
                </a:solidFill>
                <a:latin typeface="Arial" panose="020B0604020202020204" pitchFamily="34" charset="0"/>
                <a:ea typeface="+mn-ea"/>
                <a:cs typeface="Arial" panose="020B0604020202020204" pitchFamily="34" charset="0"/>
              </a:defRPr>
            </a:lvl1pPr>
            <a:lvl2pPr marL="323850" indent="-161925" algn="l" rtl="0" eaLnBrk="1" fontAlgn="base" hangingPunct="1">
              <a:spcBef>
                <a:spcPct val="0"/>
              </a:spcBef>
              <a:spcAft>
                <a:spcPct val="0"/>
              </a:spcAft>
              <a:buClr>
                <a:schemeClr val="tx2"/>
              </a:buClr>
              <a:buFont typeface="Symbol" pitchFamily="18" charset="2"/>
              <a:buChar char="-"/>
              <a:tabLst>
                <a:tab pos="323850" algn="l"/>
              </a:tabLst>
              <a:defRPr sz="1200" kern="1200">
                <a:solidFill>
                  <a:schemeClr val="tx1"/>
                </a:solidFill>
                <a:latin typeface="Arial" panose="020B0604020202020204" pitchFamily="34" charset="0"/>
                <a:ea typeface="+mn-ea"/>
                <a:cs typeface="Arial" panose="020B0604020202020204" pitchFamily="34" charset="0"/>
              </a:defRPr>
            </a:lvl2pPr>
            <a:lvl3pPr marL="485775" indent="-161925" algn="l" defTabSz="161925" rtl="0" eaLnBrk="1" fontAlgn="base" hangingPunct="1">
              <a:spcBef>
                <a:spcPct val="0"/>
              </a:spcBef>
              <a:spcAft>
                <a:spcPct val="0"/>
              </a:spcAft>
              <a:buClr>
                <a:schemeClr val="tx2"/>
              </a:buClr>
              <a:buSzPct val="80000"/>
              <a:buFont typeface="Wingdings" pitchFamily="2" charset="2"/>
              <a:buChar char="§"/>
              <a:tabLst>
                <a:tab pos="485775" algn="l"/>
              </a:tabLst>
              <a:defRPr sz="1200" kern="1200">
                <a:solidFill>
                  <a:schemeClr val="tx1"/>
                </a:solidFill>
                <a:latin typeface="Arial" panose="020B0604020202020204" pitchFamily="34" charset="0"/>
                <a:ea typeface="+mn-ea"/>
                <a:cs typeface="Arial" panose="020B0604020202020204" pitchFamily="34" charset="0"/>
              </a:defRPr>
            </a:lvl3pPr>
            <a:lvl4pPr marL="647700" indent="-161925" algn="l" defTabSz="161925" rtl="0" eaLnBrk="1" fontAlgn="base" hangingPunct="1">
              <a:spcBef>
                <a:spcPct val="0"/>
              </a:spcBef>
              <a:spcAft>
                <a:spcPct val="0"/>
              </a:spcAft>
              <a:buClr>
                <a:schemeClr val="tx2"/>
              </a:buClr>
              <a:buSzPct val="100000"/>
              <a:buFont typeface="Arial" pitchFamily="34" charset="0"/>
              <a:buChar char="-"/>
              <a:tabLst>
                <a:tab pos="647700" algn="l"/>
              </a:tabLst>
              <a:defRPr sz="1200" kern="1200">
                <a:solidFill>
                  <a:schemeClr val="tx1"/>
                </a:solidFill>
                <a:latin typeface="Arial" panose="020B0604020202020204" pitchFamily="34" charset="0"/>
                <a:ea typeface="+mn-ea"/>
                <a:cs typeface="Arial" panose="020B0604020202020204" pitchFamily="34" charset="0"/>
              </a:defRPr>
            </a:lvl4pPr>
            <a:lvl5pPr marL="647700" indent="-161925" algn="l" rtl="0" eaLnBrk="1" fontAlgn="base" hangingPunct="1">
              <a:lnSpc>
                <a:spcPct val="90000"/>
              </a:lnSpc>
              <a:spcBef>
                <a:spcPct val="0"/>
              </a:spcBef>
              <a:spcAft>
                <a:spcPct val="0"/>
              </a:spcAft>
              <a:buClr>
                <a:schemeClr val="tx2"/>
              </a:buClr>
              <a:buFont typeface="Arial" pitchFamily="34" charset="0"/>
              <a:buChar char="-"/>
              <a:tabLst>
                <a:tab pos="671513" algn="l"/>
              </a:tabLst>
              <a:defRPr sz="12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mj-lt"/>
              <a:buAutoNum type="arabicPeriod"/>
            </a:pPr>
            <a:r>
              <a:rPr lang="en-US" sz="1500" err="1"/>
              <a:t>Hazf</a:t>
            </a:r>
            <a:r>
              <a:rPr lang="en-US" sz="1500"/>
              <a:t> Data discoverability</a:t>
            </a:r>
          </a:p>
          <a:p>
            <a:pPr marL="342900" indent="-342900">
              <a:buFont typeface="+mj-lt"/>
              <a:buAutoNum type="arabicPeriod"/>
            </a:pPr>
            <a:r>
              <a:rPr lang="en-US" sz="1500"/>
              <a:t>Ok Data Interoperability</a:t>
            </a:r>
          </a:p>
          <a:p>
            <a:pPr marL="342900" indent="-342900">
              <a:buFont typeface="+mj-lt"/>
              <a:buAutoNum type="arabicPeriod"/>
            </a:pPr>
            <a:r>
              <a:rPr lang="en-US" sz="1500"/>
              <a:t>Ok Security and privacy</a:t>
            </a:r>
          </a:p>
          <a:p>
            <a:pPr marL="342900" indent="-342900">
              <a:buFont typeface="+mj-lt"/>
              <a:buAutoNum type="arabicPeriod"/>
            </a:pPr>
            <a:r>
              <a:rPr lang="en-US" sz="1500"/>
              <a:t>Ok Bidirectionality</a:t>
            </a:r>
          </a:p>
          <a:p>
            <a:pPr marL="342900" indent="-342900">
              <a:buFont typeface="+mj-lt"/>
              <a:buAutoNum type="arabicPeriod"/>
            </a:pPr>
            <a:r>
              <a:rPr lang="en-US" sz="1500"/>
              <a:t>Ok Data Sovereignty</a:t>
            </a:r>
          </a:p>
          <a:p>
            <a:pPr marL="342900" indent="-342900">
              <a:buFont typeface="+mj-lt"/>
              <a:buAutoNum type="arabicPeriod"/>
            </a:pPr>
            <a:r>
              <a:rPr lang="en-US" sz="1500"/>
              <a:t>Ok Decentralized</a:t>
            </a:r>
          </a:p>
          <a:p>
            <a:pPr marL="342900" indent="-342900">
              <a:buFont typeface="+mj-lt"/>
              <a:buAutoNum type="arabicPeriod"/>
            </a:pPr>
            <a:endParaRPr lang="en-US" sz="1500"/>
          </a:p>
        </p:txBody>
      </p:sp>
      <p:sp>
        <p:nvSpPr>
          <p:cNvPr id="11" name="Arrow: Right 10">
            <a:extLst>
              <a:ext uri="{FF2B5EF4-FFF2-40B4-BE49-F238E27FC236}">
                <a16:creationId xmlns:a16="http://schemas.microsoft.com/office/drawing/2014/main" id="{CDF585F9-6FAC-0C1D-A87F-64F54A420132}"/>
              </a:ext>
            </a:extLst>
          </p:cNvPr>
          <p:cNvSpPr/>
          <p:nvPr/>
        </p:nvSpPr>
        <p:spPr>
          <a:xfrm>
            <a:off x="9308337" y="3922971"/>
            <a:ext cx="978408" cy="4846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150"/>
          </a:p>
        </p:txBody>
      </p:sp>
      <p:sp>
        <p:nvSpPr>
          <p:cNvPr id="13" name="Content Placeholder 2">
            <a:extLst>
              <a:ext uri="{FF2B5EF4-FFF2-40B4-BE49-F238E27FC236}">
                <a16:creationId xmlns:a16="http://schemas.microsoft.com/office/drawing/2014/main" id="{D88F6329-8069-FAFC-787F-7A2C18768CB4}"/>
              </a:ext>
            </a:extLst>
          </p:cNvPr>
          <p:cNvSpPr txBox="1">
            <a:spLocks/>
          </p:cNvSpPr>
          <p:nvPr/>
        </p:nvSpPr>
        <p:spPr>
          <a:xfrm>
            <a:off x="9635254" y="3075618"/>
            <a:ext cx="3229205" cy="1694706"/>
          </a:xfrm>
          <a:prstGeom prst="rect">
            <a:avLst/>
          </a:prstGeom>
        </p:spPr>
        <p:style>
          <a:lnRef idx="1">
            <a:schemeClr val="accent4"/>
          </a:lnRef>
          <a:fillRef idx="2">
            <a:schemeClr val="accent4"/>
          </a:fillRef>
          <a:effectRef idx="1">
            <a:schemeClr val="accent4"/>
          </a:effectRef>
          <a:fontRef idx="minor">
            <a:schemeClr val="dk1"/>
          </a:fontRef>
        </p:style>
        <p:txBody>
          <a:bodyPr lIns="0" tIns="0" rIns="0" bIns="0" anchor="ctr"/>
          <a:lstStyle>
            <a:lvl1pPr marL="161925" indent="-161925" algn="l" defTabSz="161925" rtl="0" eaLnBrk="1" fontAlgn="base" hangingPunct="1">
              <a:spcBef>
                <a:spcPct val="0"/>
              </a:spcBef>
              <a:spcAft>
                <a:spcPct val="0"/>
              </a:spcAft>
              <a:buClr>
                <a:schemeClr val="tx2"/>
              </a:buClr>
              <a:buFont typeface="Arial" pitchFamily="34" charset="0"/>
              <a:buChar char="•"/>
              <a:tabLst>
                <a:tab pos="161925" algn="l"/>
              </a:tabLst>
              <a:defRPr kern="1200">
                <a:solidFill>
                  <a:schemeClr val="tx1"/>
                </a:solidFill>
                <a:latin typeface="Arial" panose="020B0604020202020204" pitchFamily="34" charset="0"/>
                <a:ea typeface="+mn-ea"/>
                <a:cs typeface="Arial" panose="020B0604020202020204" pitchFamily="34" charset="0"/>
              </a:defRPr>
            </a:lvl1pPr>
            <a:lvl2pPr marL="323850" indent="-161925" algn="l" rtl="0" eaLnBrk="1" fontAlgn="base" hangingPunct="1">
              <a:spcBef>
                <a:spcPct val="0"/>
              </a:spcBef>
              <a:spcAft>
                <a:spcPct val="0"/>
              </a:spcAft>
              <a:buClr>
                <a:schemeClr val="tx2"/>
              </a:buClr>
              <a:buFont typeface="Symbol" pitchFamily="18" charset="2"/>
              <a:buChar char="-"/>
              <a:tabLst>
                <a:tab pos="323850" algn="l"/>
              </a:tabLst>
              <a:defRPr sz="1200" kern="1200">
                <a:solidFill>
                  <a:schemeClr val="tx1"/>
                </a:solidFill>
                <a:latin typeface="Arial" panose="020B0604020202020204" pitchFamily="34" charset="0"/>
                <a:ea typeface="+mn-ea"/>
                <a:cs typeface="Arial" panose="020B0604020202020204" pitchFamily="34" charset="0"/>
              </a:defRPr>
            </a:lvl2pPr>
            <a:lvl3pPr marL="485775" indent="-161925" algn="l" defTabSz="161925" rtl="0" eaLnBrk="1" fontAlgn="base" hangingPunct="1">
              <a:spcBef>
                <a:spcPct val="0"/>
              </a:spcBef>
              <a:spcAft>
                <a:spcPct val="0"/>
              </a:spcAft>
              <a:buClr>
                <a:schemeClr val="tx2"/>
              </a:buClr>
              <a:buSzPct val="80000"/>
              <a:buFont typeface="Wingdings" pitchFamily="2" charset="2"/>
              <a:buChar char="§"/>
              <a:tabLst>
                <a:tab pos="485775" algn="l"/>
              </a:tabLst>
              <a:defRPr sz="1200" kern="1200">
                <a:solidFill>
                  <a:schemeClr val="tx1"/>
                </a:solidFill>
                <a:latin typeface="Arial" panose="020B0604020202020204" pitchFamily="34" charset="0"/>
                <a:ea typeface="+mn-ea"/>
                <a:cs typeface="Arial" panose="020B0604020202020204" pitchFamily="34" charset="0"/>
              </a:defRPr>
            </a:lvl3pPr>
            <a:lvl4pPr marL="647700" indent="-161925" algn="l" defTabSz="161925" rtl="0" eaLnBrk="1" fontAlgn="base" hangingPunct="1">
              <a:spcBef>
                <a:spcPct val="0"/>
              </a:spcBef>
              <a:spcAft>
                <a:spcPct val="0"/>
              </a:spcAft>
              <a:buClr>
                <a:schemeClr val="tx2"/>
              </a:buClr>
              <a:buSzPct val="100000"/>
              <a:buFont typeface="Arial" pitchFamily="34" charset="0"/>
              <a:buChar char="-"/>
              <a:tabLst>
                <a:tab pos="647700" algn="l"/>
              </a:tabLst>
              <a:defRPr sz="1200" kern="1200">
                <a:solidFill>
                  <a:schemeClr val="tx1"/>
                </a:solidFill>
                <a:latin typeface="Arial" panose="020B0604020202020204" pitchFamily="34" charset="0"/>
                <a:ea typeface="+mn-ea"/>
                <a:cs typeface="Arial" panose="020B0604020202020204" pitchFamily="34" charset="0"/>
              </a:defRPr>
            </a:lvl4pPr>
            <a:lvl5pPr marL="647700" indent="-161925" algn="l" rtl="0" eaLnBrk="1" fontAlgn="base" hangingPunct="1">
              <a:lnSpc>
                <a:spcPct val="90000"/>
              </a:lnSpc>
              <a:spcBef>
                <a:spcPct val="0"/>
              </a:spcBef>
              <a:spcAft>
                <a:spcPct val="0"/>
              </a:spcAft>
              <a:buClr>
                <a:schemeClr val="tx2"/>
              </a:buClr>
              <a:buFont typeface="Arial" pitchFamily="34" charset="0"/>
              <a:buChar char="-"/>
              <a:tabLst>
                <a:tab pos="671513" algn="l"/>
              </a:tabLst>
              <a:defRPr sz="12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61925" lvl="1" indent="0">
              <a:buNone/>
            </a:pPr>
            <a:r>
              <a:rPr lang="en-US" sz="1396" b="1" dirty="0"/>
              <a:t>CTI Platform Requirements</a:t>
            </a:r>
            <a:r>
              <a:rPr lang="en-US" sz="1396" dirty="0"/>
              <a:t>	</a:t>
            </a:r>
          </a:p>
          <a:p>
            <a:pPr marL="504825" lvl="1" indent="-342900">
              <a:buFont typeface="+mj-lt"/>
              <a:buAutoNum type="arabicPeriod"/>
            </a:pPr>
            <a:r>
              <a:rPr lang="en-US" sz="1396" dirty="0"/>
              <a:t>Trust and transparency</a:t>
            </a:r>
          </a:p>
          <a:p>
            <a:pPr marL="504825" lvl="1" indent="-342900">
              <a:buFont typeface="+mj-lt"/>
              <a:buAutoNum type="arabicPeriod"/>
            </a:pPr>
            <a:r>
              <a:rPr lang="en-US" sz="1396" dirty="0"/>
              <a:t>Data protection (security, privacy, usage control)</a:t>
            </a:r>
          </a:p>
          <a:p>
            <a:pPr marL="504825" lvl="1" indent="-342900">
              <a:buFont typeface="+mj-lt"/>
              <a:buAutoNum type="arabicPeriod"/>
            </a:pPr>
            <a:r>
              <a:rPr lang="en-US" sz="1396" dirty="0"/>
              <a:t>Compliant with regulations</a:t>
            </a:r>
          </a:p>
          <a:p>
            <a:pPr marL="504825" lvl="1" indent="-342900">
              <a:buFont typeface="+mj-lt"/>
              <a:buAutoNum type="arabicPeriod"/>
            </a:pPr>
            <a:r>
              <a:rPr lang="en-US" sz="1396" dirty="0"/>
              <a:t>Interoperability and actionability</a:t>
            </a:r>
          </a:p>
          <a:p>
            <a:pPr marL="504825" lvl="1" indent="-342900">
              <a:buFont typeface="+mj-lt"/>
              <a:buAutoNum type="arabicPeriod"/>
            </a:pPr>
            <a:r>
              <a:rPr lang="en-US" sz="1396" dirty="0"/>
              <a:t>Bidirectional and collaborative</a:t>
            </a:r>
          </a:p>
        </p:txBody>
      </p:sp>
      <p:sp>
        <p:nvSpPr>
          <p:cNvPr id="12" name="TextBox 11">
            <a:extLst>
              <a:ext uri="{FF2B5EF4-FFF2-40B4-BE49-F238E27FC236}">
                <a16:creationId xmlns:a16="http://schemas.microsoft.com/office/drawing/2014/main" id="{9666B954-9C9F-7E17-6BCF-16F253446E72}"/>
              </a:ext>
            </a:extLst>
          </p:cNvPr>
          <p:cNvSpPr txBox="1"/>
          <p:nvPr/>
        </p:nvSpPr>
        <p:spPr>
          <a:xfrm>
            <a:off x="259958" y="5197214"/>
            <a:ext cx="383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a:solidFill>
                  <a:schemeClr val="bg2">
                    <a:lumMod val="50000"/>
                  </a:schemeClr>
                </a:solidFill>
                <a:cs typeface="Arial"/>
              </a:rPr>
              <a:t>2</a:t>
            </a:r>
          </a:p>
        </p:txBody>
      </p:sp>
      <p:sp>
        <p:nvSpPr>
          <p:cNvPr id="5" name="Content Placeholder 2">
            <a:extLst>
              <a:ext uri="{FF2B5EF4-FFF2-40B4-BE49-F238E27FC236}">
                <a16:creationId xmlns:a16="http://schemas.microsoft.com/office/drawing/2014/main" id="{7763A6A9-5074-60D0-51B8-53C38D0CA3EC}"/>
              </a:ext>
            </a:extLst>
          </p:cNvPr>
          <p:cNvSpPr txBox="1">
            <a:spLocks/>
          </p:cNvSpPr>
          <p:nvPr/>
        </p:nvSpPr>
        <p:spPr>
          <a:xfrm>
            <a:off x="4571999" y="1897036"/>
            <a:ext cx="3257551" cy="1178581"/>
          </a:xfrm>
          <a:prstGeom prst="rect">
            <a:avLst/>
          </a:prstGeom>
        </p:spPr>
        <p:style>
          <a:lnRef idx="1">
            <a:schemeClr val="accent4"/>
          </a:lnRef>
          <a:fillRef idx="2">
            <a:schemeClr val="accent4"/>
          </a:fillRef>
          <a:effectRef idx="1">
            <a:schemeClr val="accent4"/>
          </a:effectRef>
          <a:fontRef idx="minor">
            <a:schemeClr val="dk1"/>
          </a:fontRef>
        </p:style>
        <p:txBody>
          <a:bodyPr lIns="0" tIns="0" rIns="0" bIns="0" anchor="ctr"/>
          <a:lstStyle>
            <a:lvl1pPr marL="161925" indent="-161925" algn="l" defTabSz="161925" rtl="0" eaLnBrk="1" fontAlgn="base" hangingPunct="1">
              <a:spcBef>
                <a:spcPct val="0"/>
              </a:spcBef>
              <a:spcAft>
                <a:spcPct val="0"/>
              </a:spcAft>
              <a:buClr>
                <a:schemeClr val="tx2"/>
              </a:buClr>
              <a:buFont typeface="Arial" pitchFamily="34" charset="0"/>
              <a:buChar char="•"/>
              <a:tabLst>
                <a:tab pos="161925" algn="l"/>
              </a:tabLst>
              <a:defRPr kern="1200">
                <a:solidFill>
                  <a:schemeClr val="tx1"/>
                </a:solidFill>
                <a:latin typeface="Arial" panose="020B0604020202020204" pitchFamily="34" charset="0"/>
                <a:ea typeface="+mn-ea"/>
                <a:cs typeface="Arial" panose="020B0604020202020204" pitchFamily="34" charset="0"/>
              </a:defRPr>
            </a:lvl1pPr>
            <a:lvl2pPr marL="323850" indent="-161925" algn="l" rtl="0" eaLnBrk="1" fontAlgn="base" hangingPunct="1">
              <a:spcBef>
                <a:spcPct val="0"/>
              </a:spcBef>
              <a:spcAft>
                <a:spcPct val="0"/>
              </a:spcAft>
              <a:buClr>
                <a:schemeClr val="tx2"/>
              </a:buClr>
              <a:buFont typeface="Symbol" pitchFamily="18" charset="2"/>
              <a:buChar char="-"/>
              <a:tabLst>
                <a:tab pos="323850" algn="l"/>
              </a:tabLst>
              <a:defRPr sz="1200" kern="1200">
                <a:solidFill>
                  <a:schemeClr val="tx1"/>
                </a:solidFill>
                <a:latin typeface="Arial" panose="020B0604020202020204" pitchFamily="34" charset="0"/>
                <a:ea typeface="+mn-ea"/>
                <a:cs typeface="Arial" panose="020B0604020202020204" pitchFamily="34" charset="0"/>
              </a:defRPr>
            </a:lvl2pPr>
            <a:lvl3pPr marL="485775" indent="-161925" algn="l" defTabSz="161925" rtl="0" eaLnBrk="1" fontAlgn="base" hangingPunct="1">
              <a:spcBef>
                <a:spcPct val="0"/>
              </a:spcBef>
              <a:spcAft>
                <a:spcPct val="0"/>
              </a:spcAft>
              <a:buClr>
                <a:schemeClr val="tx2"/>
              </a:buClr>
              <a:buSzPct val="80000"/>
              <a:buFont typeface="Wingdings" pitchFamily="2" charset="2"/>
              <a:buChar char="§"/>
              <a:tabLst>
                <a:tab pos="485775" algn="l"/>
              </a:tabLst>
              <a:defRPr sz="1200" kern="1200">
                <a:solidFill>
                  <a:schemeClr val="tx1"/>
                </a:solidFill>
                <a:latin typeface="Arial" panose="020B0604020202020204" pitchFamily="34" charset="0"/>
                <a:ea typeface="+mn-ea"/>
                <a:cs typeface="Arial" panose="020B0604020202020204" pitchFamily="34" charset="0"/>
              </a:defRPr>
            </a:lvl3pPr>
            <a:lvl4pPr marL="647700" indent="-161925" algn="l" defTabSz="161925" rtl="0" eaLnBrk="1" fontAlgn="base" hangingPunct="1">
              <a:spcBef>
                <a:spcPct val="0"/>
              </a:spcBef>
              <a:spcAft>
                <a:spcPct val="0"/>
              </a:spcAft>
              <a:buClr>
                <a:schemeClr val="tx2"/>
              </a:buClr>
              <a:buSzPct val="100000"/>
              <a:buFont typeface="Arial" pitchFamily="34" charset="0"/>
              <a:buChar char="-"/>
              <a:tabLst>
                <a:tab pos="647700" algn="l"/>
              </a:tabLst>
              <a:defRPr sz="1200" kern="1200">
                <a:solidFill>
                  <a:schemeClr val="tx1"/>
                </a:solidFill>
                <a:latin typeface="Arial" panose="020B0604020202020204" pitchFamily="34" charset="0"/>
                <a:ea typeface="+mn-ea"/>
                <a:cs typeface="Arial" panose="020B0604020202020204" pitchFamily="34" charset="0"/>
              </a:defRPr>
            </a:lvl4pPr>
            <a:lvl5pPr marL="647700" indent="-161925" algn="l" rtl="0" eaLnBrk="1" fontAlgn="base" hangingPunct="1">
              <a:lnSpc>
                <a:spcPct val="90000"/>
              </a:lnSpc>
              <a:spcBef>
                <a:spcPct val="0"/>
              </a:spcBef>
              <a:spcAft>
                <a:spcPct val="0"/>
              </a:spcAft>
              <a:buClr>
                <a:schemeClr val="tx2"/>
              </a:buClr>
              <a:buFont typeface="Arial" pitchFamily="34" charset="0"/>
              <a:buChar char="-"/>
              <a:tabLst>
                <a:tab pos="671513" algn="l"/>
              </a:tabLst>
              <a:defRPr sz="12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61925" lvl="1" indent="0" algn="just">
              <a:buNone/>
            </a:pPr>
            <a:r>
              <a:rPr lang="en-US" sz="1396" b="1" dirty="0"/>
              <a:t>Challenge:</a:t>
            </a:r>
            <a:r>
              <a:rPr lang="en-US" sz="1396" dirty="0"/>
              <a:t> </a:t>
            </a:r>
          </a:p>
          <a:p>
            <a:pPr marL="161925" lvl="1" indent="0" algn="just">
              <a:buNone/>
            </a:pPr>
            <a:r>
              <a:rPr lang="en-US" sz="1396" dirty="0"/>
              <a:t>Control the access and usage of data</a:t>
            </a:r>
          </a:p>
          <a:p>
            <a:pPr marL="161925" lvl="1" indent="0" algn="just">
              <a:buNone/>
            </a:pPr>
            <a:r>
              <a:rPr lang="en-US" sz="1396" dirty="0"/>
              <a:t>while keeping the benefits of sharing</a:t>
            </a:r>
          </a:p>
        </p:txBody>
      </p:sp>
    </p:spTree>
    <p:extLst>
      <p:ext uri="{BB962C8B-B14F-4D97-AF65-F5344CB8AC3E}">
        <p14:creationId xmlns:p14="http://schemas.microsoft.com/office/powerpoint/2010/main" val="44831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00" y="168000"/>
            <a:ext cx="8568000" cy="453000"/>
          </a:xfrm>
        </p:spPr>
        <p:txBody>
          <a:bodyPr/>
          <a:lstStyle/>
          <a:p>
            <a:r>
              <a:rPr lang="en-US"/>
              <a:t>Motivation</a:t>
            </a:r>
          </a:p>
        </p:txBody>
      </p:sp>
      <p:sp>
        <p:nvSpPr>
          <p:cNvPr id="4" name="Text Placeholder 3"/>
          <p:cNvSpPr>
            <a:spLocks noGrp="1"/>
          </p:cNvSpPr>
          <p:nvPr>
            <p:ph type="body" sz="quarter" idx="11"/>
          </p:nvPr>
        </p:nvSpPr>
        <p:spPr>
          <a:xfrm>
            <a:off x="288001" y="960000"/>
            <a:ext cx="8569325" cy="210000"/>
          </a:xfrm>
        </p:spPr>
        <p:txBody>
          <a:bodyPr/>
          <a:lstStyle/>
          <a:p>
            <a:r>
              <a:rPr lang="en-US" dirty="0"/>
              <a:t>Existing Solutions for Sovereign Data Sharing</a:t>
            </a:r>
          </a:p>
          <a:p>
            <a:endParaRPr lang="en-US" dirty="0"/>
          </a:p>
        </p:txBody>
      </p:sp>
      <p:sp>
        <p:nvSpPr>
          <p:cNvPr id="6" name="Content Placeholder 5">
            <a:extLst>
              <a:ext uri="{FF2B5EF4-FFF2-40B4-BE49-F238E27FC236}">
                <a16:creationId xmlns:a16="http://schemas.microsoft.com/office/drawing/2014/main" id="{61EC0B78-2ABA-3EE6-CFD9-231AF2DE298A}"/>
              </a:ext>
            </a:extLst>
          </p:cNvPr>
          <p:cNvSpPr>
            <a:spLocks noGrp="1"/>
          </p:cNvSpPr>
          <p:nvPr>
            <p:ph type="body" sz="quarter" idx="13"/>
          </p:nvPr>
        </p:nvSpPr>
        <p:spPr>
          <a:xfrm>
            <a:off x="287339" y="1404000"/>
            <a:ext cx="8569325" cy="2661708"/>
          </a:xfrm>
        </p:spPr>
        <p:txBody>
          <a:bodyPr/>
          <a:lstStyle/>
          <a:p>
            <a:r>
              <a:rPr lang="en-US" dirty="0"/>
              <a:t>Data sovereignty and usage control</a:t>
            </a:r>
          </a:p>
          <a:p>
            <a:pPr lvl="1"/>
            <a:r>
              <a:rPr lang="en-US" dirty="0"/>
              <a:t>Right of owner to control the data</a:t>
            </a:r>
          </a:p>
          <a:p>
            <a:r>
              <a:rPr lang="en-US" dirty="0"/>
              <a:t>Dataspaces and data sovereignty</a:t>
            </a:r>
          </a:p>
          <a:p>
            <a:r>
              <a:rPr lang="en-US" dirty="0"/>
              <a:t>Example: International Dataspaces (IDS)</a:t>
            </a:r>
          </a:p>
          <a:p>
            <a:r>
              <a:rPr lang="en-US" dirty="0"/>
              <a:t>Reference Architecture Model</a:t>
            </a:r>
          </a:p>
          <a:p>
            <a:r>
              <a:rPr lang="en-US" dirty="0"/>
              <a:t>Requirements</a:t>
            </a:r>
          </a:p>
          <a:p>
            <a:pPr lvl="1"/>
            <a:r>
              <a:rPr lang="en-US" dirty="0"/>
              <a:t>Data ecosystem</a:t>
            </a:r>
          </a:p>
          <a:p>
            <a:pPr lvl="1"/>
            <a:r>
              <a:rPr lang="en-US" dirty="0"/>
              <a:t>Security and trust</a:t>
            </a:r>
          </a:p>
          <a:p>
            <a:pPr lvl="1"/>
            <a:r>
              <a:rPr lang="en-US" dirty="0"/>
              <a:t>Federated and open</a:t>
            </a:r>
          </a:p>
          <a:p>
            <a:pPr lvl="1"/>
            <a:r>
              <a:rPr lang="en-US" dirty="0"/>
              <a:t>Data sovereignty</a:t>
            </a:r>
          </a:p>
        </p:txBody>
      </p:sp>
      <p:pic>
        <p:nvPicPr>
          <p:cNvPr id="8" name="Picture 7">
            <a:extLst>
              <a:ext uri="{FF2B5EF4-FFF2-40B4-BE49-F238E27FC236}">
                <a16:creationId xmlns:a16="http://schemas.microsoft.com/office/drawing/2014/main" id="{EC92EE7F-0B74-7751-8C05-EC1183AA2A0B}"/>
              </a:ext>
            </a:extLst>
          </p:cNvPr>
          <p:cNvPicPr>
            <a:picLocks noChangeAspect="1"/>
          </p:cNvPicPr>
          <p:nvPr/>
        </p:nvPicPr>
        <p:blipFill>
          <a:blip r:embed="rId3"/>
          <a:stretch>
            <a:fillRect/>
          </a:stretch>
        </p:blipFill>
        <p:spPr>
          <a:xfrm>
            <a:off x="6722783" y="1655323"/>
            <a:ext cx="1284214" cy="1284214"/>
          </a:xfrm>
          <a:prstGeom prst="rect">
            <a:avLst/>
          </a:prstGeom>
        </p:spPr>
      </p:pic>
      <p:sp>
        <p:nvSpPr>
          <p:cNvPr id="12" name="Content Placeholder 2">
            <a:extLst>
              <a:ext uri="{FF2B5EF4-FFF2-40B4-BE49-F238E27FC236}">
                <a16:creationId xmlns:a16="http://schemas.microsoft.com/office/drawing/2014/main" id="{E2951BC4-1AD1-3899-5127-A4E4A5A84E1E}"/>
              </a:ext>
            </a:extLst>
          </p:cNvPr>
          <p:cNvSpPr txBox="1">
            <a:spLocks/>
          </p:cNvSpPr>
          <p:nvPr/>
        </p:nvSpPr>
        <p:spPr>
          <a:xfrm>
            <a:off x="9312469" y="2195054"/>
            <a:ext cx="3229205" cy="1694706"/>
          </a:xfrm>
          <a:prstGeom prst="rect">
            <a:avLst/>
          </a:prstGeom>
        </p:spPr>
        <p:style>
          <a:lnRef idx="1">
            <a:schemeClr val="accent4"/>
          </a:lnRef>
          <a:fillRef idx="2">
            <a:schemeClr val="accent4"/>
          </a:fillRef>
          <a:effectRef idx="1">
            <a:schemeClr val="accent4"/>
          </a:effectRef>
          <a:fontRef idx="minor">
            <a:schemeClr val="dk1"/>
          </a:fontRef>
        </p:style>
        <p:txBody>
          <a:bodyPr lIns="0" tIns="0" rIns="0" bIns="0" anchor="ctr"/>
          <a:lstStyle>
            <a:lvl1pPr marL="161925" indent="-161925" algn="l" defTabSz="161925" rtl="0" eaLnBrk="1" fontAlgn="base" hangingPunct="1">
              <a:spcBef>
                <a:spcPct val="0"/>
              </a:spcBef>
              <a:spcAft>
                <a:spcPct val="0"/>
              </a:spcAft>
              <a:buClr>
                <a:schemeClr val="tx2"/>
              </a:buClr>
              <a:buFont typeface="Arial" pitchFamily="34" charset="0"/>
              <a:buChar char="•"/>
              <a:tabLst>
                <a:tab pos="161925" algn="l"/>
              </a:tabLst>
              <a:defRPr kern="1200">
                <a:solidFill>
                  <a:schemeClr val="tx1"/>
                </a:solidFill>
                <a:latin typeface="Arial" panose="020B0604020202020204" pitchFamily="34" charset="0"/>
                <a:ea typeface="+mn-ea"/>
                <a:cs typeface="Arial" panose="020B0604020202020204" pitchFamily="34" charset="0"/>
              </a:defRPr>
            </a:lvl1pPr>
            <a:lvl2pPr marL="323850" indent="-161925" algn="l" rtl="0" eaLnBrk="1" fontAlgn="base" hangingPunct="1">
              <a:spcBef>
                <a:spcPct val="0"/>
              </a:spcBef>
              <a:spcAft>
                <a:spcPct val="0"/>
              </a:spcAft>
              <a:buClr>
                <a:schemeClr val="tx2"/>
              </a:buClr>
              <a:buFont typeface="Symbol" pitchFamily="18" charset="2"/>
              <a:buChar char="-"/>
              <a:tabLst>
                <a:tab pos="323850" algn="l"/>
              </a:tabLst>
              <a:defRPr sz="1200" kern="1200">
                <a:solidFill>
                  <a:schemeClr val="tx1"/>
                </a:solidFill>
                <a:latin typeface="Arial" panose="020B0604020202020204" pitchFamily="34" charset="0"/>
                <a:ea typeface="+mn-ea"/>
                <a:cs typeface="Arial" panose="020B0604020202020204" pitchFamily="34" charset="0"/>
              </a:defRPr>
            </a:lvl2pPr>
            <a:lvl3pPr marL="485775" indent="-161925" algn="l" defTabSz="161925" rtl="0" eaLnBrk="1" fontAlgn="base" hangingPunct="1">
              <a:spcBef>
                <a:spcPct val="0"/>
              </a:spcBef>
              <a:spcAft>
                <a:spcPct val="0"/>
              </a:spcAft>
              <a:buClr>
                <a:schemeClr val="tx2"/>
              </a:buClr>
              <a:buSzPct val="80000"/>
              <a:buFont typeface="Wingdings" pitchFamily="2" charset="2"/>
              <a:buChar char="§"/>
              <a:tabLst>
                <a:tab pos="485775" algn="l"/>
              </a:tabLst>
              <a:defRPr sz="1200" kern="1200">
                <a:solidFill>
                  <a:schemeClr val="tx1"/>
                </a:solidFill>
                <a:latin typeface="Arial" panose="020B0604020202020204" pitchFamily="34" charset="0"/>
                <a:ea typeface="+mn-ea"/>
                <a:cs typeface="Arial" panose="020B0604020202020204" pitchFamily="34" charset="0"/>
              </a:defRPr>
            </a:lvl3pPr>
            <a:lvl4pPr marL="647700" indent="-161925" algn="l" defTabSz="161925" rtl="0" eaLnBrk="1" fontAlgn="base" hangingPunct="1">
              <a:spcBef>
                <a:spcPct val="0"/>
              </a:spcBef>
              <a:spcAft>
                <a:spcPct val="0"/>
              </a:spcAft>
              <a:buClr>
                <a:schemeClr val="tx2"/>
              </a:buClr>
              <a:buSzPct val="100000"/>
              <a:buFont typeface="Arial" pitchFamily="34" charset="0"/>
              <a:buChar char="-"/>
              <a:tabLst>
                <a:tab pos="647700" algn="l"/>
              </a:tabLst>
              <a:defRPr sz="1200" kern="1200">
                <a:solidFill>
                  <a:schemeClr val="tx1"/>
                </a:solidFill>
                <a:latin typeface="Arial" panose="020B0604020202020204" pitchFamily="34" charset="0"/>
                <a:ea typeface="+mn-ea"/>
                <a:cs typeface="Arial" panose="020B0604020202020204" pitchFamily="34" charset="0"/>
              </a:defRPr>
            </a:lvl4pPr>
            <a:lvl5pPr marL="647700" indent="-161925" algn="l" rtl="0" eaLnBrk="1" fontAlgn="base" hangingPunct="1">
              <a:lnSpc>
                <a:spcPct val="90000"/>
              </a:lnSpc>
              <a:spcBef>
                <a:spcPct val="0"/>
              </a:spcBef>
              <a:spcAft>
                <a:spcPct val="0"/>
              </a:spcAft>
              <a:buClr>
                <a:schemeClr val="tx2"/>
              </a:buClr>
              <a:buFont typeface="Arial" pitchFamily="34" charset="0"/>
              <a:buChar char="-"/>
              <a:tabLst>
                <a:tab pos="671513" algn="l"/>
              </a:tabLst>
              <a:defRPr sz="12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61925" lvl="1" indent="0">
              <a:buNone/>
            </a:pPr>
            <a:r>
              <a:rPr lang="en-US" sz="1396" b="1"/>
              <a:t>CTI Platform Requirements</a:t>
            </a:r>
            <a:r>
              <a:rPr lang="en-US" sz="1396"/>
              <a:t>	</a:t>
            </a:r>
          </a:p>
          <a:p>
            <a:pPr marL="504825" lvl="1" indent="-342900">
              <a:buFont typeface="+mj-lt"/>
              <a:buAutoNum type="arabicPeriod"/>
            </a:pPr>
            <a:r>
              <a:rPr lang="en-US" sz="1396"/>
              <a:t>Trust and transparency</a:t>
            </a:r>
          </a:p>
          <a:p>
            <a:pPr marL="504825" lvl="1" indent="-342900">
              <a:buFont typeface="+mj-lt"/>
              <a:buAutoNum type="arabicPeriod"/>
            </a:pPr>
            <a:r>
              <a:rPr lang="en-US" sz="1396"/>
              <a:t>Data protection (security, privacy, usage control)</a:t>
            </a:r>
          </a:p>
          <a:p>
            <a:pPr marL="504825" lvl="1" indent="-342900">
              <a:buFont typeface="+mj-lt"/>
              <a:buAutoNum type="arabicPeriod"/>
            </a:pPr>
            <a:r>
              <a:rPr lang="en-US" sz="1396"/>
              <a:t>Compliant with regulations</a:t>
            </a:r>
          </a:p>
          <a:p>
            <a:pPr marL="504825" lvl="1" indent="-342900">
              <a:buFont typeface="+mj-lt"/>
              <a:buAutoNum type="arabicPeriod"/>
            </a:pPr>
            <a:r>
              <a:rPr lang="en-US" sz="1396"/>
              <a:t>Interoperability and actionability</a:t>
            </a:r>
          </a:p>
          <a:p>
            <a:pPr marL="504825" lvl="1" indent="-342900">
              <a:buFont typeface="+mj-lt"/>
              <a:buAutoNum type="arabicPeriod"/>
            </a:pPr>
            <a:r>
              <a:rPr lang="en-US" sz="1396"/>
              <a:t>Bidirectional and collaborative</a:t>
            </a:r>
          </a:p>
        </p:txBody>
      </p:sp>
      <p:sp>
        <p:nvSpPr>
          <p:cNvPr id="5" name="TextBox 4">
            <a:extLst>
              <a:ext uri="{FF2B5EF4-FFF2-40B4-BE49-F238E27FC236}">
                <a16:creationId xmlns:a16="http://schemas.microsoft.com/office/drawing/2014/main" id="{CBCCB2DA-0BC5-C694-31AD-B11A1F574F33}"/>
              </a:ext>
            </a:extLst>
          </p:cNvPr>
          <p:cNvSpPr txBox="1"/>
          <p:nvPr/>
        </p:nvSpPr>
        <p:spPr>
          <a:xfrm>
            <a:off x="259958" y="5197214"/>
            <a:ext cx="383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a:solidFill>
                  <a:schemeClr val="bg2">
                    <a:lumMod val="50000"/>
                  </a:schemeClr>
                </a:solidFill>
                <a:cs typeface="Arial"/>
              </a:rPr>
              <a:t>3</a:t>
            </a:r>
            <a:endParaRPr lang="en-GB" sz="1200">
              <a:solidFill>
                <a:schemeClr val="bg2">
                  <a:lumMod val="50000"/>
                </a:schemeClr>
              </a:solidFill>
            </a:endParaRPr>
          </a:p>
        </p:txBody>
      </p:sp>
    </p:spTree>
    <p:extLst>
      <p:ext uri="{BB962C8B-B14F-4D97-AF65-F5344CB8AC3E}">
        <p14:creationId xmlns:p14="http://schemas.microsoft.com/office/powerpoint/2010/main" val="132532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00" y="168000"/>
            <a:ext cx="8568000" cy="453000"/>
          </a:xfrm>
        </p:spPr>
        <p:txBody>
          <a:bodyPr/>
          <a:lstStyle/>
          <a:p>
            <a:r>
              <a:rPr lang="en-US"/>
              <a:t>Thesis Goal</a:t>
            </a:r>
          </a:p>
        </p:txBody>
      </p:sp>
      <p:sp>
        <p:nvSpPr>
          <p:cNvPr id="4" name="Text Placeholder 3"/>
          <p:cNvSpPr>
            <a:spLocks noGrp="1"/>
          </p:cNvSpPr>
          <p:nvPr>
            <p:ph type="body" sz="quarter" idx="11"/>
          </p:nvPr>
        </p:nvSpPr>
        <p:spPr>
          <a:xfrm>
            <a:off x="288001" y="960000"/>
            <a:ext cx="8569325" cy="210000"/>
          </a:xfrm>
        </p:spPr>
        <p:txBody>
          <a:bodyPr/>
          <a:lstStyle/>
          <a:p>
            <a:r>
              <a:rPr lang="en-US" dirty="0"/>
              <a:t>Investigating the Suitability of Dataspaces for CTI Sharing Use Case</a:t>
            </a:r>
          </a:p>
        </p:txBody>
      </p:sp>
      <p:sp>
        <p:nvSpPr>
          <p:cNvPr id="15" name="Text Placeholder 14">
            <a:extLst>
              <a:ext uri="{FF2B5EF4-FFF2-40B4-BE49-F238E27FC236}">
                <a16:creationId xmlns:a16="http://schemas.microsoft.com/office/drawing/2014/main" id="{14B1D8C8-2087-5A5A-E8EB-4AD34ABAD761}"/>
              </a:ext>
            </a:extLst>
          </p:cNvPr>
          <p:cNvSpPr>
            <a:spLocks noGrp="1"/>
          </p:cNvSpPr>
          <p:nvPr>
            <p:ph type="body" sz="quarter" idx="13"/>
          </p:nvPr>
        </p:nvSpPr>
        <p:spPr>
          <a:xfrm>
            <a:off x="287339" y="1404000"/>
            <a:ext cx="8569325" cy="2661708"/>
          </a:xfrm>
        </p:spPr>
        <p:txBody>
          <a:bodyPr/>
          <a:lstStyle/>
          <a:p>
            <a:pPr marL="0" indent="0">
              <a:buNone/>
            </a:pPr>
            <a:endParaRPr lang="en-US" dirty="0"/>
          </a:p>
          <a:p>
            <a:r>
              <a:rPr lang="en-US" dirty="0"/>
              <a:t>Identifying CTI sharing requirements and scenarios</a:t>
            </a:r>
          </a:p>
          <a:p>
            <a:r>
              <a:rPr lang="en-US" dirty="0"/>
              <a:t>Challenges of adopting dataspace for identified scenarios</a:t>
            </a:r>
          </a:p>
          <a:p>
            <a:r>
              <a:rPr lang="en-US" dirty="0"/>
              <a:t>Effect of usage control in protecting sensitive data in different scenarios</a:t>
            </a:r>
          </a:p>
        </p:txBody>
      </p:sp>
      <p:sp>
        <p:nvSpPr>
          <p:cNvPr id="5" name="TextBox 4">
            <a:extLst>
              <a:ext uri="{FF2B5EF4-FFF2-40B4-BE49-F238E27FC236}">
                <a16:creationId xmlns:a16="http://schemas.microsoft.com/office/drawing/2014/main" id="{F977A923-0333-E903-329A-6C04E47B918A}"/>
              </a:ext>
            </a:extLst>
          </p:cNvPr>
          <p:cNvSpPr txBox="1"/>
          <p:nvPr/>
        </p:nvSpPr>
        <p:spPr>
          <a:xfrm>
            <a:off x="259958" y="5197214"/>
            <a:ext cx="383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a:solidFill>
                  <a:schemeClr val="bg2">
                    <a:lumMod val="50000"/>
                  </a:schemeClr>
                </a:solidFill>
                <a:cs typeface="Arial"/>
              </a:rPr>
              <a:t>4</a:t>
            </a:r>
            <a:endParaRPr lang="en-US" sz="1200">
              <a:solidFill>
                <a:schemeClr val="bg2">
                  <a:lumMod val="50000"/>
                </a:schemeClr>
              </a:solidFill>
            </a:endParaRPr>
          </a:p>
        </p:txBody>
      </p:sp>
      <p:sp>
        <p:nvSpPr>
          <p:cNvPr id="3" name="TextBox 2">
            <a:extLst>
              <a:ext uri="{FF2B5EF4-FFF2-40B4-BE49-F238E27FC236}">
                <a16:creationId xmlns:a16="http://schemas.microsoft.com/office/drawing/2014/main" id="{177F4D7D-F087-60D7-51E2-3278FF3F6D05}"/>
              </a:ext>
            </a:extLst>
          </p:cNvPr>
          <p:cNvSpPr txBox="1"/>
          <p:nvPr/>
        </p:nvSpPr>
        <p:spPr>
          <a:xfrm>
            <a:off x="9467157" y="1404000"/>
            <a:ext cx="10897986" cy="1821011"/>
          </a:xfrm>
          <a:prstGeom prst="rect">
            <a:avLst/>
          </a:prstGeom>
          <a:noFill/>
        </p:spPr>
        <p:txBody>
          <a:bodyPr wrap="square" rtlCol="0">
            <a:spAutoFit/>
          </a:bodyPr>
          <a:lstStyle/>
          <a:p>
            <a:r>
              <a:rPr lang="en-US" dirty="0"/>
              <a:t>Objective:</a:t>
            </a:r>
          </a:p>
          <a:p>
            <a:pPr lvl="1"/>
            <a:r>
              <a:rPr lang="en-US" dirty="0"/>
              <a:t>Investigating the suitability of DS for CTI sharing, developing investigation framework </a:t>
            </a:r>
          </a:p>
          <a:p>
            <a:r>
              <a:rPr lang="en-US" dirty="0"/>
              <a:t>Old</a:t>
            </a:r>
          </a:p>
          <a:p>
            <a:pPr lvl="1"/>
            <a:r>
              <a:rPr lang="en-US" dirty="0"/>
              <a:t>Identify the specific requirements of the CTI sharing (focused on the energy sector use case)</a:t>
            </a:r>
          </a:p>
          <a:p>
            <a:pPr lvl="1"/>
            <a:r>
              <a:rPr lang="en-US" dirty="0"/>
              <a:t>Explore the capabilities and potentials of dataspaces</a:t>
            </a:r>
          </a:p>
          <a:p>
            <a:pPr lvl="1"/>
            <a:r>
              <a:rPr lang="en-US" dirty="0"/>
              <a:t>Find and tackle key technical challenges</a:t>
            </a:r>
          </a:p>
          <a:p>
            <a:pPr lvl="1"/>
            <a:r>
              <a:rPr lang="en-US" dirty="0"/>
              <a:t>High level architecture design and proof of concept</a:t>
            </a:r>
          </a:p>
          <a:p>
            <a:endParaRPr lang="en-150" dirty="0"/>
          </a:p>
        </p:txBody>
      </p:sp>
    </p:spTree>
    <p:extLst>
      <p:ext uri="{BB962C8B-B14F-4D97-AF65-F5344CB8AC3E}">
        <p14:creationId xmlns:p14="http://schemas.microsoft.com/office/powerpoint/2010/main" val="144996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7B38-1AE7-41E2-6BBE-BFF41AB9E243}"/>
              </a:ext>
            </a:extLst>
          </p:cNvPr>
          <p:cNvSpPr>
            <a:spLocks noGrp="1"/>
          </p:cNvSpPr>
          <p:nvPr>
            <p:ph type="title"/>
          </p:nvPr>
        </p:nvSpPr>
        <p:spPr/>
        <p:txBody>
          <a:bodyPr/>
          <a:lstStyle/>
          <a:p>
            <a:r>
              <a:rPr lang="en-US"/>
              <a:t>Background and related work</a:t>
            </a:r>
            <a:endParaRPr lang="en-150"/>
          </a:p>
        </p:txBody>
      </p:sp>
      <p:sp>
        <p:nvSpPr>
          <p:cNvPr id="3" name="Text Placeholder 2">
            <a:extLst>
              <a:ext uri="{FF2B5EF4-FFF2-40B4-BE49-F238E27FC236}">
                <a16:creationId xmlns:a16="http://schemas.microsoft.com/office/drawing/2014/main" id="{A053B031-05F6-1E7E-6A0F-9028AECDED4F}"/>
              </a:ext>
            </a:extLst>
          </p:cNvPr>
          <p:cNvSpPr>
            <a:spLocks noGrp="1"/>
          </p:cNvSpPr>
          <p:nvPr>
            <p:ph type="body" sz="quarter" idx="11"/>
          </p:nvPr>
        </p:nvSpPr>
        <p:spPr/>
        <p:txBody>
          <a:bodyPr/>
          <a:lstStyle/>
          <a:p>
            <a:r>
              <a:rPr lang="en-US"/>
              <a:t>What is Cyber Threat Intelligence</a:t>
            </a:r>
            <a:endParaRPr lang="en-150"/>
          </a:p>
        </p:txBody>
      </p:sp>
      <p:pic>
        <p:nvPicPr>
          <p:cNvPr id="3074" name="Picture 2">
            <a:extLst>
              <a:ext uri="{FF2B5EF4-FFF2-40B4-BE49-F238E27FC236}">
                <a16:creationId xmlns:a16="http://schemas.microsoft.com/office/drawing/2014/main" id="{00CCA785-8E4F-1AAF-DA23-0FC36D475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5260" y="-75199"/>
            <a:ext cx="3040232" cy="29326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96E1C060-CD6E-E69A-23FF-066CB59F853C}"/>
              </a:ext>
            </a:extLst>
          </p:cNvPr>
          <p:cNvGraphicFramePr>
            <a:graphicFrameLocks noGrp="1"/>
          </p:cNvGraphicFramePr>
          <p:nvPr>
            <p:extLst>
              <p:ext uri="{D42A27DB-BD31-4B8C-83A1-F6EECF244321}">
                <p14:modId xmlns:p14="http://schemas.microsoft.com/office/powerpoint/2010/main" val="1431766182"/>
              </p:ext>
            </p:extLst>
          </p:nvPr>
        </p:nvGraphicFramePr>
        <p:xfrm>
          <a:off x="408889" y="1501389"/>
          <a:ext cx="8272783" cy="3279094"/>
        </p:xfrm>
        <a:graphic>
          <a:graphicData uri="http://schemas.openxmlformats.org/drawingml/2006/table">
            <a:tbl>
              <a:tblPr firstRow="1" bandRow="1">
                <a:tableStyleId>{21E4AEA4-8DFA-4A89-87EB-49C32662AFE0}</a:tableStyleId>
              </a:tblPr>
              <a:tblGrid>
                <a:gridCol w="1483710">
                  <a:extLst>
                    <a:ext uri="{9D8B030D-6E8A-4147-A177-3AD203B41FA5}">
                      <a16:colId xmlns:a16="http://schemas.microsoft.com/office/drawing/2014/main" val="1362702458"/>
                    </a:ext>
                  </a:extLst>
                </a:gridCol>
                <a:gridCol w="2232834">
                  <a:extLst>
                    <a:ext uri="{9D8B030D-6E8A-4147-A177-3AD203B41FA5}">
                      <a16:colId xmlns:a16="http://schemas.microsoft.com/office/drawing/2014/main" val="436200760"/>
                    </a:ext>
                  </a:extLst>
                </a:gridCol>
                <a:gridCol w="2062716">
                  <a:extLst>
                    <a:ext uri="{9D8B030D-6E8A-4147-A177-3AD203B41FA5}">
                      <a16:colId xmlns:a16="http://schemas.microsoft.com/office/drawing/2014/main" val="2434385432"/>
                    </a:ext>
                  </a:extLst>
                </a:gridCol>
                <a:gridCol w="999464">
                  <a:extLst>
                    <a:ext uri="{9D8B030D-6E8A-4147-A177-3AD203B41FA5}">
                      <a16:colId xmlns:a16="http://schemas.microsoft.com/office/drawing/2014/main" val="44322698"/>
                    </a:ext>
                  </a:extLst>
                </a:gridCol>
                <a:gridCol w="1494059">
                  <a:extLst>
                    <a:ext uri="{9D8B030D-6E8A-4147-A177-3AD203B41FA5}">
                      <a16:colId xmlns:a16="http://schemas.microsoft.com/office/drawing/2014/main" val="3798623219"/>
                    </a:ext>
                  </a:extLst>
                </a:gridCol>
              </a:tblGrid>
              <a:tr h="47936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00"/>
                        <a:t>CTI type</a:t>
                      </a:r>
                    </a:p>
                  </a:txBody>
                  <a:tcPr marL="110642" marR="110642" marT="41564" marB="41564"/>
                </a:tc>
                <a:tc>
                  <a:txBody>
                    <a:bodyPr/>
                    <a:lstStyle/>
                    <a:p>
                      <a:r>
                        <a:rPr lang="en-US" sz="1300"/>
                        <a:t>Focus</a:t>
                      </a:r>
                      <a:endParaRPr lang="en-150" sz="1300"/>
                    </a:p>
                  </a:txBody>
                  <a:tcPr marL="110642" marR="110642" marT="41564" marB="41564"/>
                </a:tc>
                <a:tc>
                  <a:txBody>
                    <a:bodyPr/>
                    <a:lstStyle/>
                    <a:p>
                      <a:r>
                        <a:rPr lang="en-US" sz="1300"/>
                        <a:t>Concerned actor</a:t>
                      </a:r>
                      <a:endParaRPr lang="en-150" sz="1300"/>
                    </a:p>
                  </a:txBody>
                  <a:tcPr marL="110642" marR="110642" marT="41564" marB="41564"/>
                </a:tc>
                <a:tc>
                  <a:txBody>
                    <a:bodyPr/>
                    <a:lstStyle/>
                    <a:p>
                      <a:r>
                        <a:rPr lang="en-US" sz="1300"/>
                        <a:t>Lifecycle</a:t>
                      </a:r>
                      <a:endParaRPr lang="en-150" sz="1300"/>
                    </a:p>
                  </a:txBody>
                  <a:tcPr marL="110642" marR="110642" marT="41564" marB="41564"/>
                </a:tc>
                <a:tc>
                  <a:txBody>
                    <a:bodyPr/>
                    <a:lstStyle/>
                    <a:p>
                      <a:r>
                        <a:rPr lang="en-US" sz="1300"/>
                        <a:t>Benefit</a:t>
                      </a:r>
                      <a:endParaRPr lang="en-150" sz="1300"/>
                    </a:p>
                  </a:txBody>
                  <a:tcPr marL="110642" marR="110642" marT="41564" marB="41564"/>
                </a:tc>
                <a:extLst>
                  <a:ext uri="{0D108BD9-81ED-4DB2-BD59-A6C34878D82A}">
                    <a16:rowId xmlns:a16="http://schemas.microsoft.com/office/drawing/2014/main" val="4173140147"/>
                  </a:ext>
                </a:extLst>
              </a:tr>
              <a:tr h="88779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00"/>
                        <a:t>Strategic – High level insights</a:t>
                      </a:r>
                    </a:p>
                  </a:txBody>
                  <a:tcPr marL="110642" marR="110642" marT="41564" marB="41564"/>
                </a:tc>
                <a:tc>
                  <a:txBody>
                    <a:bodyPr/>
                    <a:lstStyle/>
                    <a:p>
                      <a:r>
                        <a:rPr lang="en-US" sz="1300"/>
                        <a:t>Overall threat landscape, attacker motives, attack impacts</a:t>
                      </a:r>
                      <a:endParaRPr lang="en-150" sz="1300"/>
                    </a:p>
                  </a:txBody>
                  <a:tcPr marL="110642" marR="110642" marT="41564" marB="41564"/>
                </a:tc>
                <a:tc>
                  <a:txBody>
                    <a:bodyPr/>
                    <a:lstStyle/>
                    <a:p>
                      <a:r>
                        <a:rPr lang="en-US" sz="1300"/>
                        <a:t>Executive management</a:t>
                      </a:r>
                      <a:endParaRPr lang="en-150" sz="1300"/>
                    </a:p>
                  </a:txBody>
                  <a:tcPr marL="110642" marR="110642" marT="41564" marB="41564"/>
                </a:tc>
                <a:tc>
                  <a:txBody>
                    <a:bodyPr/>
                    <a:lstStyle/>
                    <a:p>
                      <a:r>
                        <a:rPr lang="en-US" sz="1300"/>
                        <a:t>Long-term</a:t>
                      </a:r>
                      <a:endParaRPr lang="en-150" sz="1300"/>
                    </a:p>
                  </a:txBody>
                  <a:tcPr marL="110642" marR="110642" marT="41564" marB="41564"/>
                </a:tc>
                <a:tc>
                  <a:txBody>
                    <a:bodyPr/>
                    <a:lstStyle/>
                    <a:p>
                      <a:r>
                        <a:rPr lang="en-US" sz="1300"/>
                        <a:t>Data driven risk management</a:t>
                      </a:r>
                      <a:endParaRPr lang="en-150" sz="1300"/>
                    </a:p>
                  </a:txBody>
                  <a:tcPr marL="110642" marR="110642" marT="41564" marB="41564"/>
                </a:tc>
                <a:extLst>
                  <a:ext uri="{0D108BD9-81ED-4DB2-BD59-A6C34878D82A}">
                    <a16:rowId xmlns:a16="http://schemas.microsoft.com/office/drawing/2014/main" val="3071839687"/>
                  </a:ext>
                </a:extLst>
              </a:tr>
              <a:tr h="85898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00"/>
                        <a:t>Tactical – How?</a:t>
                      </a:r>
                    </a:p>
                  </a:txBody>
                  <a:tcPr marL="110642" marR="110642" marT="41564" marB="41564"/>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00"/>
                        <a:t>TTPs, vulnerabilities, mitigation strategies</a:t>
                      </a:r>
                      <a:endParaRPr lang="en-150" sz="1300"/>
                    </a:p>
                  </a:txBody>
                  <a:tcPr marL="110642" marR="110642" marT="41564" marB="41564"/>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00"/>
                        <a:t>Security Operations Center (SOC) managers, Security Analysts</a:t>
                      </a:r>
                      <a:endParaRPr lang="en-150" sz="1300"/>
                    </a:p>
                  </a:txBody>
                  <a:tcPr marL="110642" marR="110642" marT="41564" marB="41564"/>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00"/>
                        <a:t>Long-term</a:t>
                      </a:r>
                      <a:endParaRPr lang="en-150" sz="1300"/>
                    </a:p>
                  </a:txBody>
                  <a:tcPr marL="110642" marR="110642" marT="41564" marB="41564"/>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00"/>
                        <a:t>Efficiency, faster incident response</a:t>
                      </a:r>
                      <a:endParaRPr lang="en-150" sz="1300"/>
                    </a:p>
                  </a:txBody>
                  <a:tcPr marL="110642" marR="110642" marT="41564" marB="41564"/>
                </a:tc>
                <a:extLst>
                  <a:ext uri="{0D108BD9-81ED-4DB2-BD59-A6C34878D82A}">
                    <a16:rowId xmlns:a16="http://schemas.microsoft.com/office/drawing/2014/main" val="75246970"/>
                  </a:ext>
                </a:extLst>
              </a:tr>
              <a:tr h="1052945">
                <a:tc>
                  <a:txBody>
                    <a:bodyPr/>
                    <a:lstStyle/>
                    <a:p>
                      <a:r>
                        <a:rPr lang="en-US" sz="1300"/>
                        <a:t>Technical –  What?</a:t>
                      </a:r>
                      <a:endParaRPr lang="en-150" sz="1300"/>
                    </a:p>
                  </a:txBody>
                  <a:tcPr marL="110642" marR="110642" marT="41564" marB="41564"/>
                </a:tc>
                <a:tc>
                  <a:txBody>
                    <a:bodyPr/>
                    <a:lstStyle/>
                    <a:p>
                      <a:r>
                        <a:rPr lang="en-US" sz="1300"/>
                        <a:t>Indicator of compromise (IOC) –  malware signatures, malicious IPs</a:t>
                      </a:r>
                      <a:endParaRPr lang="en-150" sz="1300"/>
                    </a:p>
                  </a:txBody>
                  <a:tcPr marL="110642" marR="110642" marT="41564" marB="41564"/>
                </a:tc>
                <a:tc>
                  <a:txBody>
                    <a:bodyPr/>
                    <a:lstStyle/>
                    <a:p>
                      <a:r>
                        <a:rPr lang="en-US" sz="1300"/>
                        <a:t>System admins, SOC staff</a:t>
                      </a:r>
                      <a:endParaRPr lang="en-150" sz="1300"/>
                    </a:p>
                  </a:txBody>
                  <a:tcPr marL="110642" marR="110642" marT="41564" marB="41564"/>
                </a:tc>
                <a:tc>
                  <a:txBody>
                    <a:bodyPr/>
                    <a:lstStyle/>
                    <a:p>
                      <a:r>
                        <a:rPr lang="en-US" sz="1300"/>
                        <a:t>Short-term</a:t>
                      </a:r>
                      <a:endParaRPr lang="en-150" sz="1300"/>
                    </a:p>
                  </a:txBody>
                  <a:tcPr marL="110642" marR="110642" marT="41564" marB="41564"/>
                </a:tc>
                <a:tc>
                  <a:txBody>
                    <a:bodyPr/>
                    <a:lstStyle/>
                    <a:p>
                      <a:r>
                        <a:rPr lang="en-US" sz="1300"/>
                        <a:t>Automation</a:t>
                      </a:r>
                      <a:endParaRPr lang="en-150" sz="1300"/>
                    </a:p>
                  </a:txBody>
                  <a:tcPr marL="110642" marR="110642" marT="41564" marB="41564"/>
                </a:tc>
                <a:extLst>
                  <a:ext uri="{0D108BD9-81ED-4DB2-BD59-A6C34878D82A}">
                    <a16:rowId xmlns:a16="http://schemas.microsoft.com/office/drawing/2014/main" val="2999550057"/>
                  </a:ext>
                </a:extLst>
              </a:tr>
            </a:tbl>
          </a:graphicData>
        </a:graphic>
      </p:graphicFrame>
      <p:sp>
        <p:nvSpPr>
          <p:cNvPr id="6" name="TextBox 5">
            <a:extLst>
              <a:ext uri="{FF2B5EF4-FFF2-40B4-BE49-F238E27FC236}">
                <a16:creationId xmlns:a16="http://schemas.microsoft.com/office/drawing/2014/main" id="{1CF1BDF6-350F-1825-46DD-FCC65FCB3713}"/>
              </a:ext>
            </a:extLst>
          </p:cNvPr>
          <p:cNvSpPr txBox="1"/>
          <p:nvPr/>
        </p:nvSpPr>
        <p:spPr>
          <a:xfrm>
            <a:off x="259958" y="5197214"/>
            <a:ext cx="383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a:solidFill>
                  <a:schemeClr val="bg2">
                    <a:lumMod val="50000"/>
                  </a:schemeClr>
                </a:solidFill>
                <a:cs typeface="Arial"/>
              </a:rPr>
              <a:t>5</a:t>
            </a:r>
            <a:endParaRPr lang="en-US" sz="1200">
              <a:solidFill>
                <a:schemeClr val="bg2">
                  <a:lumMod val="50000"/>
                </a:schemeClr>
              </a:solidFill>
            </a:endParaRPr>
          </a:p>
        </p:txBody>
      </p:sp>
    </p:spTree>
    <p:extLst>
      <p:ext uri="{BB962C8B-B14F-4D97-AF65-F5344CB8AC3E}">
        <p14:creationId xmlns:p14="http://schemas.microsoft.com/office/powerpoint/2010/main" val="289332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7B38-1AE7-41E2-6BBE-BFF41AB9E243}"/>
              </a:ext>
            </a:extLst>
          </p:cNvPr>
          <p:cNvSpPr>
            <a:spLocks noGrp="1"/>
          </p:cNvSpPr>
          <p:nvPr>
            <p:ph type="title"/>
          </p:nvPr>
        </p:nvSpPr>
        <p:spPr/>
        <p:txBody>
          <a:bodyPr/>
          <a:lstStyle/>
          <a:p>
            <a:r>
              <a:rPr lang="en-US"/>
              <a:t>Background and related work</a:t>
            </a:r>
            <a:endParaRPr lang="en-150"/>
          </a:p>
        </p:txBody>
      </p:sp>
      <p:sp>
        <p:nvSpPr>
          <p:cNvPr id="3" name="Text Placeholder 2">
            <a:extLst>
              <a:ext uri="{FF2B5EF4-FFF2-40B4-BE49-F238E27FC236}">
                <a16:creationId xmlns:a16="http://schemas.microsoft.com/office/drawing/2014/main" id="{A053B031-05F6-1E7E-6A0F-9028AECDED4F}"/>
              </a:ext>
            </a:extLst>
          </p:cNvPr>
          <p:cNvSpPr>
            <a:spLocks noGrp="1"/>
          </p:cNvSpPr>
          <p:nvPr>
            <p:ph type="body" sz="quarter" idx="11"/>
          </p:nvPr>
        </p:nvSpPr>
        <p:spPr/>
        <p:txBody>
          <a:bodyPr/>
          <a:lstStyle/>
          <a:p>
            <a:r>
              <a:rPr lang="en-US"/>
              <a:t>Automation in Cyber threat intelligence</a:t>
            </a:r>
            <a:endParaRPr lang="en-150"/>
          </a:p>
        </p:txBody>
      </p:sp>
      <p:sp>
        <p:nvSpPr>
          <p:cNvPr id="4" name="Text Placeholder 3">
            <a:extLst>
              <a:ext uri="{FF2B5EF4-FFF2-40B4-BE49-F238E27FC236}">
                <a16:creationId xmlns:a16="http://schemas.microsoft.com/office/drawing/2014/main" id="{6AF39F6D-9A39-B3B9-8047-4E9FAD662CD0}"/>
              </a:ext>
            </a:extLst>
          </p:cNvPr>
          <p:cNvSpPr>
            <a:spLocks noGrp="1"/>
          </p:cNvSpPr>
          <p:nvPr>
            <p:ph type="body" sz="quarter" idx="13"/>
          </p:nvPr>
        </p:nvSpPr>
        <p:spPr>
          <a:xfrm>
            <a:off x="310489" y="1506482"/>
            <a:ext cx="4550879" cy="3220668"/>
          </a:xfrm>
        </p:spPr>
        <p:txBody>
          <a:bodyPr/>
          <a:lstStyle/>
          <a:p>
            <a:r>
              <a:rPr lang="en-US"/>
              <a:t>Skip human delay</a:t>
            </a:r>
          </a:p>
          <a:p>
            <a:r>
              <a:rPr lang="en-US"/>
              <a:t>Reduce costs</a:t>
            </a:r>
          </a:p>
          <a:p>
            <a:r>
              <a:rPr lang="en-US"/>
              <a:t>Machine-readable formats</a:t>
            </a:r>
          </a:p>
          <a:p>
            <a:pPr lvl="1"/>
            <a:r>
              <a:rPr lang="en-US"/>
              <a:t>STIX</a:t>
            </a:r>
          </a:p>
          <a:p>
            <a:pPr lvl="1"/>
            <a:r>
              <a:rPr lang="en-US"/>
              <a:t>VERIS</a:t>
            </a:r>
          </a:p>
          <a:p>
            <a:pPr lvl="1"/>
            <a:r>
              <a:rPr lang="en-US"/>
              <a:t>IODEF</a:t>
            </a:r>
          </a:p>
        </p:txBody>
      </p:sp>
      <p:pic>
        <p:nvPicPr>
          <p:cNvPr id="3074" name="Picture 2">
            <a:extLst>
              <a:ext uri="{FF2B5EF4-FFF2-40B4-BE49-F238E27FC236}">
                <a16:creationId xmlns:a16="http://schemas.microsoft.com/office/drawing/2014/main" id="{00CCA785-8E4F-1AAF-DA23-0FC36D475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0918" y="360057"/>
            <a:ext cx="3040232" cy="29326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7661B5-DBC8-EFC2-E5E8-B550AC6643AA}"/>
              </a:ext>
            </a:extLst>
          </p:cNvPr>
          <p:cNvSpPr txBox="1"/>
          <p:nvPr/>
        </p:nvSpPr>
        <p:spPr>
          <a:xfrm>
            <a:off x="9449999" y="3292756"/>
            <a:ext cx="2608891" cy="562517"/>
          </a:xfrm>
          <a:prstGeom prst="rect">
            <a:avLst/>
          </a:prstGeom>
          <a:noFill/>
        </p:spPr>
        <p:txBody>
          <a:bodyPr wrap="square" rtlCol="0">
            <a:spAutoFit/>
          </a:bodyPr>
          <a:lstStyle/>
          <a:p>
            <a:r>
              <a:rPr lang="en-US" b="0" i="0">
                <a:solidFill>
                  <a:srgbClr val="111111"/>
                </a:solidFill>
                <a:effectLst/>
                <a:latin typeface="Helvetica Neue"/>
              </a:rPr>
              <a:t>Structured Threat Information Expression (STIX™)</a:t>
            </a:r>
            <a:endParaRPr lang="en-150"/>
          </a:p>
        </p:txBody>
      </p:sp>
      <p:sp>
        <p:nvSpPr>
          <p:cNvPr id="7" name="TextBox 6">
            <a:extLst>
              <a:ext uri="{FF2B5EF4-FFF2-40B4-BE49-F238E27FC236}">
                <a16:creationId xmlns:a16="http://schemas.microsoft.com/office/drawing/2014/main" id="{F3754EBB-942B-4A79-6505-3B41F0033C68}"/>
              </a:ext>
            </a:extLst>
          </p:cNvPr>
          <p:cNvSpPr txBox="1"/>
          <p:nvPr/>
        </p:nvSpPr>
        <p:spPr>
          <a:xfrm>
            <a:off x="9379265" y="3748344"/>
            <a:ext cx="3156758" cy="593332"/>
          </a:xfrm>
          <a:prstGeom prst="rect">
            <a:avLst/>
          </a:prstGeom>
          <a:noFill/>
        </p:spPr>
        <p:txBody>
          <a:bodyPr wrap="square" rtlCol="0">
            <a:spAutoFit/>
          </a:bodyPr>
          <a:lstStyle/>
          <a:p>
            <a:r>
              <a:rPr lang="en-US" b="0" i="0">
                <a:solidFill>
                  <a:srgbClr val="111111"/>
                </a:solidFill>
                <a:effectLst/>
                <a:latin typeface="Helvetica Neue"/>
              </a:rPr>
              <a:t>Trusted Automated Exchange of Intelligence Information (TAXII™)</a:t>
            </a:r>
            <a:endParaRPr lang="en-150"/>
          </a:p>
        </p:txBody>
      </p:sp>
      <p:sp>
        <p:nvSpPr>
          <p:cNvPr id="8" name="Rectangle 12">
            <a:extLst>
              <a:ext uri="{FF2B5EF4-FFF2-40B4-BE49-F238E27FC236}">
                <a16:creationId xmlns:a16="http://schemas.microsoft.com/office/drawing/2014/main" id="{9B2A7F86-22BE-1D84-54AA-EE5051A98F68}"/>
              </a:ext>
            </a:extLst>
          </p:cNvPr>
          <p:cNvSpPr>
            <a:spLocks noChangeArrowheads="1"/>
          </p:cNvSpPr>
          <p:nvPr/>
        </p:nvSpPr>
        <p:spPr bwMode="auto">
          <a:xfrm>
            <a:off x="9538926" y="4271350"/>
            <a:ext cx="2519964" cy="745025"/>
          </a:xfrm>
          <a:prstGeom prst="rect">
            <a:avLst/>
          </a:prstGeom>
          <a:solidFill>
            <a:srgbClr val="FFFB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150" altLang="en-150" sz="1600" b="0" i="0" u="none" strike="noStrike" cap="none" normalizeH="0">
                <a:ln>
                  <a:noFill/>
                </a:ln>
                <a:solidFill>
                  <a:srgbClr val="910000"/>
                </a:solidFill>
                <a:effectLst/>
                <a:latin typeface="Lato" panose="020F0502020204030203" pitchFamily="34" charset="0"/>
              </a:rPr>
              <a:t>VERIS</a:t>
            </a:r>
            <a:endParaRPr kumimoji="0" lang="en-US" altLang="en-150" sz="1600" b="0" i="0" u="none" strike="noStrike" cap="none" normalizeH="0">
              <a:ln>
                <a:noFill/>
              </a:ln>
              <a:solidFill>
                <a:srgbClr val="910000"/>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150" altLang="en-150" sz="1050" b="0" i="0" u="none" strike="noStrike" cap="none" normalizeH="0">
                <a:ln>
                  <a:noFill/>
                </a:ln>
                <a:solidFill>
                  <a:srgbClr val="21786C"/>
                </a:solidFill>
                <a:effectLst/>
                <a:latin typeface="Lato" panose="020F0502020204030203" pitchFamily="34" charset="0"/>
              </a:rPr>
              <a:t>the vocabulary for event recording and incident sharing</a:t>
            </a:r>
            <a:endParaRPr kumimoji="0" lang="en-150" altLang="en-150" sz="34400" b="0" i="0" u="none" strike="noStrike" cap="none" normalizeH="0">
              <a:ln>
                <a:noFill/>
              </a:ln>
              <a:solidFill>
                <a:srgbClr val="910000"/>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150" altLang="en-150" sz="100" b="0" i="0" u="none" strike="noStrike" cap="none" normalizeH="0" baseline="0">
              <a:ln>
                <a:noFill/>
              </a:ln>
              <a:solidFill>
                <a:schemeClr val="tx1"/>
              </a:solidFill>
              <a:effectLst/>
              <a:latin typeface="Arial" panose="020B0604020202020204" pitchFamily="34" charset="0"/>
            </a:endParaRPr>
          </a:p>
        </p:txBody>
      </p:sp>
      <p:sp>
        <p:nvSpPr>
          <p:cNvPr id="9" name="Rectangle 13">
            <a:extLst>
              <a:ext uri="{FF2B5EF4-FFF2-40B4-BE49-F238E27FC236}">
                <a16:creationId xmlns:a16="http://schemas.microsoft.com/office/drawing/2014/main" id="{2D95C6AF-1675-2368-4473-987D0D93291C}"/>
              </a:ext>
            </a:extLst>
          </p:cNvPr>
          <p:cNvSpPr>
            <a:spLocks noChangeArrowheads="1"/>
          </p:cNvSpPr>
          <p:nvPr/>
        </p:nvSpPr>
        <p:spPr bwMode="auto">
          <a:xfrm>
            <a:off x="9507212" y="4981836"/>
            <a:ext cx="3287644" cy="55399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150" sz="1200">
                <a:solidFill>
                  <a:srgbClr val="212529"/>
                </a:solidFill>
                <a:latin typeface="var(--bs-font-monospace)"/>
              </a:rPr>
              <a:t>IETF RFC 5070</a:t>
            </a:r>
            <a:r>
              <a:rPr lang="en-US" altLang="en-150" sz="1200" b="1">
                <a:solidFill>
                  <a:srgbClr val="212529"/>
                </a:solidFill>
                <a:latin typeface="var(--bs-font-monospace)"/>
              </a:rPr>
              <a:t>: </a:t>
            </a:r>
            <a:r>
              <a:rPr kumimoji="0" lang="en-150" altLang="en-150" sz="1200" i="0" u="none" strike="noStrike" cap="none" normalizeH="0" baseline="0">
                <a:ln>
                  <a:noFill/>
                </a:ln>
                <a:solidFill>
                  <a:srgbClr val="212529"/>
                </a:solidFill>
                <a:effectLst/>
                <a:latin typeface="var(--bs-font-monospace)"/>
              </a:rPr>
              <a:t>The Incident Object Description Exchange Format </a:t>
            </a:r>
            <a:r>
              <a:rPr kumimoji="0" lang="en-US" altLang="en-150" sz="1200" b="0" i="0" u="none" strike="noStrike" cap="none" normalizeH="0" baseline="0">
                <a:ln>
                  <a:noFill/>
                </a:ln>
                <a:solidFill>
                  <a:srgbClr val="212529"/>
                </a:solidFill>
                <a:effectLst/>
                <a:latin typeface="var(--bs-font-monospace)"/>
              </a:rPr>
              <a:t>(</a:t>
            </a:r>
            <a:r>
              <a:rPr kumimoji="0" lang="en-US" altLang="en-150" sz="1200" b="1" i="0" u="none" strike="noStrike" cap="none" normalizeH="0" baseline="0">
                <a:ln>
                  <a:noFill/>
                </a:ln>
                <a:solidFill>
                  <a:srgbClr val="212529"/>
                </a:solidFill>
                <a:effectLst/>
                <a:latin typeface="var(--bs-font-monospace)"/>
              </a:rPr>
              <a:t>IODEF</a:t>
            </a:r>
            <a:r>
              <a:rPr kumimoji="0" lang="en-US" altLang="en-150" sz="1200" b="0" i="0" u="none" strike="noStrike" cap="none" normalizeH="0" baseline="0">
                <a:ln>
                  <a:noFill/>
                </a:ln>
                <a:solidFill>
                  <a:srgbClr val="212529"/>
                </a:solidFill>
                <a:effectLst/>
                <a:latin typeface="var(--bs-font-monospace)"/>
              </a:rPr>
              <a:t>)</a:t>
            </a:r>
            <a:br>
              <a:rPr kumimoji="0" lang="en-150" altLang="en-150" sz="1200" b="0" i="0" u="none" strike="noStrike" cap="none" normalizeH="0" baseline="0">
                <a:ln>
                  <a:noFill/>
                </a:ln>
                <a:solidFill>
                  <a:schemeClr val="tx1"/>
                </a:solidFill>
                <a:effectLst/>
              </a:rPr>
            </a:br>
            <a:endParaRPr kumimoji="0" lang="en-150" altLang="en-150" sz="1200" b="0" i="0" u="none" strike="noStrike" cap="none" normalizeH="0" baseline="0">
              <a:ln>
                <a:noFill/>
              </a:ln>
              <a:solidFill>
                <a:schemeClr val="tx1"/>
              </a:solidFill>
              <a:effectLst/>
              <a:latin typeface="Arial" panose="020B0604020202020204" pitchFamily="34" charset="0"/>
            </a:endParaRPr>
          </a:p>
        </p:txBody>
      </p:sp>
      <p:pic>
        <p:nvPicPr>
          <p:cNvPr id="11" name="Picture 10" descr="A diagram of a diagram of a system&#10;&#10;Description automatically generated">
            <a:extLst>
              <a:ext uri="{FF2B5EF4-FFF2-40B4-BE49-F238E27FC236}">
                <a16:creationId xmlns:a16="http://schemas.microsoft.com/office/drawing/2014/main" id="{AC7DC99B-F1D9-BCFA-EF20-FA67C45A0FA8}"/>
              </a:ext>
            </a:extLst>
          </p:cNvPr>
          <p:cNvPicPr>
            <a:picLocks noChangeAspect="1"/>
          </p:cNvPicPr>
          <p:nvPr/>
        </p:nvPicPr>
        <p:blipFill>
          <a:blip r:embed="rId4"/>
          <a:stretch>
            <a:fillRect/>
          </a:stretch>
        </p:blipFill>
        <p:spPr>
          <a:xfrm>
            <a:off x="4182389" y="957482"/>
            <a:ext cx="3933826" cy="3524250"/>
          </a:xfrm>
          <a:prstGeom prst="rect">
            <a:avLst/>
          </a:prstGeom>
        </p:spPr>
      </p:pic>
      <p:sp>
        <p:nvSpPr>
          <p:cNvPr id="10" name="TextBox 9">
            <a:extLst>
              <a:ext uri="{FF2B5EF4-FFF2-40B4-BE49-F238E27FC236}">
                <a16:creationId xmlns:a16="http://schemas.microsoft.com/office/drawing/2014/main" id="{956555E9-5D59-6CCC-534A-C0D4D59B51CC}"/>
              </a:ext>
            </a:extLst>
          </p:cNvPr>
          <p:cNvSpPr txBox="1"/>
          <p:nvPr/>
        </p:nvSpPr>
        <p:spPr>
          <a:xfrm>
            <a:off x="259958" y="5197214"/>
            <a:ext cx="383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a:solidFill>
                  <a:schemeClr val="bg2">
                    <a:lumMod val="50000"/>
                  </a:schemeClr>
                </a:solidFill>
                <a:cs typeface="Arial"/>
              </a:rPr>
              <a:t>6</a:t>
            </a:r>
            <a:endParaRPr lang="en-GB" sz="1200">
              <a:solidFill>
                <a:schemeClr val="bg2">
                  <a:lumMod val="50000"/>
                </a:schemeClr>
              </a:solidFill>
            </a:endParaRPr>
          </a:p>
        </p:txBody>
      </p:sp>
    </p:spTree>
    <p:extLst>
      <p:ext uri="{BB962C8B-B14F-4D97-AF65-F5344CB8AC3E}">
        <p14:creationId xmlns:p14="http://schemas.microsoft.com/office/powerpoint/2010/main" val="321154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Table 50">
            <a:extLst>
              <a:ext uri="{FF2B5EF4-FFF2-40B4-BE49-F238E27FC236}">
                <a16:creationId xmlns:a16="http://schemas.microsoft.com/office/drawing/2014/main" id="{CC465738-FAA5-175F-55DF-AF052AB78DC9}"/>
              </a:ext>
            </a:extLst>
          </p:cNvPr>
          <p:cNvGraphicFramePr>
            <a:graphicFrameLocks noGrp="1"/>
          </p:cNvGraphicFramePr>
          <p:nvPr>
            <p:extLst>
              <p:ext uri="{D42A27DB-BD31-4B8C-83A1-F6EECF244321}">
                <p14:modId xmlns:p14="http://schemas.microsoft.com/office/powerpoint/2010/main" val="732882729"/>
              </p:ext>
            </p:extLst>
          </p:nvPr>
        </p:nvGraphicFramePr>
        <p:xfrm>
          <a:off x="348894" y="1509000"/>
          <a:ext cx="8113776" cy="3125874"/>
        </p:xfrm>
        <a:graphic>
          <a:graphicData uri="http://schemas.openxmlformats.org/drawingml/2006/table">
            <a:tbl>
              <a:tblPr firstRow="1" bandRow="1">
                <a:tableStyleId>{3B4B98B0-60AC-42C2-AFA5-B58CD77FA1E5}</a:tableStyleId>
              </a:tblPr>
              <a:tblGrid>
                <a:gridCol w="2704592">
                  <a:extLst>
                    <a:ext uri="{9D8B030D-6E8A-4147-A177-3AD203B41FA5}">
                      <a16:colId xmlns:a16="http://schemas.microsoft.com/office/drawing/2014/main" val="1082714444"/>
                    </a:ext>
                  </a:extLst>
                </a:gridCol>
                <a:gridCol w="2704592">
                  <a:extLst>
                    <a:ext uri="{9D8B030D-6E8A-4147-A177-3AD203B41FA5}">
                      <a16:colId xmlns:a16="http://schemas.microsoft.com/office/drawing/2014/main" val="922158631"/>
                    </a:ext>
                  </a:extLst>
                </a:gridCol>
                <a:gridCol w="2704592">
                  <a:extLst>
                    <a:ext uri="{9D8B030D-6E8A-4147-A177-3AD203B41FA5}">
                      <a16:colId xmlns:a16="http://schemas.microsoft.com/office/drawing/2014/main" val="3717442828"/>
                    </a:ext>
                  </a:extLst>
                </a:gridCol>
              </a:tblGrid>
              <a:tr h="691275">
                <a:tc>
                  <a:txBody>
                    <a:bodyPr/>
                    <a:lstStyle/>
                    <a:p>
                      <a:pPr>
                        <a:lnSpc>
                          <a:spcPct val="150000"/>
                        </a:lnSpc>
                      </a:pPr>
                      <a:r>
                        <a:rPr lang="en-US" sz="1200" dirty="0"/>
                        <a:t>Proprietary CTI feeds and services</a:t>
                      </a:r>
                      <a:endParaRPr lang="en-150" sz="1200" dirty="0"/>
                    </a:p>
                  </a:txBody>
                  <a:tcPr marL="121706" marR="121706" marT="66938" marB="66938"/>
                </a:tc>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US" sz="1200" dirty="0"/>
                        <a:t>Community platforms</a:t>
                      </a:r>
                    </a:p>
                  </a:txBody>
                  <a:tcPr marL="121706" marR="121706" marT="66938" marB="66938"/>
                </a:tc>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US" sz="1200" dirty="0"/>
                        <a:t>Open-Source Platforms</a:t>
                      </a:r>
                    </a:p>
                  </a:txBody>
                  <a:tcPr marL="121706" marR="121706" marT="66938" marB="66938"/>
                </a:tc>
                <a:extLst>
                  <a:ext uri="{0D108BD9-81ED-4DB2-BD59-A6C34878D82A}">
                    <a16:rowId xmlns:a16="http://schemas.microsoft.com/office/drawing/2014/main" val="121222376"/>
                  </a:ext>
                </a:extLst>
              </a:tr>
              <a:tr h="1225566">
                <a:tc>
                  <a:txBody>
                    <a:bodyPr/>
                    <a:lstStyle/>
                    <a:p>
                      <a:pPr lvl="0">
                        <a:lnSpc>
                          <a:spcPct val="150000"/>
                        </a:lnSpc>
                      </a:pPr>
                      <a:r>
                        <a:rPr lang="en-US" sz="1200" dirty="0"/>
                        <a:t>✅ Premium curated feeds</a:t>
                      </a:r>
                    </a:p>
                    <a:p>
                      <a:pPr lvl="0">
                        <a:lnSpc>
                          <a:spcPct val="150000"/>
                        </a:lnSpc>
                      </a:pPr>
                      <a:r>
                        <a:rPr lang="en-US" sz="1200" dirty="0"/>
                        <a:t>❌ Not collaborative</a:t>
                      </a:r>
                    </a:p>
                    <a:p>
                      <a:pPr lvl="0">
                        <a:lnSpc>
                          <a:spcPct val="150000"/>
                        </a:lnSpc>
                      </a:pPr>
                      <a:r>
                        <a:rPr lang="en-US" sz="1200" dirty="0"/>
                        <a:t>❌ Vendor lock-in</a:t>
                      </a:r>
                    </a:p>
                  </a:txBody>
                  <a:tcPr marL="121706" marR="121706" marT="66938" marB="66938"/>
                </a:tc>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US" sz="1200" dirty="0"/>
                        <a:t>✅ Collaborative</a:t>
                      </a:r>
                    </a:p>
                    <a:p>
                      <a:pPr marL="0" marR="0" lvl="0" indent="0" algn="l" defTabSz="685800" rtl="0" eaLnBrk="1" fontAlgn="auto" latinLnBrk="0" hangingPunct="1">
                        <a:lnSpc>
                          <a:spcPct val="150000"/>
                        </a:lnSpc>
                        <a:spcBef>
                          <a:spcPts val="0"/>
                        </a:spcBef>
                        <a:spcAft>
                          <a:spcPts val="0"/>
                        </a:spcAft>
                        <a:buClrTx/>
                        <a:buSzTx/>
                        <a:buFontTx/>
                        <a:buNone/>
                        <a:tabLst/>
                        <a:defRPr/>
                      </a:pPr>
                      <a:r>
                        <a:rPr lang="en-US" sz="1200" dirty="0"/>
                        <a:t>❌ Centralized</a:t>
                      </a:r>
                    </a:p>
                    <a:p>
                      <a:pPr marL="0" marR="0" lvl="0" indent="0" algn="l" defTabSz="685800" rtl="0" eaLnBrk="1" fontAlgn="auto" latinLnBrk="0" hangingPunct="1">
                        <a:lnSpc>
                          <a:spcPct val="150000"/>
                        </a:lnSpc>
                        <a:spcBef>
                          <a:spcPts val="0"/>
                        </a:spcBef>
                        <a:spcAft>
                          <a:spcPts val="0"/>
                        </a:spcAft>
                        <a:buClrTx/>
                        <a:buSzTx/>
                        <a:buFontTx/>
                        <a:buNone/>
                        <a:tabLst/>
                        <a:defRPr/>
                      </a:pPr>
                      <a:r>
                        <a:rPr lang="en-US" sz="1200" dirty="0"/>
                        <a:t>❌ Liability and privacy risks</a:t>
                      </a:r>
                    </a:p>
                  </a:txBody>
                  <a:tcPr marL="121706" marR="121706" marT="66938" marB="66938"/>
                </a:tc>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US" sz="1200" dirty="0"/>
                        <a:t>✅ Collaborative</a:t>
                      </a:r>
                    </a:p>
                    <a:p>
                      <a:pPr marL="0" marR="0" lvl="0" indent="0" algn="l" defTabSz="685800" rtl="0" eaLnBrk="1" fontAlgn="auto" latinLnBrk="0" hangingPunct="1">
                        <a:lnSpc>
                          <a:spcPct val="150000"/>
                        </a:lnSpc>
                        <a:spcBef>
                          <a:spcPts val="0"/>
                        </a:spcBef>
                        <a:spcAft>
                          <a:spcPts val="0"/>
                        </a:spcAft>
                        <a:buClrTx/>
                        <a:buSzTx/>
                        <a:buFontTx/>
                        <a:buNone/>
                        <a:tabLst/>
                        <a:defRPr/>
                      </a:pPr>
                      <a:r>
                        <a:rPr lang="en-US" sz="1200" dirty="0"/>
                        <a:t>✅ Decentralized</a:t>
                      </a:r>
                    </a:p>
                    <a:p>
                      <a:pPr marL="0" marR="0" lvl="0" indent="0" algn="l" defTabSz="685800" rtl="0" eaLnBrk="1" fontAlgn="auto" latinLnBrk="0" hangingPunct="1">
                        <a:lnSpc>
                          <a:spcPct val="150000"/>
                        </a:lnSpc>
                        <a:spcBef>
                          <a:spcPts val="0"/>
                        </a:spcBef>
                        <a:spcAft>
                          <a:spcPts val="0"/>
                        </a:spcAft>
                        <a:buClrTx/>
                        <a:buSzTx/>
                        <a:buFontTx/>
                        <a:buNone/>
                        <a:tabLst/>
                        <a:defRPr/>
                      </a:pPr>
                      <a:r>
                        <a:rPr lang="en-US" sz="1200" dirty="0"/>
                        <a:t>❌ Hard establishment of trust</a:t>
                      </a:r>
                    </a:p>
                    <a:p>
                      <a:pPr marL="0" marR="0" lvl="0" indent="0" algn="l" defTabSz="685800" rtl="0" eaLnBrk="1" fontAlgn="auto" latinLnBrk="0" hangingPunct="1">
                        <a:lnSpc>
                          <a:spcPct val="150000"/>
                        </a:lnSpc>
                        <a:spcBef>
                          <a:spcPts val="0"/>
                        </a:spcBef>
                        <a:spcAft>
                          <a:spcPts val="0"/>
                        </a:spcAft>
                        <a:buClrTx/>
                        <a:buSzTx/>
                        <a:buFontTx/>
                        <a:buNone/>
                        <a:tabLst/>
                        <a:defRPr/>
                      </a:pPr>
                      <a:r>
                        <a:rPr lang="en-US" sz="1200" dirty="0"/>
                        <a:t>❌ Liability and privacy risks</a:t>
                      </a:r>
                    </a:p>
                  </a:txBody>
                  <a:tcPr marL="121706" marR="121706" marT="66938" marB="66938"/>
                </a:tc>
                <a:extLst>
                  <a:ext uri="{0D108BD9-81ED-4DB2-BD59-A6C34878D82A}">
                    <a16:rowId xmlns:a16="http://schemas.microsoft.com/office/drawing/2014/main" val="2134119501"/>
                  </a:ext>
                </a:extLst>
              </a:tr>
              <a:tr h="1209033">
                <a:tc>
                  <a:txBody>
                    <a:bodyPr/>
                    <a:lstStyle/>
                    <a:p>
                      <a:pPr lvl="0">
                        <a:lnSpc>
                          <a:spcPct val="150000"/>
                        </a:lnSpc>
                      </a:pPr>
                      <a:endParaRPr lang="en-US" sz="1200" dirty="0"/>
                    </a:p>
                  </a:txBody>
                  <a:tcPr marL="121706" marR="121706" marT="66938" marB="66938"/>
                </a:tc>
                <a:tc>
                  <a:txBody>
                    <a:bodyPr/>
                    <a:lstStyle/>
                    <a:p>
                      <a:pPr lvl="0">
                        <a:lnSpc>
                          <a:spcPct val="150000"/>
                        </a:lnSpc>
                      </a:pPr>
                      <a:endParaRPr lang="en-US" sz="1200" dirty="0"/>
                    </a:p>
                  </a:txBody>
                  <a:tcPr marL="121706" marR="121706" marT="66938" marB="66938"/>
                </a:tc>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endParaRPr lang="en-US" sz="1200" dirty="0"/>
                    </a:p>
                  </a:txBody>
                  <a:tcPr marL="121706" marR="121706" marT="66938" marB="66938"/>
                </a:tc>
                <a:extLst>
                  <a:ext uri="{0D108BD9-81ED-4DB2-BD59-A6C34878D82A}">
                    <a16:rowId xmlns:a16="http://schemas.microsoft.com/office/drawing/2014/main" val="584249822"/>
                  </a:ext>
                </a:extLst>
              </a:tr>
            </a:tbl>
          </a:graphicData>
        </a:graphic>
      </p:graphicFrame>
      <p:sp>
        <p:nvSpPr>
          <p:cNvPr id="2" name="Title 1">
            <a:extLst>
              <a:ext uri="{FF2B5EF4-FFF2-40B4-BE49-F238E27FC236}">
                <a16:creationId xmlns:a16="http://schemas.microsoft.com/office/drawing/2014/main" id="{CA367B38-1AE7-41E2-6BBE-BFF41AB9E243}"/>
              </a:ext>
            </a:extLst>
          </p:cNvPr>
          <p:cNvSpPr>
            <a:spLocks noGrp="1"/>
          </p:cNvSpPr>
          <p:nvPr>
            <p:ph type="title"/>
          </p:nvPr>
        </p:nvSpPr>
        <p:spPr>
          <a:xfrm>
            <a:off x="288000" y="168000"/>
            <a:ext cx="8568000" cy="453000"/>
          </a:xfrm>
        </p:spPr>
        <p:txBody>
          <a:bodyPr/>
          <a:lstStyle/>
          <a:p>
            <a:r>
              <a:rPr lang="en-US" dirty="0"/>
              <a:t>Background and related work</a:t>
            </a:r>
            <a:endParaRPr lang="en-150" dirty="0"/>
          </a:p>
        </p:txBody>
      </p:sp>
      <p:grpSp>
        <p:nvGrpSpPr>
          <p:cNvPr id="63" name="Group 62">
            <a:extLst>
              <a:ext uri="{FF2B5EF4-FFF2-40B4-BE49-F238E27FC236}">
                <a16:creationId xmlns:a16="http://schemas.microsoft.com/office/drawing/2014/main" id="{24B9F80E-5E12-90C8-3758-335AAA303908}"/>
              </a:ext>
            </a:extLst>
          </p:cNvPr>
          <p:cNvGrpSpPr/>
          <p:nvPr/>
        </p:nvGrpSpPr>
        <p:grpSpPr>
          <a:xfrm>
            <a:off x="6145599" y="3531656"/>
            <a:ext cx="1820975" cy="983885"/>
            <a:chOff x="6145599" y="3860272"/>
            <a:chExt cx="1820975" cy="983885"/>
          </a:xfrm>
        </p:grpSpPr>
        <p:pic>
          <p:nvPicPr>
            <p:cNvPr id="2058" name="Picture 10">
              <a:extLst>
                <a:ext uri="{FF2B5EF4-FFF2-40B4-BE49-F238E27FC236}">
                  <a16:creationId xmlns:a16="http://schemas.microsoft.com/office/drawing/2014/main" id="{2385E3D1-C73C-A8D7-B624-7EB2A0416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599" y="3860272"/>
              <a:ext cx="1820975" cy="291356"/>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a:extLst>
                <a:ext uri="{FF2B5EF4-FFF2-40B4-BE49-F238E27FC236}">
                  <a16:creationId xmlns:a16="http://schemas.microsoft.com/office/drawing/2014/main" id="{DE8053B5-0DBC-ADEF-1206-49535FF075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023" y="4268742"/>
              <a:ext cx="784657" cy="5754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a:extLst>
              <a:ext uri="{FF2B5EF4-FFF2-40B4-BE49-F238E27FC236}">
                <a16:creationId xmlns:a16="http://schemas.microsoft.com/office/drawing/2014/main" id="{0C44D8A1-C94B-17BC-6257-ABD74C98F4E6}"/>
              </a:ext>
            </a:extLst>
          </p:cNvPr>
          <p:cNvGrpSpPr/>
          <p:nvPr/>
        </p:nvGrpSpPr>
        <p:grpSpPr>
          <a:xfrm>
            <a:off x="869921" y="3600785"/>
            <a:ext cx="1511945" cy="908815"/>
            <a:chOff x="659570" y="3548861"/>
            <a:chExt cx="2213638" cy="1330596"/>
          </a:xfrm>
        </p:grpSpPr>
        <p:pic>
          <p:nvPicPr>
            <p:cNvPr id="52" name="Graphic 51">
              <a:extLst>
                <a:ext uri="{FF2B5EF4-FFF2-40B4-BE49-F238E27FC236}">
                  <a16:creationId xmlns:a16="http://schemas.microsoft.com/office/drawing/2014/main" id="{27FA317E-6E22-15AE-9F4F-DDF8B96581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9570" y="4606131"/>
              <a:ext cx="2163786" cy="273326"/>
            </a:xfrm>
            <a:prstGeom prst="rect">
              <a:avLst/>
            </a:prstGeom>
          </p:spPr>
        </p:pic>
        <p:pic>
          <p:nvPicPr>
            <p:cNvPr id="53" name="Picture 2">
              <a:extLst>
                <a:ext uri="{FF2B5EF4-FFF2-40B4-BE49-F238E27FC236}">
                  <a16:creationId xmlns:a16="http://schemas.microsoft.com/office/drawing/2014/main" id="{146D2F4D-CB4A-8ACA-85BB-A0B220BBE4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422" y="4329969"/>
              <a:ext cx="2163786" cy="216377"/>
            </a:xfrm>
            <a:prstGeom prst="rect">
              <a:avLst/>
            </a:prstGeom>
            <a:noFill/>
            <a:extLst>
              <a:ext uri="{909E8E84-426E-40DD-AFC4-6F175D3DCCD1}">
                <a14:hiddenFill xmlns:a14="http://schemas.microsoft.com/office/drawing/2010/main">
                  <a:solidFill>
                    <a:srgbClr val="FFFFFF"/>
                  </a:solidFill>
                </a14:hiddenFill>
              </a:ext>
            </a:extLst>
          </p:spPr>
        </p:pic>
        <p:pic>
          <p:nvPicPr>
            <p:cNvPr id="54" name="Graphic 53">
              <a:extLst>
                <a:ext uri="{FF2B5EF4-FFF2-40B4-BE49-F238E27FC236}">
                  <a16:creationId xmlns:a16="http://schemas.microsoft.com/office/drawing/2014/main" id="{2896BF3C-C7E8-B739-44B3-6FD156B932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7183" y="3929569"/>
              <a:ext cx="1788253" cy="364949"/>
            </a:xfrm>
            <a:prstGeom prst="rect">
              <a:avLst/>
            </a:prstGeom>
          </p:spPr>
        </p:pic>
        <p:pic>
          <p:nvPicPr>
            <p:cNvPr id="55" name="Graphic 54">
              <a:extLst>
                <a:ext uri="{FF2B5EF4-FFF2-40B4-BE49-F238E27FC236}">
                  <a16:creationId xmlns:a16="http://schemas.microsoft.com/office/drawing/2014/main" id="{F5B8F1EB-B8C2-4CE1-AA1E-6951C5AFCD0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55820" y="3548861"/>
              <a:ext cx="1477895" cy="394380"/>
            </a:xfrm>
            <a:prstGeom prst="rect">
              <a:avLst/>
            </a:prstGeom>
          </p:spPr>
        </p:pic>
      </p:grpSp>
      <p:grpSp>
        <p:nvGrpSpPr>
          <p:cNvPr id="61" name="Group 60">
            <a:extLst>
              <a:ext uri="{FF2B5EF4-FFF2-40B4-BE49-F238E27FC236}">
                <a16:creationId xmlns:a16="http://schemas.microsoft.com/office/drawing/2014/main" id="{9D2927F9-6682-46D8-E470-7EC9E1E5BD9D}"/>
              </a:ext>
            </a:extLst>
          </p:cNvPr>
          <p:cNvGrpSpPr/>
          <p:nvPr/>
        </p:nvGrpSpPr>
        <p:grpSpPr>
          <a:xfrm>
            <a:off x="3467876" y="3617381"/>
            <a:ext cx="1670809" cy="894648"/>
            <a:chOff x="3238974" y="3908791"/>
            <a:chExt cx="1670809" cy="894648"/>
          </a:xfrm>
        </p:grpSpPr>
        <p:pic>
          <p:nvPicPr>
            <p:cNvPr id="20" name="Graphic 19">
              <a:extLst>
                <a:ext uri="{FF2B5EF4-FFF2-40B4-BE49-F238E27FC236}">
                  <a16:creationId xmlns:a16="http://schemas.microsoft.com/office/drawing/2014/main" id="{6DFD4353-29AD-D97B-2ED2-311E857F32D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445419" y="4358722"/>
              <a:ext cx="1307990" cy="444717"/>
            </a:xfrm>
            <a:prstGeom prst="rect">
              <a:avLst/>
            </a:prstGeom>
          </p:spPr>
        </p:pic>
        <p:pic>
          <p:nvPicPr>
            <p:cNvPr id="57" name="Picture 56">
              <a:extLst>
                <a:ext uri="{FF2B5EF4-FFF2-40B4-BE49-F238E27FC236}">
                  <a16:creationId xmlns:a16="http://schemas.microsoft.com/office/drawing/2014/main" id="{62B46D4A-2CAB-D4E8-5862-D3E098B3FAFB}"/>
                </a:ext>
              </a:extLst>
            </p:cNvPr>
            <p:cNvPicPr>
              <a:picLocks noChangeAspect="1"/>
            </p:cNvPicPr>
            <p:nvPr/>
          </p:nvPicPr>
          <p:blipFill>
            <a:blip r:embed="rId14"/>
            <a:stretch>
              <a:fillRect/>
            </a:stretch>
          </p:blipFill>
          <p:spPr>
            <a:xfrm>
              <a:off x="3238974" y="3908791"/>
              <a:ext cx="1670809" cy="364351"/>
            </a:xfrm>
            <a:prstGeom prst="rect">
              <a:avLst/>
            </a:prstGeom>
          </p:spPr>
        </p:pic>
      </p:grpSp>
      <p:sp>
        <p:nvSpPr>
          <p:cNvPr id="62" name="Text Placeholder 2">
            <a:extLst>
              <a:ext uri="{FF2B5EF4-FFF2-40B4-BE49-F238E27FC236}">
                <a16:creationId xmlns:a16="http://schemas.microsoft.com/office/drawing/2014/main" id="{B85F9D2B-B5BA-6ADA-57CB-7257B7A29D70}"/>
              </a:ext>
            </a:extLst>
          </p:cNvPr>
          <p:cNvSpPr txBox="1">
            <a:spLocks/>
          </p:cNvSpPr>
          <p:nvPr/>
        </p:nvSpPr>
        <p:spPr>
          <a:xfrm>
            <a:off x="288001" y="960000"/>
            <a:ext cx="8569325" cy="210000"/>
          </a:xfrm>
          <a:prstGeom prst="rect">
            <a:avLst/>
          </a:prstGeom>
        </p:spPr>
        <p:txBody>
          <a:bodyPr lIns="0" tIns="0" rIns="0" bIns="0"/>
          <a:lstStyle>
            <a:lvl1pPr marL="0" indent="0" algn="l" defTabSz="161925" rtl="0" eaLnBrk="1" fontAlgn="base" hangingPunct="1">
              <a:lnSpc>
                <a:spcPct val="100000"/>
              </a:lnSpc>
              <a:spcBef>
                <a:spcPct val="0"/>
              </a:spcBef>
              <a:spcAft>
                <a:spcPct val="0"/>
              </a:spcAft>
              <a:buClr>
                <a:schemeClr val="tx2"/>
              </a:buClr>
              <a:buFontTx/>
              <a:buNone/>
              <a:tabLst>
                <a:tab pos="161925" algn="l"/>
              </a:tabLst>
              <a:defRPr sz="1500" b="1" kern="1200">
                <a:solidFill>
                  <a:schemeClr val="tx1"/>
                </a:solidFill>
                <a:latin typeface="Arial" panose="020B0604020202020204" pitchFamily="34" charset="0"/>
                <a:ea typeface="+mn-ea"/>
                <a:cs typeface="Arial" panose="020B0604020202020204" pitchFamily="34" charset="0"/>
              </a:defRPr>
            </a:lvl1pPr>
            <a:lvl2pPr marL="342900" indent="0" algn="l" rtl="0" eaLnBrk="1" fontAlgn="base" hangingPunct="1">
              <a:spcBef>
                <a:spcPct val="0"/>
              </a:spcBef>
              <a:spcAft>
                <a:spcPct val="0"/>
              </a:spcAft>
              <a:buClr>
                <a:schemeClr val="tx2"/>
              </a:buClr>
              <a:buFontTx/>
              <a:buNone/>
              <a:tabLst>
                <a:tab pos="323850" algn="l"/>
              </a:tabLst>
              <a:defRPr sz="1350" kern="1200">
                <a:solidFill>
                  <a:schemeClr val="tx1"/>
                </a:solidFill>
                <a:latin typeface="Arial" panose="020B0604020202020204" pitchFamily="34" charset="0"/>
                <a:ea typeface="+mn-ea"/>
                <a:cs typeface="Arial" panose="020B0604020202020204" pitchFamily="34" charset="0"/>
              </a:defRPr>
            </a:lvl2pPr>
            <a:lvl3pPr marL="685800" indent="0" algn="l" defTabSz="161925" rtl="0" eaLnBrk="1" fontAlgn="base" hangingPunct="1">
              <a:spcBef>
                <a:spcPct val="0"/>
              </a:spcBef>
              <a:spcAft>
                <a:spcPct val="0"/>
              </a:spcAft>
              <a:buClr>
                <a:schemeClr val="tx2"/>
              </a:buClr>
              <a:buSzPct val="80000"/>
              <a:buFontTx/>
              <a:buNone/>
              <a:tabLst>
                <a:tab pos="485775" algn="l"/>
              </a:tabLst>
              <a:defRPr sz="1350" kern="1200">
                <a:solidFill>
                  <a:schemeClr val="tx1"/>
                </a:solidFill>
                <a:latin typeface="Arial" panose="020B0604020202020204" pitchFamily="34" charset="0"/>
                <a:ea typeface="+mn-ea"/>
                <a:cs typeface="Arial" panose="020B0604020202020204" pitchFamily="34" charset="0"/>
              </a:defRPr>
            </a:lvl3pPr>
            <a:lvl4pPr marL="1028700" indent="0" algn="l" defTabSz="161925" rtl="0" eaLnBrk="1" fontAlgn="base" hangingPunct="1">
              <a:spcBef>
                <a:spcPct val="0"/>
              </a:spcBef>
              <a:spcAft>
                <a:spcPct val="0"/>
              </a:spcAft>
              <a:buClr>
                <a:schemeClr val="tx2"/>
              </a:buClr>
              <a:buSzPct val="100000"/>
              <a:buFontTx/>
              <a:buNone/>
              <a:tabLst>
                <a:tab pos="647700" algn="l"/>
              </a:tabLst>
              <a:defRPr sz="1350" kern="1200">
                <a:solidFill>
                  <a:schemeClr val="tx1"/>
                </a:solidFill>
                <a:latin typeface="Arial" panose="020B0604020202020204" pitchFamily="34" charset="0"/>
                <a:ea typeface="+mn-ea"/>
                <a:cs typeface="Arial" panose="020B0604020202020204" pitchFamily="34" charset="0"/>
              </a:defRPr>
            </a:lvl4pPr>
            <a:lvl5pPr marL="1371600" indent="0" algn="l" rtl="0" eaLnBrk="1" fontAlgn="base" hangingPunct="1">
              <a:lnSpc>
                <a:spcPct val="90000"/>
              </a:lnSpc>
              <a:spcBef>
                <a:spcPct val="0"/>
              </a:spcBef>
              <a:spcAft>
                <a:spcPct val="0"/>
              </a:spcAft>
              <a:buClr>
                <a:schemeClr val="tx2"/>
              </a:buClr>
              <a:buFontTx/>
              <a:buNone/>
              <a:tabLst>
                <a:tab pos="671513" algn="l"/>
              </a:tabLst>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Existing Platforms for Cyber Threat Intelligence </a:t>
            </a:r>
            <a:endParaRPr lang="en-150" dirty="0"/>
          </a:p>
        </p:txBody>
      </p:sp>
      <p:sp>
        <p:nvSpPr>
          <p:cNvPr id="4" name="TextBox 3">
            <a:extLst>
              <a:ext uri="{FF2B5EF4-FFF2-40B4-BE49-F238E27FC236}">
                <a16:creationId xmlns:a16="http://schemas.microsoft.com/office/drawing/2014/main" id="{4C1B4224-AA0E-A30F-8544-589C0AB2A9BB}"/>
              </a:ext>
            </a:extLst>
          </p:cNvPr>
          <p:cNvSpPr txBox="1"/>
          <p:nvPr/>
        </p:nvSpPr>
        <p:spPr>
          <a:xfrm>
            <a:off x="259958" y="5197214"/>
            <a:ext cx="383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solidFill>
                  <a:schemeClr val="bg2">
                    <a:lumMod val="50000"/>
                  </a:schemeClr>
                </a:solidFill>
                <a:cs typeface="Arial"/>
              </a:rPr>
              <a:t>7</a:t>
            </a:r>
            <a:endParaRPr lang="en-GB" sz="1200" dirty="0">
              <a:solidFill>
                <a:schemeClr val="bg2">
                  <a:lumMod val="50000"/>
                </a:schemeClr>
              </a:solidFill>
            </a:endParaRPr>
          </a:p>
        </p:txBody>
      </p:sp>
    </p:spTree>
    <p:extLst>
      <p:ext uri="{BB962C8B-B14F-4D97-AF65-F5344CB8AC3E}">
        <p14:creationId xmlns:p14="http://schemas.microsoft.com/office/powerpoint/2010/main" val="327433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7C3C-7A96-11F8-104B-6C2E6352B89E}"/>
              </a:ext>
            </a:extLst>
          </p:cNvPr>
          <p:cNvSpPr>
            <a:spLocks noGrp="1"/>
          </p:cNvSpPr>
          <p:nvPr>
            <p:ph type="title"/>
          </p:nvPr>
        </p:nvSpPr>
        <p:spPr>
          <a:xfrm>
            <a:off x="288000" y="168000"/>
            <a:ext cx="8568000" cy="453000"/>
          </a:xfrm>
        </p:spPr>
        <p:txBody>
          <a:bodyPr/>
          <a:lstStyle/>
          <a:p>
            <a:r>
              <a:rPr lang="en-US"/>
              <a:t>Background and related work</a:t>
            </a:r>
            <a:endParaRPr lang="en-150"/>
          </a:p>
        </p:txBody>
      </p:sp>
      <p:sp>
        <p:nvSpPr>
          <p:cNvPr id="3" name="Text Placeholder 2">
            <a:extLst>
              <a:ext uri="{FF2B5EF4-FFF2-40B4-BE49-F238E27FC236}">
                <a16:creationId xmlns:a16="http://schemas.microsoft.com/office/drawing/2014/main" id="{04B19E94-A28B-DF68-C4BA-30C06BC34D89}"/>
              </a:ext>
            </a:extLst>
          </p:cNvPr>
          <p:cNvSpPr>
            <a:spLocks noGrp="1"/>
          </p:cNvSpPr>
          <p:nvPr>
            <p:ph type="body" sz="quarter" idx="11"/>
          </p:nvPr>
        </p:nvSpPr>
        <p:spPr>
          <a:xfrm>
            <a:off x="288001" y="960000"/>
            <a:ext cx="8569325" cy="210000"/>
          </a:xfrm>
        </p:spPr>
        <p:txBody>
          <a:bodyPr/>
          <a:lstStyle/>
          <a:p>
            <a:r>
              <a:rPr lang="en-US"/>
              <a:t>Initiatives towards dataspace standardization in Europe</a:t>
            </a:r>
            <a:endParaRPr lang="en-150"/>
          </a:p>
        </p:txBody>
      </p:sp>
      <p:sp>
        <p:nvSpPr>
          <p:cNvPr id="4" name="Content Placeholder 2">
            <a:extLst>
              <a:ext uri="{FF2B5EF4-FFF2-40B4-BE49-F238E27FC236}">
                <a16:creationId xmlns:a16="http://schemas.microsoft.com/office/drawing/2014/main" id="{B9F99D49-6DA0-A102-D37C-8DFB54889AE6}"/>
              </a:ext>
            </a:extLst>
          </p:cNvPr>
          <p:cNvSpPr>
            <a:spLocks noGrp="1"/>
          </p:cNvSpPr>
          <p:nvPr>
            <p:ph type="body" sz="quarter" idx="14"/>
          </p:nvPr>
        </p:nvSpPr>
        <p:spPr>
          <a:xfrm>
            <a:off x="287339" y="1404001"/>
            <a:ext cx="5648325" cy="3321629"/>
          </a:xfrm>
        </p:spPr>
        <p:txBody>
          <a:bodyPr/>
          <a:lstStyle/>
          <a:p>
            <a:r>
              <a:rPr lang="en-US" dirty="0"/>
              <a:t>Importance of data in businesses</a:t>
            </a:r>
          </a:p>
          <a:p>
            <a:r>
              <a:rPr lang="en-US" dirty="0"/>
              <a:t>European data strategy – Data governance act</a:t>
            </a:r>
          </a:p>
          <a:p>
            <a:pPr lvl="1"/>
            <a:r>
              <a:rPr lang="en-US" dirty="0"/>
              <a:t>Increate trust in data sharing</a:t>
            </a:r>
          </a:p>
          <a:p>
            <a:pPr lvl="1"/>
            <a:r>
              <a:rPr lang="en-US" dirty="0"/>
              <a:t>Increase data availability</a:t>
            </a:r>
          </a:p>
          <a:p>
            <a:pPr lvl="1"/>
            <a:r>
              <a:rPr lang="en-US" dirty="0"/>
              <a:t>Overcome technical obstacles to the reuse of the data</a:t>
            </a:r>
          </a:p>
          <a:p>
            <a:r>
              <a:rPr lang="en-US" dirty="0"/>
              <a:t>GDPR</a:t>
            </a:r>
          </a:p>
          <a:p>
            <a:r>
              <a:rPr lang="en-US" dirty="0"/>
              <a:t>Notable initiatives</a:t>
            </a:r>
          </a:p>
          <a:p>
            <a:pPr lvl="1"/>
            <a:r>
              <a:rPr lang="en-US" dirty="0"/>
              <a:t>International Dataspaces (IDS)</a:t>
            </a:r>
          </a:p>
          <a:p>
            <a:pPr lvl="1"/>
            <a:r>
              <a:rPr lang="en-US" dirty="0"/>
              <a:t>GAIA-X</a:t>
            </a:r>
          </a:p>
          <a:p>
            <a:pPr lvl="1"/>
            <a:r>
              <a:rPr lang="en-US" dirty="0"/>
              <a:t>FIWARE</a:t>
            </a:r>
          </a:p>
          <a:p>
            <a:pPr lvl="1"/>
            <a:r>
              <a:rPr lang="en-US" dirty="0"/>
              <a:t>Big Data Value Association (BDV)</a:t>
            </a:r>
          </a:p>
          <a:p>
            <a:r>
              <a:rPr lang="en-US" dirty="0"/>
              <a:t>Goals</a:t>
            </a:r>
          </a:p>
          <a:p>
            <a:pPr lvl="1"/>
            <a:r>
              <a:rPr lang="en-US" dirty="0"/>
              <a:t>Facilitate cooperation</a:t>
            </a:r>
          </a:p>
          <a:p>
            <a:pPr lvl="1"/>
            <a:r>
              <a:rPr lang="en-US" dirty="0"/>
              <a:t>Create data and service economy</a:t>
            </a:r>
          </a:p>
          <a:p>
            <a:pPr lvl="1"/>
            <a:r>
              <a:rPr lang="en-US" dirty="0"/>
              <a:t>Data sovereignty</a:t>
            </a:r>
          </a:p>
        </p:txBody>
      </p:sp>
      <p:pic>
        <p:nvPicPr>
          <p:cNvPr id="6" name="Graphic 5">
            <a:extLst>
              <a:ext uri="{FF2B5EF4-FFF2-40B4-BE49-F238E27FC236}">
                <a16:creationId xmlns:a16="http://schemas.microsoft.com/office/drawing/2014/main" id="{447B33B6-7A95-F4DB-0334-7645A591D5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00001" y="2683122"/>
            <a:ext cx="771446" cy="834422"/>
          </a:xfrm>
          <a:prstGeom prst="rect">
            <a:avLst/>
          </a:prstGeom>
        </p:spPr>
      </p:pic>
      <p:pic>
        <p:nvPicPr>
          <p:cNvPr id="7" name="Graphic 6">
            <a:extLst>
              <a:ext uri="{FF2B5EF4-FFF2-40B4-BE49-F238E27FC236}">
                <a16:creationId xmlns:a16="http://schemas.microsoft.com/office/drawing/2014/main" id="{60C4AC38-3F68-A955-EEC7-5DA7250F64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81168" y="1791608"/>
            <a:ext cx="1180785" cy="661240"/>
          </a:xfrm>
          <a:prstGeom prst="rect">
            <a:avLst/>
          </a:prstGeom>
        </p:spPr>
      </p:pic>
      <p:pic>
        <p:nvPicPr>
          <p:cNvPr id="8" name="Graphic 7">
            <a:extLst>
              <a:ext uri="{FF2B5EF4-FFF2-40B4-BE49-F238E27FC236}">
                <a16:creationId xmlns:a16="http://schemas.microsoft.com/office/drawing/2014/main" id="{D2E4EC55-4C42-E122-7310-434546E5109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81528" y="3688310"/>
            <a:ext cx="1750917" cy="397084"/>
          </a:xfrm>
          <a:prstGeom prst="rect">
            <a:avLst/>
          </a:prstGeom>
        </p:spPr>
      </p:pic>
      <p:pic>
        <p:nvPicPr>
          <p:cNvPr id="10" name="Picture 9" descr="A blue and white logo&#10;&#10;Description automatically generated">
            <a:extLst>
              <a:ext uri="{FF2B5EF4-FFF2-40B4-BE49-F238E27FC236}">
                <a16:creationId xmlns:a16="http://schemas.microsoft.com/office/drawing/2014/main" id="{5985687C-D886-1B7B-85EC-5D3CE1287C22}"/>
              </a:ext>
            </a:extLst>
          </p:cNvPr>
          <p:cNvPicPr>
            <a:picLocks noChangeAspect="1"/>
          </p:cNvPicPr>
          <p:nvPr/>
        </p:nvPicPr>
        <p:blipFill>
          <a:blip r:embed="rId9"/>
          <a:stretch>
            <a:fillRect/>
          </a:stretch>
        </p:blipFill>
        <p:spPr>
          <a:xfrm>
            <a:off x="6664644" y="4227360"/>
            <a:ext cx="1693181" cy="535915"/>
          </a:xfrm>
          <a:prstGeom prst="rect">
            <a:avLst/>
          </a:prstGeom>
        </p:spPr>
      </p:pic>
      <p:pic>
        <p:nvPicPr>
          <p:cNvPr id="5" name="Picture 2">
            <a:extLst>
              <a:ext uri="{FF2B5EF4-FFF2-40B4-BE49-F238E27FC236}">
                <a16:creationId xmlns:a16="http://schemas.microsoft.com/office/drawing/2014/main" id="{926B3439-1C38-FFAA-4CCE-B2C1C930E31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7681" y="828021"/>
            <a:ext cx="2267954" cy="82410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BDD05AF-9CD6-F3A7-A1A6-8637845D03BE}"/>
              </a:ext>
            </a:extLst>
          </p:cNvPr>
          <p:cNvSpPr txBox="1"/>
          <p:nvPr/>
        </p:nvSpPr>
        <p:spPr>
          <a:xfrm>
            <a:off x="259958" y="5197214"/>
            <a:ext cx="3830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solidFill>
                  <a:schemeClr val="bg2">
                    <a:lumMod val="50000"/>
                  </a:schemeClr>
                </a:solidFill>
                <a:cs typeface="Arial"/>
              </a:rPr>
              <a:t>8</a:t>
            </a:r>
            <a:endParaRPr lang="en-GB" sz="1200" dirty="0">
              <a:solidFill>
                <a:schemeClr val="bg2">
                  <a:lumMod val="50000"/>
                </a:schemeClr>
              </a:solidFill>
            </a:endParaRPr>
          </a:p>
        </p:txBody>
      </p:sp>
    </p:spTree>
    <p:extLst>
      <p:ext uri="{BB962C8B-B14F-4D97-AF65-F5344CB8AC3E}">
        <p14:creationId xmlns:p14="http://schemas.microsoft.com/office/powerpoint/2010/main" val="2314526812"/>
      </p:ext>
    </p:extLst>
  </p:cSld>
  <p:clrMapOvr>
    <a:masterClrMapping/>
  </p:clrMapOvr>
</p:sld>
</file>

<file path=ppt/theme/theme1.xml><?xml version="1.0" encoding="utf-8"?>
<a:theme xmlns:a="http://schemas.openxmlformats.org/drawingml/2006/main" name="140715_Powerpointvorlage_verwaltung">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_Master_RWTH_Verwaltung.potm" id="{C0EB836B-7521-4493-A610-2056A408A5D8}" vid="{F2C8C304-8C8B-4E70-A400-BD690BB6F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Präsentation_Master_RWTH_Verwaltung_addin</Template>
  <TotalTime>0</TotalTime>
  <Words>1408</Words>
  <Application>Microsoft Office PowerPoint</Application>
  <PresentationFormat>On-screen Show (16:10)</PresentationFormat>
  <Paragraphs>318</Paragraphs>
  <Slides>18</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Courier New</vt:lpstr>
      <vt:lpstr>Helvetica Neue</vt:lpstr>
      <vt:lpstr>Lato</vt:lpstr>
      <vt:lpstr>Montserrat</vt:lpstr>
      <vt:lpstr>Söhne</vt:lpstr>
      <vt:lpstr>Symbol</vt:lpstr>
      <vt:lpstr>var(--bs-font-monospace)</vt:lpstr>
      <vt:lpstr>Wingdings</vt:lpstr>
      <vt:lpstr>140715_Powerpointvorlage_verwaltung</vt:lpstr>
      <vt:lpstr>Towards a Dataspace for Cyber Threat Intelligence</vt:lpstr>
      <vt:lpstr>Motivation</vt:lpstr>
      <vt:lpstr>Motivation</vt:lpstr>
      <vt:lpstr>Motivation</vt:lpstr>
      <vt:lpstr>Thesis Goal</vt:lpstr>
      <vt:lpstr>Background and related work</vt:lpstr>
      <vt:lpstr>Background and related work</vt:lpstr>
      <vt:lpstr>Background and related work</vt:lpstr>
      <vt:lpstr>Background and related work</vt:lpstr>
      <vt:lpstr>Background and related work </vt:lpstr>
      <vt:lpstr>Methodology</vt:lpstr>
      <vt:lpstr>Use case and requirements</vt:lpstr>
      <vt:lpstr>Conceptual approach</vt:lpstr>
      <vt:lpstr>Realization / Implementation</vt:lpstr>
      <vt:lpstr>Evaluation</vt:lpstr>
      <vt:lpstr>Project plan / timeline / milestones</vt:lpstr>
      <vt:lpstr>PowerPoint Presentation</vt:lpstr>
      <vt:lpstr>Appendix – Dataspace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Grosser test</dc:title>
  <dc:creator>Benjamin Heitmann</dc:creator>
  <cp:lastModifiedBy>DANESH Navid Rahimi</cp:lastModifiedBy>
  <cp:revision>2</cp:revision>
  <dcterms:created xsi:type="dcterms:W3CDTF">2016-03-14T21:13:49Z</dcterms:created>
  <dcterms:modified xsi:type="dcterms:W3CDTF">2023-12-10T07:18:08Z</dcterms:modified>
</cp:coreProperties>
</file>