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8350"/>
            <a:ext cx="51181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7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27:notes"/>
          <p:cNvSpPr/>
          <p:nvPr>
            <p:ph idx="2" type="sldImg"/>
          </p:nvPr>
        </p:nvSpPr>
        <p:spPr>
          <a:xfrm>
            <a:off x="990600" y="768350"/>
            <a:ext cx="51181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8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28:notes"/>
          <p:cNvSpPr/>
          <p:nvPr>
            <p:ph idx="2" type="sldImg"/>
          </p:nvPr>
        </p:nvSpPr>
        <p:spPr>
          <a:xfrm>
            <a:off x="990600" y="768350"/>
            <a:ext cx="51181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9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29:notes"/>
          <p:cNvSpPr/>
          <p:nvPr>
            <p:ph idx="2" type="sldImg"/>
          </p:nvPr>
        </p:nvSpPr>
        <p:spPr>
          <a:xfrm>
            <a:off x="990600" y="768350"/>
            <a:ext cx="51181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685800" y="990600"/>
            <a:ext cx="5181600" cy="1905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unimib"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01000" y="152400"/>
            <a:ext cx="925513" cy="92551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4673600" y="2927350"/>
            <a:ext cx="3657600" cy="182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100"/>
              <a:buFont typeface="Noto Sans Symbols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936625" y="14255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838200" y="6340475"/>
            <a:ext cx="19050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4572000" y="6127750"/>
            <a:ext cx="45720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2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7010400" y="6340475"/>
            <a:ext cx="19050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914400" y="6103938"/>
            <a:ext cx="4918075" cy="730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sp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3048000" y="228600"/>
            <a:ext cx="3733800" cy="8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7010400" y="6340475"/>
            <a:ext cx="19050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914400" y="6103938"/>
            <a:ext cx="4918075" cy="730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sp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verticale e testo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 rot="5400000">
            <a:off x="5248275" y="2428875"/>
            <a:ext cx="5334000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 rot="5400000">
            <a:off x="1171575" y="504825"/>
            <a:ext cx="5334000" cy="584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7010400" y="6340475"/>
            <a:ext cx="19050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914400" y="6103938"/>
            <a:ext cx="4918075" cy="730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sp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abella" type="tbl">
  <p:cSld name="TAB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0" type="dt"/>
          </p:nvPr>
        </p:nvSpPr>
        <p:spPr>
          <a:xfrm>
            <a:off x="7010400" y="6340475"/>
            <a:ext cx="19050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914400" y="6103938"/>
            <a:ext cx="4918075" cy="730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sp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914400" y="2362200"/>
            <a:ext cx="80010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7010400" y="6340475"/>
            <a:ext cx="19050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914400" y="6103938"/>
            <a:ext cx="4918075" cy="730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sp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7010400" y="6340475"/>
            <a:ext cx="19050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914400" y="6103938"/>
            <a:ext cx="4918075" cy="730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sp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o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0" type="dt"/>
          </p:nvPr>
        </p:nvSpPr>
        <p:spPr>
          <a:xfrm>
            <a:off x="7010400" y="6340475"/>
            <a:ext cx="19050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914400" y="6103938"/>
            <a:ext cx="4918075" cy="730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sp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, testo e ClipArt" type="txAndClipArt">
  <p:cSld name="TEXT_AND_CLIPAR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914400" y="2362200"/>
            <a:ext cx="39243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42" name="Google Shape;42;p6"/>
          <p:cNvSpPr/>
          <p:nvPr>
            <p:ph idx="2" type="clipArt"/>
          </p:nvPr>
        </p:nvSpPr>
        <p:spPr>
          <a:xfrm>
            <a:off x="4991100" y="2362200"/>
            <a:ext cx="3924300" cy="37338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7010400" y="6340475"/>
            <a:ext cx="19050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914400" y="6103938"/>
            <a:ext cx="4918075" cy="730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sp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12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7010400" y="6340475"/>
            <a:ext cx="19050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914400" y="6103938"/>
            <a:ext cx="4918075" cy="730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sp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2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914400" y="2362200"/>
            <a:ext cx="39243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  <a:defRPr sz="2400"/>
            </a:lvl2pPr>
            <a:lvl3pPr indent="-323850" lvl="2" marL="1371600" algn="l"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Font typeface="Arial"/>
              <a:buChar char="–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4991100" y="2362200"/>
            <a:ext cx="39243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  <a:defRPr sz="2400"/>
            </a:lvl2pPr>
            <a:lvl3pPr indent="-323850" lvl="2" marL="1371600" algn="l"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Font typeface="Arial"/>
              <a:buChar char="–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7010400" y="6340475"/>
            <a:ext cx="19050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914400" y="6103938"/>
            <a:ext cx="4918075" cy="730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sp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  <a:defRPr sz="2000"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Char char="–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9pPr>
          </a:lstStyle>
          <a:p/>
        </p:txBody>
      </p:sp>
      <p:sp>
        <p:nvSpPr>
          <p:cNvPr id="63" name="Google Shape;63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64" name="Google Shape;64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  <a:defRPr sz="2000"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Char char="–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7010400" y="6340475"/>
            <a:ext cx="19050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914400" y="6103938"/>
            <a:ext cx="4918075" cy="730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sp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indent="-361950" lvl="1" marL="914400" algn="l">
              <a:spcBef>
                <a:spcPts val="560"/>
              </a:spcBef>
              <a:spcAft>
                <a:spcPts val="0"/>
              </a:spcAft>
              <a:buSzPts val="2100"/>
              <a:buFont typeface="Arial"/>
              <a:buChar char="–"/>
              <a:defRPr sz="2800"/>
            </a:lvl2pPr>
            <a:lvl3pPr indent="-342900" lvl="2" marL="13716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–"/>
              <a:defRPr sz="2000"/>
            </a:lvl4pPr>
            <a:lvl5pPr indent="-311150" lvl="4" marL="22860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5pPr>
            <a:lvl6pPr indent="-311150" lvl="5" marL="27432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6pPr>
            <a:lvl7pPr indent="-311150" lvl="6" marL="32004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7pPr>
            <a:lvl8pPr indent="-311150" lvl="7" marL="36576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8pPr>
            <a:lvl9pPr indent="-311150" lvl="8" marL="41148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2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7010400" y="6340475"/>
            <a:ext cx="19050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914400" y="6103938"/>
            <a:ext cx="4918075" cy="730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sp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762000" y="762000"/>
            <a:ext cx="5105400" cy="6096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914400" y="2362200"/>
            <a:ext cx="80010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0039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7010400" y="6340475"/>
            <a:ext cx="19050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914400" y="6103938"/>
            <a:ext cx="4918075" cy="730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sp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descr="unimib"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6675" y="6132513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936625" y="14255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Sistemi informativi direzionali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2"/>
                </a:solidFill>
              </a:rPr>
              <a:t>Descrizione dei Dataset</a:t>
            </a:r>
            <a:endParaRPr/>
          </a:p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4673600" y="2927350"/>
            <a:ext cx="3657600" cy="182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rPr lang="it-IT"/>
              <a:t>Mario Mezzanzanica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Descrizione </a:t>
            </a:r>
            <a:r>
              <a:rPr lang="it-IT"/>
              <a:t>del</a:t>
            </a:r>
            <a:r>
              <a:rPr lang="it-IT">
                <a:latin typeface="Arial"/>
                <a:ea typeface="Arial"/>
                <a:cs typeface="Arial"/>
                <a:sym typeface="Arial"/>
              </a:rPr>
              <a:t> Dataset 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914400" y="2362200"/>
            <a:ext cx="80010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it-IT" sz="2600">
                <a:latin typeface="Arial"/>
                <a:ea typeface="Arial"/>
                <a:cs typeface="Arial"/>
                <a:sym typeface="Arial"/>
              </a:rPr>
              <a:t>Dataset: Superstoere</a:t>
            </a:r>
            <a:endParaRPr b="0" i="0" sz="2600">
              <a:latin typeface="Arial"/>
              <a:ea typeface="Arial"/>
              <a:cs typeface="Arial"/>
              <a:sym typeface="Arial"/>
            </a:endParaRPr>
          </a:p>
          <a:p>
            <a:pPr indent="-330200" lvl="0" marL="342900" rtl="0" algn="l">
              <a:spcBef>
                <a:spcPts val="56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b="1" lang="it-IT" sz="2600">
                <a:latin typeface="Arial"/>
                <a:ea typeface="Arial"/>
                <a:cs typeface="Arial"/>
                <a:sym typeface="Arial"/>
              </a:rPr>
              <a:t>Dati sulle vendite e sui clienti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-273050" lvl="1" marL="742950" rtl="0" algn="l">
              <a:spcBef>
                <a:spcPts val="56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b="1" lang="it-IT" sz="2600">
                <a:latin typeface="Arial"/>
                <a:ea typeface="Arial"/>
                <a:cs typeface="Arial"/>
                <a:sym typeface="Arial"/>
              </a:rPr>
              <a:t>Colonne chiave</a:t>
            </a:r>
            <a:r>
              <a:rPr lang="it-IT" sz="26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it-IT" sz="2600">
                <a:latin typeface="Arial"/>
                <a:ea typeface="Arial"/>
                <a:cs typeface="Arial"/>
                <a:sym typeface="Arial"/>
              </a:rPr>
              <a:t>ID Ordine, Data Ordine, ID Cliente, Nome Cliente, Categoria Prodotto, Nome Prodotto, Vendite, Quantità, Profitto, Soddisfazione del Cliente, Età, Sesso, Professione, Reddito Annuale, ecc.</a:t>
            </a:r>
            <a:endParaRPr sz="2200"/>
          </a:p>
          <a:p>
            <a:pPr indent="-330200" lvl="0" marL="342900" rtl="0" algn="l">
              <a:spcBef>
                <a:spcPts val="56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b="1" lang="it-IT" sz="2600">
                <a:latin typeface="Arial"/>
                <a:ea typeface="Arial"/>
                <a:cs typeface="Arial"/>
                <a:sym typeface="Arial"/>
              </a:rPr>
              <a:t>Finalità</a:t>
            </a:r>
            <a:r>
              <a:rPr lang="it-IT" sz="2600">
                <a:latin typeface="Arial"/>
                <a:ea typeface="Arial"/>
                <a:cs typeface="Arial"/>
                <a:sym typeface="Arial"/>
              </a:rPr>
              <a:t>: Analisi delle transazioni, comportamento dei clienti, e performance di vendita.</a:t>
            </a:r>
            <a:endParaRPr b="1" sz="3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Descrizione </a:t>
            </a:r>
            <a:r>
              <a:rPr lang="it-IT"/>
              <a:t>del</a:t>
            </a:r>
            <a:r>
              <a:rPr lang="it-IT">
                <a:latin typeface="Arial"/>
                <a:ea typeface="Arial"/>
                <a:cs typeface="Arial"/>
                <a:sym typeface="Arial"/>
              </a:rPr>
              <a:t> Dataset 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914400" y="2362200"/>
            <a:ext cx="80010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it-IT" sz="2600">
                <a:latin typeface="Arial"/>
                <a:ea typeface="Arial"/>
                <a:cs typeface="Arial"/>
                <a:sym typeface="Arial"/>
              </a:rPr>
              <a:t>Dataset: Employee_data.xlsx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30200" lvl="0" marL="342900" rtl="0" algn="l">
              <a:spcBef>
                <a:spcPts val="56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b="1" lang="it-IT" sz="2600">
                <a:latin typeface="Arial"/>
                <a:ea typeface="Arial"/>
                <a:cs typeface="Arial"/>
                <a:sym typeface="Arial"/>
              </a:rPr>
              <a:t>Informazioni sui dipendenti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-273050" lvl="1" marL="742950" rtl="0" algn="l">
              <a:spcBef>
                <a:spcPts val="56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b="1" lang="it-IT" sz="2600">
                <a:latin typeface="Arial"/>
                <a:ea typeface="Arial"/>
                <a:cs typeface="Arial"/>
                <a:sym typeface="Arial"/>
              </a:rPr>
              <a:t>Colonne chiave</a:t>
            </a:r>
            <a:r>
              <a:rPr lang="it-IT" sz="26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it-IT" sz="2600">
                <a:latin typeface="Arial"/>
                <a:ea typeface="Arial"/>
                <a:cs typeface="Arial"/>
                <a:sym typeface="Arial"/>
              </a:rPr>
              <a:t>Età, presente/uscito, Viaggi d'Affari, Tariffa Giornaliera, Dipartimento, Distanza da Casa, Educazione, Campo di Studi, Ruolo Lavorativo,, Anni di Esperienza Total, Anni in Azienda, ecc.</a:t>
            </a:r>
            <a:endParaRPr sz="2200"/>
          </a:p>
          <a:p>
            <a:pPr indent="-330200" lvl="0" marL="342900" rtl="0" algn="l">
              <a:spcBef>
                <a:spcPts val="56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b="1" lang="it-IT" sz="2600">
                <a:latin typeface="Arial"/>
                <a:ea typeface="Arial"/>
                <a:cs typeface="Arial"/>
                <a:sym typeface="Arial"/>
              </a:rPr>
              <a:t>Finalità</a:t>
            </a:r>
            <a:r>
              <a:rPr lang="it-IT" sz="2600">
                <a:latin typeface="Arial"/>
                <a:ea typeface="Arial"/>
                <a:cs typeface="Arial"/>
                <a:sym typeface="Arial"/>
              </a:rPr>
              <a:t>: Studiare la gestione delle risorse umane, la soddisfazione e la performance dei dipendenti.</a:t>
            </a:r>
            <a:endParaRPr sz="2600"/>
          </a:p>
          <a:p>
            <a:pPr indent="-171450" lvl="0" marL="342900" rtl="0" algn="l">
              <a:spcBef>
                <a:spcPts val="72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>
                <a:latin typeface="Arial"/>
                <a:ea typeface="Arial"/>
                <a:cs typeface="Arial"/>
                <a:sym typeface="Arial"/>
              </a:rPr>
              <a:t>Utilizzo dei Dati per Simulare Analisi di Dipartimenti Specifici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914400" y="2362200"/>
            <a:ext cx="80010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Scenario Simulato: Diversi dipartimenti richiedono analisi specifiche basate sui dati.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Esempio: Dipartimento Marketing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Selezione delle Colonne: Identificare e selezionare colonne rilevanti per il marketing dal dataset (es. dati sulle vendite, informazioni sui clienti).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Creazione di un Cubo di Dati: Organizzare i dati selezionati in un cubo per facilitare l'analisi aggregata.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Analisi Aggregata: Fornire al dipartimento di marketing dati aggregati per comprendere meglio le tendenze di vendita, le preferenze dei clienti, ecc.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psule">
  <a:themeElements>
    <a:clrScheme name="Capsule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