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27"/>
  </p:notesMasterIdLst>
  <p:handoutMasterIdLst>
    <p:handoutMasterId r:id="rId128"/>
  </p:handoutMasterIdLst>
  <p:sldIdLst>
    <p:sldId id="273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353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3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509" r:id="rId45"/>
    <p:sldId id="481" r:id="rId46"/>
    <p:sldId id="482" r:id="rId47"/>
    <p:sldId id="483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497" r:id="rId62"/>
    <p:sldId id="498" r:id="rId63"/>
    <p:sldId id="499" r:id="rId64"/>
    <p:sldId id="500" r:id="rId65"/>
    <p:sldId id="501" r:id="rId66"/>
    <p:sldId id="502" r:id="rId67"/>
    <p:sldId id="503" r:id="rId68"/>
    <p:sldId id="504" r:id="rId69"/>
    <p:sldId id="505" r:id="rId70"/>
    <p:sldId id="506" r:id="rId71"/>
    <p:sldId id="507" r:id="rId72"/>
    <p:sldId id="510" r:id="rId73"/>
    <p:sldId id="511" r:id="rId74"/>
    <p:sldId id="512" r:id="rId75"/>
    <p:sldId id="513" r:id="rId76"/>
    <p:sldId id="514" r:id="rId77"/>
    <p:sldId id="515" r:id="rId78"/>
    <p:sldId id="516" r:id="rId79"/>
    <p:sldId id="517" r:id="rId80"/>
    <p:sldId id="518" r:id="rId81"/>
    <p:sldId id="519" r:id="rId82"/>
    <p:sldId id="520" r:id="rId83"/>
    <p:sldId id="521" r:id="rId84"/>
    <p:sldId id="522" r:id="rId85"/>
    <p:sldId id="523" r:id="rId86"/>
    <p:sldId id="524" r:id="rId87"/>
    <p:sldId id="525" r:id="rId88"/>
    <p:sldId id="526" r:id="rId89"/>
    <p:sldId id="527" r:id="rId90"/>
    <p:sldId id="528" r:id="rId91"/>
    <p:sldId id="529" r:id="rId92"/>
    <p:sldId id="530" r:id="rId93"/>
    <p:sldId id="531" r:id="rId94"/>
    <p:sldId id="532" r:id="rId95"/>
    <p:sldId id="533" r:id="rId96"/>
    <p:sldId id="534" r:id="rId97"/>
    <p:sldId id="352" r:id="rId98"/>
    <p:sldId id="280" r:id="rId99"/>
    <p:sldId id="287" r:id="rId100"/>
    <p:sldId id="289" r:id="rId101"/>
    <p:sldId id="288" r:id="rId102"/>
    <p:sldId id="281" r:id="rId103"/>
    <p:sldId id="290" r:id="rId104"/>
    <p:sldId id="292" r:id="rId105"/>
    <p:sldId id="282" r:id="rId106"/>
    <p:sldId id="283" r:id="rId107"/>
    <p:sldId id="291" r:id="rId108"/>
    <p:sldId id="293" r:id="rId109"/>
    <p:sldId id="285" r:id="rId110"/>
    <p:sldId id="301" r:id="rId111"/>
    <p:sldId id="294" r:id="rId112"/>
    <p:sldId id="295" r:id="rId113"/>
    <p:sldId id="296" r:id="rId114"/>
    <p:sldId id="297" r:id="rId115"/>
    <p:sldId id="302" r:id="rId116"/>
    <p:sldId id="303" r:id="rId117"/>
    <p:sldId id="300" r:id="rId118"/>
    <p:sldId id="304" r:id="rId119"/>
    <p:sldId id="298" r:id="rId120"/>
    <p:sldId id="284" r:id="rId121"/>
    <p:sldId id="286" r:id="rId122"/>
    <p:sldId id="305" r:id="rId123"/>
    <p:sldId id="306" r:id="rId124"/>
    <p:sldId id="307" r:id="rId125"/>
    <p:sldId id="308" r:id="rId126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1"/>
    <p:restoredTop sz="94694"/>
  </p:normalViewPr>
  <p:slideViewPr>
    <p:cSldViewPr>
      <p:cViewPr varScale="1">
        <p:scale>
          <a:sx n="121" d="100"/>
          <a:sy n="121" d="100"/>
        </p:scale>
        <p:origin x="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53.xml"/><Relationship Id="rId18" Type="http://schemas.openxmlformats.org/officeDocument/2006/relationships/slide" Target="slides/slide61.xml"/><Relationship Id="rId26" Type="http://schemas.openxmlformats.org/officeDocument/2006/relationships/slide" Target="slides/slide78.xml"/><Relationship Id="rId3" Type="http://schemas.openxmlformats.org/officeDocument/2006/relationships/slide" Target="slides/slide39.xml"/><Relationship Id="rId21" Type="http://schemas.openxmlformats.org/officeDocument/2006/relationships/slide" Target="slides/slide65.xml"/><Relationship Id="rId34" Type="http://schemas.openxmlformats.org/officeDocument/2006/relationships/slide" Target="slides/slide94.xml"/><Relationship Id="rId7" Type="http://schemas.openxmlformats.org/officeDocument/2006/relationships/slide" Target="slides/slide44.xml"/><Relationship Id="rId12" Type="http://schemas.openxmlformats.org/officeDocument/2006/relationships/slide" Target="slides/slide51.xml"/><Relationship Id="rId17" Type="http://schemas.openxmlformats.org/officeDocument/2006/relationships/slide" Target="slides/slide60.xml"/><Relationship Id="rId25" Type="http://schemas.openxmlformats.org/officeDocument/2006/relationships/slide" Target="slides/slide77.xml"/><Relationship Id="rId33" Type="http://schemas.openxmlformats.org/officeDocument/2006/relationships/slide" Target="slides/slide92.xml"/><Relationship Id="rId2" Type="http://schemas.openxmlformats.org/officeDocument/2006/relationships/slide" Target="slides/slide38.xml"/><Relationship Id="rId16" Type="http://schemas.openxmlformats.org/officeDocument/2006/relationships/slide" Target="slides/slide59.xml"/><Relationship Id="rId20" Type="http://schemas.openxmlformats.org/officeDocument/2006/relationships/slide" Target="slides/slide63.xml"/><Relationship Id="rId29" Type="http://schemas.openxmlformats.org/officeDocument/2006/relationships/slide" Target="slides/slide82.xml"/><Relationship Id="rId1" Type="http://schemas.openxmlformats.org/officeDocument/2006/relationships/slide" Target="slides/slide37.xml"/><Relationship Id="rId6" Type="http://schemas.openxmlformats.org/officeDocument/2006/relationships/slide" Target="slides/slide43.xml"/><Relationship Id="rId11" Type="http://schemas.openxmlformats.org/officeDocument/2006/relationships/slide" Target="slides/slide48.xml"/><Relationship Id="rId24" Type="http://schemas.openxmlformats.org/officeDocument/2006/relationships/slide" Target="slides/slide74.xml"/><Relationship Id="rId32" Type="http://schemas.openxmlformats.org/officeDocument/2006/relationships/slide" Target="slides/slide88.xml"/><Relationship Id="rId5" Type="http://schemas.openxmlformats.org/officeDocument/2006/relationships/slide" Target="slides/slide42.xml"/><Relationship Id="rId15" Type="http://schemas.openxmlformats.org/officeDocument/2006/relationships/slide" Target="slides/slide58.xml"/><Relationship Id="rId23" Type="http://schemas.openxmlformats.org/officeDocument/2006/relationships/slide" Target="slides/slide70.xml"/><Relationship Id="rId28" Type="http://schemas.openxmlformats.org/officeDocument/2006/relationships/slide" Target="slides/slide81.xml"/><Relationship Id="rId10" Type="http://schemas.openxmlformats.org/officeDocument/2006/relationships/slide" Target="slides/slide47.xml"/><Relationship Id="rId19" Type="http://schemas.openxmlformats.org/officeDocument/2006/relationships/slide" Target="slides/slide62.xml"/><Relationship Id="rId31" Type="http://schemas.openxmlformats.org/officeDocument/2006/relationships/slide" Target="slides/slide87.xml"/><Relationship Id="rId4" Type="http://schemas.openxmlformats.org/officeDocument/2006/relationships/slide" Target="slides/slide40.xml"/><Relationship Id="rId9" Type="http://schemas.openxmlformats.org/officeDocument/2006/relationships/slide" Target="slides/slide46.xml"/><Relationship Id="rId14" Type="http://schemas.openxmlformats.org/officeDocument/2006/relationships/slide" Target="slides/slide57.xml"/><Relationship Id="rId22" Type="http://schemas.openxmlformats.org/officeDocument/2006/relationships/slide" Target="slides/slide69.xml"/><Relationship Id="rId27" Type="http://schemas.openxmlformats.org/officeDocument/2006/relationships/slide" Target="slides/slide80.xml"/><Relationship Id="rId30" Type="http://schemas.openxmlformats.org/officeDocument/2006/relationships/slide" Target="slides/slide83.xml"/><Relationship Id="rId35" Type="http://schemas.openxmlformats.org/officeDocument/2006/relationships/slide" Target="slides/slide96.xml"/><Relationship Id="rId8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Cartella%20di%20lavoro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Foglio1!$C$6</c:f>
              <c:strCache>
                <c:ptCount val="1"/>
                <c:pt idx="0">
                  <c:v>migliorare le decisioni - durante i processi (es. qualità e rilevanza delle decisioni)</c:v>
                </c:pt>
              </c:strCache>
            </c:strRef>
          </c:tx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E5-E44B-BB0C-552A49E3AC4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Foglio1!$D$6</c:f>
              <c:numCache>
                <c:formatCode>0%</c:formatCode>
                <c:ptCount val="1"/>
                <c:pt idx="0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E5-E44B-BB0C-552A49E3AC4A}"/>
            </c:ext>
          </c:extLst>
        </c:ser>
        <c:ser>
          <c:idx val="1"/>
          <c:order val="1"/>
          <c:tx>
            <c:strRef>
              <c:f>Foglio1!$C$7</c:f>
              <c:strCache>
                <c:ptCount val="1"/>
                <c:pt idx="0">
                  <c:v>maggiore velocità- durante il processo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Foglio1!$D$7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E5-E44B-BB0C-552A49E3AC4A}"/>
            </c:ext>
          </c:extLst>
        </c:ser>
        <c:ser>
          <c:idx val="2"/>
          <c:order val="2"/>
          <c:tx>
            <c:strRef>
              <c:f>Foglio1!$C$8</c:f>
              <c:strCache>
                <c:ptCount val="1"/>
                <c:pt idx="0">
                  <c:v>miglior allineamento delle risorse con le strategie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Foglio1!$D$8</c:f>
              <c:numCache>
                <c:formatCode>0%</c:formatCode>
                <c:ptCount val="1"/>
                <c:pt idx="0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E5-E44B-BB0C-552A49E3AC4A}"/>
            </c:ext>
          </c:extLst>
        </c:ser>
        <c:ser>
          <c:idx val="3"/>
          <c:order val="3"/>
          <c:tx>
            <c:strRef>
              <c:f>Foglio1!$C$9</c:f>
              <c:strCache>
                <c:ptCount val="1"/>
                <c:pt idx="0">
                  <c:v>realizzare efficienza nei costi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Foglio1!$D$9</c:f>
              <c:numCache>
                <c:formatCode>0%</c:formatCode>
                <c:ptCount val="1"/>
                <c:pt idx="0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5-E44B-BB0C-552A49E3AC4A}"/>
            </c:ext>
          </c:extLst>
        </c:ser>
        <c:ser>
          <c:idx val="4"/>
          <c:order val="4"/>
          <c:tx>
            <c:strRef>
              <c:f>Foglio1!$C$10</c:f>
              <c:strCache>
                <c:ptCount val="1"/>
                <c:pt idx="0">
                  <c:v>rispondere ai bisogni degli utenti per la disponibilità di dati aggiornati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Foglio1!$D$10</c:f>
              <c:numCache>
                <c:formatCode>0%</c:formatCode>
                <c:ptCount val="1"/>
                <c:pt idx="0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E5-E44B-BB0C-552A49E3AC4A}"/>
            </c:ext>
          </c:extLst>
        </c:ser>
        <c:ser>
          <c:idx val="5"/>
          <c:order val="5"/>
          <c:tx>
            <c:strRef>
              <c:f>Foglio1!$C$11</c:f>
              <c:strCache>
                <c:ptCount val="1"/>
                <c:pt idx="0">
                  <c:v>migliorare  la competitività dell'organizzzione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Foglio1!$D$11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E5-E44B-BB0C-552A49E3AC4A}"/>
            </c:ext>
          </c:extLst>
        </c:ser>
        <c:ser>
          <c:idx val="6"/>
          <c:order val="6"/>
          <c:tx>
            <c:strRef>
              <c:f>Foglio1!$C$12</c:f>
              <c:strCache>
                <c:ptCount val="1"/>
                <c:pt idx="0">
                  <c:v>produrre una sola ed unificata visione delle informazioni aziendali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E5-E44B-BB0C-552A49E3AC4A}"/>
            </c:ext>
          </c:extLst>
        </c:ser>
        <c:ser>
          <c:idx val="7"/>
          <c:order val="7"/>
          <c:tx>
            <c:strRef>
              <c:f>Foglio1!$C$13</c:f>
              <c:strCache>
                <c:ptCount val="1"/>
                <c:pt idx="0">
                  <c:v>sincronizzare le strategie finanziarie e operative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Foglio1!$D$13</c:f>
              <c:numCache>
                <c:formatCode>0%</c:formatCode>
                <c:ptCount val="1"/>
                <c:pt idx="0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E5-E44B-BB0C-552A49E3AC4A}"/>
            </c:ext>
          </c:extLst>
        </c:ser>
        <c:ser>
          <c:idx val="8"/>
          <c:order val="8"/>
          <c:tx>
            <c:strRef>
              <c:f>Foglio1!$C$14</c:f>
              <c:strCache>
                <c:ptCount val="1"/>
                <c:pt idx="0">
                  <c:v>migliorare la redditività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Foglio1!$D$14</c:f>
              <c:numCache>
                <c:formatCode>0%</c:formatCode>
                <c:ptCount val="1"/>
                <c:pt idx="0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0E5-E44B-BB0C-552A49E3AC4A}"/>
            </c:ext>
          </c:extLst>
        </c:ser>
        <c:ser>
          <c:idx val="9"/>
          <c:order val="9"/>
          <c:tx>
            <c:strRef>
              <c:f>Foglio1!$C$15</c:f>
              <c:strCache>
                <c:ptCount val="1"/>
                <c:pt idx="0">
                  <c:v>condividere le informazioni con un più ampio gruppo di utenti interni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Foglio1!$D$15</c:f>
              <c:numCache>
                <c:formatCode>0%</c:formatCode>
                <c:ptCount val="1"/>
                <c:pt idx="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E5-E44B-BB0C-552A49E3AC4A}"/>
            </c:ext>
          </c:extLst>
        </c:ser>
        <c:ser>
          <c:idx val="10"/>
          <c:order val="10"/>
          <c:tx>
            <c:strRef>
              <c:f>Foglio1!$C$16</c:f>
              <c:strCache>
                <c:ptCount val="1"/>
                <c:pt idx="0">
                  <c:v>mantenenre maggior conformità alle regole interne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Foglio1!$D$16</c:f>
              <c:numCache>
                <c:formatCode>0%</c:formatCode>
                <c:ptCount val="1"/>
                <c:pt idx="0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0E5-E44B-BB0C-552A49E3AC4A}"/>
            </c:ext>
          </c:extLst>
        </c:ser>
        <c:ser>
          <c:idx val="11"/>
          <c:order val="11"/>
          <c:tx>
            <c:strRef>
              <c:f>Foglio1!$C$17</c:f>
              <c:strCache>
                <c:ptCount val="1"/>
                <c:pt idx="0">
                  <c:v>condividere informazioni con utenti esterni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Foglio1!$D$17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E5-E44B-BB0C-552A49E3AC4A}"/>
            </c:ext>
          </c:extLst>
        </c:ser>
        <c:ser>
          <c:idx val="12"/>
          <c:order val="12"/>
          <c:tx>
            <c:strRef>
              <c:f>Foglio1!$C$18</c:f>
              <c:strCache>
                <c:ptCount val="1"/>
                <c:pt idx="0">
                  <c:v>altro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Foglio1!$D$18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0E5-E44B-BB0C-552A49E3AC4A}"/>
            </c:ext>
          </c:extLst>
        </c:ser>
        <c:ser>
          <c:idx val="13"/>
          <c:order val="13"/>
          <c:tx>
            <c:strRef>
              <c:f>Foglio1!$C$19</c:f>
              <c:strCache>
                <c:ptCount val="1"/>
                <c:pt idx="0">
                  <c:v>non so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Foglio1!$D$19</c:f>
              <c:numCache>
                <c:formatCode>0%</c:formatCode>
                <c:ptCount val="1"/>
                <c:pt idx="0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0E5-E44B-BB0C-552A49E3A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00429424"/>
        <c:axId val="-1700426112"/>
      </c:barChart>
      <c:catAx>
        <c:axId val="-1700429424"/>
        <c:scaling>
          <c:orientation val="minMax"/>
        </c:scaling>
        <c:delete val="0"/>
        <c:axPos val="l"/>
        <c:majorGridlines/>
        <c:minorGridlines/>
        <c:majorTickMark val="out"/>
        <c:minorTickMark val="none"/>
        <c:tickLblPos val="nextTo"/>
        <c:crossAx val="-1700426112"/>
        <c:crosses val="autoZero"/>
        <c:auto val="1"/>
        <c:lblAlgn val="ctr"/>
        <c:lblOffset val="100"/>
        <c:noMultiLvlLbl val="0"/>
      </c:catAx>
      <c:valAx>
        <c:axId val="-170042611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1700429424"/>
        <c:crosses val="autoZero"/>
        <c:crossBetween val="between"/>
      </c:valAx>
    </c:plotArea>
    <c:legend>
      <c:legendPos val="r"/>
      <c:overlay val="0"/>
    </c:legend>
    <c:plotVisOnly val="0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ABE62DA-F5E2-CAAC-BBF6-3F1AD26CF6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DA8FC4-1C83-94D0-DAF3-CD9BFF55F7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D3046C42-0A8A-9C40-A60C-987BC811BD15}" type="datetimeFigureOut">
              <a:rPr lang="it-IT"/>
              <a:pPr>
                <a:defRPr/>
              </a:pPr>
              <a:t>09/12/23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E84A0E-EB51-E455-74F0-808DF74FE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3E45BA-BB19-DC4B-2757-3FC737860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2191F0-07F8-A744-B0EC-A9DDEBD3028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470AC4A-0FEC-509F-B219-8D71EB588D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78A4256-E256-8EBE-8A7C-11A475BCEA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A2ADE8E-9E95-F40C-CD4B-F6759EBB11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509E3A8F-128A-36FC-1FE4-F49476A039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C14536DA-07FA-428D-7486-87851D0191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CD4EC688-9659-44ED-F324-6247629FA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C955983-109D-F04C-A641-C89A14C07FF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66752144-3F4E-4232-5791-10D97891EF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1C95DD5-153F-7046-80E4-F2E5D32A60B4}" type="slidenum">
              <a:rPr lang="it-IT" altLang="it-IT" sz="1300" smtClean="0"/>
              <a:pPr/>
              <a:t>1</a:t>
            </a:fld>
            <a:endParaRPr lang="it-IT" altLang="it-IT" sz="13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088720C-D166-596D-98C1-E296A460B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0884D7E-5566-237C-BF7A-CA404E2B2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D09F1875-6583-8C9F-75BB-50ACCF5F6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DDBB035-9C4B-1246-B9B4-7BBDC475A4A1}" type="slidenum">
              <a:rPr lang="it-IT" altLang="it-IT" sz="1300" smtClean="0"/>
              <a:pPr/>
              <a:t>75</a:t>
            </a:fld>
            <a:endParaRPr lang="it-IT" altLang="it-IT" sz="13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48FA2935-4A6D-584F-C45D-F1B400167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74700"/>
            <a:ext cx="5095875" cy="3822700"/>
          </a:xfrm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408968C-888B-D6AC-A45A-5E346894A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430" tIns="48715" rIns="97430" bIns="48715"/>
          <a:lstStyle/>
          <a:p>
            <a:endParaRPr lang="en-IT" altLang="it-IT" noProof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C913E0DD-D126-A9C7-5B02-C50F80C24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677A9AB-CF56-4E44-BACD-A37E849A14DA}" type="slidenum">
              <a:rPr lang="it-IT" altLang="it-IT" sz="1300" smtClean="0"/>
              <a:pPr/>
              <a:t>97</a:t>
            </a:fld>
            <a:endParaRPr lang="it-IT" altLang="it-IT" sz="1300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47E24565-6126-5264-BA86-70BEF4307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7A6EC01-2A0C-1D99-3162-13A13C1C8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D07A1A91-3975-00DB-EF71-E06D9F389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21F25A-3BC5-C94A-AAAE-FA2B27C135E7}" type="slidenum">
              <a:rPr lang="it-IT" altLang="it-IT" sz="1300" smtClean="0"/>
              <a:pPr/>
              <a:t>98</a:t>
            </a:fld>
            <a:endParaRPr lang="it-IT" altLang="it-IT" sz="13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19D493A6-92B6-8415-4EDC-849F6C709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8B6D2479-8617-A318-5796-F6F7049AD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65FD7806-BC90-5112-F8F9-D8AF5EE19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101D614-C767-2042-8971-1884CFA12BE9}" type="slidenum">
              <a:rPr lang="it-IT" altLang="it-IT" sz="1300" smtClean="0"/>
              <a:pPr/>
              <a:t>99</a:t>
            </a:fld>
            <a:endParaRPr lang="it-IT" altLang="it-IT" sz="13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AACC70BA-8946-470C-616F-7E7BAD672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92E80CAA-477F-0BA5-CCCB-8C58F68D2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0A2C2EEE-6F7E-5783-7F9A-2EE777B41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41612EC-565A-7C40-8959-70E29D483DD6}" type="slidenum">
              <a:rPr lang="it-IT" altLang="it-IT" sz="1300" smtClean="0"/>
              <a:pPr/>
              <a:t>100</a:t>
            </a:fld>
            <a:endParaRPr lang="it-IT" altLang="it-IT" sz="13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475CDC83-4588-FD46-6B83-DC558F4CB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10DA84BA-BAF2-B865-C03D-717212DDB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C9DBE226-3EBA-0D65-7AB7-10F27CEF5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EEDFE09-7428-CA4D-B218-F5B7AA3A1EB7}" type="slidenum">
              <a:rPr lang="it-IT" altLang="it-IT" sz="1300" smtClean="0"/>
              <a:pPr/>
              <a:t>101</a:t>
            </a:fld>
            <a:endParaRPr lang="it-IT" altLang="it-IT" sz="1300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3BE0A16B-0F78-B4CD-FD59-0471667AB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9C596F95-4668-EFE5-AF97-4BB1B2707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8207A82C-5315-5669-A6D1-406C0BCE0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AE6AE4-8F18-D24A-B40A-B3241DB0ADE0}" type="slidenum">
              <a:rPr lang="it-IT" altLang="it-IT" sz="1300" smtClean="0"/>
              <a:pPr/>
              <a:t>102</a:t>
            </a:fld>
            <a:endParaRPr lang="it-IT" altLang="it-IT" sz="13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DB4C7A9D-D30D-F61B-0BC8-400616FBC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29E5B789-5BCF-08E7-D092-43568DED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>
            <a:extLst>
              <a:ext uri="{FF2B5EF4-FFF2-40B4-BE49-F238E27FC236}">
                <a16:creationId xmlns:a16="http://schemas.microsoft.com/office/drawing/2014/main" id="{4886029C-D38E-99DB-38DB-32CD03B2D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D7FBAC-1DA0-9949-9DB4-247AB5696246}" type="slidenum">
              <a:rPr lang="it-IT" altLang="it-IT" sz="1300" smtClean="0"/>
              <a:pPr/>
              <a:t>103</a:t>
            </a:fld>
            <a:endParaRPr lang="it-IT" altLang="it-IT" sz="1300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9DB1E6B-4293-E62D-6E9E-9B70C93B0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406BCC0-4FDA-9D04-2178-73A576A2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>
            <a:extLst>
              <a:ext uri="{FF2B5EF4-FFF2-40B4-BE49-F238E27FC236}">
                <a16:creationId xmlns:a16="http://schemas.microsoft.com/office/drawing/2014/main" id="{3218ABCD-BCB5-7DD4-290D-6766EA0ED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006C0C9-2E9C-5541-9D7D-F0D9FC30DA18}" type="slidenum">
              <a:rPr lang="it-IT" altLang="it-IT" sz="1300" smtClean="0"/>
              <a:pPr/>
              <a:t>104</a:t>
            </a:fld>
            <a:endParaRPr lang="it-IT" altLang="it-IT" sz="1300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0FF1A26-70E1-2E35-9BAD-68E2EB2AE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880B5B1-8304-C876-C807-CB51F467B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>
            <a:extLst>
              <a:ext uri="{FF2B5EF4-FFF2-40B4-BE49-F238E27FC236}">
                <a16:creationId xmlns:a16="http://schemas.microsoft.com/office/drawing/2014/main" id="{F4802C87-C396-5FA5-A64E-F08B731B7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E0A76BE-C629-EA4E-9C58-F35B1B02B3F7}" type="slidenum">
              <a:rPr lang="it-IT" altLang="it-IT" sz="1300" smtClean="0"/>
              <a:pPr/>
              <a:t>105</a:t>
            </a:fld>
            <a:endParaRPr lang="it-IT" altLang="it-IT" sz="1300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179B0BB2-A212-54D2-9827-9B54A8611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DB94927-B103-6FF8-AB0E-BF5424CB1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9678197-C854-B24E-9FB1-A1CB9850C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A43409A-ED64-C14E-98B2-FA07F58B9177}" type="slidenum">
              <a:rPr lang="it-IT" altLang="it-IT" sz="1300" smtClean="0"/>
              <a:pPr/>
              <a:t>2</a:t>
            </a:fld>
            <a:endParaRPr lang="it-IT" altLang="it-IT" sz="13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660B82E-00CE-09EF-73E0-072BF127D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F05D1CA-A16A-BB4E-5910-85D87829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>
            <a:extLst>
              <a:ext uri="{FF2B5EF4-FFF2-40B4-BE49-F238E27FC236}">
                <a16:creationId xmlns:a16="http://schemas.microsoft.com/office/drawing/2014/main" id="{4F26FE8C-5CA5-CA23-4272-FDD115BEB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7ECC299-9785-9244-8BA8-E7ACD29D2D3D}" type="slidenum">
              <a:rPr lang="it-IT" altLang="it-IT" sz="1300" smtClean="0"/>
              <a:pPr/>
              <a:t>106</a:t>
            </a:fld>
            <a:endParaRPr lang="it-IT" altLang="it-IT" sz="1300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D08D772D-BB62-E101-5AC0-2818B76BC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8B21729E-DBB2-7A82-ADD1-147CD8C79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>
            <a:extLst>
              <a:ext uri="{FF2B5EF4-FFF2-40B4-BE49-F238E27FC236}">
                <a16:creationId xmlns:a16="http://schemas.microsoft.com/office/drawing/2014/main" id="{741A5A3A-1AE9-4C30-494F-EC24579F6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2B44114-1498-5F4C-8894-37980537101D}" type="slidenum">
              <a:rPr lang="it-IT" altLang="it-IT" sz="1300" smtClean="0"/>
              <a:pPr/>
              <a:t>107</a:t>
            </a:fld>
            <a:endParaRPr lang="it-IT" altLang="it-IT" sz="1300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588CAB2A-008B-326D-8353-161ED4670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865645F5-F197-5C4F-C1D1-986A4BD30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>
            <a:extLst>
              <a:ext uri="{FF2B5EF4-FFF2-40B4-BE49-F238E27FC236}">
                <a16:creationId xmlns:a16="http://schemas.microsoft.com/office/drawing/2014/main" id="{F30538D4-83EE-5F35-0821-6359796AC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A7F4AE5-69F1-A645-87AF-88959FD4335D}" type="slidenum">
              <a:rPr lang="it-IT" altLang="it-IT" sz="1300" smtClean="0"/>
              <a:pPr/>
              <a:t>108</a:t>
            </a:fld>
            <a:endParaRPr lang="it-IT" altLang="it-IT" sz="1300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2AD9560-992F-76C9-C834-084EC96DD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FDF8810-36D8-B5CD-0EA7-6F4FB7CBE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>
            <a:extLst>
              <a:ext uri="{FF2B5EF4-FFF2-40B4-BE49-F238E27FC236}">
                <a16:creationId xmlns:a16="http://schemas.microsoft.com/office/drawing/2014/main" id="{ADDAB24F-AC26-D4F9-ADA8-D641CDC3B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7547356-5944-084F-A484-087E9E606CCD}" type="slidenum">
              <a:rPr lang="it-IT" altLang="it-IT" sz="1300" smtClean="0"/>
              <a:pPr/>
              <a:t>109</a:t>
            </a:fld>
            <a:endParaRPr lang="it-IT" altLang="it-IT" sz="1300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663F73A3-93E9-5D30-4BDC-F54A27250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B7C6677A-DACA-8DB9-9F16-BE10A514E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>
            <a:extLst>
              <a:ext uri="{FF2B5EF4-FFF2-40B4-BE49-F238E27FC236}">
                <a16:creationId xmlns:a16="http://schemas.microsoft.com/office/drawing/2014/main" id="{8F7603DA-6C3E-D55B-F9ED-B7A92E4A7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DD25B71-73AF-8A4B-9040-563790264328}" type="slidenum">
              <a:rPr lang="it-IT" altLang="it-IT" sz="1300" smtClean="0"/>
              <a:pPr/>
              <a:t>110</a:t>
            </a:fld>
            <a:endParaRPr lang="it-IT" altLang="it-IT" sz="1300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90843A01-4180-97F0-4DAF-D298DC036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29DE2D4-5B67-41F8-9667-E379D8058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>
            <a:extLst>
              <a:ext uri="{FF2B5EF4-FFF2-40B4-BE49-F238E27FC236}">
                <a16:creationId xmlns:a16="http://schemas.microsoft.com/office/drawing/2014/main" id="{FA0CCE62-EE3F-4056-278C-74CA331E5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B165DA-3C13-9243-A324-5ADBEE95447F}" type="slidenum">
              <a:rPr lang="it-IT" altLang="it-IT" sz="1300" smtClean="0"/>
              <a:pPr/>
              <a:t>111</a:t>
            </a:fld>
            <a:endParaRPr lang="it-IT" altLang="it-IT" sz="1300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B3866E-0F21-DD80-BE55-DC0FA9B673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6E775AC2-5489-4433-28EA-05C31CF2A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>
            <a:extLst>
              <a:ext uri="{FF2B5EF4-FFF2-40B4-BE49-F238E27FC236}">
                <a16:creationId xmlns:a16="http://schemas.microsoft.com/office/drawing/2014/main" id="{06E38FFA-332F-55F7-807C-B3FCC3B8F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5D403D-A2AC-AD46-9100-F8DB412F5905}" type="slidenum">
              <a:rPr lang="it-IT" altLang="it-IT" sz="1300" smtClean="0"/>
              <a:pPr/>
              <a:t>112</a:t>
            </a:fld>
            <a:endParaRPr lang="it-IT" altLang="it-IT" sz="1300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CCFAA174-1616-CBC4-E47C-BDA9DF2F8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0B88805C-92E8-9A03-7757-30B3E4E1B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>
            <a:extLst>
              <a:ext uri="{FF2B5EF4-FFF2-40B4-BE49-F238E27FC236}">
                <a16:creationId xmlns:a16="http://schemas.microsoft.com/office/drawing/2014/main" id="{570A6AF6-EA5A-FD70-78C8-59AE458F4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DFB49B1-B2DE-434A-9330-A332F3978096}" type="slidenum">
              <a:rPr lang="it-IT" altLang="it-IT" sz="1300" smtClean="0"/>
              <a:pPr/>
              <a:t>113</a:t>
            </a:fld>
            <a:endParaRPr lang="it-IT" altLang="it-IT" sz="13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5DF01B90-62D6-620F-A076-43144BEAD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76AE9A8-DAC0-12EC-F079-C1A4E9E22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>
            <a:extLst>
              <a:ext uri="{FF2B5EF4-FFF2-40B4-BE49-F238E27FC236}">
                <a16:creationId xmlns:a16="http://schemas.microsoft.com/office/drawing/2014/main" id="{4048F7E9-1CB7-423B-F315-7D19FDACA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44127C-1441-5D44-94EE-9B2C02BA89C3}" type="slidenum">
              <a:rPr lang="it-IT" altLang="it-IT" sz="1300" smtClean="0"/>
              <a:pPr/>
              <a:t>114</a:t>
            </a:fld>
            <a:endParaRPr lang="it-IT" altLang="it-IT" sz="1300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66D04774-9F84-8590-D39C-26F1EA1A5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CFE7DA5-C1F5-FB50-E9A0-D1BF4B4BF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>
            <a:extLst>
              <a:ext uri="{FF2B5EF4-FFF2-40B4-BE49-F238E27FC236}">
                <a16:creationId xmlns:a16="http://schemas.microsoft.com/office/drawing/2014/main" id="{756CD056-DAA4-E714-9037-BEA8476A3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E1597C-A2C5-F34B-A93D-06ABB7D60AF9}" type="slidenum">
              <a:rPr lang="it-IT" altLang="it-IT" sz="1300" smtClean="0"/>
              <a:pPr/>
              <a:t>115</a:t>
            </a:fld>
            <a:endParaRPr lang="it-IT" altLang="it-IT" sz="1300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B4A80533-3D63-E1DE-3C1C-2EA9A170C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2278523-6018-9A6D-3977-6D05A96EE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4C8A99C-EEB2-C37F-DF17-601DE92EB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29AA0A8-E97B-4443-A2F3-47A7472848A7}" type="slidenum">
              <a:rPr lang="it-IT" altLang="it-IT" sz="1300" smtClean="0"/>
              <a:pPr/>
              <a:t>26</a:t>
            </a:fld>
            <a:endParaRPr lang="it-IT" altLang="it-IT" sz="13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3E192AE-3AD5-AF5F-4341-45F1DA036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4CEE4B-2761-3DF2-2E90-0D0A448C3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>
            <a:extLst>
              <a:ext uri="{FF2B5EF4-FFF2-40B4-BE49-F238E27FC236}">
                <a16:creationId xmlns:a16="http://schemas.microsoft.com/office/drawing/2014/main" id="{C9A7ADBC-D067-C1D3-1D73-E5DEE15BF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C734A0-16E5-DF43-B0CB-89F77B4F3356}" type="slidenum">
              <a:rPr lang="it-IT" altLang="it-IT" sz="1300" smtClean="0"/>
              <a:pPr/>
              <a:t>116</a:t>
            </a:fld>
            <a:endParaRPr lang="it-IT" altLang="it-IT" sz="1300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F352F843-1989-D3DF-B4BA-F0BF522B3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71D8F391-C8FE-D5DF-4D5D-8CF72A6E3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>
            <a:extLst>
              <a:ext uri="{FF2B5EF4-FFF2-40B4-BE49-F238E27FC236}">
                <a16:creationId xmlns:a16="http://schemas.microsoft.com/office/drawing/2014/main" id="{EA9F48B4-4A7D-C1F1-4987-EA4BA9CAF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829F1B-2F63-684D-8A7E-BC8836476BF7}" type="slidenum">
              <a:rPr lang="it-IT" altLang="it-IT" sz="1300" smtClean="0"/>
              <a:pPr/>
              <a:t>117</a:t>
            </a:fld>
            <a:endParaRPr lang="it-IT" altLang="it-IT" sz="1300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AE6FCD56-9BDD-B39D-A329-ADE671989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681231FE-BF87-E6EE-13B1-C7DB4504F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>
            <a:extLst>
              <a:ext uri="{FF2B5EF4-FFF2-40B4-BE49-F238E27FC236}">
                <a16:creationId xmlns:a16="http://schemas.microsoft.com/office/drawing/2014/main" id="{E07AAB8B-5255-151C-6FCC-73D2A71F7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173D788-F658-CC4C-9419-669242E25787}" type="slidenum">
              <a:rPr lang="it-IT" altLang="it-IT" sz="1300" smtClean="0"/>
              <a:pPr/>
              <a:t>118</a:t>
            </a:fld>
            <a:endParaRPr lang="it-IT" altLang="it-IT" sz="1300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0095FCBC-DF8A-A05E-348F-D7A775159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35B45854-6E35-A12F-43C0-2C643DCE5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>
            <a:extLst>
              <a:ext uri="{FF2B5EF4-FFF2-40B4-BE49-F238E27FC236}">
                <a16:creationId xmlns:a16="http://schemas.microsoft.com/office/drawing/2014/main" id="{3CB3BC0E-9D2F-2B50-EDD8-6E303B906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9D942BA-DB8A-5D43-9914-0D6545CB51FA}" type="slidenum">
              <a:rPr lang="it-IT" altLang="it-IT" sz="1300" smtClean="0"/>
              <a:pPr/>
              <a:t>119</a:t>
            </a:fld>
            <a:endParaRPr lang="it-IT" altLang="it-IT" sz="1300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05769F16-EA68-5C4C-6566-2DB31E9AE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C26F9829-0C56-8BD1-F8A6-B756C05DF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>
            <a:extLst>
              <a:ext uri="{FF2B5EF4-FFF2-40B4-BE49-F238E27FC236}">
                <a16:creationId xmlns:a16="http://schemas.microsoft.com/office/drawing/2014/main" id="{9D37C0A8-74D9-5918-6FEC-6AF3A55AD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A0735B1-214A-AC4C-926D-CC47EBC37EDE}" type="slidenum">
              <a:rPr lang="it-IT" altLang="it-IT" sz="1300" smtClean="0"/>
              <a:pPr/>
              <a:t>120</a:t>
            </a:fld>
            <a:endParaRPr lang="it-IT" altLang="it-IT" sz="1300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031CF581-47F9-5703-F8FE-768CCA11E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1A515AF5-6D08-C234-0DA8-ADB0576BF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>
            <a:extLst>
              <a:ext uri="{FF2B5EF4-FFF2-40B4-BE49-F238E27FC236}">
                <a16:creationId xmlns:a16="http://schemas.microsoft.com/office/drawing/2014/main" id="{F905B423-C3FF-DE26-F8CD-AD114464F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401D90-FE84-554D-94EA-F6BBBBE00562}" type="slidenum">
              <a:rPr lang="it-IT" altLang="it-IT" sz="1300" smtClean="0"/>
              <a:pPr/>
              <a:t>121</a:t>
            </a:fld>
            <a:endParaRPr lang="it-IT" altLang="it-IT" sz="1300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B2F8C249-3672-A0A2-3B4D-3AF810BDA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055BC3E-5024-8592-7538-A71CB7BB7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>
            <a:extLst>
              <a:ext uri="{FF2B5EF4-FFF2-40B4-BE49-F238E27FC236}">
                <a16:creationId xmlns:a16="http://schemas.microsoft.com/office/drawing/2014/main" id="{397FB85C-5FD5-B632-2CFD-5015F6846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024967C-EA32-754A-A8E7-90DB1678F53E}" type="slidenum">
              <a:rPr lang="it-IT" altLang="it-IT" sz="1300" smtClean="0"/>
              <a:pPr/>
              <a:t>122</a:t>
            </a:fld>
            <a:endParaRPr lang="it-IT" altLang="it-IT" sz="1300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B6318298-69B8-6339-6918-0CF36AC5D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23C56EEA-2A10-81A1-EFE0-575302372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>
            <a:extLst>
              <a:ext uri="{FF2B5EF4-FFF2-40B4-BE49-F238E27FC236}">
                <a16:creationId xmlns:a16="http://schemas.microsoft.com/office/drawing/2014/main" id="{606932B0-4147-DECF-FD2F-6F48791E1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F3F1A98-D629-5546-A291-F24CE8F953C6}" type="slidenum">
              <a:rPr lang="it-IT" altLang="it-IT" sz="1300" smtClean="0"/>
              <a:pPr/>
              <a:t>123</a:t>
            </a:fld>
            <a:endParaRPr lang="it-IT" altLang="it-IT" sz="1300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48BF4C02-1A17-58CB-D1D8-FCCF6BACB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50D7193E-0A87-3AA4-EAE0-EB2C4154E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>
            <a:extLst>
              <a:ext uri="{FF2B5EF4-FFF2-40B4-BE49-F238E27FC236}">
                <a16:creationId xmlns:a16="http://schemas.microsoft.com/office/drawing/2014/main" id="{676A6EE8-A841-4B1B-73C7-3052F7101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C0CE040-0ABB-BE47-925E-74CB100E5CDF}" type="slidenum">
              <a:rPr lang="it-IT" altLang="it-IT" sz="1300" smtClean="0"/>
              <a:pPr/>
              <a:t>124</a:t>
            </a:fld>
            <a:endParaRPr lang="it-IT" altLang="it-IT" sz="1300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8D64F819-8F26-3C46-9D16-7B0BCF9C5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39E81CDF-EC46-F80E-2532-A565242A0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>
            <a:extLst>
              <a:ext uri="{FF2B5EF4-FFF2-40B4-BE49-F238E27FC236}">
                <a16:creationId xmlns:a16="http://schemas.microsoft.com/office/drawing/2014/main" id="{38C58B85-638E-DBB4-D959-53BCD945D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3CBDE1F-F9EB-1E49-97B2-A70968BB0749}" type="slidenum">
              <a:rPr lang="it-IT" altLang="it-IT" sz="1300" smtClean="0"/>
              <a:pPr/>
              <a:t>125</a:t>
            </a:fld>
            <a:endParaRPr lang="it-IT" altLang="it-IT" sz="1300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7242FFAC-9B99-E993-CDE1-F6E972C65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98C6F3E1-4C8B-90E0-8E99-40A24CB28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869A4FF1-7EFF-6257-6381-962A851F99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3467E8D-B7A7-434F-8757-DBA1B2983C73}" type="slidenum">
              <a:rPr lang="it-IT" altLang="it-IT" sz="1300" smtClean="0"/>
              <a:pPr/>
              <a:t>35</a:t>
            </a:fld>
            <a:endParaRPr lang="it-IT" altLang="it-IT" sz="13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33A0501-8EF9-3983-664A-FB698C2491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AD9686F-BEA5-6BC5-27D4-3D7B2CD51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2BAECB74-8E1A-790F-8725-2D5066650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C3A85E0-28E1-F44A-B94F-65054BB53C3A}" type="slidenum">
              <a:rPr lang="it-IT" altLang="it-IT" sz="1300" smtClean="0"/>
              <a:pPr/>
              <a:t>57</a:t>
            </a:fld>
            <a:endParaRPr lang="it-IT" altLang="it-IT" sz="130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53B1EF4-1B0C-498F-F94E-50F64AD62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 w="12700" cap="flat">
            <a:solidFill>
              <a:schemeClr val="tx1"/>
            </a:solidFill>
          </a:ln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1F604AF-0997-197F-3E52-EDEAD977D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25" tIns="50148" rIns="98625" bIns="50148"/>
          <a:lstStyle/>
          <a:p>
            <a:pPr defTabSz="987425"/>
            <a:endParaRPr lang="en-IT" altLang="it-IT" noProof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358B9A32-944B-40C1-3B47-4F97E5BFA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902422-8F11-0C4A-8121-43BAB823AEED}" type="slidenum">
              <a:rPr lang="it-IT" altLang="it-IT" sz="1300" smtClean="0"/>
              <a:pPr/>
              <a:t>58</a:t>
            </a:fld>
            <a:endParaRPr lang="it-IT" altLang="it-IT" sz="13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9EB759C-9098-3556-D1E5-7BC3E6DC2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 w="12700" cap="flat">
            <a:solidFill>
              <a:schemeClr val="tx1"/>
            </a:solidFill>
          </a:ln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99F526B-581A-5B53-F00A-9D01E0688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25" tIns="50148" rIns="98625" bIns="50148"/>
          <a:lstStyle/>
          <a:p>
            <a:pPr defTabSz="987425"/>
            <a:endParaRPr lang="en-IT" altLang="it-IT" noProof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F41ACE65-EF02-2404-2169-BA297E29D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2E4C40-FAB7-F949-B6C1-E72D3449E535}" type="slidenum">
              <a:rPr lang="it-IT" altLang="it-IT" sz="1300" smtClean="0"/>
              <a:pPr/>
              <a:t>59</a:t>
            </a:fld>
            <a:endParaRPr lang="it-IT" altLang="it-IT" sz="1300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B1E811B-9A00-2EC6-ED08-BDAF35027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 w="12700" cap="flat">
            <a:solidFill>
              <a:schemeClr val="tx1"/>
            </a:solidFill>
          </a:ln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4CDBF1C-4188-A997-C5F7-A4910F0FB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25" tIns="50148" rIns="98625" bIns="50148"/>
          <a:lstStyle/>
          <a:p>
            <a:pPr defTabSz="987425"/>
            <a:endParaRPr lang="en-IT" altLang="it-IT" noProof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86F8BEC3-25FF-6FB2-2265-95CE186FA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CC1029-981C-DA46-8609-CFE78129D2FD}" type="slidenum">
              <a:rPr lang="it-IT" altLang="it-IT" sz="1300" smtClean="0"/>
              <a:pPr/>
              <a:t>60</a:t>
            </a:fld>
            <a:endParaRPr lang="it-IT" altLang="it-IT" sz="13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A3B5736C-0203-12BA-9049-2C4FDE249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 w="12700" cap="flat">
            <a:solidFill>
              <a:schemeClr val="tx1"/>
            </a:solidFill>
          </a:ln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4583D7F-A2AF-3EE7-6E93-D1436B840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0175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25" tIns="50148" rIns="98625" bIns="50148"/>
          <a:lstStyle/>
          <a:p>
            <a:pPr defTabSz="987425"/>
            <a:endParaRPr lang="en-IT" altLang="it-IT" noProof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7F7CDFB2-0B47-BD04-8551-C4DF7D479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0EC8C2E-B1FD-5A45-8B42-F7336254BA62}" type="slidenum">
              <a:rPr lang="it-IT" altLang="it-IT" sz="1300" smtClean="0"/>
              <a:pPr/>
              <a:t>63</a:t>
            </a:fld>
            <a:endParaRPr lang="it-IT" altLang="it-IT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51">
            <a:extLst>
              <a:ext uri="{FF2B5EF4-FFF2-40B4-BE49-F238E27FC236}">
                <a16:creationId xmlns:a16="http://schemas.microsoft.com/office/drawing/2014/main" id="{95BF660B-548D-EA01-B2D3-9E21DADA9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kumimoji="1" lang="it-IT" altLang="it-IT"/>
          </a:p>
        </p:txBody>
      </p:sp>
      <p:pic>
        <p:nvPicPr>
          <p:cNvPr id="3" name="Picture 2060" descr="unimib">
            <a:extLst>
              <a:ext uri="{FF2B5EF4-FFF2-40B4-BE49-F238E27FC236}">
                <a16:creationId xmlns:a16="http://schemas.microsoft.com/office/drawing/2014/main" id="{31F08D1A-F448-8CB5-F91B-B2C496009B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92551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052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charset="0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9275" name="Rectangle 2059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Rectangle 2056">
            <a:extLst>
              <a:ext uri="{FF2B5EF4-FFF2-40B4-BE49-F238E27FC236}">
                <a16:creationId xmlns:a16="http://schemas.microsoft.com/office/drawing/2014/main" id="{6A8057B5-6132-D991-6A8D-0EEDFB1E40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838200" y="6340475"/>
            <a:ext cx="1905000" cy="5175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/>
              <a:t>A.A. 2001/2002</a:t>
            </a:r>
          </a:p>
        </p:txBody>
      </p:sp>
      <p:sp>
        <p:nvSpPr>
          <p:cNvPr id="5" name="Rectangle 2057">
            <a:extLst>
              <a:ext uri="{FF2B5EF4-FFF2-40B4-BE49-F238E27FC236}">
                <a16:creationId xmlns:a16="http://schemas.microsoft.com/office/drawing/2014/main" id="{77517192-7BC3-4119-6FF7-D6EF853F54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127750"/>
            <a:ext cx="4572000" cy="730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54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15EA8CA-5791-6AE6-7A55-76630D84C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BA97AAE-7981-04F9-F437-B435BF519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6BE1BF-02A2-AF0A-2761-F98F64ACE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0A82A-D486-804F-922D-02FB2A6EDEC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997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89D27C-EF57-82DC-CA41-168EB4CE6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0EA249B-FCE8-62D0-14BA-D2022E25D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19BF6D2-471E-83BB-255C-A0CFB2CF63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32BD6-793B-3148-9366-D3E05DC0B2BF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8248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3EF2DA-D738-DF01-6314-4D98499FAA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47D5533-C03A-9B56-DAD4-60DE0310A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1F58E0D-5C9E-3AB1-EA9E-E6FB29617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AF439-E1DA-1C4D-B502-118B9BBC7283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8322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32D7B9D-0AD1-E956-C9C0-6C75896C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2330145-E7FC-A094-1CC0-C61C6ABF9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3AEAC0-9484-C351-34ED-34D53EF80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31502-7341-DD48-86B0-B4F6F3860B00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48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ACCCFD7-70FD-06BF-F9D8-1BC6B1F7E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B64831E-9F3C-0D4C-9102-B17F64E409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E3E62CF-B17E-D61A-0D9A-F250EEA0B0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DBA61-8B2B-FF42-A204-088E0D0855D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88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C70633B-193F-3DCD-00A2-1ECBF94A9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1DF36B-92E5-8FCA-C0D1-434E309A5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95748F-9241-23F3-60E3-19C5E0184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0792C-C8C7-0347-9D3A-B40A51E3091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363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04EE3EB-2C4A-14D1-5994-82DF8AFB7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FAAD746-29B5-6801-8B4A-E68EC25ECC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A1BCF02-D8B9-0E3B-F6C4-D7B06E51B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9D1ED-0B38-D049-BEA9-623B28CEA1D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173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3239974-24FC-B6C3-A944-61B6527CFF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352A193-127B-025C-BA7F-C006D740DD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6C81441-C99A-E9A3-D2EA-5F4DEC5FF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F475-2274-A647-8BE7-C7C9AE9B7B4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9479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864EE63-0FA4-488E-0886-7F55DFD4E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547FAA0-D1E2-92D3-112A-E05911B38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113E512-897C-1576-CB0A-17CAFE481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C9469-1834-6042-8554-308B2CD880D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91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5CB03E3-FD84-2AEE-2523-D2666852F1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7769253-9D08-B64F-162C-193D844A29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637E47F-7EFA-EE2B-E87F-C0C3D8765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9FB82-11E9-8D41-98ED-24F323B00E19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33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9A6ACE1-C5B1-FD67-2FDF-E8F6EFE40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C9224E7-EA96-38F4-642B-B1D2FC916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D75200D-D9FF-4708-59CA-4ADD249D9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8177-A9D2-9847-8F39-E96BB6D1BA7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4044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CD4BCCD-6F12-D5E7-3495-21A33805B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A4B705-2549-7439-A235-B6E3CF685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6AE7D91-A3A2-2068-372B-6524C2A30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04748-49A4-6743-B6C1-12D100071BC7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6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5">
            <a:extLst>
              <a:ext uri="{FF2B5EF4-FFF2-40B4-BE49-F238E27FC236}">
                <a16:creationId xmlns:a16="http://schemas.microsoft.com/office/drawing/2014/main" id="{54CF465E-8418-09E6-FC61-224AE089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kumimoji="1" lang="it-IT" altLang="it-IT"/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27DAEA9-6C44-A21D-1E67-6CB7776D4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14B79DEC-7E34-777B-F8A5-E79EDD796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9B25FDFD-52EA-69B6-A4CF-5D1EFB975C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340475"/>
            <a:ext cx="1905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A. A. 2002/2003</a:t>
            </a:r>
            <a:endParaRPr lang="it-IT"/>
          </a:p>
        </p:txBody>
      </p:sp>
      <p:sp>
        <p:nvSpPr>
          <p:cNvPr id="138249" name="Rectangle 9">
            <a:extLst>
              <a:ext uri="{FF2B5EF4-FFF2-40B4-BE49-F238E27FC236}">
                <a16:creationId xmlns:a16="http://schemas.microsoft.com/office/drawing/2014/main" id="{01D09E48-1BE1-B065-3D4F-DD5BEE52F8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03938"/>
            <a:ext cx="4918075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Corso di </a:t>
            </a:r>
            <a:r>
              <a:rPr lang="it-IT"/>
              <a:t>Organizzazione di sistemi informativi aziendali</a:t>
            </a:r>
            <a:endParaRPr lang="en-US"/>
          </a:p>
          <a:p>
            <a:pPr>
              <a:defRPr/>
            </a:pPr>
            <a:r>
              <a:rPr lang="en-US"/>
              <a:t>Prof. Mario Mezzanzanica</a:t>
            </a:r>
            <a:endParaRPr lang="it-IT"/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id="{29AB8F48-5BC0-F4AE-D198-B012181C49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066EDD-DF76-E546-8741-5184EE86D0A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pic>
        <p:nvPicPr>
          <p:cNvPr id="1032" name="Picture 14" descr="unimib">
            <a:extLst>
              <a:ext uri="{FF2B5EF4-FFF2-40B4-BE49-F238E27FC236}">
                <a16:creationId xmlns:a16="http://schemas.microsoft.com/office/drawing/2014/main" id="{B6A184E7-C6A9-916A-1473-254A91A0C5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132513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A6EC4CD-0791-5FE3-99BB-7F7428CC8A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Sistemi informativi direzionali</a:t>
            </a:r>
            <a:endParaRPr lang="it-IT" altLang="it-IT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FC00703-B1E8-EB55-F4DE-13B6144FA4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/>
              <a:t>Mario Mezzanzanica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olo 1">
            <a:extLst>
              <a:ext uri="{FF2B5EF4-FFF2-40B4-BE49-F238E27FC236}">
                <a16:creationId xmlns:a16="http://schemas.microsoft.com/office/drawing/2014/main" id="{9A6684AD-4255-5F8B-0F74-D67C9801C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9525"/>
            <a:ext cx="8001000" cy="1143000"/>
          </a:xfrm>
        </p:spPr>
        <p:txBody>
          <a:bodyPr/>
          <a:lstStyle/>
          <a:p>
            <a:r>
              <a:rPr lang="it-IT" altLang="it-IT"/>
              <a:t>Imperativo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3FD370-5E1E-6B29-BBE9-54C94D77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268413"/>
            <a:ext cx="8001000" cy="37338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it-IT" dirty="0"/>
              <a:t>Mettere in grado i responsabili delle decisioni di:</a:t>
            </a:r>
          </a:p>
          <a:p>
            <a:pPr lvl="1">
              <a:defRPr/>
            </a:pPr>
            <a:r>
              <a:rPr lang="it-IT" dirty="0"/>
              <a:t>ottenere risposte rapide ai loro quesiti, acquisendo immediatamente le informazioni di cui hanno bisogno;</a:t>
            </a:r>
          </a:p>
          <a:p>
            <a:pPr lvl="1">
              <a:defRPr/>
            </a:pPr>
            <a:r>
              <a:rPr lang="it-IT" dirty="0"/>
              <a:t>condividere, distillare, e analizzare efficacemente le informazioni dei diversi dipartimenti.</a:t>
            </a:r>
          </a:p>
          <a:p>
            <a:pPr lvl="1">
              <a:buFontTx/>
              <a:buNone/>
              <a:defRPr/>
            </a:pPr>
            <a:endParaRPr lang="it-IT" dirty="0"/>
          </a:p>
          <a:p>
            <a:pPr marL="0" indent="0" algn="ctr">
              <a:spcBef>
                <a:spcPts val="0"/>
              </a:spcBef>
              <a:buFont typeface="Wingdings" charset="0"/>
              <a:buNone/>
              <a:defRPr/>
            </a:pPr>
            <a:r>
              <a:rPr lang="it-IT" b="1" i="1" dirty="0"/>
              <a:t>Questo si traduce in una </a:t>
            </a:r>
          </a:p>
          <a:p>
            <a:pPr marL="0" indent="0" algn="ctr">
              <a:spcBef>
                <a:spcPts val="0"/>
              </a:spcBef>
              <a:buFont typeface="Wingdings" charset="0"/>
              <a:buNone/>
              <a:defRPr/>
            </a:pPr>
            <a:r>
              <a:rPr lang="it-IT" b="1" i="1" dirty="0"/>
              <a:t>intelligenza di impresa </a:t>
            </a:r>
          </a:p>
          <a:p>
            <a:pPr marL="0" indent="0" algn="ctr">
              <a:spcBef>
                <a:spcPts val="0"/>
              </a:spcBef>
              <a:buFont typeface="Wingdings" charset="0"/>
              <a:buNone/>
              <a:defRPr/>
            </a:pPr>
            <a:r>
              <a:rPr lang="it-IT" b="1" i="1" dirty="0"/>
              <a:t>maggiore della somma delle </a:t>
            </a:r>
          </a:p>
          <a:p>
            <a:pPr marL="0" indent="0" algn="ctr">
              <a:spcBef>
                <a:spcPts val="0"/>
              </a:spcBef>
              <a:buFont typeface="Wingdings" charset="0"/>
              <a:buNone/>
              <a:defRPr/>
            </a:pPr>
            <a:r>
              <a:rPr lang="it-IT" b="1" i="1" dirty="0"/>
              <a:t>parti che la compongono</a:t>
            </a:r>
            <a:endParaRPr lang="it-IT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0616AC38-E011-B55C-8A75-7BA00A160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Supermercati Rossetti. Presentazione (2)</a:t>
            </a:r>
          </a:p>
        </p:txBody>
      </p:sp>
      <p:sp>
        <p:nvSpPr>
          <p:cNvPr id="132098" name="Rectangle 3">
            <a:extLst>
              <a:ext uri="{FF2B5EF4-FFF2-40B4-BE49-F238E27FC236}">
                <a16:creationId xmlns:a16="http://schemas.microsoft.com/office/drawing/2014/main" id="{2E5A4E80-4256-AA95-777C-07C97F482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Requisiti del sistema:</a:t>
            </a:r>
          </a:p>
          <a:p>
            <a:pPr lvl="1" eaLnBrk="1" hangingPunct="1"/>
            <a:r>
              <a:rPr lang="it-IT" altLang="it-IT"/>
              <a:t>Si vuole osservare l</a:t>
            </a:r>
            <a:r>
              <a:rPr lang="ja-JP" altLang="it-IT"/>
              <a:t>’</a:t>
            </a:r>
            <a:r>
              <a:rPr lang="it-IT" altLang="ja-JP"/>
              <a:t>andamento delle vendite.</a:t>
            </a:r>
          </a:p>
          <a:p>
            <a:pPr lvl="1" eaLnBrk="1" hangingPunct="1"/>
            <a:r>
              <a:rPr lang="it-IT" altLang="it-IT"/>
              <a:t>Fatti:</a:t>
            </a:r>
          </a:p>
          <a:p>
            <a:pPr lvl="2" eaLnBrk="1" hangingPunct="1"/>
            <a:r>
              <a:rPr lang="it-IT" altLang="it-IT"/>
              <a:t>vendite giornaliere unitarie di prodotto per magazzino,</a:t>
            </a:r>
          </a:p>
          <a:p>
            <a:pPr lvl="1" eaLnBrk="1" hangingPunct="1"/>
            <a:r>
              <a:rPr lang="it-IT" altLang="it-IT"/>
              <a:t>Dimensioni:</a:t>
            </a:r>
          </a:p>
          <a:p>
            <a:pPr lvl="2" eaLnBrk="1" hangingPunct="1"/>
            <a:r>
              <a:rPr lang="it-IT" altLang="it-IT"/>
              <a:t>Tempo</a:t>
            </a:r>
          </a:p>
          <a:p>
            <a:pPr lvl="2" eaLnBrk="1" hangingPunct="1"/>
            <a:r>
              <a:rPr lang="it-IT" altLang="it-IT"/>
              <a:t>Prodotto</a:t>
            </a:r>
          </a:p>
          <a:p>
            <a:pPr lvl="2" eaLnBrk="1" hangingPunct="1"/>
            <a:r>
              <a:rPr lang="it-IT" altLang="it-IT"/>
              <a:t>Punto di Vendita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>
            <a:extLst>
              <a:ext uri="{FF2B5EF4-FFF2-40B4-BE49-F238E27FC236}">
                <a16:creationId xmlns:a16="http://schemas.microsoft.com/office/drawing/2014/main" id="{48A257E7-5C14-D859-FD9B-139D056DD7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Architettura di un sistema informazioni direzionale</a:t>
            </a:r>
          </a:p>
        </p:txBody>
      </p:sp>
      <p:sp>
        <p:nvSpPr>
          <p:cNvPr id="134146" name="Rectangle 3">
            <a:extLst>
              <a:ext uri="{FF2B5EF4-FFF2-40B4-BE49-F238E27FC236}">
                <a16:creationId xmlns:a16="http://schemas.microsoft.com/office/drawing/2014/main" id="{0C3B7AC2-0F77-B3B1-55FC-6F31376901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/>
              <a:t>Livello 0: le fonti</a:t>
            </a: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>
            <a:extLst>
              <a:ext uri="{FF2B5EF4-FFF2-40B4-BE49-F238E27FC236}">
                <a16:creationId xmlns:a16="http://schemas.microsoft.com/office/drawing/2014/main" id="{A438D0C8-668C-8FDE-0481-5243D5D8E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Caratteristiche</a:t>
            </a:r>
          </a:p>
        </p:txBody>
      </p:sp>
      <p:sp>
        <p:nvSpPr>
          <p:cNvPr id="136194" name="Rectangle 3">
            <a:extLst>
              <a:ext uri="{FF2B5EF4-FFF2-40B4-BE49-F238E27FC236}">
                <a16:creationId xmlns:a16="http://schemas.microsoft.com/office/drawing/2014/main" id="{655F109B-0640-5AE8-1560-309EF64D2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/>
              <a:t>Contiene di dati elementari in input ai sistemi direzionali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Dati di eventi-transazioni (bolle, fatture, ordini, …)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Dati anagrafici (listino di prodotti, elenco clienti-fornitori)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/>
              <a:t>È formato dai sistemi di supporto operativo (ERP, CRM e legacy)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/>
              <a:t>Solitamente i dati sono contenuti in DBMS transazionali</a:t>
            </a: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>
            <a:extLst>
              <a:ext uri="{FF2B5EF4-FFF2-40B4-BE49-F238E27FC236}">
                <a16:creationId xmlns:a16="http://schemas.microsoft.com/office/drawing/2014/main" id="{01A149B1-4422-9D7E-E8AE-98DAAC019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Supermercati Rossetti</a:t>
            </a:r>
          </a:p>
        </p:txBody>
      </p:sp>
      <p:pic>
        <p:nvPicPr>
          <p:cNvPr id="138242" name="Picture 3">
            <a:extLst>
              <a:ext uri="{FF2B5EF4-FFF2-40B4-BE49-F238E27FC236}">
                <a16:creationId xmlns:a16="http://schemas.microsoft.com/office/drawing/2014/main" id="{B7D23012-E335-8781-EA78-D511900B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70138"/>
            <a:ext cx="693420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ext Box 4">
            <a:extLst>
              <a:ext uri="{FF2B5EF4-FFF2-40B4-BE49-F238E27FC236}">
                <a16:creationId xmlns:a16="http://schemas.microsoft.com/office/drawing/2014/main" id="{5DE8412C-6BB1-D6DE-7121-27AB50FE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984875"/>
            <a:ext cx="794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latin typeface="Times New Roman" panose="02020603050405020304" pitchFamily="18" charset="0"/>
              </a:rPr>
              <a:t>Esempio di scontrino di vendita e schema dei dati transazionali </a:t>
            </a: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59FAD58E-95AB-6887-363F-EA196043DD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Architettura di un sistema informazioni direzionale</a:t>
            </a:r>
          </a:p>
        </p:txBody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18E4D68C-4F27-E440-BB24-A8164B7E4B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/>
              <a:t>Livello 1: input e trasformazione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>
            <a:extLst>
              <a:ext uri="{FF2B5EF4-FFF2-40B4-BE49-F238E27FC236}">
                <a16:creationId xmlns:a16="http://schemas.microsoft.com/office/drawing/2014/main" id="{A8D14417-0541-0D73-FAE9-F311E7D0C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Caratteristiche</a:t>
            </a:r>
          </a:p>
        </p:txBody>
      </p:sp>
      <p:sp>
        <p:nvSpPr>
          <p:cNvPr id="142338" name="Rectangle 3">
            <a:extLst>
              <a:ext uri="{FF2B5EF4-FFF2-40B4-BE49-F238E27FC236}">
                <a16:creationId xmlns:a16="http://schemas.microsoft.com/office/drawing/2014/main" id="{D486B652-4912-7E62-56DB-46397A204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400"/>
              <a:t>Alimentazione automatica: procedure </a:t>
            </a:r>
            <a:r>
              <a:rPr lang="it-IT" altLang="it-IT" sz="2400" b="1"/>
              <a:t>batch</a:t>
            </a:r>
            <a:r>
              <a:rPr lang="it-IT" altLang="it-IT" sz="2400"/>
              <a:t> che elaborano i dati provenienti dai sistemi alimentanti:</a:t>
            </a:r>
          </a:p>
          <a:p>
            <a:pPr lvl="1" eaLnBrk="1" hangingPunct="1"/>
            <a:r>
              <a:rPr lang="it-IT" altLang="it-IT" sz="2000"/>
              <a:t>Pre-certificazione dei dati (</a:t>
            </a:r>
            <a:r>
              <a:rPr lang="it-IT" altLang="it-IT" sz="2000" b="1"/>
              <a:t>cleaning</a:t>
            </a:r>
            <a:r>
              <a:rPr lang="it-IT" altLang="it-IT" sz="2000"/>
              <a:t>)</a:t>
            </a:r>
          </a:p>
          <a:p>
            <a:pPr lvl="1" eaLnBrk="1" hangingPunct="1"/>
            <a:r>
              <a:rPr lang="it-IT" altLang="it-IT" sz="2000"/>
              <a:t>Selezione dei dati</a:t>
            </a:r>
          </a:p>
          <a:p>
            <a:pPr lvl="1" eaLnBrk="1" hangingPunct="1"/>
            <a:r>
              <a:rPr lang="it-IT" altLang="it-IT" sz="2000"/>
              <a:t>Totalizzazione periodica</a:t>
            </a:r>
          </a:p>
          <a:p>
            <a:pPr lvl="2" eaLnBrk="1" hangingPunct="1"/>
            <a:r>
              <a:rPr lang="it-IT" altLang="it-IT" sz="1800"/>
              <a:t>Applicando le chiavi dimensionali</a:t>
            </a:r>
          </a:p>
          <a:p>
            <a:pPr lvl="2" eaLnBrk="1" hangingPunct="1"/>
            <a:r>
              <a:rPr lang="it-IT" altLang="it-IT" sz="1800"/>
              <a:t>Valorizzando le quantità fisiche quando necessario</a:t>
            </a:r>
          </a:p>
          <a:p>
            <a:pPr eaLnBrk="1" hangingPunct="1"/>
            <a:r>
              <a:rPr lang="it-IT" altLang="it-IT" sz="2400"/>
              <a:t>Alimentazione esterna: integra e corregge i dati automatici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>
            <a:extLst>
              <a:ext uri="{FF2B5EF4-FFF2-40B4-BE49-F238E27FC236}">
                <a16:creationId xmlns:a16="http://schemas.microsoft.com/office/drawing/2014/main" id="{E7E6EB58-3551-B2E9-FEE5-14B64E0A8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processi</a:t>
            </a:r>
          </a:p>
        </p:txBody>
      </p:sp>
      <p:sp>
        <p:nvSpPr>
          <p:cNvPr id="144386" name="Rectangle 3">
            <a:extLst>
              <a:ext uri="{FF2B5EF4-FFF2-40B4-BE49-F238E27FC236}">
                <a16:creationId xmlns:a16="http://schemas.microsoft.com/office/drawing/2014/main" id="{89ECE44B-5ACF-931C-CA0C-C819FC6CE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processi utilizzati vengono detti </a:t>
            </a:r>
            <a:r>
              <a:rPr lang="it-IT" altLang="it-IT" b="1"/>
              <a:t>E.T.L.</a:t>
            </a:r>
            <a:r>
              <a:rPr lang="it-IT" altLang="it-IT"/>
              <a:t>:</a:t>
            </a:r>
          </a:p>
          <a:p>
            <a:pPr lvl="1" eaLnBrk="1" hangingPunct="1"/>
            <a:r>
              <a:rPr lang="it-IT" altLang="it-IT" b="1"/>
              <a:t>Extraction</a:t>
            </a:r>
            <a:r>
              <a:rPr lang="it-IT" altLang="it-IT"/>
              <a:t>: selezione ed estrazione in base al periodo considerato</a:t>
            </a:r>
          </a:p>
          <a:p>
            <a:pPr lvl="1" eaLnBrk="1" hangingPunct="1"/>
            <a:r>
              <a:rPr lang="it-IT" altLang="it-IT" b="1"/>
              <a:t>Transformation</a:t>
            </a:r>
            <a:r>
              <a:rPr lang="it-IT" altLang="it-IT"/>
              <a:t>: da informazioni operative a informazioni direzionali. Solitamente sono aggregazioni</a:t>
            </a:r>
          </a:p>
          <a:p>
            <a:pPr lvl="1" eaLnBrk="1" hangingPunct="1"/>
            <a:r>
              <a:rPr lang="it-IT" altLang="it-IT" b="1"/>
              <a:t>Loading</a:t>
            </a:r>
            <a:r>
              <a:rPr lang="it-IT" altLang="it-IT"/>
              <a:t>: caricamento dei dati in data warehouse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>
            <a:extLst>
              <a:ext uri="{FF2B5EF4-FFF2-40B4-BE49-F238E27FC236}">
                <a16:creationId xmlns:a16="http://schemas.microsoft.com/office/drawing/2014/main" id="{057A96D6-4D4A-93E5-12EF-D6E582E1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Supermercati Rossetti</a:t>
            </a:r>
          </a:p>
        </p:txBody>
      </p:sp>
      <p:pic>
        <p:nvPicPr>
          <p:cNvPr id="146434" name="Picture 4" descr="rossettiLivello1">
            <a:extLst>
              <a:ext uri="{FF2B5EF4-FFF2-40B4-BE49-F238E27FC236}">
                <a16:creationId xmlns:a16="http://schemas.microsoft.com/office/drawing/2014/main" id="{ACEC1C1A-7966-BD96-61E4-D2BAC1E2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>
            <a:extLst>
              <a:ext uri="{FF2B5EF4-FFF2-40B4-BE49-F238E27FC236}">
                <a16:creationId xmlns:a16="http://schemas.microsoft.com/office/drawing/2014/main" id="{DEB5584E-041D-8DFE-17AF-AEEB86A63A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Architettura di un sistema informazioni direzionale</a:t>
            </a:r>
          </a:p>
        </p:txBody>
      </p:sp>
      <p:sp>
        <p:nvSpPr>
          <p:cNvPr id="148482" name="Rectangle 3">
            <a:extLst>
              <a:ext uri="{FF2B5EF4-FFF2-40B4-BE49-F238E27FC236}">
                <a16:creationId xmlns:a16="http://schemas.microsoft.com/office/drawing/2014/main" id="{22B2C187-32EF-5604-F1F0-156AA82448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/>
              <a:t>Livello 2: memorizzazione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>
            <a:extLst>
              <a:ext uri="{FF2B5EF4-FFF2-40B4-BE49-F238E27FC236}">
                <a16:creationId xmlns:a16="http://schemas.microsoft.com/office/drawing/2014/main" id="{93D9B2E4-4A40-7EEE-6124-48E69D6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Caratteristiche</a:t>
            </a:r>
          </a:p>
        </p:txBody>
      </p:sp>
      <p:sp>
        <p:nvSpPr>
          <p:cNvPr id="150530" name="Rectangle 3">
            <a:extLst>
              <a:ext uri="{FF2B5EF4-FFF2-40B4-BE49-F238E27FC236}">
                <a16:creationId xmlns:a16="http://schemas.microsoft.com/office/drawing/2014/main" id="{3334833B-EB8C-F205-0494-8FE33831F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Memorizza informazioni direzionali in strutture multidimensionali:</a:t>
            </a:r>
          </a:p>
          <a:p>
            <a:pPr lvl="1" eaLnBrk="1" hangingPunct="1"/>
            <a:r>
              <a:rPr lang="it-IT" altLang="it-IT"/>
              <a:t>Operational data store</a:t>
            </a:r>
          </a:p>
          <a:p>
            <a:pPr lvl="1" eaLnBrk="1" hangingPunct="1"/>
            <a:r>
              <a:rPr lang="it-IT" altLang="it-IT" b="1"/>
              <a:t>Data warehouse</a:t>
            </a:r>
          </a:p>
          <a:p>
            <a:pPr lvl="1" eaLnBrk="1" hangingPunct="1"/>
            <a:r>
              <a:rPr lang="it-IT" altLang="it-IT" b="1"/>
              <a:t>Data mart </a:t>
            </a:r>
            <a:r>
              <a:rPr lang="it-IT" altLang="it-IT"/>
              <a:t>(info estratte dai data warehouse)</a:t>
            </a:r>
          </a:p>
          <a:p>
            <a:pPr eaLnBrk="1" hangingPunct="1"/>
            <a:r>
              <a:rPr lang="it-IT" altLang="it-IT"/>
              <a:t>Vanno considerati anche i meta-dati (informazioni sui dati)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olo 1">
            <a:extLst>
              <a:ext uri="{FF2B5EF4-FFF2-40B4-BE49-F238E27FC236}">
                <a16:creationId xmlns:a16="http://schemas.microsoft.com/office/drawing/2014/main" id="{5B144BC8-7D00-6630-75E4-D98E1FBDE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001000" cy="1143000"/>
          </a:xfrm>
        </p:spPr>
        <p:txBody>
          <a:bodyPr/>
          <a:lstStyle/>
          <a:p>
            <a:r>
              <a:rPr lang="it-IT" altLang="it-IT"/>
              <a:t>Come? Dati e informazioni</a:t>
            </a:r>
          </a:p>
        </p:txBody>
      </p:sp>
      <p:sp>
        <p:nvSpPr>
          <p:cNvPr id="29698" name="Segnaposto contenuto 2">
            <a:extLst>
              <a:ext uri="{FF2B5EF4-FFF2-40B4-BE49-F238E27FC236}">
                <a16:creationId xmlns:a16="http://schemas.microsoft.com/office/drawing/2014/main" id="{DCC1CE67-601A-CAC6-CE0F-D7C853C34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440738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it-IT" altLang="it-IT"/>
              <a:t>I </a:t>
            </a:r>
            <a:r>
              <a:rPr lang="it-IT" altLang="it-IT" i="1"/>
              <a:t>dati </a:t>
            </a:r>
            <a:r>
              <a:rPr lang="it-IT" altLang="it-IT"/>
              <a:t>sono grezzi. Sono, per esempio, il singolo record del cittadino “Mario Rossi”che ha avuto un contratto di lavoro a tempo determinato con l’azienda “gamma srl” che ha sede nella provincia di milano.</a:t>
            </a:r>
          </a:p>
          <a:p>
            <a:pPr>
              <a:spcBef>
                <a:spcPts val="1200"/>
              </a:spcBef>
            </a:pPr>
            <a:r>
              <a:rPr lang="it-IT" altLang="it-IT"/>
              <a:t>Le </a:t>
            </a:r>
            <a:r>
              <a:rPr lang="it-IT" altLang="it-IT" i="1"/>
              <a:t>informazioni </a:t>
            </a:r>
            <a:r>
              <a:rPr lang="it-IT" altLang="it-IT"/>
              <a:t>sono dati accompagnati, in una certa misura, da un contesto e da un significato economico. Ad esempio… l’elenco dei contratti a tempo determinato effettuati nell’ultimo anno da aziende che hanno sede in provincia di milano.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>
            <a:extLst>
              <a:ext uri="{FF2B5EF4-FFF2-40B4-BE49-F238E27FC236}">
                <a16:creationId xmlns:a16="http://schemas.microsoft.com/office/drawing/2014/main" id="{F1FE5328-D80E-00FB-1EC1-03AD38CB6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Data Warehouse</a:t>
            </a:r>
          </a:p>
        </p:txBody>
      </p:sp>
      <p:sp>
        <p:nvSpPr>
          <p:cNvPr id="152578" name="Rectangle 3">
            <a:extLst>
              <a:ext uri="{FF2B5EF4-FFF2-40B4-BE49-F238E27FC236}">
                <a16:creationId xmlns:a16="http://schemas.microsoft.com/office/drawing/2014/main" id="{EB649F6D-6905-D5CC-F22A-275C4D789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/>
              <a:t>Il tipo di organizzazione dei dati è rivolto alla  consultazione e non all</a:t>
            </a:r>
            <a:r>
              <a:rPr lang="ja-JP" altLang="it-IT"/>
              <a:t>’</a:t>
            </a:r>
            <a:r>
              <a:rPr lang="it-IT" altLang="ja-JP"/>
              <a:t>aggiornamento (OLAP vs OLTP)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/>
              <a:t>Due tipi di tabelle: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Tabella dai </a:t>
            </a:r>
            <a:r>
              <a:rPr lang="it-IT" altLang="it-IT" b="1"/>
              <a:t>fatti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Tabelle delle </a:t>
            </a:r>
            <a:r>
              <a:rPr lang="it-IT" altLang="it-IT" b="1"/>
              <a:t>chiavi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/>
              <a:t>Fatto = indicatore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/>
              <a:t>Chiavi = dimensioni</a:t>
            </a:r>
          </a:p>
        </p:txBody>
      </p: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>
            <a:extLst>
              <a:ext uri="{FF2B5EF4-FFF2-40B4-BE49-F238E27FC236}">
                <a16:creationId xmlns:a16="http://schemas.microsoft.com/office/drawing/2014/main" id="{B1126104-233E-8EF5-8ED4-931A1C225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supermercati Rossetti: Tabella dei fatti</a:t>
            </a:r>
          </a:p>
        </p:txBody>
      </p:sp>
      <p:pic>
        <p:nvPicPr>
          <p:cNvPr id="154626" name="Picture 5">
            <a:extLst>
              <a:ext uri="{FF2B5EF4-FFF2-40B4-BE49-F238E27FC236}">
                <a16:creationId xmlns:a16="http://schemas.microsoft.com/office/drawing/2014/main" id="{50449C65-8D86-2D12-236F-F4E87C997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4913"/>
            <a:ext cx="81534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>
            <a:extLst>
              <a:ext uri="{FF2B5EF4-FFF2-40B4-BE49-F238E27FC236}">
                <a16:creationId xmlns:a16="http://schemas.microsoft.com/office/drawing/2014/main" id="{911507CF-A342-413D-46C6-B5B4E6450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supermercati Rossetti: dettaglio </a:t>
            </a:r>
            <a:r>
              <a:rPr lang="ja-JP" altLang="it-IT"/>
              <a:t>“</a:t>
            </a:r>
            <a:r>
              <a:rPr lang="it-IT" altLang="ja-JP"/>
              <a:t>Tempo</a:t>
            </a:r>
            <a:r>
              <a:rPr lang="ja-JP" altLang="it-IT"/>
              <a:t>”</a:t>
            </a:r>
            <a:endParaRPr lang="it-IT" altLang="it-IT"/>
          </a:p>
        </p:txBody>
      </p:sp>
      <p:pic>
        <p:nvPicPr>
          <p:cNvPr id="156674" name="Picture 4">
            <a:extLst>
              <a:ext uri="{FF2B5EF4-FFF2-40B4-BE49-F238E27FC236}">
                <a16:creationId xmlns:a16="http://schemas.microsoft.com/office/drawing/2014/main" id="{9E8E7CE7-BFD5-E39B-F985-F61B144A7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095625"/>
            <a:ext cx="83248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5" name="AutoShape 5">
            <a:extLst>
              <a:ext uri="{FF2B5EF4-FFF2-40B4-BE49-F238E27FC236}">
                <a16:creationId xmlns:a16="http://schemas.microsoft.com/office/drawing/2014/main" id="{750E661B-CF2E-4719-65E6-77C5CF7B54C2}"/>
              </a:ext>
            </a:extLst>
          </p:cNvPr>
          <p:cNvSpPr>
            <a:spLocks noChangeArrowheads="1"/>
          </p:cNvSpPr>
          <p:nvPr/>
        </p:nvSpPr>
        <p:spPr bwMode="auto">
          <a:xfrm rot="8989312">
            <a:off x="2971800" y="2438400"/>
            <a:ext cx="1143000" cy="7620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>
            <a:extLst>
              <a:ext uri="{FF2B5EF4-FFF2-40B4-BE49-F238E27FC236}">
                <a16:creationId xmlns:a16="http://schemas.microsoft.com/office/drawing/2014/main" id="{BFB12B25-46F0-C614-7057-6F5972CDB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supermercato Rossetti: dettaglio </a:t>
            </a:r>
            <a:r>
              <a:rPr lang="ja-JP" altLang="it-IT"/>
              <a:t>“</a:t>
            </a:r>
            <a:r>
              <a:rPr lang="it-IT" altLang="ja-JP"/>
              <a:t>Prodotto</a:t>
            </a:r>
            <a:r>
              <a:rPr lang="ja-JP" altLang="it-IT"/>
              <a:t>”</a:t>
            </a:r>
            <a:endParaRPr lang="it-IT" altLang="it-IT"/>
          </a:p>
        </p:txBody>
      </p:sp>
      <p:pic>
        <p:nvPicPr>
          <p:cNvPr id="158722" name="Picture 3">
            <a:extLst>
              <a:ext uri="{FF2B5EF4-FFF2-40B4-BE49-F238E27FC236}">
                <a16:creationId xmlns:a16="http://schemas.microsoft.com/office/drawing/2014/main" id="{EBC5F55D-92C5-462F-1BF0-2AAF06B79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22513"/>
            <a:ext cx="7924800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AutoShape 4">
            <a:extLst>
              <a:ext uri="{FF2B5EF4-FFF2-40B4-BE49-F238E27FC236}">
                <a16:creationId xmlns:a16="http://schemas.microsoft.com/office/drawing/2014/main" id="{7F26AF8F-BE8C-BEF7-699A-845CAB206D9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05200" y="5638800"/>
            <a:ext cx="1143000" cy="7620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>
            <a:extLst>
              <a:ext uri="{FF2B5EF4-FFF2-40B4-BE49-F238E27FC236}">
                <a16:creationId xmlns:a16="http://schemas.microsoft.com/office/drawing/2014/main" id="{BB532889-2B18-4781-BA12-6334A0376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supermercato Rossetti: dettaglio </a:t>
            </a:r>
            <a:r>
              <a:rPr lang="ja-JP" altLang="it-IT"/>
              <a:t>“</a:t>
            </a:r>
            <a:r>
              <a:rPr lang="it-IT" altLang="ja-JP"/>
              <a:t>Punto di vendita</a:t>
            </a:r>
            <a:r>
              <a:rPr lang="ja-JP" altLang="it-IT"/>
              <a:t>”</a:t>
            </a:r>
            <a:endParaRPr lang="it-IT" altLang="it-IT"/>
          </a:p>
        </p:txBody>
      </p:sp>
      <p:pic>
        <p:nvPicPr>
          <p:cNvPr id="160770" name="Picture 3">
            <a:extLst>
              <a:ext uri="{FF2B5EF4-FFF2-40B4-BE49-F238E27FC236}">
                <a16:creationId xmlns:a16="http://schemas.microsoft.com/office/drawing/2014/main" id="{A17AD59E-72BB-307E-F494-92DF76D8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8875"/>
            <a:ext cx="81534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AutoShape 4">
            <a:extLst>
              <a:ext uri="{FF2B5EF4-FFF2-40B4-BE49-F238E27FC236}">
                <a16:creationId xmlns:a16="http://schemas.microsoft.com/office/drawing/2014/main" id="{B2711C4D-603C-7447-3CE9-69C8D7F99F4D}"/>
              </a:ext>
            </a:extLst>
          </p:cNvPr>
          <p:cNvSpPr>
            <a:spLocks noChangeArrowheads="1"/>
          </p:cNvSpPr>
          <p:nvPr/>
        </p:nvSpPr>
        <p:spPr bwMode="auto">
          <a:xfrm rot="-8143547">
            <a:off x="3429000" y="5715000"/>
            <a:ext cx="1143000" cy="7620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>
            <a:extLst>
              <a:ext uri="{FF2B5EF4-FFF2-40B4-BE49-F238E27FC236}">
                <a16:creationId xmlns:a16="http://schemas.microsoft.com/office/drawing/2014/main" id="{AE6F340D-137A-8A74-1A7F-24F2B25E1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Data mart</a:t>
            </a:r>
          </a:p>
        </p:txBody>
      </p:sp>
      <p:sp>
        <p:nvSpPr>
          <p:cNvPr id="162818" name="Rectangle 3">
            <a:extLst>
              <a:ext uri="{FF2B5EF4-FFF2-40B4-BE49-F238E27FC236}">
                <a16:creationId xmlns:a16="http://schemas.microsoft.com/office/drawing/2014/main" id="{FC0194EA-F6A5-2B80-6777-7D4EBEECE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È una selezione estratta da un Data Warehouse</a:t>
            </a:r>
          </a:p>
          <a:p>
            <a:pPr eaLnBrk="1" hangingPunct="1"/>
            <a:r>
              <a:rPr lang="it-IT" altLang="it-IT"/>
              <a:t>Nascono da operazioni di </a:t>
            </a:r>
            <a:r>
              <a:rPr lang="it-IT" altLang="it-IT" b="1"/>
              <a:t>selezione</a:t>
            </a:r>
            <a:r>
              <a:rPr lang="it-IT" altLang="it-IT"/>
              <a:t>, </a:t>
            </a:r>
            <a:r>
              <a:rPr lang="it-IT" altLang="it-IT" b="1"/>
              <a:t>sintesi</a:t>
            </a:r>
            <a:r>
              <a:rPr lang="it-IT" altLang="it-IT"/>
              <a:t> e </a:t>
            </a:r>
            <a:r>
              <a:rPr lang="it-IT" altLang="it-IT" b="1"/>
              <a:t>ristrutturazione</a:t>
            </a:r>
          </a:p>
          <a:p>
            <a:pPr eaLnBrk="1" hangingPunct="1"/>
            <a:r>
              <a:rPr lang="it-IT" altLang="it-IT"/>
              <a:t>Rappresentano le ricerche più frequenti nel Data Warehouse</a:t>
            </a:r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>
            <a:extLst>
              <a:ext uri="{FF2B5EF4-FFF2-40B4-BE49-F238E27FC236}">
                <a16:creationId xmlns:a16="http://schemas.microsoft.com/office/drawing/2014/main" id="{5CA867AB-F19A-3722-1F01-BC3655EBF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Data Warehouse </a:t>
            </a:r>
            <a:r>
              <a:rPr lang="it-IT" altLang="it-IT">
                <a:sym typeface="Wingdings" pitchFamily="2" charset="2"/>
              </a:rPr>
              <a:t> Data Mart</a:t>
            </a:r>
            <a:endParaRPr lang="it-IT" altLang="it-IT"/>
          </a:p>
        </p:txBody>
      </p:sp>
      <p:sp>
        <p:nvSpPr>
          <p:cNvPr id="164866" name="Rectangle 3">
            <a:extLst>
              <a:ext uri="{FF2B5EF4-FFF2-40B4-BE49-F238E27FC236}">
                <a16:creationId xmlns:a16="http://schemas.microsoft.com/office/drawing/2014/main" id="{CEF2C0EC-A1EB-A8F6-58CC-81F46897D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Tabelle delle chiavi </a:t>
            </a:r>
            <a:r>
              <a:rPr lang="it-IT" altLang="it-IT">
                <a:sym typeface="Wingdings" pitchFamily="2" charset="2"/>
              </a:rPr>
              <a:t></a:t>
            </a:r>
            <a:r>
              <a:rPr lang="it-IT" altLang="it-IT"/>
              <a:t> dimensioni</a:t>
            </a:r>
          </a:p>
          <a:p>
            <a:pPr eaLnBrk="1" hangingPunct="1"/>
            <a:r>
              <a:rPr lang="it-IT" altLang="it-IT"/>
              <a:t>Tabella dei Fatti </a:t>
            </a:r>
            <a:r>
              <a:rPr lang="it-IT" altLang="it-IT">
                <a:sym typeface="Wingdings" pitchFamily="2" charset="2"/>
              </a:rPr>
              <a:t> ipercubo</a:t>
            </a:r>
          </a:p>
          <a:p>
            <a:pPr eaLnBrk="1" hangingPunct="1"/>
            <a:r>
              <a:rPr lang="it-IT" altLang="it-IT">
                <a:sym typeface="Wingdings" pitchFamily="2" charset="2"/>
              </a:rPr>
              <a:t>Il numero di dimensioni utilizzate può essere maggiore di 3 (vero ipercubo)</a:t>
            </a:r>
          </a:p>
          <a:p>
            <a:pPr eaLnBrk="1" hangingPunct="1"/>
            <a:r>
              <a:rPr lang="it-IT" altLang="it-IT">
                <a:sym typeface="Wingdings" pitchFamily="2" charset="2"/>
              </a:rPr>
              <a:t>Dipende dal software utilizzato per l</a:t>
            </a:r>
            <a:r>
              <a:rPr lang="ja-JP" altLang="it-IT">
                <a:sym typeface="Wingdings" pitchFamily="2" charset="2"/>
              </a:rPr>
              <a:t>’</a:t>
            </a:r>
            <a:r>
              <a:rPr lang="it-IT" altLang="ja-JP">
                <a:sym typeface="Wingdings" pitchFamily="2" charset="2"/>
              </a:rPr>
              <a:t>analisi</a:t>
            </a:r>
            <a:endParaRPr lang="it-IT" altLang="it-IT"/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>
            <a:extLst>
              <a:ext uri="{FF2B5EF4-FFF2-40B4-BE49-F238E27FC236}">
                <a16:creationId xmlns:a16="http://schemas.microsoft.com/office/drawing/2014/main" id="{4F40A91D-1DB2-C456-592E-D91421324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supermercato Rossetti: generico ipercubo</a:t>
            </a:r>
          </a:p>
        </p:txBody>
      </p:sp>
      <p:pic>
        <p:nvPicPr>
          <p:cNvPr id="166914" name="Picture 4">
            <a:extLst>
              <a:ext uri="{FF2B5EF4-FFF2-40B4-BE49-F238E27FC236}">
                <a16:creationId xmlns:a16="http://schemas.microsoft.com/office/drawing/2014/main" id="{8EDE56B7-2C24-CC82-B412-0AEBEE78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41563"/>
            <a:ext cx="70104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Line 6">
            <a:extLst>
              <a:ext uri="{FF2B5EF4-FFF2-40B4-BE49-F238E27FC236}">
                <a16:creationId xmlns:a16="http://schemas.microsoft.com/office/drawing/2014/main" id="{AD08133C-A6C8-41DB-4D47-437340962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87675"/>
            <a:ext cx="3505200" cy="277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166916" name="Line 7">
            <a:extLst>
              <a:ext uri="{FF2B5EF4-FFF2-40B4-BE49-F238E27FC236}">
                <a16:creationId xmlns:a16="http://schemas.microsoft.com/office/drawing/2014/main" id="{E9FB0702-2999-7453-B03E-790267632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0" y="2886075"/>
            <a:ext cx="3644900" cy="196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166917" name="Line 8">
            <a:extLst>
              <a:ext uri="{FF2B5EF4-FFF2-40B4-BE49-F238E27FC236}">
                <a16:creationId xmlns:a16="http://schemas.microsoft.com/office/drawing/2014/main" id="{43D6AA46-5985-3C3A-0A74-7CF998270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3275" y="2911475"/>
            <a:ext cx="4276725" cy="216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166918" name="Oval 9">
            <a:extLst>
              <a:ext uri="{FF2B5EF4-FFF2-40B4-BE49-F238E27FC236}">
                <a16:creationId xmlns:a16="http://schemas.microsoft.com/office/drawing/2014/main" id="{A0C890C1-FD34-3257-C814-C24BC84DC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5638800"/>
            <a:ext cx="209550" cy="203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166919" name="Line 10">
            <a:extLst>
              <a:ext uri="{FF2B5EF4-FFF2-40B4-BE49-F238E27FC236}">
                <a16:creationId xmlns:a16="http://schemas.microsoft.com/office/drawing/2014/main" id="{A052C3CD-49BE-69D9-E4DD-DB2F128C3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075" y="2971800"/>
            <a:ext cx="2524125" cy="264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>
            <a:extLst>
              <a:ext uri="{FF2B5EF4-FFF2-40B4-BE49-F238E27FC236}">
                <a16:creationId xmlns:a16="http://schemas.microsoft.com/office/drawing/2014/main" id="{F67D9207-20FB-CA30-5DCF-92DBBB8FE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supermercato Rossetti: data mart</a:t>
            </a:r>
          </a:p>
        </p:txBody>
      </p:sp>
      <p:grpSp>
        <p:nvGrpSpPr>
          <p:cNvPr id="168962" name="Group 24">
            <a:extLst>
              <a:ext uri="{FF2B5EF4-FFF2-40B4-BE49-F238E27FC236}">
                <a16:creationId xmlns:a16="http://schemas.microsoft.com/office/drawing/2014/main" id="{24E7B0ED-EB9B-A49F-DCE5-8097147B444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438400"/>
            <a:ext cx="6477000" cy="4267200"/>
            <a:chOff x="816" y="1194"/>
            <a:chExt cx="4368" cy="3030"/>
          </a:xfrm>
        </p:grpSpPr>
        <p:graphicFrame>
          <p:nvGraphicFramePr>
            <p:cNvPr id="168963" name="Object 19">
              <a:extLst>
                <a:ext uri="{FF2B5EF4-FFF2-40B4-BE49-F238E27FC236}">
                  <a16:creationId xmlns:a16="http://schemas.microsoft.com/office/drawing/2014/main" id="{70F43003-E314-C549-3302-CC9D52982F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3" y="1194"/>
            <a:ext cx="4331" cy="3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magine bitmap" r:id="rId3" imgW="4584700" imgH="3206750" progId="Paint.Picture">
                    <p:embed/>
                  </p:oleObj>
                </mc:Choice>
                <mc:Fallback>
                  <p:oleObj name="Immagine bitmap" r:id="rId3" imgW="4584700" imgH="3206750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1194"/>
                          <a:ext cx="4331" cy="3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4" name="Rectangle 7">
              <a:extLst>
                <a:ext uri="{FF2B5EF4-FFF2-40B4-BE49-F238E27FC236}">
                  <a16:creationId xmlns:a16="http://schemas.microsoft.com/office/drawing/2014/main" id="{E1AA8A14-560E-F3CD-C40A-2597FCBCD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256"/>
              <a:ext cx="67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68965" name="Rectangle 8">
              <a:extLst>
                <a:ext uri="{FF2B5EF4-FFF2-40B4-BE49-F238E27FC236}">
                  <a16:creationId xmlns:a16="http://schemas.microsoft.com/office/drawing/2014/main" id="{D757836A-337E-4379-674C-B216FF907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29"/>
              <a:ext cx="67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68966" name="Rectangle 9">
              <a:extLst>
                <a:ext uri="{FF2B5EF4-FFF2-40B4-BE49-F238E27FC236}">
                  <a16:creationId xmlns:a16="http://schemas.microsoft.com/office/drawing/2014/main" id="{DFCD5CB4-5799-BB67-4355-6EB3AD64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10"/>
              <a:ext cx="67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68967" name="Line 11">
              <a:extLst>
                <a:ext uri="{FF2B5EF4-FFF2-40B4-BE49-F238E27FC236}">
                  <a16:creationId xmlns:a16="http://schemas.microsoft.com/office/drawing/2014/main" id="{A60AE3D5-70A7-982F-26B9-E916E770F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00"/>
              <a:ext cx="134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68968" name="Line 12">
              <a:extLst>
                <a:ext uri="{FF2B5EF4-FFF2-40B4-BE49-F238E27FC236}">
                  <a16:creationId xmlns:a16="http://schemas.microsoft.com/office/drawing/2014/main" id="{62E30B7D-517E-DFB6-E4F6-9157CE698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96"/>
              <a:ext cx="528" cy="8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68969" name="Line 13">
              <a:extLst>
                <a:ext uri="{FF2B5EF4-FFF2-40B4-BE49-F238E27FC236}">
                  <a16:creationId xmlns:a16="http://schemas.microsoft.com/office/drawing/2014/main" id="{6FE57202-1D6A-C7C9-30D9-0FFAB1B38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95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68970" name="Oval 14">
              <a:extLst>
                <a:ext uri="{FF2B5EF4-FFF2-40B4-BE49-F238E27FC236}">
                  <a16:creationId xmlns:a16="http://schemas.microsoft.com/office/drawing/2014/main" id="{E9D433C0-DC10-BC5D-B190-B334D3A7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528" cy="1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68971" name="Line 15">
              <a:extLst>
                <a:ext uri="{FF2B5EF4-FFF2-40B4-BE49-F238E27FC236}">
                  <a16:creationId xmlns:a16="http://schemas.microsoft.com/office/drawing/2014/main" id="{BB0125B0-A7D5-2AF7-C23D-1B37A47FE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871"/>
              <a:ext cx="1392" cy="1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68972" name="Oval 16">
              <a:extLst>
                <a:ext uri="{FF2B5EF4-FFF2-40B4-BE49-F238E27FC236}">
                  <a16:creationId xmlns:a16="http://schemas.microsoft.com/office/drawing/2014/main" id="{59539905-ABA1-4713-4D52-A7F07C58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68973" name="Line 17">
              <a:extLst>
                <a:ext uri="{FF2B5EF4-FFF2-40B4-BE49-F238E27FC236}">
                  <a16:creationId xmlns:a16="http://schemas.microsoft.com/office/drawing/2014/main" id="{3DEE76C9-53FC-9D2E-6586-B423280E1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16"/>
              <a:ext cx="1008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68974" name="Oval 18">
              <a:extLst>
                <a:ext uri="{FF2B5EF4-FFF2-40B4-BE49-F238E27FC236}">
                  <a16:creationId xmlns:a16="http://schemas.microsoft.com/office/drawing/2014/main" id="{96D66D25-E6BD-A81D-9D59-847C59B6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12"/>
              <a:ext cx="768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68975" name="Text Box 20">
              <a:extLst>
                <a:ext uri="{FF2B5EF4-FFF2-40B4-BE49-F238E27FC236}">
                  <a16:creationId xmlns:a16="http://schemas.microsoft.com/office/drawing/2014/main" id="{8A8FBE16-BFC6-0029-A20A-79B044F43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75" y="3445"/>
              <a:ext cx="48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latin typeface="Times New Roman" panose="02020603050405020304" pitchFamily="18" charset="0"/>
                </a:rPr>
                <a:t>Tempo</a:t>
              </a:r>
            </a:p>
          </p:txBody>
        </p:sp>
        <p:sp>
          <p:nvSpPr>
            <p:cNvPr id="168976" name="Text Box 21">
              <a:extLst>
                <a:ext uri="{FF2B5EF4-FFF2-40B4-BE49-F238E27FC236}">
                  <a16:creationId xmlns:a16="http://schemas.microsoft.com/office/drawing/2014/main" id="{62AFD387-8C37-12EA-66FE-C6DCCF5A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065" y="3686"/>
              <a:ext cx="48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latin typeface="Times New Roman" panose="02020603050405020304" pitchFamily="18" charset="0"/>
                </a:rPr>
                <a:t>Tempo</a:t>
              </a:r>
            </a:p>
          </p:txBody>
        </p:sp>
        <p:sp>
          <p:nvSpPr>
            <p:cNvPr id="168977" name="Text Box 22">
              <a:extLst>
                <a:ext uri="{FF2B5EF4-FFF2-40B4-BE49-F238E27FC236}">
                  <a16:creationId xmlns:a16="http://schemas.microsoft.com/office/drawing/2014/main" id="{DC746000-3D40-54B1-6056-3F85DEAB1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651" y="3686"/>
              <a:ext cx="48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latin typeface="Times New Roman" panose="02020603050405020304" pitchFamily="18" charset="0"/>
                </a:rPr>
                <a:t>Tempo</a:t>
              </a:r>
            </a:p>
          </p:txBody>
        </p:sp>
        <p:sp>
          <p:nvSpPr>
            <p:cNvPr id="168978" name="Line 23">
              <a:extLst>
                <a:ext uri="{FF2B5EF4-FFF2-40B4-BE49-F238E27FC236}">
                  <a16:creationId xmlns:a16="http://schemas.microsoft.com/office/drawing/2014/main" id="{9C3B4825-769C-37E0-0BFA-3C2AB3205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240" cy="1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>
            <a:extLst>
              <a:ext uri="{FF2B5EF4-FFF2-40B4-BE49-F238E27FC236}">
                <a16:creationId xmlns:a16="http://schemas.microsoft.com/office/drawing/2014/main" id="{4CCF73D5-0AFF-A597-399E-9B2EAC1982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Architettura di un sistema informazioni direzionale</a:t>
            </a:r>
          </a:p>
        </p:txBody>
      </p:sp>
      <p:sp>
        <p:nvSpPr>
          <p:cNvPr id="171010" name="Rectangle 3">
            <a:extLst>
              <a:ext uri="{FF2B5EF4-FFF2-40B4-BE49-F238E27FC236}">
                <a16:creationId xmlns:a16="http://schemas.microsoft.com/office/drawing/2014/main" id="{CD75C100-FE95-564F-EB94-84DBC3D9DE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/>
              <a:t>Livello 3: elaborazione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olo 1">
            <a:extLst>
              <a:ext uri="{FF2B5EF4-FFF2-40B4-BE49-F238E27FC236}">
                <a16:creationId xmlns:a16="http://schemas.microsoft.com/office/drawing/2014/main" id="{B0A1FEA1-E4E2-3A28-0BB6-B8976B3EF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9525"/>
            <a:ext cx="8001000" cy="1143000"/>
          </a:xfrm>
        </p:spPr>
        <p:txBody>
          <a:bodyPr/>
          <a:lstStyle/>
          <a:p>
            <a:r>
              <a:rPr lang="it-IT" altLang="it-IT"/>
              <a:t>Intelligence</a:t>
            </a:r>
          </a:p>
        </p:txBody>
      </p:sp>
      <p:sp>
        <p:nvSpPr>
          <p:cNvPr id="30722" name="Segnaposto contenuto 2">
            <a:extLst>
              <a:ext uri="{FF2B5EF4-FFF2-40B4-BE49-F238E27FC236}">
                <a16:creationId xmlns:a16="http://schemas.microsoft.com/office/drawing/2014/main" id="{B72BB0E0-7AA1-DB6D-6532-DE6C97993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125538"/>
            <a:ext cx="8640762" cy="50403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L’intelligenza porta l’informazione a un livello superiore all’interno dell’organizzazione.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L’intelligenza, derivata dalle informazione, contribuisce a uno stato organizzativo che può essere definito di intelligenza collettiva.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L’intelligenza risulta da una valutazione esaustiva di informazioni … azioni passate, stato presente, prospettive o scenari futuri.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>
            <a:extLst>
              <a:ext uri="{FF2B5EF4-FFF2-40B4-BE49-F238E27FC236}">
                <a16:creationId xmlns:a16="http://schemas.microsoft.com/office/drawing/2014/main" id="{6FB89914-271C-0B6D-9915-BEF876664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Memorizzazione</a:t>
            </a:r>
          </a:p>
        </p:txBody>
      </p:sp>
      <p:sp>
        <p:nvSpPr>
          <p:cNvPr id="173058" name="Rectangle 3">
            <a:extLst>
              <a:ext uri="{FF2B5EF4-FFF2-40B4-BE49-F238E27FC236}">
                <a16:creationId xmlns:a16="http://schemas.microsoft.com/office/drawing/2014/main" id="{74EA0F3B-6F30-A8D4-D06C-5BFDBFAD3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Fornisce input al livello 4</a:t>
            </a:r>
          </a:p>
          <a:p>
            <a:pPr eaLnBrk="1" hangingPunct="1"/>
            <a:r>
              <a:rPr lang="it-IT" altLang="it-IT"/>
              <a:t>Viene alimentato:</a:t>
            </a:r>
          </a:p>
          <a:p>
            <a:pPr lvl="1" eaLnBrk="1" hangingPunct="1"/>
            <a:r>
              <a:rPr lang="it-IT" altLang="it-IT"/>
              <a:t>dalle interfacce e dai moduli di data entry di livello 2</a:t>
            </a:r>
          </a:p>
          <a:p>
            <a:pPr lvl="1" eaLnBrk="1" hangingPunct="1"/>
            <a:r>
              <a:rPr lang="it-IT" altLang="it-IT"/>
              <a:t>dagli output del motori di calcolo di livello 4</a:t>
            </a:r>
          </a:p>
          <a:p>
            <a:pPr eaLnBrk="1" hangingPunct="1"/>
            <a:r>
              <a:rPr lang="it-IT" altLang="it-IT"/>
              <a:t>È normalmente realizzata da RDB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>
            <a:extLst>
              <a:ext uri="{FF2B5EF4-FFF2-40B4-BE49-F238E27FC236}">
                <a16:creationId xmlns:a16="http://schemas.microsoft.com/office/drawing/2014/main" id="{8056B0C8-5604-DA4E-BEB6-ED799B302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Caratteristiche</a:t>
            </a:r>
          </a:p>
        </p:txBody>
      </p:sp>
      <p:sp>
        <p:nvSpPr>
          <p:cNvPr id="175106" name="Rectangle 3">
            <a:extLst>
              <a:ext uri="{FF2B5EF4-FFF2-40B4-BE49-F238E27FC236}">
                <a16:creationId xmlns:a16="http://schemas.microsoft.com/office/drawing/2014/main" id="{09F82DDF-C9FF-C4FC-2048-0185D2E74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/>
              <a:t>Elabora le informazioni sintetiche per il management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/>
              <a:t>Comprende motori applicativi per: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Calcolo con tecnologia DSS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Presentazione, di tipo interattivo guidato finalizzato ad utenti inesperti (EIS)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Preparazione di rendiconti, con funzionalità ricche e complesse, finalizzate agli analisti (reporting)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/>
              <a:t>Motori vari di analisi (data mining)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>
            <a:extLst>
              <a:ext uri="{FF2B5EF4-FFF2-40B4-BE49-F238E27FC236}">
                <a16:creationId xmlns:a16="http://schemas.microsoft.com/office/drawing/2014/main" id="{4032C5AC-76FB-95A1-B6AC-935EC9E70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Visualizzazione di un data mart</a:t>
            </a:r>
          </a:p>
        </p:txBody>
      </p:sp>
      <p:sp>
        <p:nvSpPr>
          <p:cNvPr id="177154" name="Rectangle 3">
            <a:extLst>
              <a:ext uri="{FF2B5EF4-FFF2-40B4-BE49-F238E27FC236}">
                <a16:creationId xmlns:a16="http://schemas.microsoft.com/office/drawing/2014/main" id="{C74B517A-479E-CB1B-2608-86D1D3A8A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La struttura di un ipercubo si presta ad una visualizzazione stile foglio elettronico</a:t>
            </a:r>
          </a:p>
          <a:p>
            <a:pPr eaLnBrk="1" hangingPunct="1"/>
            <a:r>
              <a:rPr lang="it-IT" altLang="it-IT"/>
              <a:t>Sfrutta i vantaggi della multidimensionalità</a:t>
            </a:r>
          </a:p>
          <a:p>
            <a:pPr eaLnBrk="1" hangingPunct="1"/>
            <a:r>
              <a:rPr lang="it-IT" altLang="it-IT"/>
              <a:t>Gli strumenti tramite pochi clic permettono la rotazione del cubo, presentando sempre una faccia del cubo (visione bi-dimensionale)</a:t>
            </a:r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>
            <a:extLst>
              <a:ext uri="{FF2B5EF4-FFF2-40B4-BE49-F238E27FC236}">
                <a16:creationId xmlns:a16="http://schemas.microsoft.com/office/drawing/2014/main" id="{4559DB4F-060D-DA54-8DCD-8DEDAF62E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Decision Support System (DSS)</a:t>
            </a:r>
          </a:p>
        </p:txBody>
      </p:sp>
      <p:sp>
        <p:nvSpPr>
          <p:cNvPr id="179202" name="Rectangle 3">
            <a:extLst>
              <a:ext uri="{FF2B5EF4-FFF2-40B4-BE49-F238E27FC236}">
                <a16:creationId xmlns:a16="http://schemas.microsoft.com/office/drawing/2014/main" id="{28734327-C66D-1321-EE7C-39B350CF2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Assiste processi decisionali semi-strutturati</a:t>
            </a:r>
          </a:p>
          <a:p>
            <a:pPr eaLnBrk="1" hangingPunct="1"/>
            <a:r>
              <a:rPr lang="it-IT" altLang="it-IT"/>
              <a:t>Utilizza analisi statistiche, reti neurali, calcoli di tipo finanziario</a:t>
            </a:r>
          </a:p>
          <a:p>
            <a:pPr eaLnBrk="1" hangingPunct="1"/>
            <a:r>
              <a:rPr lang="it-IT" altLang="it-IT"/>
              <a:t>Vengono anche chiamati </a:t>
            </a:r>
            <a:r>
              <a:rPr lang="ja-JP" altLang="it-IT"/>
              <a:t>“</a:t>
            </a:r>
            <a:r>
              <a:rPr lang="it-IT" altLang="ja-JP"/>
              <a:t>motori di calcolo</a:t>
            </a:r>
            <a:r>
              <a:rPr lang="ja-JP" altLang="it-IT"/>
              <a:t>”</a:t>
            </a:r>
            <a:r>
              <a:rPr lang="it-IT" altLang="ja-JP"/>
              <a:t>. </a:t>
            </a:r>
          </a:p>
          <a:p>
            <a:pPr eaLnBrk="1" hangingPunct="1"/>
            <a:r>
              <a:rPr lang="it-IT" altLang="it-IT"/>
              <a:t>Hanno due funzionalità principali:</a:t>
            </a:r>
          </a:p>
          <a:p>
            <a:pPr lvl="1" eaLnBrk="1" hangingPunct="1"/>
            <a:r>
              <a:rPr lang="it-IT" altLang="it-IT"/>
              <a:t>Modellazione del calcolo</a:t>
            </a:r>
          </a:p>
          <a:p>
            <a:pPr lvl="1" eaLnBrk="1" hangingPunct="1"/>
            <a:r>
              <a:rPr lang="it-IT" altLang="it-IT"/>
              <a:t>Esecuzione del calcolo</a:t>
            </a:r>
          </a:p>
        </p:txBody>
      </p:sp>
    </p:spTree>
  </p:cSld>
  <p:clrMapOvr>
    <a:masterClrMapping/>
  </p:clrMapOvr>
  <p:transition spd="slow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>
            <a:extLst>
              <a:ext uri="{FF2B5EF4-FFF2-40B4-BE49-F238E27FC236}">
                <a16:creationId xmlns:a16="http://schemas.microsoft.com/office/drawing/2014/main" id="{ED837294-450A-749C-6CAF-AA6B2F858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Motori di calcolo</a:t>
            </a:r>
          </a:p>
        </p:txBody>
      </p:sp>
      <p:sp>
        <p:nvSpPr>
          <p:cNvPr id="181250" name="Rectangle 3">
            <a:extLst>
              <a:ext uri="{FF2B5EF4-FFF2-40B4-BE49-F238E27FC236}">
                <a16:creationId xmlns:a16="http://schemas.microsoft.com/office/drawing/2014/main" id="{13B959FF-1978-9C75-65BA-157E86D7F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Hanno due funzionalità principali:</a:t>
            </a:r>
          </a:p>
          <a:p>
            <a:pPr lvl="1" eaLnBrk="1" hangingPunct="1"/>
            <a:r>
              <a:rPr lang="it-IT" altLang="it-IT" b="1"/>
              <a:t>Modellazione</a:t>
            </a:r>
            <a:r>
              <a:rPr lang="it-IT" altLang="it-IT"/>
              <a:t> del calcolo: definisce le formule e il loro ordine di esecuzione. In generale indica come fare il calcolo</a:t>
            </a:r>
          </a:p>
          <a:p>
            <a:pPr lvl="1" eaLnBrk="1" hangingPunct="1"/>
            <a:r>
              <a:rPr lang="it-IT" altLang="it-IT" b="1"/>
              <a:t>Esecuzione</a:t>
            </a:r>
            <a:r>
              <a:rPr lang="it-IT" altLang="it-IT"/>
              <a:t> del calcolo: opera secondo metodologie classiche ma anche in spazi multidimensionali (in questo caso soffrono di alcuni problemi di complessità). 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026">
            <a:extLst>
              <a:ext uri="{FF2B5EF4-FFF2-40B4-BE49-F238E27FC236}">
                <a16:creationId xmlns:a16="http://schemas.microsoft.com/office/drawing/2014/main" id="{0444CF8F-A98D-0F0C-FD56-1D8E506ED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Motori di analisi</a:t>
            </a:r>
          </a:p>
        </p:txBody>
      </p:sp>
      <p:sp>
        <p:nvSpPr>
          <p:cNvPr id="183298" name="Rectangle 1027">
            <a:extLst>
              <a:ext uri="{FF2B5EF4-FFF2-40B4-BE49-F238E27FC236}">
                <a16:creationId xmlns:a16="http://schemas.microsoft.com/office/drawing/2014/main" id="{7E970DAB-2D7B-AEA2-CD70-ADC4FCCD0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/>
              <a:t>Si basa su tecniche di </a:t>
            </a:r>
            <a:r>
              <a:rPr lang="it-IT" altLang="it-IT" sz="2400" b="1"/>
              <a:t>data mining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Permette di trovare relazioni (o associazioni) dove sono sono state definite a priori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Lega i dati tra di loro secondo criteri di </a:t>
            </a:r>
            <a:r>
              <a:rPr lang="ja-JP" altLang="it-IT" sz="2400"/>
              <a:t>“</a:t>
            </a:r>
            <a:r>
              <a:rPr lang="it-IT" altLang="ja-JP" sz="2400"/>
              <a:t>confidence</a:t>
            </a:r>
            <a:r>
              <a:rPr lang="ja-JP" altLang="it-IT" sz="2400"/>
              <a:t>”</a:t>
            </a:r>
            <a:r>
              <a:rPr lang="it-IT" altLang="ja-JP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Utilizza solitamente: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Alberi decisionali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Reti neurali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Cluster analisys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Analisi fattoriale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Analisi di regressione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olo 1">
            <a:extLst>
              <a:ext uri="{FF2B5EF4-FFF2-40B4-BE49-F238E27FC236}">
                <a16:creationId xmlns:a16="http://schemas.microsoft.com/office/drawing/2014/main" id="{615038A0-32D2-2D60-A689-FD1AA4C2E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-23813"/>
            <a:ext cx="8001000" cy="1143001"/>
          </a:xfrm>
        </p:spPr>
        <p:txBody>
          <a:bodyPr/>
          <a:lstStyle/>
          <a:p>
            <a:r>
              <a:rPr lang="it-IT" altLang="it-IT"/>
              <a:t>Esempio</a:t>
            </a:r>
          </a:p>
        </p:txBody>
      </p:sp>
      <p:sp>
        <p:nvSpPr>
          <p:cNvPr id="31746" name="Segnaposto contenuto 2">
            <a:extLst>
              <a:ext uri="{FF2B5EF4-FFF2-40B4-BE49-F238E27FC236}">
                <a16:creationId xmlns:a16="http://schemas.microsoft.com/office/drawing/2014/main" id="{56DCF1DA-5A24-6E0E-482A-EF28A3AE1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532812" cy="3733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Un gruppo di studio, esaminando l’andamento mensile delle assunzioni (</a:t>
            </a:r>
            <a:r>
              <a:rPr lang="it-IT" altLang="it-IT" u="sng"/>
              <a:t>dati</a:t>
            </a:r>
            <a:r>
              <a:rPr lang="it-IT" altLang="it-IT"/>
              <a:t>), scopre che si sta innalzando la forbice tra contratti permanenti e flessibili di un territorio, in particolare per i giovani (</a:t>
            </a:r>
            <a:r>
              <a:rPr lang="it-IT" altLang="it-IT" u="sng"/>
              <a:t>informazione</a:t>
            </a:r>
            <a:r>
              <a:rPr lang="it-IT" altLang="it-IT"/>
              <a:t>).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Usando questa informazione, si può intraprendere un’azione, per esempio una “politica di incentivi” per l’assunzione con contratti permanenti - indirizzata alle aziende- in particolare per l’assunzione con contratti di apprendistato per i giovani.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olo 1">
            <a:extLst>
              <a:ext uri="{FF2B5EF4-FFF2-40B4-BE49-F238E27FC236}">
                <a16:creationId xmlns:a16="http://schemas.microsoft.com/office/drawing/2014/main" id="{1304EC95-ED8F-D40F-A866-A48779BF3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9525"/>
            <a:ext cx="8001000" cy="1143000"/>
          </a:xfrm>
        </p:spPr>
        <p:txBody>
          <a:bodyPr/>
          <a:lstStyle/>
          <a:p>
            <a:r>
              <a:rPr lang="it-IT" altLang="it-IT"/>
              <a:t>Governare l’informazione</a:t>
            </a:r>
          </a:p>
        </p:txBody>
      </p:sp>
      <p:sp>
        <p:nvSpPr>
          <p:cNvPr id="32770" name="Segnaposto contenuto 2">
            <a:extLst>
              <a:ext uri="{FF2B5EF4-FFF2-40B4-BE49-F238E27FC236}">
                <a16:creationId xmlns:a16="http://schemas.microsoft.com/office/drawing/2014/main" id="{5F849E19-92CC-0DF2-CC4F-989ECDB2BB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891587" cy="50403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L’informazione nel mondo del business comporta generalmente potere.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Solo pochi dirigenti di alto livello hanno accesso a informazioni finanziare consolidate.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Non tutte le informazioni riguardanti un’azienda possono essere diffuse senza restrizioni tra i suoi dipendenti (riservatezza e responsabilità).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Esistono diversi modelli di gestione dell’informazione.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>
            <a:extLst>
              <a:ext uri="{FF2B5EF4-FFF2-40B4-BE49-F238E27FC236}">
                <a16:creationId xmlns:a16="http://schemas.microsoft.com/office/drawing/2014/main" id="{0B5D9CFF-97FB-B8D8-6D00-551DEA2F6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3" t="30008" r="32143" b="35704"/>
          <a:stretch>
            <a:fillRect/>
          </a:stretch>
        </p:blipFill>
        <p:spPr>
          <a:xfrm>
            <a:off x="2112963" y="1125538"/>
            <a:ext cx="4762500" cy="2879725"/>
          </a:xfrm>
        </p:spPr>
      </p:pic>
      <p:sp>
        <p:nvSpPr>
          <p:cNvPr id="33794" name="Titolo 1">
            <a:extLst>
              <a:ext uri="{FF2B5EF4-FFF2-40B4-BE49-F238E27FC236}">
                <a16:creationId xmlns:a16="http://schemas.microsoft.com/office/drawing/2014/main" id="{D4EAEE78-9CB9-2B21-CAE5-FD6F268A9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8001000" cy="1143000"/>
          </a:xfrm>
        </p:spPr>
        <p:txBody>
          <a:bodyPr/>
          <a:lstStyle/>
          <a:p>
            <a:r>
              <a:rPr lang="it-IT" altLang="it-IT"/>
              <a:t>Il quadrante: controllo/accesso</a:t>
            </a:r>
          </a:p>
        </p:txBody>
      </p:sp>
      <p:sp>
        <p:nvSpPr>
          <p:cNvPr id="33795" name="Rettangolo 4">
            <a:extLst>
              <a:ext uri="{FF2B5EF4-FFF2-40B4-BE49-F238E27FC236}">
                <a16:creationId xmlns:a16="http://schemas.microsoft.com/office/drawing/2014/main" id="{1FB50F7B-22C7-9AA4-06C2-64BAAF0C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949700"/>
            <a:ext cx="8507413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it-IT" altLang="it-IT">
                <a:solidFill>
                  <a:srgbClr val="262626"/>
                </a:solidFill>
                <a:latin typeface="Calibri" panose="020F0502020204030204" pitchFamily="34" charset="0"/>
              </a:rPr>
              <a:t>•</a:t>
            </a:r>
            <a:r>
              <a:rPr lang="it-IT" altLang="it-IT" b="1">
                <a:solidFill>
                  <a:srgbClr val="262626"/>
                </a:solidFill>
                <a:latin typeface="Calibri" panose="020F0502020204030204" pitchFamily="34" charset="0"/>
              </a:rPr>
              <a:t> Dittatura:</a:t>
            </a:r>
            <a:r>
              <a:rPr lang="it-IT" altLang="it-IT">
                <a:solidFill>
                  <a:srgbClr val="262626"/>
                </a:solidFill>
                <a:latin typeface="Calibri" panose="020F0502020204030204" pitchFamily="34" charset="0"/>
              </a:rPr>
              <a:t> pochi hanno accesso.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it-IT" altLang="it-IT">
                <a:solidFill>
                  <a:srgbClr val="262626"/>
                </a:solidFill>
                <a:latin typeface="Calibri" panose="020F0502020204030204" pitchFamily="34" charset="0"/>
              </a:rPr>
              <a:t>• </a:t>
            </a:r>
            <a:r>
              <a:rPr lang="it-IT" altLang="it-IT" b="1">
                <a:solidFill>
                  <a:srgbClr val="262626"/>
                </a:solidFill>
                <a:latin typeface="Calibri" panose="020F0502020204030204" pitchFamily="34" charset="0"/>
              </a:rPr>
              <a:t>Anarchia: </a:t>
            </a:r>
            <a:r>
              <a:rPr lang="it-IT" altLang="it-IT">
                <a:solidFill>
                  <a:srgbClr val="262626"/>
                </a:solidFill>
                <a:latin typeface="Calibri" panose="020F0502020204030204" pitchFamily="34" charset="0"/>
              </a:rPr>
              <a:t>ognuno ricrea un proprio sistema informativo.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it-IT" altLang="it-IT">
                <a:solidFill>
                  <a:srgbClr val="262626"/>
                </a:solidFill>
                <a:latin typeface="Calibri" panose="020F0502020204030204" pitchFamily="34" charset="0"/>
              </a:rPr>
              <a:t>• </a:t>
            </a:r>
            <a:r>
              <a:rPr lang="it-IT" altLang="it-IT" b="1">
                <a:solidFill>
                  <a:srgbClr val="262626"/>
                </a:solidFill>
                <a:latin typeface="Calibri" panose="020F0502020204030204" pitchFamily="34" charset="0"/>
              </a:rPr>
              <a:t>Democrazia: </a:t>
            </a:r>
            <a:r>
              <a:rPr lang="it-IT" altLang="it-IT">
                <a:solidFill>
                  <a:srgbClr val="262626"/>
                </a:solidFill>
                <a:latin typeface="Calibri" panose="020F0502020204030204" pitchFamily="34" charset="0"/>
              </a:rPr>
              <a:t>l’informazione circola in modo libero ma controllato.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it-IT" altLang="it-IT">
                <a:solidFill>
                  <a:srgbClr val="262626"/>
                </a:solidFill>
                <a:latin typeface="Calibri" panose="020F0502020204030204" pitchFamily="34" charset="0"/>
              </a:rPr>
              <a:t>• Ambasciate dell’informazione (NEW).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olo 1">
            <a:extLst>
              <a:ext uri="{FF2B5EF4-FFF2-40B4-BE49-F238E27FC236}">
                <a16:creationId xmlns:a16="http://schemas.microsoft.com/office/drawing/2014/main" id="{D047F044-C678-570C-920E-D74683081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8575"/>
            <a:ext cx="8001000" cy="1143000"/>
          </a:xfrm>
        </p:spPr>
        <p:txBody>
          <a:bodyPr/>
          <a:lstStyle/>
          <a:p>
            <a:r>
              <a:rPr lang="it-IT" altLang="it-IT"/>
              <a:t>La dittatura dell’informazione - 1</a:t>
            </a:r>
          </a:p>
        </p:txBody>
      </p:sp>
      <p:sp>
        <p:nvSpPr>
          <p:cNvPr id="34818" name="Segnaposto contenuto 2">
            <a:extLst>
              <a:ext uri="{FF2B5EF4-FFF2-40B4-BE49-F238E27FC236}">
                <a16:creationId xmlns:a16="http://schemas.microsoft.com/office/drawing/2014/main" id="{5DEAD1D3-4419-8210-2965-59DD4E312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71575"/>
            <a:ext cx="8891587" cy="50403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Modello utilizzato negli anni 80, ma ancora utilizzato in alcune organizzazioni.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Grandi sistemi basati su mainframe, in cui l’estrazione delle informazioni utili era un procedimento difficile e non flessibile.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Solo alcuni dirigenti di alto livello aveva accesso a tali informazioni attraverso sistemi chiamati Executive Information Systems (EIS).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Attraverso un’interfaccia personalizzata i dirigenti potevano controllare aree chiave del business e prendere le decisioni in base a queste informazioni.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olo 1">
            <a:extLst>
              <a:ext uri="{FF2B5EF4-FFF2-40B4-BE49-F238E27FC236}">
                <a16:creationId xmlns:a16="http://schemas.microsoft.com/office/drawing/2014/main" id="{C2AD411A-99B1-231C-2E12-4ACFF2F02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22225"/>
            <a:ext cx="8001000" cy="1143000"/>
          </a:xfrm>
        </p:spPr>
        <p:txBody>
          <a:bodyPr/>
          <a:lstStyle/>
          <a:p>
            <a:r>
              <a:rPr lang="it-IT" altLang="it-IT"/>
              <a:t>La dittatura dell’informazione - 2</a:t>
            </a:r>
          </a:p>
        </p:txBody>
      </p:sp>
      <p:sp>
        <p:nvSpPr>
          <p:cNvPr id="35842" name="Segnaposto contenuto 2">
            <a:extLst>
              <a:ext uri="{FF2B5EF4-FFF2-40B4-BE49-F238E27FC236}">
                <a16:creationId xmlns:a16="http://schemas.microsoft.com/office/drawing/2014/main" id="{43105540-0D36-4F88-0C23-65B77A154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308975" cy="50403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EIS erano complessi da programmare, costosi e rigidi nell’uso.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Il problema dei EIS è che si creava una profonda spaccatura tra chi aveva le informazioni e chi non le aveva.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Tuttavia gli EIS scomparvero perché cambiò il modello organizzativo centralizzato in un modello in cui le responsabilità veniva distribuite.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olo 1">
            <a:extLst>
              <a:ext uri="{FF2B5EF4-FFF2-40B4-BE49-F238E27FC236}">
                <a16:creationId xmlns:a16="http://schemas.microsoft.com/office/drawing/2014/main" id="{0B78D096-BCDA-B1D4-1C3A-38CD58054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2225"/>
            <a:ext cx="8001000" cy="1143000"/>
          </a:xfrm>
        </p:spPr>
        <p:txBody>
          <a:bodyPr/>
          <a:lstStyle/>
          <a:p>
            <a:r>
              <a:rPr lang="it-IT" altLang="it-IT"/>
              <a:t>L’anarchia dell’informazione - 1</a:t>
            </a:r>
          </a:p>
        </p:txBody>
      </p:sp>
      <p:sp>
        <p:nvSpPr>
          <p:cNvPr id="36866" name="Segnaposto contenuto 2">
            <a:extLst>
              <a:ext uri="{FF2B5EF4-FFF2-40B4-BE49-F238E27FC236}">
                <a16:creationId xmlns:a16="http://schemas.microsoft.com/office/drawing/2014/main" id="{1A8D9E9A-E8A6-0871-6FF9-0438F16DA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1196975"/>
            <a:ext cx="8640762" cy="50403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L’anarchia dell’informazione nasce quando individui o interi reparti prendono in mano direttamente le proprie esigenze informative.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Negli anni 80 e 90 - con la diffusione dei desktop e con la disponibilità di database, fogli elettronici e altri software applicativi - divenne funzionale per i vari reparti creare i propri sistemi informativi.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Questo si tradusse in </a:t>
            </a:r>
            <a:r>
              <a:rPr lang="it-IT" altLang="it-IT" sz="2400" i="1"/>
              <a:t>feudi di dati, o silos di dati.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Realizzati su piattaforme e applicativi hardware e software eterogenei, erano incapaci di comunicare tra di loro.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olo 1">
            <a:extLst>
              <a:ext uri="{FF2B5EF4-FFF2-40B4-BE49-F238E27FC236}">
                <a16:creationId xmlns:a16="http://schemas.microsoft.com/office/drawing/2014/main" id="{8319BD94-DF2F-59C7-87C7-0CD43B366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588"/>
            <a:ext cx="8001000" cy="1143000"/>
          </a:xfrm>
        </p:spPr>
        <p:txBody>
          <a:bodyPr/>
          <a:lstStyle/>
          <a:p>
            <a:r>
              <a:rPr lang="it-IT" altLang="it-IT"/>
              <a:t>L’anarchia dell’informazione - 2</a:t>
            </a:r>
          </a:p>
        </p:txBody>
      </p:sp>
      <p:sp>
        <p:nvSpPr>
          <p:cNvPr id="37890" name="Segnaposto contenuto 2">
            <a:extLst>
              <a:ext uri="{FF2B5EF4-FFF2-40B4-BE49-F238E27FC236}">
                <a16:creationId xmlns:a16="http://schemas.microsoft.com/office/drawing/2014/main" id="{45A22959-BDAB-D8CA-04D2-D001C7198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888" y="1196975"/>
            <a:ext cx="8640762" cy="50403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I dati relativi ai clienti non erano immagazzinati a livello centrale, ma gestite a livello locale sui singoli PC.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Quando un venditore lasciava la ditta, spesso anche le informazioni da lui gestite andavano perse.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Dati contrastanti, imprecisi e non integrati possono compromettere le attività di un’organizzazione.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Si possono verificare situazioni in cui un dirigente riceve un report con dati contrastanti da due uffici diversi, mettendo in dubbio la validità delle informazioni.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Problema di coerenza dei dati + difficoltà di integrazione.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26">
            <a:extLst>
              <a:ext uri="{FF2B5EF4-FFF2-40B4-BE49-F238E27FC236}">
                <a16:creationId xmlns:a16="http://schemas.microsoft.com/office/drawing/2014/main" id="{A2AC21E0-C854-7419-9945-57D533651E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 sistemi informativi direzionali</a:t>
            </a:r>
          </a:p>
        </p:txBody>
      </p:sp>
      <p:sp>
        <p:nvSpPr>
          <p:cNvPr id="19458" name="Rectangle 1027">
            <a:extLst>
              <a:ext uri="{FF2B5EF4-FFF2-40B4-BE49-F238E27FC236}">
                <a16:creationId xmlns:a16="http://schemas.microsoft.com/office/drawing/2014/main" id="{DF9779F9-FE6D-364B-4E48-8DBA9DC0E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it-IT" altLang="it-IT"/>
              <a:t>Business Intelligence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/>
              <a:t>&amp;</a:t>
            </a:r>
          </a:p>
          <a:p>
            <a:pPr eaLnBrk="1" hangingPunct="1">
              <a:buFont typeface="Wingdings" pitchFamily="2" charset="2"/>
              <a:buNone/>
            </a:pPr>
            <a:r>
              <a:rPr lang="it-IT" altLang="it-IT"/>
              <a:t>Analytics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olo 1">
            <a:extLst>
              <a:ext uri="{FF2B5EF4-FFF2-40B4-BE49-F238E27FC236}">
                <a16:creationId xmlns:a16="http://schemas.microsoft.com/office/drawing/2014/main" id="{CC0C504F-3185-2C25-2B0A-21182FB63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9525"/>
            <a:ext cx="8001000" cy="1143000"/>
          </a:xfrm>
        </p:spPr>
        <p:txBody>
          <a:bodyPr/>
          <a:lstStyle/>
          <a:p>
            <a:r>
              <a:rPr lang="it-IT" altLang="it-IT"/>
              <a:t>La democrazia dell’informazione</a:t>
            </a:r>
          </a:p>
        </p:txBody>
      </p:sp>
      <p:sp>
        <p:nvSpPr>
          <p:cNvPr id="38914" name="Segnaposto contenuto 2">
            <a:extLst>
              <a:ext uri="{FF2B5EF4-FFF2-40B4-BE49-F238E27FC236}">
                <a16:creationId xmlns:a16="http://schemas.microsoft.com/office/drawing/2014/main" id="{68834DCB-78BD-D526-ADF3-8109C2239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8001000" cy="3733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Negli ultimi anni nelle aziende si è compreso che per diventare agili e efficienti non è più possibile lasciare la maggioranza dei dipendenti all’oscuro di ciò che riguarda l’azienda, costringendoli a procedere e prendere decisione senza conoscere i fatti.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Nel suo modello di responsabilizzazione, </a:t>
            </a:r>
            <a:r>
              <a:rPr lang="it-IT" altLang="it-IT" sz="2400" b="1"/>
              <a:t>Peter F. Drucker </a:t>
            </a:r>
            <a:r>
              <a:rPr lang="it-IT" altLang="it-IT" sz="2400"/>
              <a:t>sostiene che </a:t>
            </a:r>
            <a:r>
              <a:rPr lang="it-IT" altLang="it-IT" sz="2400" i="1"/>
              <a:t>“</a:t>
            </a:r>
            <a:r>
              <a:rPr lang="it-IT" altLang="ja-JP" sz="2400" b="1" i="1"/>
              <a:t>una decisione va presa al livello più basso possibile nell</a:t>
            </a:r>
            <a:r>
              <a:rPr lang="it-IT" altLang="it-IT" sz="2400" b="1" i="1"/>
              <a:t>’</a:t>
            </a:r>
            <a:r>
              <a:rPr lang="it-IT" altLang="ja-JP" sz="2400" b="1" i="1"/>
              <a:t>organizzazione e quanto più vicino possibile al punto in cui essa verrà messa in pratica</a:t>
            </a:r>
            <a:r>
              <a:rPr lang="it-IT" altLang="it-IT" sz="2400" i="1"/>
              <a:t>”</a:t>
            </a:r>
            <a:r>
              <a:rPr lang="it-IT" altLang="ja-JP" sz="2400" i="1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Per mettere in atto una decisione in modo efficace, occorre far parte della decisione stessa.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olo 1">
            <a:extLst>
              <a:ext uri="{FF2B5EF4-FFF2-40B4-BE49-F238E27FC236}">
                <a16:creationId xmlns:a16="http://schemas.microsoft.com/office/drawing/2014/main" id="{E08EF0D2-372F-C958-5FFB-AF1A39DCD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001000" cy="1143000"/>
          </a:xfrm>
        </p:spPr>
        <p:txBody>
          <a:bodyPr/>
          <a:lstStyle/>
          <a:p>
            <a:r>
              <a:rPr lang="it-IT" altLang="it-IT"/>
              <a:t>Il caso Eli Lilly - 1</a:t>
            </a:r>
          </a:p>
        </p:txBody>
      </p:sp>
      <p:sp>
        <p:nvSpPr>
          <p:cNvPr id="39938" name="Segnaposto contenuto 2">
            <a:extLst>
              <a:ext uri="{FF2B5EF4-FFF2-40B4-BE49-F238E27FC236}">
                <a16:creationId xmlns:a16="http://schemas.microsoft.com/office/drawing/2014/main" id="{78C90A5D-DC53-EED2-EEB3-79330FD5E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361363" cy="3733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Eli Lilly, gigante farmaceutico di Indianapolis, Indiana.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La comunità degli utenti dipendevano dallo staff IT per: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Istallazione e manutenzione dei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Programmi applicativi (fogli elettronici, etc …)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Richiesta di informazioni di una certa complessità (l’IT doveva interrogare archivi di dati che si trovavano oltre il dominio del computer di quell’utente).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Sovraccarico per lo staff IT, e spesso i report prodotti dall’IT non erano quelli voluti dagli utenti.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“...dovevi fare diversi tentativi prima di azzeccare quello che volevano gli utenti”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olo 1">
            <a:extLst>
              <a:ext uri="{FF2B5EF4-FFF2-40B4-BE49-F238E27FC236}">
                <a16:creationId xmlns:a16="http://schemas.microsoft.com/office/drawing/2014/main" id="{4A026801-F678-BA0F-6010-5B6037673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001000" cy="1143000"/>
          </a:xfrm>
        </p:spPr>
        <p:txBody>
          <a:bodyPr/>
          <a:lstStyle/>
          <a:p>
            <a:r>
              <a:rPr lang="it-IT" altLang="it-IT"/>
              <a:t>Il caso Eli Lilly - 2</a:t>
            </a:r>
          </a:p>
        </p:txBody>
      </p:sp>
      <p:sp>
        <p:nvSpPr>
          <p:cNvPr id="40962" name="Segnaposto contenuto 2">
            <a:extLst>
              <a:ext uri="{FF2B5EF4-FFF2-40B4-BE49-F238E27FC236}">
                <a16:creationId xmlns:a16="http://schemas.microsoft.com/office/drawing/2014/main" id="{17F5E783-EC95-4140-DEC4-EAB569882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642350" cy="50403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Oggi Lilly è cambiata: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Sistema che permetterà agli utenti di accedere via WEB al datawarehouse dell’organizzazione.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Il settore IT non fungerà più da intermediario tra gli utenti e le loro esigenze informative.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L’uso dei dati del datawarehouse è passato da 40 (specialisti di marketing) a 3000 (+ rappresentanti di vendita).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altLang="it-IT"/>
              <a:t>Si sta andando verso la democrazia dell’informazione.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olo 1">
            <a:extLst>
              <a:ext uri="{FF2B5EF4-FFF2-40B4-BE49-F238E27FC236}">
                <a16:creationId xmlns:a16="http://schemas.microsoft.com/office/drawing/2014/main" id="{707D9975-1B2E-B8DE-5256-B8D4C4BD6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001000" cy="1143000"/>
          </a:xfrm>
        </p:spPr>
        <p:txBody>
          <a:bodyPr/>
          <a:lstStyle/>
          <a:p>
            <a:r>
              <a:rPr lang="it-IT" altLang="it-IT"/>
              <a:t>Valore del Business Intelligence - 1</a:t>
            </a:r>
          </a:p>
        </p:txBody>
      </p:sp>
      <p:sp>
        <p:nvSpPr>
          <p:cNvPr id="41986" name="Segnaposto contenuto 2">
            <a:extLst>
              <a:ext uri="{FF2B5EF4-FFF2-40B4-BE49-F238E27FC236}">
                <a16:creationId xmlns:a16="http://schemas.microsoft.com/office/drawing/2014/main" id="{AEC4E78F-0B52-6B31-5095-B81FB14AE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96975"/>
            <a:ext cx="9158288" cy="5040313"/>
          </a:xfrm>
        </p:spPr>
        <p:txBody>
          <a:bodyPr/>
          <a:lstStyle/>
          <a:p>
            <a:r>
              <a:rPr lang="it-IT" altLang="it-IT" sz="2400"/>
              <a:t>Recenti studi hanno dimostrato che il valore della soluzione Business Intelligence di un’azienda dipende molto da tre fattori:</a:t>
            </a:r>
          </a:p>
          <a:p>
            <a:pPr lvl="1"/>
            <a:r>
              <a:rPr lang="it-IT" altLang="it-IT" b="1"/>
              <a:t>Il livello di democratizzazione del software </a:t>
            </a:r>
            <a:r>
              <a:rPr lang="it-IT" altLang="it-IT"/>
              <a:t>di Business Intelligence all’interno dell’organizzazione (cioè il rapporto tra gli utenti che hanno accesso alla business intelligence e il numero totale dei desktop).</a:t>
            </a:r>
          </a:p>
          <a:p>
            <a:pPr lvl="1"/>
            <a:r>
              <a:rPr lang="it-IT" altLang="it-IT" b="1"/>
              <a:t>Il livello di responsabilizzazione </a:t>
            </a:r>
            <a:r>
              <a:rPr lang="it-IT" altLang="it-IT"/>
              <a:t>(numero di utenti autorizzati a effettuare richieste ad hoc di dati rispetto al numero di utenti totali).</a:t>
            </a:r>
          </a:p>
          <a:p>
            <a:pPr lvl="1"/>
            <a:r>
              <a:rPr lang="it-IT" altLang="it-IT" b="1"/>
              <a:t>La propensione “culturale” a superare i “compartimenti stagni” dell’organizzazione </a:t>
            </a:r>
            <a:r>
              <a:rPr lang="it-IT" altLang="it-IT"/>
              <a:t>(numero dei dipartmenti coinvolti nella soluzione moltiplicato per la capacità di avere accesso a informazioni di altri dipendenti).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olo 1">
            <a:extLst>
              <a:ext uri="{FF2B5EF4-FFF2-40B4-BE49-F238E27FC236}">
                <a16:creationId xmlns:a16="http://schemas.microsoft.com/office/drawing/2014/main" id="{1292BB24-F4DC-3262-14AC-EA80379C4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001000" cy="1143000"/>
          </a:xfrm>
        </p:spPr>
        <p:txBody>
          <a:bodyPr/>
          <a:lstStyle/>
          <a:p>
            <a:r>
              <a:rPr lang="it-IT" altLang="it-IT"/>
              <a:t>Valore del Business Intelligence – 2</a:t>
            </a:r>
          </a:p>
        </p:txBody>
      </p:sp>
      <p:sp>
        <p:nvSpPr>
          <p:cNvPr id="43010" name="Segnaposto contenuto 2">
            <a:extLst>
              <a:ext uri="{FF2B5EF4-FFF2-40B4-BE49-F238E27FC236}">
                <a16:creationId xmlns:a16="http://schemas.microsoft.com/office/drawing/2014/main" id="{A152B94F-4B13-DB38-74C3-C7FB5F7EC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640763" cy="50403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it-IT" altLang="it-IT" b="1"/>
              <a:t>Maggiore è il livello di democratizzazione e di responsabilizzazione, più alto è il valore. 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In altri termini, maggiore è la quota di utenti che ha accesso ai dati aziendali, e più ampio è il ventaglio di informazioni loro fornite, più intelligente e pertanto vincente è l’organizzazione.</a:t>
            </a:r>
          </a:p>
          <a:p>
            <a:pPr>
              <a:spcBef>
                <a:spcPts val="600"/>
              </a:spcBef>
            </a:pPr>
            <a:r>
              <a:rPr lang="it-IT" altLang="it-IT" b="1"/>
              <a:t>Maggiore è la propensione a rompere i confini dell’organizzazione, più alto è il valore. 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In altri termini, più sono i reparti che rendono disponibili i loro dati e maggiore è la quota di utenti autorizzati ad accedervi da altri reparti, più intelligente e vincente è l’organizzazione.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olo 1">
            <a:extLst>
              <a:ext uri="{FF2B5EF4-FFF2-40B4-BE49-F238E27FC236}">
                <a16:creationId xmlns:a16="http://schemas.microsoft.com/office/drawing/2014/main" id="{08B514DD-6239-534F-26C6-F678216DD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4925"/>
            <a:ext cx="8001000" cy="1143000"/>
          </a:xfrm>
        </p:spPr>
        <p:txBody>
          <a:bodyPr/>
          <a:lstStyle/>
          <a:p>
            <a:r>
              <a:rPr lang="it-IT" altLang="it-IT"/>
              <a:t>Le ambasciate delle informazioni</a:t>
            </a:r>
          </a:p>
        </p:txBody>
      </p:sp>
      <p:sp>
        <p:nvSpPr>
          <p:cNvPr id="44034" name="Segnaposto contenuto 2">
            <a:extLst>
              <a:ext uri="{FF2B5EF4-FFF2-40B4-BE49-F238E27FC236}">
                <a16:creationId xmlns:a16="http://schemas.microsoft.com/office/drawing/2014/main" id="{F28E1074-124A-DCA2-C3E1-B01E1AEB3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3213" y="1196975"/>
            <a:ext cx="8840787" cy="504031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La democrazia dell’informazione non deve necessariamente arrestarsi al sistema firewall della rete aziendale.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Una extranet di Business Intelligence permette a persone esterne all’organizzazione - come clienti o altri utenti che interagiscono con “l’azienda” – di poter consultare e analizzare informazioni.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altLang="it-IT" sz="2400"/>
              <a:t>Possibilità di offrire un enorme valore ai corrispondenti esterni dell’organizzazione.</a:t>
            </a:r>
          </a:p>
          <a:p>
            <a:pPr>
              <a:spcBef>
                <a:spcPts val="600"/>
              </a:spcBef>
            </a:pPr>
            <a:r>
              <a:rPr lang="it-IT" altLang="it-IT" sz="2400"/>
              <a:t>Tre aree di applicazioni:</a:t>
            </a:r>
          </a:p>
          <a:p>
            <a:pPr lvl="1">
              <a:spcBef>
                <a:spcPct val="0"/>
              </a:spcBef>
            </a:pPr>
            <a:r>
              <a:rPr lang="it-IT" altLang="it-IT" i="1"/>
              <a:t>Supply chain extranet</a:t>
            </a:r>
          </a:p>
          <a:p>
            <a:pPr lvl="1">
              <a:spcBef>
                <a:spcPct val="0"/>
              </a:spcBef>
            </a:pPr>
            <a:r>
              <a:rPr lang="it-IT" altLang="it-IT" i="1"/>
              <a:t>Customer relationship extranet</a:t>
            </a:r>
          </a:p>
          <a:p>
            <a:pPr lvl="1">
              <a:spcBef>
                <a:spcPct val="0"/>
              </a:spcBef>
            </a:pPr>
            <a:r>
              <a:rPr lang="it-IT" altLang="it-IT" i="1"/>
              <a:t>Information brokerage extranet</a:t>
            </a:r>
            <a:endParaRPr lang="it-IT" altLang="it-I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>
            <a:extLst>
              <a:ext uri="{FF2B5EF4-FFF2-40B4-BE49-F238E27FC236}">
                <a16:creationId xmlns:a16="http://schemas.microsoft.com/office/drawing/2014/main" id="{2C496611-9109-5075-5E48-9FEA8CFE39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Architettura Tecnologica per i sistemi informativi direzionali</a:t>
            </a:r>
          </a:p>
        </p:txBody>
      </p:sp>
      <p:sp>
        <p:nvSpPr>
          <p:cNvPr id="45058" name="Rectangle 1027">
            <a:extLst>
              <a:ext uri="{FF2B5EF4-FFF2-40B4-BE49-F238E27FC236}">
                <a16:creationId xmlns:a16="http://schemas.microsoft.com/office/drawing/2014/main" id="{E71D96A3-42CB-3762-042A-E82FECDCA0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it-IT" altLang="it-I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Immagine 4">
            <a:extLst>
              <a:ext uri="{FF2B5EF4-FFF2-40B4-BE49-F238E27FC236}">
                <a16:creationId xmlns:a16="http://schemas.microsoft.com/office/drawing/2014/main" id="{EB1DDA94-D5D6-9A00-CD40-0548EAB7A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ttangolo 5">
            <a:extLst>
              <a:ext uri="{FF2B5EF4-FFF2-40B4-BE49-F238E27FC236}">
                <a16:creationId xmlns:a16="http://schemas.microsoft.com/office/drawing/2014/main" id="{277C4A7C-DA03-7010-7AA1-2BC3319E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3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5400" baseline="30000">
                <a:latin typeface="Times New Roman" panose="02020603050405020304" pitchFamily="18" charset="0"/>
              </a:rPr>
              <a:t>ESIGENZE INFORMATIVE ANALITICHE</a:t>
            </a:r>
            <a:endParaRPr lang="it-IT" altLang="it-IT" sz="5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olo 1">
            <a:extLst>
              <a:ext uri="{FF2B5EF4-FFF2-40B4-BE49-F238E27FC236}">
                <a16:creationId xmlns:a16="http://schemas.microsoft.com/office/drawing/2014/main" id="{A312A37D-248B-D015-AAF5-C72E3C583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200"/>
              <a:t>CARATTERISTICHE DELLE INFORMAZIONI DIREZIONALI ED ANALITICHE </a:t>
            </a:r>
            <a:br>
              <a:rPr lang="it-IT" altLang="it-IT" sz="3200"/>
            </a:br>
            <a:endParaRPr lang="it-IT" altLang="it-IT" sz="3200"/>
          </a:p>
        </p:txBody>
      </p:sp>
      <p:pic>
        <p:nvPicPr>
          <p:cNvPr id="48130" name="Immagine 5">
            <a:extLst>
              <a:ext uri="{FF2B5EF4-FFF2-40B4-BE49-F238E27FC236}">
                <a16:creationId xmlns:a16="http://schemas.microsoft.com/office/drawing/2014/main" id="{ECBF61E8-8EEF-EC3A-175A-05E7B18F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225"/>
            <a:ext cx="47117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ttangolo 6">
            <a:extLst>
              <a:ext uri="{FF2B5EF4-FFF2-40B4-BE49-F238E27FC236}">
                <a16:creationId xmlns:a16="http://schemas.microsoft.com/office/drawing/2014/main" id="{C9E33813-CB7B-B333-79DB-D7C0CB5E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1709738"/>
            <a:ext cx="35179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• </a:t>
            </a:r>
            <a:r>
              <a:rPr lang="it-IT" altLang="it-IT" sz="2400" b="1" baseline="30000">
                <a:latin typeface="Times New Roman" panose="02020603050405020304" pitchFamily="18" charset="0"/>
              </a:rPr>
              <a:t>Le informazioni direzionali ed analitiche sono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Periodiche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Prodotte da calcoli od aggregazioni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Rispecchiano obiettivi e/o dati effettivi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• P.e. i dati di Conto Economico di un’ azienda automobilistica provengono da molteplici SI operativi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vendite e distribuzione,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ordini di acquisto,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sistemi contabili vari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• </a:t>
            </a:r>
            <a:r>
              <a:rPr lang="it-IT" altLang="it-IT" sz="2400" b="1" baseline="30000">
                <a:latin typeface="Times New Roman" panose="02020603050405020304" pitchFamily="18" charset="0"/>
              </a:rPr>
              <a:t>Conseguentemente: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la progettazione BI é top-down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Definisce le variabili che la BI deve elaborare (</a:t>
            </a:r>
            <a:r>
              <a:rPr lang="it-IT" altLang="it-IT" sz="2400" i="1" baseline="30000">
                <a:latin typeface="Times New Roman" panose="02020603050405020304" pitchFamily="18" charset="0"/>
              </a:rPr>
              <a:t>target data</a:t>
            </a:r>
            <a:r>
              <a:rPr lang="it-IT" altLang="it-IT" sz="2400" baseline="3000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Individua le fonti informative corrispondenti (</a:t>
            </a:r>
            <a:r>
              <a:rPr lang="it-IT" altLang="it-IT" sz="2400" i="1" baseline="30000">
                <a:latin typeface="Times New Roman" panose="02020603050405020304" pitchFamily="18" charset="0"/>
              </a:rPr>
              <a:t>source data</a:t>
            </a:r>
            <a:r>
              <a:rPr lang="it-IT" altLang="it-IT" sz="2400" baseline="30000">
                <a:latin typeface="Times New Roman" panose="02020603050405020304" pitchFamily="18" charset="0"/>
              </a:rPr>
              <a:t>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aseline="30000">
                <a:latin typeface="Times New Roman" panose="02020603050405020304" pitchFamily="18" charset="0"/>
              </a:rPr>
              <a:t>– Definisce le elaborazioni di estrazione/ trasformazioni necessarie</a:t>
            </a:r>
            <a:endParaRPr lang="it-IT" altLang="it-IT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13125-EA93-DB6E-2ED5-6A56DF41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it-IT" dirty="0"/>
              <a:t>SCHEMA DEI SISTEMI DI BUSINESS INTELLIGENCE </a:t>
            </a:r>
            <a:br>
              <a:rPr lang="it-IT" dirty="0"/>
            </a:br>
            <a:endParaRPr lang="it-IT" dirty="0"/>
          </a:p>
        </p:txBody>
      </p:sp>
      <p:pic>
        <p:nvPicPr>
          <p:cNvPr id="49154" name="Immagine 3">
            <a:extLst>
              <a:ext uri="{FF2B5EF4-FFF2-40B4-BE49-F238E27FC236}">
                <a16:creationId xmlns:a16="http://schemas.microsoft.com/office/drawing/2014/main" id="{B5DFDD30-8A66-001B-8D5D-A4A3B258F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631950"/>
            <a:ext cx="88900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207F5-989E-2CED-00F3-7CC7FA33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0"/>
            <a:ext cx="8001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dirty="0"/>
              <a:t>Che cosa sono la Business Intelligence e la Business Analytics 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27638D-63C1-2C64-B8EE-2F163A902489}"/>
              </a:ext>
            </a:extLst>
          </p:cNvPr>
          <p:cNvSpPr txBox="1"/>
          <p:nvPr/>
        </p:nvSpPr>
        <p:spPr>
          <a:xfrm>
            <a:off x="384175" y="1268413"/>
            <a:ext cx="3965575" cy="28622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it-IT" altLang="it-IT" sz="2000" b="1"/>
              <a:t>Business Intelligence (BI)</a:t>
            </a:r>
          </a:p>
          <a:p>
            <a:pPr>
              <a:defRPr/>
            </a:pPr>
            <a:r>
              <a:rPr lang="it-IT" altLang="it-IT" sz="2000"/>
              <a:t>tecniche basate su tecnologie di elaborazione dell’informazione per l’analisi dei dati di business (… di servizi); analisi normalmente effettuate su fatti caratteristici (es. vendite, costi) osservati in base a differenti dimensioni (per prodotti, territorio, divisione, tempo,…)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858730-85FF-0608-93C6-6726945E67FD}"/>
              </a:ext>
            </a:extLst>
          </p:cNvPr>
          <p:cNvSpPr txBox="1"/>
          <p:nvPr/>
        </p:nvSpPr>
        <p:spPr>
          <a:xfrm>
            <a:off x="468313" y="4508500"/>
            <a:ext cx="3963987" cy="1323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it-IT" altLang="it-IT" sz="2000" b="1"/>
              <a:t>Business Intelligence </a:t>
            </a:r>
            <a:r>
              <a:rPr lang="it-IT" altLang="it-IT" sz="2000"/>
              <a:t>generalmente risponde a domande come: cosa è accaduto?; quanti?, dove?, dove è esattamente il problema?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ADC3EA-5E63-2104-936E-F11AA49CA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1268413"/>
            <a:ext cx="3965575" cy="29241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latin typeface="Times New Roman" panose="02020603050405020304" pitchFamily="18" charset="0"/>
              </a:rPr>
              <a:t>Business Analytics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Tecniche basate su  skill (competenze metodologiche) e tecnologie applicative per una continua esplorazione e investigazione delle performance del business passato per conoscere e guidare la pianificazione del business futuro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27BD2A-320A-8AD0-52B6-60546C0E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4508500"/>
            <a:ext cx="3965575" cy="20018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latin typeface="Times New Roman" panose="02020603050405020304" pitchFamily="18" charset="0"/>
              </a:rPr>
              <a:t>Business Analytics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generalmente risponde a domande come: cosa significa quello che sta accadendo? Cosa potrà succedere se questo trend continua? Quale è il miglior risultato?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8BD1F-3982-5524-E778-684E1E75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dirty="0"/>
              <a:t>IL LIVELLO DI MEMORIZZAZIONE: DATA WAREHOUSE : PASSI DI PROGETTAZIONE </a:t>
            </a:r>
            <a:br>
              <a:rPr lang="it-IT" dirty="0"/>
            </a:br>
            <a:endParaRPr lang="it-IT" dirty="0"/>
          </a:p>
        </p:txBody>
      </p:sp>
      <p:pic>
        <p:nvPicPr>
          <p:cNvPr id="50178" name="Immagine 3">
            <a:extLst>
              <a:ext uri="{FF2B5EF4-FFF2-40B4-BE49-F238E27FC236}">
                <a16:creationId xmlns:a16="http://schemas.microsoft.com/office/drawing/2014/main" id="{C2D07F9C-B998-315F-4355-85A05EB2E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900"/>
            <a:ext cx="89916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88688-9235-E8DB-AA5E-6A8912C8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274638"/>
            <a:ext cx="87788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dirty="0"/>
              <a:t>IL LIVELLO DI MEMORIZZAZIONE DATA MART &amp; OLAP </a:t>
            </a:r>
            <a:br>
              <a:rPr lang="it-IT" dirty="0"/>
            </a:br>
            <a:endParaRPr lang="it-IT" dirty="0"/>
          </a:p>
        </p:txBody>
      </p:sp>
      <p:pic>
        <p:nvPicPr>
          <p:cNvPr id="51202" name="Immagine 3">
            <a:extLst>
              <a:ext uri="{FF2B5EF4-FFF2-40B4-BE49-F238E27FC236}">
                <a16:creationId xmlns:a16="http://schemas.microsoft.com/office/drawing/2014/main" id="{3806633E-6AD2-420B-8D78-85CC2E9E4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74850"/>
            <a:ext cx="42037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ttangolo 4">
            <a:extLst>
              <a:ext uri="{FF2B5EF4-FFF2-40B4-BE49-F238E27FC236}">
                <a16:creationId xmlns:a16="http://schemas.microsoft.com/office/drawing/2014/main" id="{984B3391-0083-1E6E-B63A-95D3C745E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196975"/>
            <a:ext cx="382905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• memorizza le informazioni più frequentemente consultate dallo utente sostituendo in modo efficiente query ad hoc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• é formato da basi di dati multi- dimensionali (OLAP) strutturate in ipercubi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• La tecnologia OLAP può essere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– MOLAP (multidimensional OLAP) in cui la ipercubo è reale ed esiste sul server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– ROLAP (Relational OLAP) in cui l’</a:t>
            </a:r>
            <a:r>
              <a:rPr lang="it-IT" altLang="ja-JP" sz="2000">
                <a:latin typeface="Times New Roman" panose="02020603050405020304" pitchFamily="18" charset="0"/>
              </a:rPr>
              <a:t>ipercubo è un vista volatile formata da una base dati relazionale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olo 1">
            <a:extLst>
              <a:ext uri="{FF2B5EF4-FFF2-40B4-BE49-F238E27FC236}">
                <a16:creationId xmlns:a16="http://schemas.microsoft.com/office/drawing/2014/main" id="{822328B8-E0E3-E9B6-F0F9-BA3E00DF8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IL LIVELLO DI MEMORIZZAZIONE : DATA MART &amp; OLAP </a:t>
            </a:r>
          </a:p>
        </p:txBody>
      </p:sp>
      <p:pic>
        <p:nvPicPr>
          <p:cNvPr id="52226" name="Immagine 3">
            <a:extLst>
              <a:ext uri="{FF2B5EF4-FFF2-40B4-BE49-F238E27FC236}">
                <a16:creationId xmlns:a16="http://schemas.microsoft.com/office/drawing/2014/main" id="{6B505268-EBE9-E235-5EB2-041A7A0C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475"/>
            <a:ext cx="914400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olo 1">
            <a:extLst>
              <a:ext uri="{FF2B5EF4-FFF2-40B4-BE49-F238E27FC236}">
                <a16:creationId xmlns:a16="http://schemas.microsoft.com/office/drawing/2014/main" id="{FEF7A4E4-75F2-1007-2A55-EAB7BF42C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8001000" cy="1143000"/>
          </a:xfrm>
        </p:spPr>
        <p:txBody>
          <a:bodyPr/>
          <a:lstStyle/>
          <a:p>
            <a:r>
              <a:rPr lang="it-IT" altLang="it-IT"/>
              <a:t>IL LIVELLO DI ELABORAZIONE </a:t>
            </a:r>
          </a:p>
        </p:txBody>
      </p:sp>
      <p:pic>
        <p:nvPicPr>
          <p:cNvPr id="53250" name="Immagine 3">
            <a:extLst>
              <a:ext uri="{FF2B5EF4-FFF2-40B4-BE49-F238E27FC236}">
                <a16:creationId xmlns:a16="http://schemas.microsoft.com/office/drawing/2014/main" id="{04523D24-3D36-CB00-F537-C2981B49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363"/>
            <a:ext cx="43307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ttangolo 4">
            <a:extLst>
              <a:ext uri="{FF2B5EF4-FFF2-40B4-BE49-F238E27FC236}">
                <a16:creationId xmlns:a16="http://schemas.microsoft.com/office/drawing/2014/main" id="{8EC446E3-7D46-BABE-9325-84538EFD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011363"/>
            <a:ext cx="38989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• Il livello 4 elabora informazioni sintetiche per il management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• Il livello 4 comprende i motori applicativi per: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– calcolo (con tecnologia DSS)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– presentazione, di tipo interattivo guidato, finalizzata ad utenti inesperti (EIS)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– preparazione di rendiconti, con funzionalità ricche e complesse, finalizzate ad utenti esperti (reporting)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– motori vari di analisi, p.e. data mining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olo 1">
            <a:extLst>
              <a:ext uri="{FF2B5EF4-FFF2-40B4-BE49-F238E27FC236}">
                <a16:creationId xmlns:a16="http://schemas.microsoft.com/office/drawing/2014/main" id="{2436EE97-4ED7-9AE0-216B-334BA0849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Overview</a:t>
            </a:r>
          </a:p>
        </p:txBody>
      </p:sp>
      <p:sp>
        <p:nvSpPr>
          <p:cNvPr id="96259" name="Ovale 4">
            <a:extLst>
              <a:ext uri="{FF2B5EF4-FFF2-40B4-BE49-F238E27FC236}">
                <a16:creationId xmlns:a16="http://schemas.microsoft.com/office/drawing/2014/main" id="{A11170E0-C560-117F-9C57-39D960CCC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573338"/>
            <a:ext cx="5130800" cy="3384550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endParaRPr lang="it-IT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Ovale 5">
            <a:extLst>
              <a:ext uri="{FF2B5EF4-FFF2-40B4-BE49-F238E27FC236}">
                <a16:creationId xmlns:a16="http://schemas.microsoft.com/office/drawing/2014/main" id="{14310BBF-27AF-AA23-DC9D-386D23FA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3295650"/>
            <a:ext cx="3071813" cy="1881188"/>
          </a:xfrm>
          <a:prstGeom prst="ellipse">
            <a:avLst/>
          </a:prstGeom>
          <a:solidFill>
            <a:srgbClr val="95C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54276" name="Rettangolo 6">
            <a:extLst>
              <a:ext uri="{FF2B5EF4-FFF2-40B4-BE49-F238E27FC236}">
                <a16:creationId xmlns:a16="http://schemas.microsoft.com/office/drawing/2014/main" id="{1374C4C5-A8E7-9369-8753-22E5E13A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28130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Calibri" panose="020F0502020204030204" pitchFamily="34" charset="0"/>
              </a:rPr>
              <a:t>Decision Support</a:t>
            </a:r>
          </a:p>
        </p:txBody>
      </p:sp>
      <p:sp>
        <p:nvSpPr>
          <p:cNvPr id="54277" name="Rettangolo 7">
            <a:extLst>
              <a:ext uri="{FF2B5EF4-FFF2-40B4-BE49-F238E27FC236}">
                <a16:creationId xmlns:a16="http://schemas.microsoft.com/office/drawing/2014/main" id="{65614533-21DB-4812-4C5F-68BB67D3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3400425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Calibri" panose="020F0502020204030204" pitchFamily="34" charset="0"/>
              </a:rPr>
              <a:t>DSS</a:t>
            </a:r>
          </a:p>
        </p:txBody>
      </p:sp>
      <p:sp>
        <p:nvSpPr>
          <p:cNvPr id="54278" name="Ovale 11">
            <a:extLst>
              <a:ext uri="{FF2B5EF4-FFF2-40B4-BE49-F238E27FC236}">
                <a16:creationId xmlns:a16="http://schemas.microsoft.com/office/drawing/2014/main" id="{3411CA27-C45F-F515-63FC-DA173CB7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3811588"/>
            <a:ext cx="1790700" cy="1292225"/>
          </a:xfrm>
          <a:prstGeom prst="ellipse">
            <a:avLst/>
          </a:prstGeom>
          <a:solidFill>
            <a:srgbClr val="95C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54279" name="Ovale 9">
            <a:extLst>
              <a:ext uri="{FF2B5EF4-FFF2-40B4-BE49-F238E27FC236}">
                <a16:creationId xmlns:a16="http://schemas.microsoft.com/office/drawing/2014/main" id="{ECED75AB-60A8-31A2-661D-0E70C2AD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3748088"/>
            <a:ext cx="1792288" cy="12922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54280" name="Rettangolo 10">
            <a:extLst>
              <a:ext uri="{FF2B5EF4-FFF2-40B4-BE49-F238E27FC236}">
                <a16:creationId xmlns:a16="http://schemas.microsoft.com/office/drawing/2014/main" id="{6AD1A579-0F74-A0B7-11C7-88D0C9B1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3879850"/>
            <a:ext cx="1138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Calibri" panose="020F0502020204030204" pitchFamily="34" charset="0"/>
              </a:rPr>
              <a:t>Analytics</a:t>
            </a:r>
          </a:p>
        </p:txBody>
      </p:sp>
      <p:sp>
        <p:nvSpPr>
          <p:cNvPr id="54281" name="Rettangolo 12">
            <a:extLst>
              <a:ext uri="{FF2B5EF4-FFF2-40B4-BE49-F238E27FC236}">
                <a16:creationId xmlns:a16="http://schemas.microsoft.com/office/drawing/2014/main" id="{48FA643E-C237-1401-A603-B885E3BE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38909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latin typeface="Calibri" panose="020F0502020204030204" pitchFamily="34" charset="0"/>
              </a:rPr>
              <a:t>BI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026">
            <a:extLst>
              <a:ext uri="{FF2B5EF4-FFF2-40B4-BE49-F238E27FC236}">
                <a16:creationId xmlns:a16="http://schemas.microsoft.com/office/drawing/2014/main" id="{342531D9-442E-7F9A-6DBF-B757864F0D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Tecnologie per i sistemi informativi direzionali</a:t>
            </a:r>
            <a:br>
              <a:rPr lang="it-IT" altLang="it-IT"/>
            </a:br>
            <a:r>
              <a:rPr lang="it-IT" altLang="it-IT"/>
              <a:t>Data Warehouse</a:t>
            </a:r>
          </a:p>
        </p:txBody>
      </p:sp>
      <p:sp>
        <p:nvSpPr>
          <p:cNvPr id="55298" name="Rectangle 1027">
            <a:extLst>
              <a:ext uri="{FF2B5EF4-FFF2-40B4-BE49-F238E27FC236}">
                <a16:creationId xmlns:a16="http://schemas.microsoft.com/office/drawing/2014/main" id="{D686822F-D4FD-FB94-ACBB-F7AFB6DDB4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it-IT" altLang="it-IT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4C46B4B-2908-A1D2-7D72-B0E628196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284538"/>
            <a:ext cx="7772400" cy="1066800"/>
          </a:xfrm>
        </p:spPr>
        <p:txBody>
          <a:bodyPr/>
          <a:lstStyle/>
          <a:p>
            <a:pPr algn="ctr"/>
            <a:r>
              <a:rPr lang="it-IT" altLang="it-IT" sz="4800"/>
              <a:t>On Line Transaction Processing  e </a:t>
            </a:r>
            <a:br>
              <a:rPr lang="it-IT" altLang="it-IT" sz="4800"/>
            </a:br>
            <a:r>
              <a:rPr lang="it-IT" altLang="it-IT" sz="4800"/>
              <a:t>On Line Analytical Processing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BCE8D8DB-C3D7-71C4-0EA8-BD990BED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On Line Transaction Processing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A567C37A-88E4-B481-2984-D3F0D437F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066800"/>
            <a:ext cx="8458200" cy="556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400"/>
              <a:t>Tradizionale elaborazione di transazioni, che realizzano i </a:t>
            </a:r>
            <a:r>
              <a:rPr lang="it-IT" altLang="it-IT" sz="2400">
                <a:solidFill>
                  <a:schemeClr val="accent2"/>
                </a:solidFill>
              </a:rPr>
              <a:t>processi operativi</a:t>
            </a:r>
            <a:r>
              <a:rPr lang="it-IT" altLang="it-IT" sz="2400"/>
              <a:t> dell</a:t>
            </a:r>
            <a:r>
              <a:rPr lang="ja-JP" altLang="it-IT" sz="2400"/>
              <a:t>’</a:t>
            </a:r>
            <a:r>
              <a:rPr lang="it-IT" altLang="ja-JP" sz="2400"/>
              <a:t>azienda-ente</a:t>
            </a:r>
          </a:p>
          <a:p>
            <a:r>
              <a:rPr lang="it-IT" altLang="it-IT" sz="2400"/>
              <a:t>Operazioni predefinite e relativamente semplici</a:t>
            </a:r>
          </a:p>
          <a:p>
            <a:r>
              <a:rPr lang="it-IT" altLang="it-IT" sz="2400"/>
              <a:t>Ogni operazione coinvolge </a:t>
            </a:r>
            <a:r>
              <a:rPr lang="ja-JP" altLang="it-IT" sz="2400"/>
              <a:t>“</a:t>
            </a:r>
            <a:r>
              <a:rPr lang="it-IT" altLang="ja-JP" sz="2400"/>
              <a:t>pochi</a:t>
            </a:r>
            <a:r>
              <a:rPr lang="ja-JP" altLang="it-IT" sz="2400"/>
              <a:t>”</a:t>
            </a:r>
            <a:r>
              <a:rPr lang="it-IT" altLang="ja-JP" sz="2400"/>
              <a:t> dati</a:t>
            </a:r>
          </a:p>
          <a:p>
            <a:r>
              <a:rPr lang="en-US" altLang="it-IT" sz="2400"/>
              <a:t>Queries senza aggregazioni o con aggregazioni semplici</a:t>
            </a:r>
          </a:p>
          <a:p>
            <a:pPr lvl="1"/>
            <a:r>
              <a:rPr lang="en-US" altLang="it-IT"/>
              <a:t>Es. Prenotazioni online, ricerche per chiave</a:t>
            </a:r>
            <a:endParaRPr lang="it-IT" altLang="it-IT"/>
          </a:p>
          <a:p>
            <a:r>
              <a:rPr lang="it-IT" altLang="it-IT" sz="2400"/>
              <a:t>Dati elementari, aggiornati</a:t>
            </a:r>
          </a:p>
          <a:p>
            <a:r>
              <a:rPr lang="it-IT" altLang="it-IT" sz="2400"/>
              <a:t>Frequenti, molti utenti</a:t>
            </a:r>
          </a:p>
          <a:p>
            <a:r>
              <a:rPr lang="it-IT" altLang="it-IT" sz="2400"/>
              <a:t>Le proprietà </a:t>
            </a:r>
            <a:r>
              <a:rPr lang="ja-JP" altLang="it-IT" sz="2400"/>
              <a:t>“</a:t>
            </a:r>
            <a:r>
              <a:rPr lang="it-IT" altLang="ja-JP" sz="2400" b="1"/>
              <a:t>acide</a:t>
            </a:r>
            <a:r>
              <a:rPr lang="ja-JP" altLang="it-IT" sz="2400"/>
              <a:t>”</a:t>
            </a:r>
            <a:r>
              <a:rPr lang="it-IT" altLang="ja-JP" sz="2400"/>
              <a:t> (atomicità, correttezza, isolamento, durabilità) delle transazioni sono essenziali</a:t>
            </a:r>
          </a:p>
          <a:p>
            <a:r>
              <a:rPr lang="en-US" altLang="it-IT" sz="2400"/>
              <a:t>Ottimizzano il throughput di transazioni di lettura e scrittura in presenza di concorrenza.</a:t>
            </a:r>
            <a:endParaRPr lang="it-IT" altLang="it-IT" sz="240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3F1B6CF3-CA61-51D5-FF69-BDFDAF5EA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Sistemi di supporto alle decisioni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B3B0B012-1F43-50A4-113C-B93202C7F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1550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/>
              <a:t>Richiedono operazioni non previste a priori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Coinvolgono spesso grandi quantità di dati, anche storici e aggregati 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Coinvolgono dati provenienti da varie fonti operative, anche esterne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0F18A248-597B-8DEC-CD00-3E353A0C3696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924175"/>
            <a:ext cx="3960813" cy="2879725"/>
            <a:chOff x="1610" y="1842"/>
            <a:chExt cx="2495" cy="1814"/>
          </a:xfrm>
        </p:grpSpPr>
        <p:sp>
          <p:nvSpPr>
            <p:cNvPr id="59438" name="AutoShape 5">
              <a:extLst>
                <a:ext uri="{FF2B5EF4-FFF2-40B4-BE49-F238E27FC236}">
                  <a16:creationId xmlns:a16="http://schemas.microsoft.com/office/drawing/2014/main" id="{56804957-EDDE-C43C-DE63-BF102F271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842"/>
              <a:ext cx="2495" cy="181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IT" altLang="it-IT" sz="1800" noProof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39" name="Line 6">
              <a:extLst>
                <a:ext uri="{FF2B5EF4-FFF2-40B4-BE49-F238E27FC236}">
                  <a16:creationId xmlns:a16="http://schemas.microsoft.com/office/drawing/2014/main" id="{51021364-822B-E892-DBA5-D3D71645A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249"/>
              <a:ext cx="1897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/>
            </a:p>
          </p:txBody>
        </p:sp>
        <p:sp>
          <p:nvSpPr>
            <p:cNvPr id="59440" name="Line 7">
              <a:extLst>
                <a:ext uri="{FF2B5EF4-FFF2-40B4-BE49-F238E27FC236}">
                  <a16:creationId xmlns:a16="http://schemas.microsoft.com/office/drawing/2014/main" id="{CCC53578-ABF9-8F2E-3AAD-83A4C0FB5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2730"/>
              <a:ext cx="118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/>
            </a:p>
          </p:txBody>
        </p:sp>
        <p:sp>
          <p:nvSpPr>
            <p:cNvPr id="59441" name="Text Box 8">
              <a:extLst>
                <a:ext uri="{FF2B5EF4-FFF2-40B4-BE49-F238E27FC236}">
                  <a16:creationId xmlns:a16="http://schemas.microsoft.com/office/drawing/2014/main" id="{C4CC8084-EBF4-9B6B-54A4-654A4075C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5" y="3359"/>
              <a:ext cx="11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solidFill>
                    <a:schemeClr val="bg1"/>
                  </a:solidFill>
                </a:rPr>
                <a:t>processi operativi</a:t>
              </a:r>
              <a:endParaRPr lang="it-IT" altLang="it-IT" sz="1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42" name="Text Box 9">
              <a:extLst>
                <a:ext uri="{FF2B5EF4-FFF2-40B4-BE49-F238E27FC236}">
                  <a16:creationId xmlns:a16="http://schemas.microsoft.com/office/drawing/2014/main" id="{A9D4E10B-C8CA-5A6A-4CA0-0ED88CE6B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2947"/>
              <a:ext cx="11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solidFill>
                    <a:schemeClr val="bg1"/>
                  </a:solidFill>
                </a:rPr>
                <a:t>processi gestionali</a:t>
              </a:r>
              <a:endParaRPr lang="it-IT" altLang="it-IT" sz="1800">
                <a:solidFill>
                  <a:schemeClr val="bg1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59443" name="Rectangle 10">
              <a:extLst>
                <a:ext uri="{FF2B5EF4-FFF2-40B4-BE49-F238E27FC236}">
                  <a16:creationId xmlns:a16="http://schemas.microsoft.com/office/drawing/2014/main" id="{2F34EF72-36DD-CE4F-972E-B7F46F2E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286"/>
              <a:ext cx="75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solidFill>
                    <a:schemeClr val="bg1"/>
                  </a:solidFill>
                </a:rPr>
                <a:t>processi direzionali</a:t>
              </a:r>
              <a:endParaRPr lang="it-IT" altLang="it-IT" sz="1400">
                <a:solidFill>
                  <a:schemeClr val="bg1"/>
                </a:solidFill>
                <a:latin typeface="Lucida Sans Unicode" panose="020B0602030504020204" pitchFamily="34" charset="0"/>
              </a:endParaRPr>
            </a:p>
          </p:txBody>
        </p:sp>
      </p:grpSp>
      <p:grpSp>
        <p:nvGrpSpPr>
          <p:cNvPr id="59396" name="Group 11">
            <a:extLst>
              <a:ext uri="{FF2B5EF4-FFF2-40B4-BE49-F238E27FC236}">
                <a16:creationId xmlns:a16="http://schemas.microsoft.com/office/drawing/2014/main" id="{33CB05E9-C65E-FA34-BED5-6B34EAC6A05A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5013325"/>
            <a:ext cx="719138" cy="792163"/>
            <a:chOff x="4241" y="2069"/>
            <a:chExt cx="453" cy="499"/>
          </a:xfrm>
        </p:grpSpPr>
        <p:sp>
          <p:nvSpPr>
            <p:cNvPr id="59434" name="Oval 12">
              <a:extLst>
                <a:ext uri="{FF2B5EF4-FFF2-40B4-BE49-F238E27FC236}">
                  <a16:creationId xmlns:a16="http://schemas.microsoft.com/office/drawing/2014/main" id="{AF2BF007-A7D2-BCDA-8B65-80FA4F4F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069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35" name="Oval 13">
              <a:extLst>
                <a:ext uri="{FF2B5EF4-FFF2-40B4-BE49-F238E27FC236}">
                  <a16:creationId xmlns:a16="http://schemas.microsoft.com/office/drawing/2014/main" id="{D1750795-FCB6-49DD-06C4-5BB2DB7B7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32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36" name="Line 14">
              <a:extLst>
                <a:ext uri="{FF2B5EF4-FFF2-40B4-BE49-F238E27FC236}">
                  <a16:creationId xmlns:a16="http://schemas.microsoft.com/office/drawing/2014/main" id="{828D2E20-4335-0901-B10D-FF671D67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9437" name="Line 15">
              <a:extLst>
                <a:ext uri="{FF2B5EF4-FFF2-40B4-BE49-F238E27FC236}">
                  <a16:creationId xmlns:a16="http://schemas.microsoft.com/office/drawing/2014/main" id="{FE4D8CC2-017D-0299-3008-68CBD41F8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  <p:grpSp>
        <p:nvGrpSpPr>
          <p:cNvPr id="59397" name="Group 16">
            <a:extLst>
              <a:ext uri="{FF2B5EF4-FFF2-40B4-BE49-F238E27FC236}">
                <a16:creationId xmlns:a16="http://schemas.microsoft.com/office/drawing/2014/main" id="{5D2AA358-5EB4-D6A4-DE69-D69DCE0D3451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5229225"/>
            <a:ext cx="719138" cy="792163"/>
            <a:chOff x="4241" y="2069"/>
            <a:chExt cx="453" cy="499"/>
          </a:xfrm>
        </p:grpSpPr>
        <p:sp>
          <p:nvSpPr>
            <p:cNvPr id="59430" name="Oval 17">
              <a:extLst>
                <a:ext uri="{FF2B5EF4-FFF2-40B4-BE49-F238E27FC236}">
                  <a16:creationId xmlns:a16="http://schemas.microsoft.com/office/drawing/2014/main" id="{38EA99CF-FEF2-9FF0-B1C9-FFAB4A24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069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31" name="Oval 18">
              <a:extLst>
                <a:ext uri="{FF2B5EF4-FFF2-40B4-BE49-F238E27FC236}">
                  <a16:creationId xmlns:a16="http://schemas.microsoft.com/office/drawing/2014/main" id="{5C790D52-7F66-35E8-92A5-E2931A4FC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32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32" name="Line 19">
              <a:extLst>
                <a:ext uri="{FF2B5EF4-FFF2-40B4-BE49-F238E27FC236}">
                  <a16:creationId xmlns:a16="http://schemas.microsoft.com/office/drawing/2014/main" id="{7F35BCEE-A1A3-42D4-A294-F49384712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9433" name="Line 20">
              <a:extLst>
                <a:ext uri="{FF2B5EF4-FFF2-40B4-BE49-F238E27FC236}">
                  <a16:creationId xmlns:a16="http://schemas.microsoft.com/office/drawing/2014/main" id="{3ECBE20C-4537-7C9C-1602-4257399F7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  <p:grpSp>
        <p:nvGrpSpPr>
          <p:cNvPr id="59398" name="Group 21">
            <a:extLst>
              <a:ext uri="{FF2B5EF4-FFF2-40B4-BE49-F238E27FC236}">
                <a16:creationId xmlns:a16="http://schemas.microsoft.com/office/drawing/2014/main" id="{EFDC26D9-8282-A422-0B7D-891F72C998B2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4868863"/>
            <a:ext cx="719138" cy="792162"/>
            <a:chOff x="4241" y="2069"/>
            <a:chExt cx="453" cy="499"/>
          </a:xfrm>
        </p:grpSpPr>
        <p:sp>
          <p:nvSpPr>
            <p:cNvPr id="59426" name="Oval 22">
              <a:extLst>
                <a:ext uri="{FF2B5EF4-FFF2-40B4-BE49-F238E27FC236}">
                  <a16:creationId xmlns:a16="http://schemas.microsoft.com/office/drawing/2014/main" id="{B26A11F3-B70C-6E47-5EFA-0BCD0FA52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069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27" name="Oval 23">
              <a:extLst>
                <a:ext uri="{FF2B5EF4-FFF2-40B4-BE49-F238E27FC236}">
                  <a16:creationId xmlns:a16="http://schemas.microsoft.com/office/drawing/2014/main" id="{9001E175-E496-108E-D7FA-9BD30A8FF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32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28" name="Line 24">
              <a:extLst>
                <a:ext uri="{FF2B5EF4-FFF2-40B4-BE49-F238E27FC236}">
                  <a16:creationId xmlns:a16="http://schemas.microsoft.com/office/drawing/2014/main" id="{1CA84BBB-1889-5929-4F32-CA8BE721C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9429" name="Line 25">
              <a:extLst>
                <a:ext uri="{FF2B5EF4-FFF2-40B4-BE49-F238E27FC236}">
                  <a16:creationId xmlns:a16="http://schemas.microsoft.com/office/drawing/2014/main" id="{7DAD06CE-3619-C15F-8A84-25E40B818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  <p:grpSp>
        <p:nvGrpSpPr>
          <p:cNvPr id="59399" name="Group 26">
            <a:extLst>
              <a:ext uri="{FF2B5EF4-FFF2-40B4-BE49-F238E27FC236}">
                <a16:creationId xmlns:a16="http://schemas.microsoft.com/office/drawing/2014/main" id="{929259CA-2E96-D7CF-B911-6F38BCE9B9D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24400"/>
            <a:ext cx="1223962" cy="1223963"/>
            <a:chOff x="748" y="3067"/>
            <a:chExt cx="771" cy="771"/>
          </a:xfrm>
        </p:grpSpPr>
        <p:grpSp>
          <p:nvGrpSpPr>
            <p:cNvPr id="59411" name="Group 27">
              <a:extLst>
                <a:ext uri="{FF2B5EF4-FFF2-40B4-BE49-F238E27FC236}">
                  <a16:creationId xmlns:a16="http://schemas.microsoft.com/office/drawing/2014/main" id="{A5C74509-AD04-2EEC-A4FD-3C3A60752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3203"/>
              <a:ext cx="453" cy="499"/>
              <a:chOff x="4241" y="2069"/>
              <a:chExt cx="453" cy="499"/>
            </a:xfrm>
          </p:grpSpPr>
          <p:sp>
            <p:nvSpPr>
              <p:cNvPr id="59422" name="Oval 28">
                <a:extLst>
                  <a:ext uri="{FF2B5EF4-FFF2-40B4-BE49-F238E27FC236}">
                    <a16:creationId xmlns:a16="http://schemas.microsoft.com/office/drawing/2014/main" id="{4D5347B8-4314-4E7F-5641-4EA5288A0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069"/>
                <a:ext cx="453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23" name="Oval 29">
                <a:extLst>
                  <a:ext uri="{FF2B5EF4-FFF2-40B4-BE49-F238E27FC236}">
                    <a16:creationId xmlns:a16="http://schemas.microsoft.com/office/drawing/2014/main" id="{C6F84209-E845-B239-CE34-CCAA617A2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432"/>
                <a:ext cx="453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24" name="Line 30">
                <a:extLst>
                  <a:ext uri="{FF2B5EF4-FFF2-40B4-BE49-F238E27FC236}">
                    <a16:creationId xmlns:a16="http://schemas.microsoft.com/office/drawing/2014/main" id="{BD4B4184-CC40-8FE2-4575-14C8CA744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25" name="Line 31">
                <a:extLst>
                  <a:ext uri="{FF2B5EF4-FFF2-40B4-BE49-F238E27FC236}">
                    <a16:creationId xmlns:a16="http://schemas.microsoft.com/office/drawing/2014/main" id="{B1C92768-AA47-89D2-B934-12CCA72D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216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59412" name="Group 32">
              <a:extLst>
                <a:ext uri="{FF2B5EF4-FFF2-40B4-BE49-F238E27FC236}">
                  <a16:creationId xmlns:a16="http://schemas.microsoft.com/office/drawing/2014/main" id="{9D4C9DE8-B250-5E3B-B244-571AF017C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339"/>
              <a:ext cx="453" cy="499"/>
              <a:chOff x="4241" y="2069"/>
              <a:chExt cx="453" cy="499"/>
            </a:xfrm>
          </p:grpSpPr>
          <p:sp>
            <p:nvSpPr>
              <p:cNvPr id="59418" name="Oval 33">
                <a:extLst>
                  <a:ext uri="{FF2B5EF4-FFF2-40B4-BE49-F238E27FC236}">
                    <a16:creationId xmlns:a16="http://schemas.microsoft.com/office/drawing/2014/main" id="{6A89B45D-F7B4-45D7-4ECC-F1C81352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069"/>
                <a:ext cx="453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19" name="Oval 34">
                <a:extLst>
                  <a:ext uri="{FF2B5EF4-FFF2-40B4-BE49-F238E27FC236}">
                    <a16:creationId xmlns:a16="http://schemas.microsoft.com/office/drawing/2014/main" id="{36E9686F-E4DA-45F4-392C-0B886A821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432"/>
                <a:ext cx="453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20" name="Line 35">
                <a:extLst>
                  <a:ext uri="{FF2B5EF4-FFF2-40B4-BE49-F238E27FC236}">
                    <a16:creationId xmlns:a16="http://schemas.microsoft.com/office/drawing/2014/main" id="{BF25DE11-5446-0CCF-A10A-AD7E1E016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21" name="Line 36">
                <a:extLst>
                  <a:ext uri="{FF2B5EF4-FFF2-40B4-BE49-F238E27FC236}">
                    <a16:creationId xmlns:a16="http://schemas.microsoft.com/office/drawing/2014/main" id="{3C9CC065-A0E8-7259-B7E1-D77CF585A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216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59413" name="Group 37">
              <a:extLst>
                <a:ext uri="{FF2B5EF4-FFF2-40B4-BE49-F238E27FC236}">
                  <a16:creationId xmlns:a16="http://schemas.microsoft.com/office/drawing/2014/main" id="{2C1B2077-F9F6-422D-32E7-AA1F28965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067"/>
              <a:ext cx="453" cy="499"/>
              <a:chOff x="4241" y="2069"/>
              <a:chExt cx="453" cy="499"/>
            </a:xfrm>
          </p:grpSpPr>
          <p:sp>
            <p:nvSpPr>
              <p:cNvPr id="59414" name="Oval 38">
                <a:extLst>
                  <a:ext uri="{FF2B5EF4-FFF2-40B4-BE49-F238E27FC236}">
                    <a16:creationId xmlns:a16="http://schemas.microsoft.com/office/drawing/2014/main" id="{DE103A83-E6AF-768E-FF28-141075C8C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069"/>
                <a:ext cx="453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15" name="Oval 39">
                <a:extLst>
                  <a:ext uri="{FF2B5EF4-FFF2-40B4-BE49-F238E27FC236}">
                    <a16:creationId xmlns:a16="http://schemas.microsoft.com/office/drawing/2014/main" id="{E6A7B2D8-BBEB-62DC-6B05-5E7A25A35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432"/>
                <a:ext cx="453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416" name="Line 40">
                <a:extLst>
                  <a:ext uri="{FF2B5EF4-FFF2-40B4-BE49-F238E27FC236}">
                    <a16:creationId xmlns:a16="http://schemas.microsoft.com/office/drawing/2014/main" id="{AFDBA010-42A5-67C1-3609-1E32A269F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17" name="Line 41">
                <a:extLst>
                  <a:ext uri="{FF2B5EF4-FFF2-40B4-BE49-F238E27FC236}">
                    <a16:creationId xmlns:a16="http://schemas.microsoft.com/office/drawing/2014/main" id="{C254DED4-E27C-4BA7-DC21-EE49E3B15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2160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sp>
        <p:nvSpPr>
          <p:cNvPr id="59400" name="Line 42">
            <a:extLst>
              <a:ext uri="{FF2B5EF4-FFF2-40B4-BE49-F238E27FC236}">
                <a16:creationId xmlns:a16="http://schemas.microsoft.com/office/drawing/2014/main" id="{D8CE599A-CDFC-E259-ECDA-D8C240865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373688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59401" name="Line 43">
            <a:extLst>
              <a:ext uri="{FF2B5EF4-FFF2-40B4-BE49-F238E27FC236}">
                <a16:creationId xmlns:a16="http://schemas.microsoft.com/office/drawing/2014/main" id="{90F4F85F-3497-5EA7-E125-CC4123BD2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5300663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grpSp>
        <p:nvGrpSpPr>
          <p:cNvPr id="15404" name="Group 44">
            <a:extLst>
              <a:ext uri="{FF2B5EF4-FFF2-40B4-BE49-F238E27FC236}">
                <a16:creationId xmlns:a16="http://schemas.microsoft.com/office/drawing/2014/main" id="{B7B100C4-2A93-2112-1CA6-42A63A561A56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789363"/>
            <a:ext cx="5257800" cy="1152525"/>
            <a:chOff x="1292" y="2387"/>
            <a:chExt cx="3312" cy="726"/>
          </a:xfrm>
        </p:grpSpPr>
        <p:sp>
          <p:nvSpPr>
            <p:cNvPr id="59409" name="Line 45">
              <a:extLst>
                <a:ext uri="{FF2B5EF4-FFF2-40B4-BE49-F238E27FC236}">
                  <a16:creationId xmlns:a16="http://schemas.microsoft.com/office/drawing/2014/main" id="{74A1E087-45E1-5CF8-05FF-31D9F1DE7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2387"/>
              <a:ext cx="1089" cy="726"/>
            </a:xfrm>
            <a:prstGeom prst="line">
              <a:avLst/>
            </a:prstGeom>
            <a:noFill/>
            <a:ln w="76200">
              <a:solidFill>
                <a:srgbClr val="66FF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9410" name="Line 46">
              <a:extLst>
                <a:ext uri="{FF2B5EF4-FFF2-40B4-BE49-F238E27FC236}">
                  <a16:creationId xmlns:a16="http://schemas.microsoft.com/office/drawing/2014/main" id="{38610339-1C29-2ED2-5BF8-BEE98CB7A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9" y="2387"/>
              <a:ext cx="1225" cy="635"/>
            </a:xfrm>
            <a:prstGeom prst="line">
              <a:avLst/>
            </a:prstGeom>
            <a:noFill/>
            <a:ln w="76200">
              <a:solidFill>
                <a:srgbClr val="66FFCC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  <p:sp>
        <p:nvSpPr>
          <p:cNvPr id="15407" name="Line 47">
            <a:extLst>
              <a:ext uri="{FF2B5EF4-FFF2-40B4-BE49-F238E27FC236}">
                <a16:creationId xmlns:a16="http://schemas.microsoft.com/office/drawing/2014/main" id="{331BDE95-0BC3-D3ED-BCE6-72867528B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3357563"/>
            <a:ext cx="2592388" cy="215900"/>
          </a:xfrm>
          <a:prstGeom prst="line">
            <a:avLst/>
          </a:prstGeom>
          <a:noFill/>
          <a:ln w="76200">
            <a:solidFill>
              <a:srgbClr val="66FF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grpSp>
        <p:nvGrpSpPr>
          <p:cNvPr id="59404" name="Group 49">
            <a:extLst>
              <a:ext uri="{FF2B5EF4-FFF2-40B4-BE49-F238E27FC236}">
                <a16:creationId xmlns:a16="http://schemas.microsoft.com/office/drawing/2014/main" id="{ED18BEF6-059A-C327-414A-27B648B3AED2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2997200"/>
            <a:ext cx="719137" cy="792163"/>
            <a:chOff x="4241" y="2069"/>
            <a:chExt cx="453" cy="499"/>
          </a:xfrm>
        </p:grpSpPr>
        <p:sp>
          <p:nvSpPr>
            <p:cNvPr id="59405" name="Oval 50">
              <a:extLst>
                <a:ext uri="{FF2B5EF4-FFF2-40B4-BE49-F238E27FC236}">
                  <a16:creationId xmlns:a16="http://schemas.microsoft.com/office/drawing/2014/main" id="{E9D36976-88DB-05B1-4EB6-AC397936B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069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06" name="Oval 51">
              <a:extLst>
                <a:ext uri="{FF2B5EF4-FFF2-40B4-BE49-F238E27FC236}">
                  <a16:creationId xmlns:a16="http://schemas.microsoft.com/office/drawing/2014/main" id="{AE71112A-A100-889A-70AE-73D24631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32"/>
              <a:ext cx="453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59407" name="Line 52">
              <a:extLst>
                <a:ext uri="{FF2B5EF4-FFF2-40B4-BE49-F238E27FC236}">
                  <a16:creationId xmlns:a16="http://schemas.microsoft.com/office/drawing/2014/main" id="{38FC4C14-824D-63D4-CF87-C79D90EE0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1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9408" name="Line 53">
              <a:extLst>
                <a:ext uri="{FF2B5EF4-FFF2-40B4-BE49-F238E27FC236}">
                  <a16:creationId xmlns:a16="http://schemas.microsoft.com/office/drawing/2014/main" id="{29F14C05-2C85-4AFE-1BE0-8AC2C8FA5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6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16FF1EB-2F8C-51F0-BAD7-AC39E0156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35013"/>
          </a:xfrm>
        </p:spPr>
        <p:txBody>
          <a:bodyPr/>
          <a:lstStyle/>
          <a:p>
            <a:r>
              <a:rPr lang="it-IT" altLang="it-IT" sz="4800">
                <a:solidFill>
                  <a:schemeClr val="tx1"/>
                </a:solidFill>
              </a:rPr>
              <a:t>On Line Analytical Processing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89A9A2F2-749A-21C3-62EE-EE0C05F07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447800"/>
            <a:ext cx="8458200" cy="4953000"/>
          </a:xfrm>
        </p:spPr>
        <p:txBody>
          <a:bodyPr/>
          <a:lstStyle/>
          <a:p>
            <a:r>
              <a:rPr lang="it-IT" altLang="it-IT" sz="2400"/>
              <a:t>Elaborazione di operazioni per il supporto alle decisioni</a:t>
            </a:r>
          </a:p>
          <a:p>
            <a:r>
              <a:rPr lang="it-IT" altLang="it-IT" sz="2400"/>
              <a:t>Operazioni complesse e casuali</a:t>
            </a:r>
          </a:p>
          <a:p>
            <a:r>
              <a:rPr lang="en-US" altLang="it-IT" sz="2400"/>
              <a:t>Queries con aggregazioni contemporanee su piu’ dimensioni</a:t>
            </a:r>
          </a:p>
          <a:p>
            <a:pPr lvl="1"/>
            <a:r>
              <a:rPr lang="en-US" altLang="it-IT" sz="2000"/>
              <a:t>Es.: totale posti prenotati aggregati per regione e per tipo di cliente, vs totale posti prenotati per periodo e per agenzia</a:t>
            </a:r>
            <a:endParaRPr lang="it-IT" altLang="it-IT" sz="2000"/>
          </a:p>
          <a:p>
            <a:r>
              <a:rPr lang="it-IT" altLang="it-IT" sz="2400"/>
              <a:t>Ogni operazione può coinvolgere molti dati</a:t>
            </a:r>
          </a:p>
          <a:p>
            <a:r>
              <a:rPr lang="it-IT" altLang="it-IT" sz="2400"/>
              <a:t>Dati aggregati, storici, anche non attualissimi</a:t>
            </a:r>
          </a:p>
          <a:p>
            <a:r>
              <a:rPr lang="it-IT" altLang="it-IT" sz="2400"/>
              <a:t>Utenti selezionati</a:t>
            </a:r>
          </a:p>
          <a:p>
            <a:r>
              <a:rPr lang="it-IT" altLang="it-IT" sz="2400"/>
              <a:t>Le proprietà </a:t>
            </a:r>
            <a:r>
              <a:rPr lang="ja-JP" altLang="it-IT" sz="2400"/>
              <a:t>“</a:t>
            </a:r>
            <a:r>
              <a:rPr lang="it-IT" altLang="ja-JP" sz="2400"/>
              <a:t>acide</a:t>
            </a:r>
            <a:r>
              <a:rPr lang="ja-JP" altLang="it-IT" sz="2400"/>
              <a:t>”</a:t>
            </a:r>
            <a:r>
              <a:rPr lang="it-IT" altLang="ja-JP" sz="2400"/>
              <a:t> non sono rilevanti, perché le operazioni sono di sola lettura</a:t>
            </a:r>
            <a:endParaRPr lang="it-IT" altLang="it-IT" sz="24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0ED3B8F-C5F6-8746-BEF3-2F3AF7223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01763" y="211138"/>
            <a:ext cx="0" cy="6119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526DFB08-E16B-94CC-33E8-BD13235834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1763" y="6321425"/>
            <a:ext cx="7742237" cy="9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9FEFFA10-798A-9609-67D5-C3F43D0F5090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4189413"/>
            <a:ext cx="4649787" cy="2695575"/>
            <a:chOff x="145007" y="3977091"/>
            <a:chExt cx="4648715" cy="2696433"/>
          </a:xfrm>
        </p:grpSpPr>
        <p:grpSp>
          <p:nvGrpSpPr>
            <p:cNvPr id="22558" name="Gruppo 64">
              <a:extLst>
                <a:ext uri="{FF2B5EF4-FFF2-40B4-BE49-F238E27FC236}">
                  <a16:creationId xmlns:a16="http://schemas.microsoft.com/office/drawing/2014/main" id="{E43627B5-B999-7952-71A2-C9B376A3A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056" y="3977091"/>
              <a:ext cx="2562087" cy="2142435"/>
              <a:chOff x="1401056" y="3977091"/>
              <a:chExt cx="2562087" cy="2142435"/>
            </a:xfrm>
          </p:grpSpPr>
          <p:cxnSp>
            <p:nvCxnSpPr>
              <p:cNvPr id="20" name="Connettore 1 19">
                <a:extLst>
                  <a:ext uri="{FF2B5EF4-FFF2-40B4-BE49-F238E27FC236}">
                    <a16:creationId xmlns:a16="http://schemas.microsoft.com/office/drawing/2014/main" id="{88D51354-5D5A-83DE-F23E-D1F1284B64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00429" y="3977091"/>
                <a:ext cx="2563222" cy="2142219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22562" name="CasellaDiTesto 28">
                <a:extLst>
                  <a:ext uri="{FF2B5EF4-FFF2-40B4-BE49-F238E27FC236}">
                    <a16:creationId xmlns:a16="http://schemas.microsoft.com/office/drawing/2014/main" id="{1887E218-A8AB-8D4E-B256-36494D1720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6637" y="4846477"/>
                <a:ext cx="85124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Online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queries</a:t>
                </a:r>
              </a:p>
            </p:txBody>
          </p:sp>
          <p:sp>
            <p:nvSpPr>
              <p:cNvPr id="22563" name="CasellaDiTesto 29">
                <a:extLst>
                  <a:ext uri="{FF2B5EF4-FFF2-40B4-BE49-F238E27FC236}">
                    <a16:creationId xmlns:a16="http://schemas.microsoft.com/office/drawing/2014/main" id="{11652BA7-CB04-F186-BC4E-C5F1B596A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153" y="5463271"/>
                <a:ext cx="100540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Standard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reports</a:t>
                </a:r>
              </a:p>
            </p:txBody>
          </p:sp>
        </p:grpSp>
        <p:sp>
          <p:nvSpPr>
            <p:cNvPr id="22559" name="CasellaDiTesto 53">
              <a:extLst>
                <a:ext uri="{FF2B5EF4-FFF2-40B4-BE49-F238E27FC236}">
                  <a16:creationId xmlns:a16="http://schemas.microsoft.com/office/drawing/2014/main" id="{843E19E1-9903-2E7E-274D-565D3D00F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212" y="6304192"/>
              <a:ext cx="2236510" cy="369332"/>
            </a:xfrm>
            <a:prstGeom prst="rect">
              <a:avLst/>
            </a:prstGeom>
            <a:solidFill>
              <a:srgbClr val="CC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Business Intelligence</a:t>
              </a:r>
            </a:p>
          </p:txBody>
        </p:sp>
        <p:sp>
          <p:nvSpPr>
            <p:cNvPr id="22560" name="CasellaDiTesto 55">
              <a:extLst>
                <a:ext uri="{FF2B5EF4-FFF2-40B4-BE49-F238E27FC236}">
                  <a16:creationId xmlns:a16="http://schemas.microsoft.com/office/drawing/2014/main" id="{F4803D7E-F342-F25C-2F84-8985D6A0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07" y="4569478"/>
              <a:ext cx="118494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latin typeface="Times New Roman" panose="02020603050405020304" pitchFamily="18" charset="0"/>
                </a:rPr>
                <a:t>Cosa è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latin typeface="Times New Roman" panose="02020603050405020304" pitchFamily="18" charset="0"/>
                </a:rPr>
                <a:t>Successo?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Reporting</a:t>
              </a:r>
            </a:p>
          </p:txBody>
        </p: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15657401-4814-97E9-4D4A-E447E342C864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2886075"/>
            <a:ext cx="5348288" cy="3475038"/>
            <a:chOff x="170799" y="2673961"/>
            <a:chExt cx="5349474" cy="3475102"/>
          </a:xfrm>
        </p:grpSpPr>
        <p:grpSp>
          <p:nvGrpSpPr>
            <p:cNvPr id="22552" name="Gruppo 65">
              <a:extLst>
                <a:ext uri="{FF2B5EF4-FFF2-40B4-BE49-F238E27FC236}">
                  <a16:creationId xmlns:a16="http://schemas.microsoft.com/office/drawing/2014/main" id="{84E2F3B3-B6E5-2C60-1103-9A7F9431B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056" y="2673961"/>
              <a:ext cx="4119217" cy="3475102"/>
              <a:chOff x="1401056" y="2673961"/>
              <a:chExt cx="4119217" cy="3475102"/>
            </a:xfrm>
          </p:grpSpPr>
          <p:cxnSp>
            <p:nvCxnSpPr>
              <p:cNvPr id="22" name="Connettore 1 21">
                <a:extLst>
                  <a:ext uri="{FF2B5EF4-FFF2-40B4-BE49-F238E27FC236}">
                    <a16:creationId xmlns:a16="http://schemas.microsoft.com/office/drawing/2014/main" id="{E6521BBD-A779-70D4-EB89-485AC203F6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01385" y="2673961"/>
                <a:ext cx="4118888" cy="344493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22555" name="CasellaDiTesto 30">
                <a:extLst>
                  <a:ext uri="{FF2B5EF4-FFF2-40B4-BE49-F238E27FC236}">
                    <a16:creationId xmlns:a16="http://schemas.microsoft.com/office/drawing/2014/main" id="{878E4190-61E4-840B-900B-23BACBD4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4502" y="5502732"/>
                <a:ext cx="130035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Spreadsheet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Analysis</a:t>
                </a:r>
              </a:p>
            </p:txBody>
          </p:sp>
          <p:sp>
            <p:nvSpPr>
              <p:cNvPr id="22556" name="CasellaDiTesto 31">
                <a:extLst>
                  <a:ext uri="{FF2B5EF4-FFF2-40B4-BE49-F238E27FC236}">
                    <a16:creationId xmlns:a16="http://schemas.microsoft.com/office/drawing/2014/main" id="{94A9C07B-98A1-D7FF-CCBE-225EB4674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0759" y="4656225"/>
                <a:ext cx="85777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Ad hoc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query</a:t>
                </a:r>
              </a:p>
            </p:txBody>
          </p:sp>
          <p:sp>
            <p:nvSpPr>
              <p:cNvPr id="22557" name="CasellaDiTesto 32">
                <a:extLst>
                  <a:ext uri="{FF2B5EF4-FFF2-40B4-BE49-F238E27FC236}">
                    <a16:creationId xmlns:a16="http://schemas.microsoft.com/office/drawing/2014/main" id="{2FC9CEF4-7C1A-B42A-E998-872287859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149" y="3853407"/>
                <a:ext cx="139012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Visualisation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tools</a:t>
                </a:r>
              </a:p>
            </p:txBody>
          </p:sp>
        </p:grpSp>
        <p:sp>
          <p:nvSpPr>
            <p:cNvPr id="22553" name="CasellaDiTesto 56">
              <a:extLst>
                <a:ext uri="{FF2B5EF4-FFF2-40B4-BE49-F238E27FC236}">
                  <a16:creationId xmlns:a16="http://schemas.microsoft.com/office/drawing/2014/main" id="{68F36DA0-CD7F-ED2A-9FC3-641DA676B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99" y="2976243"/>
              <a:ext cx="113335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latin typeface="Times New Roman" panose="02020603050405020304" pitchFamily="18" charset="0"/>
                </a:rPr>
                <a:t>Perchè è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latin typeface="Times New Roman" panose="02020603050405020304" pitchFamily="18" charset="0"/>
                </a:rPr>
                <a:t>Successo?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Analysis</a:t>
              </a:r>
            </a:p>
          </p:txBody>
        </p: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7324631-AFB2-114D-595E-8F0A032E8822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1471613"/>
            <a:ext cx="7326313" cy="4849812"/>
            <a:chOff x="38615" y="1260395"/>
            <a:chExt cx="7325919" cy="4849207"/>
          </a:xfrm>
        </p:grpSpPr>
        <p:grpSp>
          <p:nvGrpSpPr>
            <p:cNvPr id="22545" name="Gruppo 66">
              <a:extLst>
                <a:ext uri="{FF2B5EF4-FFF2-40B4-BE49-F238E27FC236}">
                  <a16:creationId xmlns:a16="http://schemas.microsoft.com/office/drawing/2014/main" id="{69E4DC5F-EA7B-961E-8FDE-11A2EB0EC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056" y="1260395"/>
              <a:ext cx="5963478" cy="4849207"/>
              <a:chOff x="1401056" y="1260395"/>
              <a:chExt cx="5963478" cy="4849207"/>
            </a:xfrm>
          </p:grpSpPr>
          <p:cxnSp>
            <p:nvCxnSpPr>
              <p:cNvPr id="24" name="Connettore 1 23">
                <a:extLst>
                  <a:ext uri="{FF2B5EF4-FFF2-40B4-BE49-F238E27FC236}">
                    <a16:creationId xmlns:a16="http://schemas.microsoft.com/office/drawing/2014/main" id="{2D0E8D7E-3956-B055-1266-6565D8D0B5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00617" y="1260395"/>
                <a:ext cx="5963917" cy="4849207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22548" name="CasellaDiTesto 33">
                <a:extLst>
                  <a:ext uri="{FF2B5EF4-FFF2-40B4-BE49-F238E27FC236}">
                    <a16:creationId xmlns:a16="http://schemas.microsoft.com/office/drawing/2014/main" id="{5AA007E4-6633-2AC0-F8BF-DD4610DBB6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2639" y="5302556"/>
                <a:ext cx="136447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Performance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management</a:t>
                </a:r>
              </a:p>
            </p:txBody>
          </p:sp>
          <p:sp>
            <p:nvSpPr>
              <p:cNvPr id="22549" name="CasellaDiTesto 35">
                <a:extLst>
                  <a:ext uri="{FF2B5EF4-FFF2-40B4-BE49-F238E27FC236}">
                    <a16:creationId xmlns:a16="http://schemas.microsoft.com/office/drawing/2014/main" id="{7CCC88FE-2495-7E9C-D4EB-FE39683A1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7278" y="4523311"/>
                <a:ext cx="1793167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Key performance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indicators</a:t>
                </a:r>
              </a:p>
            </p:txBody>
          </p:sp>
          <p:sp>
            <p:nvSpPr>
              <p:cNvPr id="22550" name="CasellaDiTesto 36">
                <a:extLst>
                  <a:ext uri="{FF2B5EF4-FFF2-40B4-BE49-F238E27FC236}">
                    <a16:creationId xmlns:a16="http://schemas.microsoft.com/office/drawing/2014/main" id="{6AF538F1-5318-22D8-B702-1C2AF7D93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507" y="3530241"/>
                <a:ext cx="13193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Dashboards</a:t>
                </a:r>
              </a:p>
            </p:txBody>
          </p:sp>
          <p:sp>
            <p:nvSpPr>
              <p:cNvPr id="22551" name="CasellaDiTesto 37">
                <a:extLst>
                  <a:ext uri="{FF2B5EF4-FFF2-40B4-BE49-F238E27FC236}">
                    <a16:creationId xmlns:a16="http://schemas.microsoft.com/office/drawing/2014/main" id="{C9985406-91AA-87F6-7F85-09072BA31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7936" y="2457004"/>
                <a:ext cx="115871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Balanced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scorecards</a:t>
                </a:r>
              </a:p>
            </p:txBody>
          </p:sp>
        </p:grpSp>
        <p:sp>
          <p:nvSpPr>
            <p:cNvPr id="22546" name="CasellaDiTesto 57">
              <a:extLst>
                <a:ext uri="{FF2B5EF4-FFF2-40B4-BE49-F238E27FC236}">
                  <a16:creationId xmlns:a16="http://schemas.microsoft.com/office/drawing/2014/main" id="{9009B313-DBED-748C-CFC3-0A7DA90AE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5" y="1473632"/>
              <a:ext cx="140239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latin typeface="Times New Roman" panose="02020603050405020304" pitchFamily="18" charset="0"/>
                </a:rPr>
                <a:t>Cosa sta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latin typeface="Times New Roman" panose="02020603050405020304" pitchFamily="18" charset="0"/>
                </a:rPr>
                <a:t>Succedendo?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Real Time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u="sng">
                  <a:solidFill>
                    <a:srgbClr val="FF0000"/>
                  </a:solidFill>
                  <a:latin typeface="Times New Roman" panose="02020603050405020304" pitchFamily="18" charset="0"/>
                </a:rPr>
                <a:t>Monitoring</a:t>
              </a:r>
            </a:p>
          </p:txBody>
        </p:sp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F06489F6-955B-1638-705A-7B972797701A}"/>
              </a:ext>
            </a:extLst>
          </p:cNvPr>
          <p:cNvGrpSpPr>
            <a:grpSpLocks/>
          </p:cNvGrpSpPr>
          <p:nvPr/>
        </p:nvGrpSpPr>
        <p:grpSpPr bwMode="auto">
          <a:xfrm>
            <a:off x="-103188" y="211138"/>
            <a:ext cx="9317038" cy="6673850"/>
            <a:chOff x="-102453" y="0"/>
            <a:chExt cx="9315545" cy="6673524"/>
          </a:xfrm>
        </p:grpSpPr>
        <p:sp>
          <p:nvSpPr>
            <p:cNvPr id="22536" name="CasellaDiTesto 54">
              <a:extLst>
                <a:ext uri="{FF2B5EF4-FFF2-40B4-BE49-F238E27FC236}">
                  <a16:creationId xmlns:a16="http://schemas.microsoft.com/office/drawing/2014/main" id="{699E643D-3139-7E29-4B13-643421774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326" y="6304192"/>
              <a:ext cx="1999766" cy="369332"/>
            </a:xfrm>
            <a:prstGeom prst="rect">
              <a:avLst/>
            </a:prstGeom>
            <a:solidFill>
              <a:srgbClr val="CCC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Business Analytics</a:t>
              </a:r>
            </a:p>
          </p:txBody>
        </p:sp>
        <p:grpSp>
          <p:nvGrpSpPr>
            <p:cNvPr id="22537" name="Gruppo 67">
              <a:extLst>
                <a:ext uri="{FF2B5EF4-FFF2-40B4-BE49-F238E27FC236}">
                  <a16:creationId xmlns:a16="http://schemas.microsoft.com/office/drawing/2014/main" id="{059C721D-FEAF-F34B-A1CC-3B1CCF50C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2453" y="0"/>
              <a:ext cx="9036034" cy="6085416"/>
              <a:chOff x="-102453" y="0"/>
              <a:chExt cx="9036034" cy="6085416"/>
            </a:xfrm>
          </p:grpSpPr>
          <p:cxnSp>
            <p:nvCxnSpPr>
              <p:cNvPr id="45" name="Connettore 1 44">
                <a:extLst>
                  <a:ext uri="{FF2B5EF4-FFF2-40B4-BE49-F238E27FC236}">
                    <a16:creationId xmlns:a16="http://schemas.microsoft.com/office/drawing/2014/main" id="{3803CEB3-8C39-5A3C-E57D-EEFE2E984F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00669" y="0"/>
                <a:ext cx="7533068" cy="608617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22539" name="CasellaDiTesto 48">
                <a:extLst>
                  <a:ext uri="{FF2B5EF4-FFF2-40B4-BE49-F238E27FC236}">
                    <a16:creationId xmlns:a16="http://schemas.microsoft.com/office/drawing/2014/main" id="{188FA09B-8E78-979C-42FA-C60A214B4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4340" y="5302556"/>
                <a:ext cx="99257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Risk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Analysis</a:t>
                </a:r>
              </a:p>
            </p:txBody>
          </p:sp>
          <p:sp>
            <p:nvSpPr>
              <p:cNvPr id="22540" name="CasellaDiTesto 49">
                <a:extLst>
                  <a:ext uri="{FF2B5EF4-FFF2-40B4-BE49-F238E27FC236}">
                    <a16:creationId xmlns:a16="http://schemas.microsoft.com/office/drawing/2014/main" id="{364C4A4E-E065-5454-B3EA-EEB8C851B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5001" y="4499738"/>
                <a:ext cx="99257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Cluster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Analysis</a:t>
                </a:r>
              </a:p>
            </p:txBody>
          </p:sp>
          <p:sp>
            <p:nvSpPr>
              <p:cNvPr id="22541" name="CasellaDiTesto 50">
                <a:extLst>
                  <a:ext uri="{FF2B5EF4-FFF2-40B4-BE49-F238E27FC236}">
                    <a16:creationId xmlns:a16="http://schemas.microsoft.com/office/drawing/2014/main" id="{B59C0D2C-8B26-800A-91EA-2E1D9EC81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4592" y="3530241"/>
                <a:ext cx="11592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simulation</a:t>
                </a:r>
              </a:p>
            </p:txBody>
          </p:sp>
          <p:sp>
            <p:nvSpPr>
              <p:cNvPr id="22542" name="CasellaDiTesto 51">
                <a:extLst>
                  <a:ext uri="{FF2B5EF4-FFF2-40B4-BE49-F238E27FC236}">
                    <a16:creationId xmlns:a16="http://schemas.microsoft.com/office/drawing/2014/main" id="{D515FD10-1333-5068-577F-E8184742C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9545" y="2457004"/>
                <a:ext cx="83872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Data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mining</a:t>
                </a:r>
              </a:p>
            </p:txBody>
          </p:sp>
          <p:sp>
            <p:nvSpPr>
              <p:cNvPr id="22543" name="CasellaDiTesto 52">
                <a:extLst>
                  <a:ext uri="{FF2B5EF4-FFF2-40B4-BE49-F238E27FC236}">
                    <a16:creationId xmlns:a16="http://schemas.microsoft.com/office/drawing/2014/main" id="{19661F3B-D956-F383-B0EC-E291A4D36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8388" y="1280640"/>
                <a:ext cx="112082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Predictive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modeling</a:t>
                </a:r>
              </a:p>
            </p:txBody>
          </p:sp>
          <p:sp>
            <p:nvSpPr>
              <p:cNvPr id="22544" name="CasellaDiTesto 58">
                <a:extLst>
                  <a:ext uri="{FF2B5EF4-FFF2-40B4-BE49-F238E27FC236}">
                    <a16:creationId xmlns:a16="http://schemas.microsoft.com/office/drawing/2014/main" id="{F081D2ED-6E6D-EE5A-0F85-2EF38C64D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2453" y="80311"/>
                <a:ext cx="1511614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Cosa potrebbe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Succedere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>
                    <a:latin typeface="Times New Roman" panose="02020603050405020304" pitchFamily="18" charset="0"/>
                  </a:rPr>
                  <a:t>nel futuro?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800" b="1" u="sng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Prediction</a:t>
                </a:r>
              </a:p>
            </p:txBody>
          </p:sp>
        </p:grpSp>
      </p:grp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0E9E5F9-3017-7379-296C-BD8240B8B067}"/>
              </a:ext>
            </a:extLst>
          </p:cNvPr>
          <p:cNvSpPr txBox="1"/>
          <p:nvPr/>
        </p:nvSpPr>
        <p:spPr>
          <a:xfrm>
            <a:off x="5589588" y="708025"/>
            <a:ext cx="2127250" cy="1200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it-IT" altLang="it-IT" sz="1800"/>
              <a:t>Tools e Tecniche </a:t>
            </a:r>
          </a:p>
          <a:p>
            <a:pPr algn="ctr">
              <a:defRPr/>
            </a:pPr>
            <a:r>
              <a:rPr lang="it-IT" altLang="it-IT" sz="1800"/>
              <a:t>per rispondere </a:t>
            </a:r>
          </a:p>
          <a:p>
            <a:pPr algn="ctr">
              <a:defRPr/>
            </a:pPr>
            <a:r>
              <a:rPr lang="it-IT" altLang="it-IT" sz="1800"/>
              <a:t>a diverse </a:t>
            </a:r>
          </a:p>
          <a:p>
            <a:pPr algn="ctr">
              <a:defRPr/>
            </a:pPr>
            <a:r>
              <a:rPr lang="it-IT" altLang="it-IT" sz="1800"/>
              <a:t>“</a:t>
            </a:r>
            <a:r>
              <a:rPr lang="it-IT" altLang="ja-JP" sz="1800" i="1"/>
              <a:t>domande</a:t>
            </a:r>
            <a:r>
              <a:rPr lang="it-IT" altLang="it-IT" sz="1800"/>
              <a:t>”</a:t>
            </a:r>
            <a:r>
              <a:rPr lang="it-IT" altLang="ja-JP" sz="1800"/>
              <a:t> aziendali</a:t>
            </a:r>
            <a:endParaRPr lang="it-IT" altLang="it-IT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BBCE5B8B-DCA3-F7F9-8611-87A6869F7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OLTP e OLAP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4E8609DF-52A2-904D-BE38-FCF30A93E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3600"/>
              <a:t>I requisiti sono quindi contrastanti</a:t>
            </a:r>
          </a:p>
          <a:p>
            <a:pPr>
              <a:lnSpc>
                <a:spcPct val="90000"/>
              </a:lnSpc>
            </a:pPr>
            <a:r>
              <a:rPr lang="it-IT" altLang="it-IT" sz="3600"/>
              <a:t>Le applicazioni dei due tipi possono danneggiarsi a vicenda</a:t>
            </a:r>
          </a:p>
          <a:p>
            <a:pPr>
              <a:lnSpc>
                <a:spcPct val="90000"/>
              </a:lnSpc>
            </a:pPr>
            <a:endParaRPr lang="it-IT" altLang="it-IT" sz="3600"/>
          </a:p>
          <a:p>
            <a:pPr>
              <a:lnSpc>
                <a:spcPct val="90000"/>
              </a:lnSpc>
            </a:pPr>
            <a:r>
              <a:rPr lang="it-IT" altLang="it-IT" sz="3600">
                <a:solidFill>
                  <a:srgbClr val="0A85FF"/>
                </a:solidFill>
              </a:rPr>
              <a:t>I Data Warehouse sono sistemi di supporto all</a:t>
            </a:r>
            <a:r>
              <a:rPr lang="ja-JP" altLang="it-IT" sz="3600">
                <a:solidFill>
                  <a:srgbClr val="0A85FF"/>
                </a:solidFill>
              </a:rPr>
              <a:t>’</a:t>
            </a:r>
            <a:r>
              <a:rPr lang="it-IT" altLang="ja-JP" sz="3600">
                <a:solidFill>
                  <a:srgbClr val="0A85FF"/>
                </a:solidFill>
              </a:rPr>
              <a:t>On Line Analytical Processing</a:t>
            </a:r>
            <a:endParaRPr lang="it-IT" altLang="it-IT" sz="3600">
              <a:solidFill>
                <a:srgbClr val="0A85FF"/>
              </a:solidFill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2DE6D56B-1B08-045F-2C7B-D65FB4C2E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438400"/>
            <a:ext cx="7772400" cy="1066800"/>
          </a:xfrm>
        </p:spPr>
        <p:txBody>
          <a:bodyPr/>
          <a:lstStyle/>
          <a:p>
            <a:pPr algn="ctr"/>
            <a:r>
              <a:rPr lang="it-IT" altLang="it-IT" sz="6600"/>
              <a:t>Data warehouse</a:t>
            </a:r>
            <a:br>
              <a:rPr lang="it-IT" altLang="it-IT" sz="6600"/>
            </a:br>
            <a:r>
              <a:rPr lang="it-IT" altLang="it-IT" sz="6600"/>
              <a:t>Generalita</a:t>
            </a:r>
            <a:r>
              <a:rPr lang="ja-JP" altLang="it-IT" sz="6600"/>
              <a:t>’</a:t>
            </a:r>
            <a:endParaRPr lang="it-IT" altLang="it-IT" sz="66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EC0A55F0-F6EE-B97D-BBA2-943AAC52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8135938" cy="19431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3694680B-869A-423C-1AAF-C5C3E571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286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r>
              <a:rPr lang="it-IT" altLang="it-IT" sz="480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A21238F6-4833-2335-BDA2-2BFEE5A47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80400" cy="449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3175" defTabSz="762000">
              <a:lnSpc>
                <a:spcPct val="90000"/>
              </a:lnSpc>
              <a:buFontTx/>
              <a:buNone/>
            </a:pPr>
            <a:r>
              <a:rPr lang="it-IT" altLang="it-IT" sz="3600">
                <a:solidFill>
                  <a:schemeClr val="bg1"/>
                </a:solidFill>
              </a:rPr>
              <a:t>Una base di dati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 sz="3200">
                <a:solidFill>
                  <a:schemeClr val="bg1"/>
                </a:solidFill>
              </a:rPr>
              <a:t>di tipo On Line Analytical Processing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 sz="3200">
                <a:solidFill>
                  <a:schemeClr val="bg1"/>
                </a:solidFill>
              </a:rPr>
              <a:t>utilizzata principalmente per il supporto alle decisioni direzionali</a:t>
            </a:r>
            <a:r>
              <a:rPr lang="it-IT" altLang="it-IT">
                <a:solidFill>
                  <a:schemeClr val="bg1"/>
                </a:solidFill>
              </a:rPr>
              <a:t> 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integrata</a:t>
            </a:r>
            <a:r>
              <a:rPr lang="it-IT" altLang="it-IT"/>
              <a:t> — aziendale e non dipartimentale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orientata ai dati</a:t>
            </a:r>
            <a:r>
              <a:rPr lang="it-IT" altLang="it-IT"/>
              <a:t> — non alle applicazioni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storici</a:t>
            </a:r>
            <a:r>
              <a:rPr lang="it-IT" altLang="it-IT"/>
              <a:t> — con un ampio orizzonte temporale, e indicazione (di solito) di elementi di tempo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non volatile</a:t>
            </a:r>
            <a:r>
              <a:rPr lang="it-IT" altLang="it-IT"/>
              <a:t> — i dati sono caricati e acceduti fuori linea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mantenuta separatamente</a:t>
            </a:r>
            <a:r>
              <a:rPr lang="it-IT" altLang="it-IT"/>
              <a:t> dalle basi di dati operazionali 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D6211543-712E-7901-5BFE-C601C229C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001000" cy="1143000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... integrata ...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665A4743-9D30-7C92-905E-B9B5A419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/>
              <a:t>I dati di interesse provengono da tutte le sorgenti informative — ciascun dato proviene da una o più di esse </a:t>
            </a:r>
          </a:p>
          <a:p>
            <a:pPr>
              <a:lnSpc>
                <a:spcPct val="30000"/>
              </a:lnSpc>
            </a:pPr>
            <a:endParaRPr lang="it-IT" altLang="it-IT"/>
          </a:p>
          <a:p>
            <a:pPr>
              <a:lnSpc>
                <a:spcPct val="90000"/>
              </a:lnSpc>
            </a:pPr>
            <a:r>
              <a:rPr lang="it-IT" altLang="it-IT"/>
              <a:t>Il data warehouse rappresenta i dati in modo univoco — riconciliando le eterogeneità dalle diverse rappresentazioni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nomi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codifica 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rappresentazione multipla </a:t>
            </a:r>
          </a:p>
          <a:p>
            <a:pPr lvl="1">
              <a:lnSpc>
                <a:spcPct val="90000"/>
              </a:lnSpc>
            </a:pPr>
            <a:r>
              <a:rPr lang="mr-IN" altLang="it-IT"/>
              <a:t>…</a:t>
            </a:r>
            <a:r>
              <a:rPr lang="it-IT" altLang="it-IT"/>
              <a:t>..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ECB1AA43-B630-9901-A427-3D17421CC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90563"/>
            <a:ext cx="7772400" cy="490537"/>
          </a:xfrm>
        </p:spPr>
        <p:txBody>
          <a:bodyPr/>
          <a:lstStyle/>
          <a:p>
            <a:r>
              <a:rPr lang="it-IT" altLang="it-IT"/>
              <a:t>Per l’integrazione devono essere superati eventuali conflitti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35689A07-7C58-B127-04E3-99E0F5CCC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3716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000"/>
              <a:t>L</a:t>
            </a:r>
            <a:r>
              <a:rPr lang="ja-JP" altLang="it-IT" sz="2000"/>
              <a:t>’</a:t>
            </a:r>
            <a:r>
              <a:rPr lang="it-IT" altLang="ja-JP" sz="2000"/>
              <a:t>integrazione di schemi  richiede la risoluzione dei </a:t>
            </a:r>
            <a:r>
              <a:rPr lang="it-IT" altLang="ja-JP" sz="2000">
                <a:solidFill>
                  <a:schemeClr val="accent2"/>
                </a:solidFill>
              </a:rPr>
              <a:t>conflitti </a:t>
            </a:r>
            <a:r>
              <a:rPr lang="it-IT" altLang="ja-JP" sz="2000"/>
              <a:t>relativi a:</a:t>
            </a:r>
          </a:p>
          <a:p>
            <a:pPr>
              <a:lnSpc>
                <a:spcPct val="90000"/>
              </a:lnSpc>
            </a:pPr>
            <a:r>
              <a:rPr lang="it-IT" altLang="it-IT" sz="2000">
                <a:solidFill>
                  <a:schemeClr val="accent2"/>
                </a:solidFill>
              </a:rPr>
              <a:t>rappresentazione concettuale e </a:t>
            </a:r>
          </a:p>
          <a:p>
            <a:pPr>
              <a:lnSpc>
                <a:spcPct val="90000"/>
              </a:lnSpc>
            </a:pPr>
            <a:r>
              <a:rPr lang="it-IT" altLang="it-IT" sz="2000">
                <a:solidFill>
                  <a:schemeClr val="accent2"/>
                </a:solidFill>
              </a:rPr>
              <a:t>rappresentazione dei dati</a:t>
            </a:r>
          </a:p>
          <a:p>
            <a:pPr lvl="1">
              <a:lnSpc>
                <a:spcPct val="90000"/>
              </a:lnSpc>
            </a:pPr>
            <a:r>
              <a:rPr lang="it-IT" altLang="it-IT" sz="2000"/>
              <a:t>Esempio di </a:t>
            </a:r>
            <a:r>
              <a:rPr lang="it-IT" altLang="it-IT" sz="2000">
                <a:solidFill>
                  <a:schemeClr val="accent2"/>
                </a:solidFill>
              </a:rPr>
              <a:t>conflitto concettuale</a:t>
            </a:r>
            <a:r>
              <a:rPr lang="it-IT" altLang="it-IT" sz="2000"/>
              <a:t>: un attributo </a:t>
            </a:r>
            <a:r>
              <a:rPr lang="ja-JP" altLang="it-IT" sz="2000"/>
              <a:t>“</a:t>
            </a:r>
            <a:r>
              <a:rPr lang="it-IT" altLang="ja-JP" sz="2000"/>
              <a:t>sesso</a:t>
            </a:r>
            <a:r>
              <a:rPr lang="ja-JP" altLang="it-IT" sz="2000"/>
              <a:t>”</a:t>
            </a:r>
            <a:r>
              <a:rPr lang="it-IT" altLang="ja-JP" sz="2000"/>
              <a:t> può essere rappresentato: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con un carattere — M/F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con una cifra — 0/1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implicitamente nel codice fiscale 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non essere rappresentato </a:t>
            </a:r>
          </a:p>
          <a:p>
            <a:pPr lvl="1">
              <a:lnSpc>
                <a:spcPct val="90000"/>
              </a:lnSpc>
            </a:pPr>
            <a:r>
              <a:rPr lang="it-IT" altLang="it-IT" sz="2000"/>
              <a:t>Esempio di </a:t>
            </a:r>
            <a:r>
              <a:rPr lang="it-IT" altLang="it-IT" sz="2000">
                <a:solidFill>
                  <a:schemeClr val="accent2"/>
                </a:solidFill>
              </a:rPr>
              <a:t>conflitto sul formato</a:t>
            </a:r>
            <a:r>
              <a:rPr lang="it-IT" altLang="it-IT" sz="2000"/>
              <a:t> dei  dati: il nome e cognome di una persona </a:t>
            </a:r>
          </a:p>
          <a:p>
            <a:pPr lvl="2">
              <a:lnSpc>
                <a:spcPct val="90000"/>
              </a:lnSpc>
            </a:pPr>
            <a:r>
              <a:rPr lang="ja-JP" altLang="it-IT"/>
              <a:t>“</a:t>
            </a:r>
            <a:r>
              <a:rPr lang="it-IT" altLang="ja-JP"/>
              <a:t>Mario</a:t>
            </a:r>
            <a:r>
              <a:rPr lang="ja-JP" altLang="it-IT"/>
              <a:t>”</a:t>
            </a:r>
            <a:r>
              <a:rPr lang="it-IT" altLang="ja-JP"/>
              <a:t>, </a:t>
            </a:r>
            <a:r>
              <a:rPr lang="ja-JP" altLang="it-IT"/>
              <a:t>“</a:t>
            </a:r>
            <a:r>
              <a:rPr lang="it-IT" altLang="ja-JP"/>
              <a:t>Rossi</a:t>
            </a:r>
            <a:r>
              <a:rPr lang="ja-JP" altLang="it-IT"/>
              <a:t>”</a:t>
            </a:r>
            <a:r>
              <a:rPr lang="it-IT" altLang="ja-JP"/>
              <a:t> </a:t>
            </a:r>
          </a:p>
          <a:p>
            <a:pPr lvl="2">
              <a:lnSpc>
                <a:spcPct val="90000"/>
              </a:lnSpc>
            </a:pPr>
            <a:r>
              <a:rPr lang="ja-JP" altLang="it-IT"/>
              <a:t>“</a:t>
            </a:r>
            <a:r>
              <a:rPr lang="it-IT" altLang="ja-JP"/>
              <a:t>Mario Rossi</a:t>
            </a:r>
            <a:r>
              <a:rPr lang="ja-JP" altLang="it-IT"/>
              <a:t>”</a:t>
            </a:r>
            <a:endParaRPr lang="it-IT" altLang="ja-JP"/>
          </a:p>
          <a:p>
            <a:pPr lvl="2">
              <a:lnSpc>
                <a:spcPct val="90000"/>
              </a:lnSpc>
            </a:pPr>
            <a:r>
              <a:rPr lang="ja-JP" altLang="it-IT"/>
              <a:t>“</a:t>
            </a:r>
            <a:r>
              <a:rPr lang="it-IT" altLang="ja-JP"/>
              <a:t>Rossi, Mario</a:t>
            </a:r>
            <a:r>
              <a:rPr lang="ja-JP" altLang="it-IT"/>
              <a:t>”</a:t>
            </a:r>
            <a:endParaRPr lang="it-IT" altLang="ja-JP"/>
          </a:p>
          <a:p>
            <a:pPr lvl="2">
              <a:lnSpc>
                <a:spcPct val="90000"/>
              </a:lnSpc>
            </a:pPr>
            <a:r>
              <a:rPr lang="ja-JP" altLang="it-IT"/>
              <a:t>“</a:t>
            </a:r>
            <a:r>
              <a:rPr lang="it-IT" altLang="ja-JP"/>
              <a:t>Rossi, M.</a:t>
            </a:r>
            <a:r>
              <a:rPr lang="ja-JP" altLang="it-IT"/>
              <a:t>”</a:t>
            </a:r>
            <a:endParaRPr lang="it-IT" altLang="it-IT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46A421A1-F088-CEAC-5873-2F07F47C0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... orientata ai dati ...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3EA822BE-6BC4-A48C-BE7C-F9A3BA737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1600200"/>
            <a:ext cx="8569325" cy="4648200"/>
          </a:xfrm>
        </p:spPr>
        <p:txBody>
          <a:bodyPr/>
          <a:lstStyle/>
          <a:p>
            <a:r>
              <a:rPr lang="it-IT" altLang="it-IT"/>
              <a:t>Le basi di dati operazionali sono costruite a supporto dei </a:t>
            </a:r>
            <a:r>
              <a:rPr lang="it-IT" altLang="it-IT">
                <a:solidFill>
                  <a:schemeClr val="accent2"/>
                </a:solidFill>
              </a:rPr>
              <a:t>singoli processi operativi</a:t>
            </a:r>
            <a:r>
              <a:rPr lang="it-IT" altLang="it-IT"/>
              <a:t> o applicazioni</a:t>
            </a:r>
          </a:p>
          <a:p>
            <a:pPr lvl="1"/>
            <a:r>
              <a:rPr lang="it-IT" altLang="it-IT">
                <a:solidFill>
                  <a:schemeClr val="accent2"/>
                </a:solidFill>
              </a:rPr>
              <a:t>produzione</a:t>
            </a:r>
          </a:p>
          <a:p>
            <a:pPr lvl="1"/>
            <a:r>
              <a:rPr lang="it-IT" altLang="it-IT">
                <a:solidFill>
                  <a:schemeClr val="accent2"/>
                </a:solidFill>
              </a:rPr>
              <a:t>vendita</a:t>
            </a:r>
          </a:p>
          <a:p>
            <a:r>
              <a:rPr lang="it-IT" altLang="it-IT"/>
              <a:t>Il data warehouse è costruito attorno alle principali </a:t>
            </a:r>
            <a:r>
              <a:rPr lang="it-IT" altLang="it-IT">
                <a:solidFill>
                  <a:schemeClr val="accent2"/>
                </a:solidFill>
              </a:rPr>
              <a:t>entità </a:t>
            </a:r>
            <a:r>
              <a:rPr lang="it-IT" altLang="it-IT"/>
              <a:t>del patrimonio informativo aziendale </a:t>
            </a:r>
          </a:p>
          <a:p>
            <a:pPr lvl="1"/>
            <a:r>
              <a:rPr lang="it-IT" altLang="it-IT">
                <a:solidFill>
                  <a:schemeClr val="accent2"/>
                </a:solidFill>
              </a:rPr>
              <a:t>prodotto</a:t>
            </a:r>
          </a:p>
          <a:p>
            <a:pPr lvl="1"/>
            <a:r>
              <a:rPr lang="it-IT" altLang="it-IT">
                <a:solidFill>
                  <a:schemeClr val="accent2"/>
                </a:solidFill>
              </a:rPr>
              <a:t>cliente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F2348C9-2E2E-3821-DDE9-7035F5CF4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... dati storici ...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6187F1E7-9EEF-0701-AABA-FCC9A2801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Le basi di dati operazionali mantengono il valore corrente delle informazioni </a:t>
            </a:r>
          </a:p>
          <a:p>
            <a:r>
              <a:rPr lang="it-IT" altLang="it-IT"/>
              <a:t>L</a:t>
            </a:r>
            <a:r>
              <a:rPr lang="ja-JP" altLang="it-IT"/>
              <a:t>’</a:t>
            </a:r>
            <a:r>
              <a:rPr lang="it-IT" altLang="ja-JP"/>
              <a:t>orizzonte temporale di interesse è dell</a:t>
            </a:r>
            <a:r>
              <a:rPr lang="ja-JP" altLang="it-IT"/>
              <a:t>’</a:t>
            </a:r>
            <a:r>
              <a:rPr lang="it-IT" altLang="ja-JP"/>
              <a:t>ordine dei pochi mesi </a:t>
            </a:r>
          </a:p>
          <a:p>
            <a:pPr>
              <a:lnSpc>
                <a:spcPct val="30000"/>
              </a:lnSpc>
            </a:pPr>
            <a:endParaRPr lang="it-IT" altLang="it-IT"/>
          </a:p>
          <a:p>
            <a:r>
              <a:rPr lang="it-IT" altLang="it-IT"/>
              <a:t>Nel data warehouse è di interesse l</a:t>
            </a:r>
            <a:r>
              <a:rPr lang="ja-JP" altLang="it-IT"/>
              <a:t>’</a:t>
            </a:r>
            <a:r>
              <a:rPr lang="it-IT" altLang="ja-JP"/>
              <a:t>evoluzione storica delle informazioni </a:t>
            </a:r>
          </a:p>
          <a:p>
            <a:r>
              <a:rPr lang="it-IT" altLang="it-IT"/>
              <a:t>L</a:t>
            </a:r>
            <a:r>
              <a:rPr lang="ja-JP" altLang="it-IT"/>
              <a:t>’</a:t>
            </a:r>
            <a:r>
              <a:rPr lang="it-IT" altLang="ja-JP"/>
              <a:t>orizzonte temporale di interesse è dell</a:t>
            </a:r>
            <a:r>
              <a:rPr lang="ja-JP" altLang="it-IT"/>
              <a:t>’</a:t>
            </a:r>
            <a:r>
              <a:rPr lang="it-IT" altLang="ja-JP"/>
              <a:t>ordine degli anni</a:t>
            </a:r>
            <a:endParaRPr lang="it-IT" altLang="it-IT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E3424361-2ACF-D6D6-14DA-DD895B9B8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06450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... non volatile ...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5C788AF8-9B44-FFDD-08F0-7BCCB4DD0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4724400"/>
          </a:xfrm>
        </p:spPr>
        <p:txBody>
          <a:bodyPr/>
          <a:lstStyle/>
          <a:p>
            <a:r>
              <a:rPr lang="it-IT" altLang="it-IT"/>
              <a:t>In una base di dati operazionale, i dati vengono</a:t>
            </a:r>
          </a:p>
          <a:p>
            <a:pPr lvl="1"/>
            <a:r>
              <a:rPr lang="it-IT" altLang="it-IT"/>
              <a:t>acceduti, inseriti, modificati, cancellati</a:t>
            </a:r>
          </a:p>
          <a:p>
            <a:r>
              <a:rPr lang="it-IT" altLang="it-IT"/>
              <a:t>pochi record alla volta </a:t>
            </a:r>
          </a:p>
          <a:p>
            <a:pPr>
              <a:lnSpc>
                <a:spcPct val="30000"/>
              </a:lnSpc>
            </a:pPr>
            <a:endParaRPr lang="it-IT" altLang="it-IT"/>
          </a:p>
          <a:p>
            <a:r>
              <a:rPr lang="it-IT" altLang="it-IT"/>
              <a:t>Nel data warehouse, abbiamo </a:t>
            </a:r>
          </a:p>
          <a:p>
            <a:pPr lvl="1"/>
            <a:r>
              <a:rPr lang="it-IT" altLang="it-IT"/>
              <a:t>operazioni di accesso e interrogazione — </a:t>
            </a:r>
            <a:r>
              <a:rPr lang="ja-JP" altLang="it-IT"/>
              <a:t>“</a:t>
            </a:r>
            <a:r>
              <a:rPr lang="it-IT" altLang="ja-JP"/>
              <a:t>diurne</a:t>
            </a:r>
            <a:r>
              <a:rPr lang="ja-JP" altLang="it-IT"/>
              <a:t>”</a:t>
            </a:r>
            <a:endParaRPr lang="it-IT" altLang="ja-JP"/>
          </a:p>
          <a:p>
            <a:pPr lvl="1"/>
            <a:r>
              <a:rPr lang="it-IT" altLang="it-IT"/>
              <a:t>operazioni di caricamento e aggiornamento dei dati — </a:t>
            </a:r>
            <a:r>
              <a:rPr lang="ja-JP" altLang="it-IT"/>
              <a:t>“</a:t>
            </a:r>
            <a:r>
              <a:rPr lang="it-IT" altLang="ja-JP"/>
              <a:t>notturne</a:t>
            </a:r>
            <a:r>
              <a:rPr lang="ja-JP" altLang="it-IT"/>
              <a:t>”</a:t>
            </a:r>
            <a:endParaRPr lang="it-IT" altLang="ja-JP"/>
          </a:p>
          <a:p>
            <a:r>
              <a:rPr lang="it-IT" altLang="it-IT"/>
              <a:t>che riguardano milioni di record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EC47EC0-03DD-A357-F40C-B3E943441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064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r>
              <a:rPr lang="it-IT" altLang="it-IT">
                <a:solidFill>
                  <a:schemeClr val="tx1"/>
                </a:solidFill>
              </a:rPr>
              <a:t>... una base di dati separata ...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75E1C4D7-A090-8B4D-2A3E-433416151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3175" defTabSz="762000">
              <a:lnSpc>
                <a:spcPct val="90000"/>
              </a:lnSpc>
            </a:pPr>
            <a:r>
              <a:rPr lang="it-IT" altLang="it-IT"/>
              <a:t> Per tanti motivi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/>
              <a:t>non esiste un</a:t>
            </a:r>
            <a:r>
              <a:rPr lang="ja-JP" altLang="it-IT"/>
              <a:t>’</a:t>
            </a:r>
            <a:r>
              <a:rPr lang="it-IT" altLang="ja-JP"/>
              <a:t>unica base di dati operazionale che contiene tutti i dati di interesse 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/>
              <a:t>la base di dati deve essere integrata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/>
              <a:t>non è tecnicamente possibile fare l</a:t>
            </a:r>
            <a:r>
              <a:rPr lang="ja-JP" altLang="it-IT"/>
              <a:t>’</a:t>
            </a:r>
            <a:r>
              <a:rPr lang="it-IT" altLang="ja-JP"/>
              <a:t>integrazione in linea 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/>
              <a:t>i dati di interesse sarebbero comunque diversi </a:t>
            </a:r>
          </a:p>
          <a:p>
            <a:pPr marL="898525" lvl="2" defTabSz="762000">
              <a:lnSpc>
                <a:spcPct val="90000"/>
              </a:lnSpc>
            </a:pPr>
            <a:r>
              <a:rPr lang="it-IT" altLang="it-IT"/>
              <a:t>devono essere mantenuti dati storici</a:t>
            </a:r>
          </a:p>
          <a:p>
            <a:pPr marL="898525" lvl="2" defTabSz="762000">
              <a:lnSpc>
                <a:spcPct val="90000"/>
              </a:lnSpc>
            </a:pPr>
            <a:r>
              <a:rPr lang="it-IT" altLang="it-IT"/>
              <a:t>devono essere mantenuti dati aggregati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/>
              <a:t>l</a:t>
            </a:r>
            <a:r>
              <a:rPr lang="ja-JP" altLang="it-IT"/>
              <a:t>’</a:t>
            </a:r>
            <a:r>
              <a:rPr lang="it-IT" altLang="ja-JP"/>
              <a:t>analisi dei dati richiede per i dati organizzazioni speciali e metodi di accesso specifici</a:t>
            </a:r>
          </a:p>
          <a:p>
            <a:pPr marL="479425" lvl="1" defTabSz="762000">
              <a:lnSpc>
                <a:spcPct val="90000"/>
              </a:lnSpc>
            </a:pPr>
            <a:r>
              <a:rPr lang="it-IT" altLang="it-IT"/>
              <a:t>degrado generale delle prestazioni senza la separazione</a:t>
            </a:r>
          </a:p>
          <a:p>
            <a:pPr marL="479425" lvl="1" defTabSz="762000">
              <a:lnSpc>
                <a:spcPct val="90000"/>
              </a:lnSpc>
              <a:buFontTx/>
              <a:buNone/>
            </a:pPr>
            <a:r>
              <a:rPr lang="it-IT" altLang="it-IT"/>
              <a:t>dalle basi di dati operazionali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9F7AA092-BE00-39B4-E56F-AE27DE19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708275"/>
            <a:ext cx="7772400" cy="1066800"/>
          </a:xfrm>
        </p:spPr>
        <p:txBody>
          <a:bodyPr/>
          <a:lstStyle/>
          <a:p>
            <a:pPr algn="ctr"/>
            <a:r>
              <a:rPr lang="it-IT" altLang="it-IT" sz="4800"/>
              <a:t>Struttura di un data warehouse e modelli per la sua descrizione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A48ABBB8-A577-0DA4-0897-89FC8F336E46}"/>
              </a:ext>
            </a:extLst>
          </p:cNvPr>
          <p:cNvGraphicFramePr>
            <a:graphicFrameLocks/>
          </p:cNvGraphicFramePr>
          <p:nvPr/>
        </p:nvGraphicFramePr>
        <p:xfrm>
          <a:off x="0" y="1"/>
          <a:ext cx="9144000" cy="6571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CE508B-A25A-F25F-1D24-B2657D38E767}"/>
              </a:ext>
            </a:extLst>
          </p:cNvPr>
          <p:cNvSpPr txBox="1"/>
          <p:nvPr/>
        </p:nvSpPr>
        <p:spPr>
          <a:xfrm>
            <a:off x="1004888" y="44450"/>
            <a:ext cx="5330825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b="1" dirty="0">
                <a:latin typeface="Times New Roman" charset="0"/>
                <a:ea typeface="ＭＳ Ｐゴシック" charset="0"/>
                <a:cs typeface="ＭＳ Ｐゴシック" charset="0"/>
              </a:rPr>
              <a:t>Benefici ottenuti o attesi dalla BI &amp; BA</a:t>
            </a:r>
          </a:p>
        </p:txBody>
      </p:sp>
      <p:sp>
        <p:nvSpPr>
          <p:cNvPr id="23555" name="CasellaDiTesto 5">
            <a:extLst>
              <a:ext uri="{FF2B5EF4-FFF2-40B4-BE49-F238E27FC236}">
                <a16:creationId xmlns:a16="http://schemas.microsoft.com/office/drawing/2014/main" id="{9A522858-6F7C-0492-0FE0-027C4A76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6380163"/>
            <a:ext cx="1978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200">
                <a:latin typeface="Times New Roman" panose="02020603050405020304" pitchFamily="18" charset="0"/>
              </a:rPr>
              <a:t>Fonte: conferenceworld SAS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F5490ED1-5EE3-02BD-9631-679908965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80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r>
              <a:rPr lang="it-IT" altLang="it-IT" sz="2800">
                <a:solidFill>
                  <a:schemeClr val="tx1"/>
                </a:solidFill>
              </a:rPr>
              <a:t>Fonti e fasi di: costruzione, aggiornamento e elaborazione di un Data Warehouse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6D4E95F1-FD31-071D-64D1-00596F3EAF33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2590800"/>
            <a:ext cx="3157538" cy="2005013"/>
            <a:chOff x="1446" y="1632"/>
            <a:chExt cx="1989" cy="1263"/>
          </a:xfrm>
        </p:grpSpPr>
        <p:grpSp>
          <p:nvGrpSpPr>
            <p:cNvPr id="71724" name="Group 4">
              <a:extLst>
                <a:ext uri="{FF2B5EF4-FFF2-40B4-BE49-F238E27FC236}">
                  <a16:creationId xmlns:a16="http://schemas.microsoft.com/office/drawing/2014/main" id="{94E4398C-C24A-7327-B467-C0BAAB854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6" y="1862"/>
              <a:ext cx="928" cy="1033"/>
              <a:chOff x="1446" y="1862"/>
              <a:chExt cx="928" cy="1033"/>
            </a:xfrm>
          </p:grpSpPr>
          <p:sp>
            <p:nvSpPr>
              <p:cNvPr id="71728" name="Freeform 5">
                <a:extLst>
                  <a:ext uri="{FF2B5EF4-FFF2-40B4-BE49-F238E27FC236}">
                    <a16:creationId xmlns:a16="http://schemas.microsoft.com/office/drawing/2014/main" id="{201DE2CE-1BA1-52D1-D787-878EB41D0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6" y="1862"/>
                <a:ext cx="928" cy="1033"/>
              </a:xfrm>
              <a:custGeom>
                <a:avLst/>
                <a:gdLst>
                  <a:gd name="T0" fmla="*/ 0 w 928"/>
                  <a:gd name="T1" fmla="*/ 205 h 1033"/>
                  <a:gd name="T2" fmla="*/ 506 w 928"/>
                  <a:gd name="T3" fmla="*/ 205 h 1033"/>
                  <a:gd name="T4" fmla="*/ 506 w 928"/>
                  <a:gd name="T5" fmla="*/ 0 h 1033"/>
                  <a:gd name="T6" fmla="*/ 928 w 928"/>
                  <a:gd name="T7" fmla="*/ 516 h 1033"/>
                  <a:gd name="T8" fmla="*/ 506 w 928"/>
                  <a:gd name="T9" fmla="*/ 1033 h 1033"/>
                  <a:gd name="T10" fmla="*/ 506 w 928"/>
                  <a:gd name="T11" fmla="*/ 825 h 1033"/>
                  <a:gd name="T12" fmla="*/ 0 w 928"/>
                  <a:gd name="T13" fmla="*/ 825 h 1033"/>
                  <a:gd name="T14" fmla="*/ 0 w 928"/>
                  <a:gd name="T15" fmla="*/ 205 h 10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8" h="1033">
                    <a:moveTo>
                      <a:pt x="0" y="205"/>
                    </a:moveTo>
                    <a:lnTo>
                      <a:pt x="506" y="205"/>
                    </a:lnTo>
                    <a:lnTo>
                      <a:pt x="506" y="0"/>
                    </a:lnTo>
                    <a:lnTo>
                      <a:pt x="928" y="516"/>
                    </a:lnTo>
                    <a:lnTo>
                      <a:pt x="506" y="1033"/>
                    </a:lnTo>
                    <a:lnTo>
                      <a:pt x="506" y="825"/>
                    </a:lnTo>
                    <a:lnTo>
                      <a:pt x="0" y="825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29" name="Freeform 6">
                <a:extLst>
                  <a:ext uri="{FF2B5EF4-FFF2-40B4-BE49-F238E27FC236}">
                    <a16:creationId xmlns:a16="http://schemas.microsoft.com/office/drawing/2014/main" id="{D731D345-F515-8285-0970-1A0E083F1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6" y="1862"/>
                <a:ext cx="928" cy="1033"/>
              </a:xfrm>
              <a:custGeom>
                <a:avLst/>
                <a:gdLst>
                  <a:gd name="T0" fmla="*/ 0 w 928"/>
                  <a:gd name="T1" fmla="*/ 205 h 1033"/>
                  <a:gd name="T2" fmla="*/ 506 w 928"/>
                  <a:gd name="T3" fmla="*/ 205 h 1033"/>
                  <a:gd name="T4" fmla="*/ 506 w 928"/>
                  <a:gd name="T5" fmla="*/ 0 h 1033"/>
                  <a:gd name="T6" fmla="*/ 928 w 928"/>
                  <a:gd name="T7" fmla="*/ 516 h 1033"/>
                  <a:gd name="T8" fmla="*/ 506 w 928"/>
                  <a:gd name="T9" fmla="*/ 1033 h 1033"/>
                  <a:gd name="T10" fmla="*/ 506 w 928"/>
                  <a:gd name="T11" fmla="*/ 825 h 1033"/>
                  <a:gd name="T12" fmla="*/ 0 w 928"/>
                  <a:gd name="T13" fmla="*/ 825 h 1033"/>
                  <a:gd name="T14" fmla="*/ 0 w 928"/>
                  <a:gd name="T15" fmla="*/ 205 h 10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8" h="1033">
                    <a:moveTo>
                      <a:pt x="0" y="205"/>
                    </a:moveTo>
                    <a:lnTo>
                      <a:pt x="506" y="205"/>
                    </a:lnTo>
                    <a:lnTo>
                      <a:pt x="506" y="0"/>
                    </a:lnTo>
                    <a:lnTo>
                      <a:pt x="928" y="516"/>
                    </a:lnTo>
                    <a:lnTo>
                      <a:pt x="506" y="1033"/>
                    </a:lnTo>
                    <a:lnTo>
                      <a:pt x="506" y="825"/>
                    </a:lnTo>
                    <a:lnTo>
                      <a:pt x="0" y="825"/>
                    </a:lnTo>
                    <a:lnTo>
                      <a:pt x="0" y="205"/>
                    </a:lnTo>
                  </a:path>
                </a:pathLst>
              </a:custGeom>
              <a:solidFill>
                <a:srgbClr val="3399FF"/>
              </a:solidFill>
              <a:ln w="9525">
                <a:solidFill>
                  <a:srgbClr val="1F1A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71725" name="Rectangle 7">
              <a:extLst>
                <a:ext uri="{FF2B5EF4-FFF2-40B4-BE49-F238E27FC236}">
                  <a16:creationId xmlns:a16="http://schemas.microsoft.com/office/drawing/2014/main" id="{AD08542C-1B02-A5B4-9F9F-78852810A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1632"/>
              <a:ext cx="4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Data</a:t>
              </a:r>
            </a:p>
          </p:txBody>
        </p:sp>
        <p:sp>
          <p:nvSpPr>
            <p:cNvPr id="71726" name="Rectangle 8">
              <a:extLst>
                <a:ext uri="{FF2B5EF4-FFF2-40B4-BE49-F238E27FC236}">
                  <a16:creationId xmlns:a16="http://schemas.microsoft.com/office/drawing/2014/main" id="{02C2CED5-25B1-743D-1596-CD08B14E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24"/>
              <a:ext cx="10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Warehouse</a:t>
              </a:r>
            </a:p>
          </p:txBody>
        </p:sp>
        <p:sp>
          <p:nvSpPr>
            <p:cNvPr id="71727" name="AutoShape 9">
              <a:extLst>
                <a:ext uri="{FF2B5EF4-FFF2-40B4-BE49-F238E27FC236}">
                  <a16:creationId xmlns:a16="http://schemas.microsoft.com/office/drawing/2014/main" id="{5AF03D3F-2021-B332-B257-21A597E08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063"/>
              <a:ext cx="872" cy="491"/>
            </a:xfrm>
            <a:prstGeom prst="flowChartMagneticDisk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1683" name="Rectangle 10">
            <a:extLst>
              <a:ext uri="{FF2B5EF4-FFF2-40B4-BE49-F238E27FC236}">
                <a16:creationId xmlns:a16="http://schemas.microsoft.com/office/drawing/2014/main" id="{3101B4FF-1E58-4D42-C4A4-6D325A85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568700"/>
            <a:ext cx="0" cy="3651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/>
          </a:p>
        </p:txBody>
      </p:sp>
      <p:grpSp>
        <p:nvGrpSpPr>
          <p:cNvPr id="26635" name="Group 11">
            <a:extLst>
              <a:ext uri="{FF2B5EF4-FFF2-40B4-BE49-F238E27FC236}">
                <a16:creationId xmlns:a16="http://schemas.microsoft.com/office/drawing/2014/main" id="{43F79EB4-4107-FD75-F654-531AE538FFA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371600"/>
            <a:ext cx="3448050" cy="4038600"/>
            <a:chOff x="3456" y="864"/>
            <a:chExt cx="2172" cy="2544"/>
          </a:xfrm>
        </p:grpSpPr>
        <p:sp>
          <p:nvSpPr>
            <p:cNvPr id="71703" name="Rectangle 12">
              <a:extLst>
                <a:ext uri="{FF2B5EF4-FFF2-40B4-BE49-F238E27FC236}">
                  <a16:creationId xmlns:a16="http://schemas.microsoft.com/office/drawing/2014/main" id="{DF952947-6401-8D82-8737-3791D88E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864"/>
              <a:ext cx="94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Strumenti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di analisi</a:t>
              </a:r>
              <a:endParaRPr lang="it-IT" altLang="it-IT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71704" name="Group 13">
              <a:extLst>
                <a:ext uri="{FF2B5EF4-FFF2-40B4-BE49-F238E27FC236}">
                  <a16:creationId xmlns:a16="http://schemas.microsoft.com/office/drawing/2014/main" id="{6B594429-C2A8-FA66-B16C-BABC8E55B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453"/>
              <a:ext cx="2172" cy="1955"/>
              <a:chOff x="3456" y="1453"/>
              <a:chExt cx="2172" cy="1955"/>
            </a:xfrm>
          </p:grpSpPr>
          <p:sp>
            <p:nvSpPr>
              <p:cNvPr id="71705" name="Freeform 14">
                <a:extLst>
                  <a:ext uri="{FF2B5EF4-FFF2-40B4-BE49-F238E27FC236}">
                    <a16:creationId xmlns:a16="http://schemas.microsoft.com/office/drawing/2014/main" id="{4B819C1C-7CAB-8084-372D-4B76211DB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2035"/>
                <a:ext cx="553" cy="551"/>
              </a:xfrm>
              <a:custGeom>
                <a:avLst/>
                <a:gdLst>
                  <a:gd name="T0" fmla="*/ 0 w 553"/>
                  <a:gd name="T1" fmla="*/ 109 h 551"/>
                  <a:gd name="T2" fmla="*/ 384 w 553"/>
                  <a:gd name="T3" fmla="*/ 109 h 551"/>
                  <a:gd name="T4" fmla="*/ 384 w 553"/>
                  <a:gd name="T5" fmla="*/ 0 h 551"/>
                  <a:gd name="T6" fmla="*/ 553 w 553"/>
                  <a:gd name="T7" fmla="*/ 274 h 551"/>
                  <a:gd name="T8" fmla="*/ 384 w 553"/>
                  <a:gd name="T9" fmla="*/ 551 h 551"/>
                  <a:gd name="T10" fmla="*/ 384 w 553"/>
                  <a:gd name="T11" fmla="*/ 441 h 551"/>
                  <a:gd name="T12" fmla="*/ 2 w 553"/>
                  <a:gd name="T13" fmla="*/ 437 h 551"/>
                  <a:gd name="T14" fmla="*/ 0 w 553"/>
                  <a:gd name="T15" fmla="*/ 109 h 5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53" h="551">
                    <a:moveTo>
                      <a:pt x="0" y="109"/>
                    </a:moveTo>
                    <a:lnTo>
                      <a:pt x="384" y="109"/>
                    </a:lnTo>
                    <a:lnTo>
                      <a:pt x="384" y="0"/>
                    </a:lnTo>
                    <a:lnTo>
                      <a:pt x="553" y="274"/>
                    </a:lnTo>
                    <a:lnTo>
                      <a:pt x="384" y="551"/>
                    </a:lnTo>
                    <a:lnTo>
                      <a:pt x="384" y="441"/>
                    </a:lnTo>
                    <a:lnTo>
                      <a:pt x="2" y="437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grpSp>
            <p:nvGrpSpPr>
              <p:cNvPr id="71706" name="Group 15">
                <a:extLst>
                  <a:ext uri="{FF2B5EF4-FFF2-40B4-BE49-F238E27FC236}">
                    <a16:creationId xmlns:a16="http://schemas.microsoft.com/office/drawing/2014/main" id="{AAD902DD-41F9-59F1-7E2F-2A07B3D78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43" y="1453"/>
                <a:ext cx="1585" cy="1955"/>
                <a:chOff x="4079" y="1453"/>
                <a:chExt cx="1585" cy="1955"/>
              </a:xfrm>
            </p:grpSpPr>
            <p:sp>
              <p:nvSpPr>
                <p:cNvPr id="71707" name="Oval 16">
                  <a:extLst>
                    <a:ext uri="{FF2B5EF4-FFF2-40B4-BE49-F238E27FC236}">
                      <a16:creationId xmlns:a16="http://schemas.microsoft.com/office/drawing/2014/main" id="{38347988-AB34-14A1-2E61-2F3CC1612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9" y="1453"/>
                  <a:ext cx="1585" cy="1955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1708" name="Group 17">
                  <a:extLst>
                    <a:ext uri="{FF2B5EF4-FFF2-40B4-BE49-F238E27FC236}">
                      <a16:creationId xmlns:a16="http://schemas.microsoft.com/office/drawing/2014/main" id="{B4BE9A34-FBDA-AFA1-A2E9-BEBEB46AE9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1872"/>
                  <a:ext cx="1296" cy="300"/>
                  <a:chOff x="4224" y="1872"/>
                  <a:chExt cx="1296" cy="300"/>
                </a:xfrm>
              </p:grpSpPr>
              <p:sp>
                <p:nvSpPr>
                  <p:cNvPr id="71721" name="Rectangle 18">
                    <a:extLst>
                      <a:ext uri="{FF2B5EF4-FFF2-40B4-BE49-F238E27FC236}">
                        <a16:creationId xmlns:a16="http://schemas.microsoft.com/office/drawing/2014/main" id="{940214C0-D5A8-5B75-B55C-5EFBCF4A44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872"/>
                    <a:ext cx="960" cy="28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rgbClr val="1F1A17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22" name="Rectangle 19">
                    <a:extLst>
                      <a:ext uri="{FF2B5EF4-FFF2-40B4-BE49-F238E27FC236}">
                        <a16:creationId xmlns:a16="http://schemas.microsoft.com/office/drawing/2014/main" id="{BAC6DAE5-39F9-5AA9-BEDA-2ECF8EBCBC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896"/>
                    <a:ext cx="920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>
                      <a:lnSpc>
                        <a:spcPct val="8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800" b="1">
                        <a:solidFill>
                          <a:schemeClr val="accent2"/>
                        </a:solidFill>
                      </a:rPr>
                      <a:t>Analisi</a:t>
                    </a:r>
                  </a:p>
                  <a:p>
                    <a:pPr algn="ctr">
                      <a:lnSpc>
                        <a:spcPct val="8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800" b="1">
                        <a:solidFill>
                          <a:schemeClr val="accent2"/>
                        </a:solidFill>
                      </a:rPr>
                      <a:t>dimensionale</a:t>
                    </a:r>
                    <a:endParaRPr lang="it-IT" altLang="it-IT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23" name="AutoShape 20">
                    <a:extLst>
                      <a:ext uri="{FF2B5EF4-FFF2-40B4-BE49-F238E27FC236}">
                        <a16:creationId xmlns:a16="http://schemas.microsoft.com/office/drawing/2014/main" id="{AD45F88B-C0AE-11E0-7F5B-5B18D610CC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920"/>
                    <a:ext cx="279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rgbClr val="FFCC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1709" name="Group 21">
                  <a:extLst>
                    <a:ext uri="{FF2B5EF4-FFF2-40B4-BE49-F238E27FC236}">
                      <a16:creationId xmlns:a16="http://schemas.microsoft.com/office/drawing/2014/main" id="{5EAFEEF2-47E8-9FC9-D712-7A9B488281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2681"/>
                  <a:ext cx="1296" cy="260"/>
                  <a:chOff x="4224" y="2681"/>
                  <a:chExt cx="1296" cy="260"/>
                </a:xfrm>
              </p:grpSpPr>
              <p:sp>
                <p:nvSpPr>
                  <p:cNvPr id="71717" name="AutoShape 22">
                    <a:extLst>
                      <a:ext uri="{FF2B5EF4-FFF2-40B4-BE49-F238E27FC236}">
                        <a16:creationId xmlns:a16="http://schemas.microsoft.com/office/drawing/2014/main" id="{DD63FF2D-55DA-50DD-09AC-1839FC051D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701"/>
                    <a:ext cx="281" cy="240"/>
                  </a:xfrm>
                  <a:prstGeom prst="flowChartMultidocument">
                    <a:avLst/>
                  </a:prstGeom>
                  <a:solidFill>
                    <a:srgbClr val="FF99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18" name="Rectangle 23">
                    <a:extLst>
                      <a:ext uri="{FF2B5EF4-FFF2-40B4-BE49-F238E27FC236}">
                        <a16:creationId xmlns:a16="http://schemas.microsoft.com/office/drawing/2014/main" id="{069414EF-27F6-3352-78C7-4D08394312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1" y="2685"/>
                    <a:ext cx="919" cy="205"/>
                  </a:xfrm>
                  <a:prstGeom prst="rect">
                    <a:avLst/>
                  </a:prstGeom>
                  <a:solidFill>
                    <a:srgbClr val="FEFE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19" name="Rectangle 24">
                    <a:extLst>
                      <a:ext uri="{FF2B5EF4-FFF2-40B4-BE49-F238E27FC236}">
                        <a16:creationId xmlns:a16="http://schemas.microsoft.com/office/drawing/2014/main" id="{51699BB5-46CF-534E-D1EB-DF1BEBB21E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1" y="2681"/>
                    <a:ext cx="919" cy="209"/>
                  </a:xfrm>
                  <a:prstGeom prst="rect">
                    <a:avLst/>
                  </a:prstGeom>
                  <a:noFill/>
                  <a:ln w="9525">
                    <a:solidFill>
                      <a:srgbClr val="1F1A17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20" name="Rectangle 25">
                    <a:extLst>
                      <a:ext uri="{FF2B5EF4-FFF2-40B4-BE49-F238E27FC236}">
                        <a16:creationId xmlns:a16="http://schemas.microsoft.com/office/drawing/2014/main" id="{BE7E8A0D-C50B-BC71-6187-8AF3A9F6DE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5" y="2688"/>
                    <a:ext cx="91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chemeClr val="accent2"/>
                        </a:solidFill>
                      </a:rPr>
                      <a:t>Data mining</a:t>
                    </a:r>
                    <a:endParaRPr lang="it-IT" altLang="it-IT" sz="24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1710" name="Group 26">
                  <a:extLst>
                    <a:ext uri="{FF2B5EF4-FFF2-40B4-BE49-F238E27FC236}">
                      <a16:creationId xmlns:a16="http://schemas.microsoft.com/office/drawing/2014/main" id="{63985FBA-4A3A-C755-295C-530CC985DE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2239"/>
                  <a:ext cx="1392" cy="353"/>
                  <a:chOff x="4224" y="2239"/>
                  <a:chExt cx="1392" cy="353"/>
                </a:xfrm>
              </p:grpSpPr>
              <p:grpSp>
                <p:nvGrpSpPr>
                  <p:cNvPr id="71711" name="Group 27">
                    <a:extLst>
                      <a:ext uri="{FF2B5EF4-FFF2-40B4-BE49-F238E27FC236}">
                        <a16:creationId xmlns:a16="http://schemas.microsoft.com/office/drawing/2014/main" id="{C52C09B6-3593-89F4-0888-D8CCDDA453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2239"/>
                    <a:ext cx="279" cy="353"/>
                    <a:chOff x="4464" y="3168"/>
                    <a:chExt cx="282" cy="384"/>
                  </a:xfrm>
                </p:grpSpPr>
                <p:sp>
                  <p:nvSpPr>
                    <p:cNvPr id="71714" name="Rectangle 28">
                      <a:extLst>
                        <a:ext uri="{FF2B5EF4-FFF2-40B4-BE49-F238E27FC236}">
                          <a16:creationId xmlns:a16="http://schemas.microsoft.com/office/drawing/2014/main" id="{689ED61D-1826-CF56-64EC-E9AAC6537F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4" y="3168"/>
                      <a:ext cx="96" cy="384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l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it-IT" altLang="it-IT" sz="24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715" name="Rectangle 29">
                      <a:extLst>
                        <a:ext uri="{FF2B5EF4-FFF2-40B4-BE49-F238E27FC236}">
                          <a16:creationId xmlns:a16="http://schemas.microsoft.com/office/drawing/2014/main" id="{A0D2D1CD-258C-C7BA-E432-51D4E8B670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1" y="3258"/>
                      <a:ext cx="96" cy="294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l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it-IT" altLang="it-IT" sz="24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716" name="Rectangle 30">
                      <a:extLst>
                        <a:ext uri="{FF2B5EF4-FFF2-40B4-BE49-F238E27FC236}">
                          <a16:creationId xmlns:a16="http://schemas.microsoft.com/office/drawing/2014/main" id="{146E7B38-9CF0-648E-E79C-0258CE20DA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3349"/>
                      <a:ext cx="88" cy="203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l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l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buChar char="l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it-IT" altLang="it-IT" sz="240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712" name="Rectangle 31">
                    <a:extLst>
                      <a:ext uri="{FF2B5EF4-FFF2-40B4-BE49-F238E27FC236}">
                        <a16:creationId xmlns:a16="http://schemas.microsoft.com/office/drawing/2014/main" id="{EF9E766F-75D0-E9EA-E81F-ED76D8FB0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352"/>
                    <a:ext cx="1056" cy="205"/>
                  </a:xfrm>
                  <a:prstGeom prst="rect">
                    <a:avLst/>
                  </a:prstGeom>
                  <a:solidFill>
                    <a:srgbClr val="FEFEC8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713" name="Rectangle 32">
                    <a:extLst>
                      <a:ext uri="{FF2B5EF4-FFF2-40B4-BE49-F238E27FC236}">
                        <a16:creationId xmlns:a16="http://schemas.microsoft.com/office/drawing/2014/main" id="{73AABDB1-C5A0-649D-46CE-9DE46D4E7A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352"/>
                    <a:ext cx="105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1800" b="1">
                        <a:solidFill>
                          <a:schemeClr val="accent2"/>
                        </a:solidFill>
                      </a:rPr>
                      <a:t>Visualizzazione</a:t>
                    </a:r>
                    <a:endParaRPr lang="it-IT" altLang="it-IT" sz="1800">
                      <a:solidFill>
                        <a:schemeClr val="accent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26657" name="Text Box 33">
            <a:extLst>
              <a:ext uri="{FF2B5EF4-FFF2-40B4-BE49-F238E27FC236}">
                <a16:creationId xmlns:a16="http://schemas.microsoft.com/office/drawing/2014/main" id="{A864D388-A47C-4745-E8D3-42BD81EA8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1219200"/>
            <a:ext cx="281463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chemeClr val="accent2"/>
                </a:solidFill>
                <a:latin typeface="Times New Roman" panose="02020603050405020304" pitchFamily="18" charset="0"/>
              </a:rPr>
              <a:t>1. Filtraggio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chemeClr val="accent2"/>
                </a:solidFill>
                <a:latin typeface="Times New Roman" panose="02020603050405020304" pitchFamily="18" charset="0"/>
              </a:rPr>
              <a:t>2. Esportazione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chemeClr val="accent2"/>
                </a:solidFill>
                <a:latin typeface="Times New Roman" panose="02020603050405020304" pitchFamily="18" charset="0"/>
              </a:rPr>
              <a:t>3. Allineamento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ED3966DE-197B-BBDF-C8AB-4E774A3E8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057400"/>
            <a:ext cx="1947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chemeClr val="accent2"/>
                </a:solidFill>
                <a:latin typeface="Times New Roman" panose="02020603050405020304" pitchFamily="18" charset="0"/>
              </a:rPr>
              <a:t>4. Accesso</a:t>
            </a:r>
          </a:p>
        </p:txBody>
      </p:sp>
      <p:grpSp>
        <p:nvGrpSpPr>
          <p:cNvPr id="26659" name="Group 35">
            <a:extLst>
              <a:ext uri="{FF2B5EF4-FFF2-40B4-BE49-F238E27FC236}">
                <a16:creationId xmlns:a16="http://schemas.microsoft.com/office/drawing/2014/main" id="{BA7B583F-EAD9-5F2E-FB3D-8674FDBA9D0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84313"/>
            <a:ext cx="2384425" cy="4097337"/>
            <a:chOff x="48" y="935"/>
            <a:chExt cx="1502" cy="2581"/>
          </a:xfrm>
        </p:grpSpPr>
        <p:grpSp>
          <p:nvGrpSpPr>
            <p:cNvPr id="71688" name="Group 36">
              <a:extLst>
                <a:ext uri="{FF2B5EF4-FFF2-40B4-BE49-F238E27FC236}">
                  <a16:creationId xmlns:a16="http://schemas.microsoft.com/office/drawing/2014/main" id="{E7C17A4E-B690-23E5-7E1D-350BB5A94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79"/>
              <a:ext cx="1502" cy="2037"/>
              <a:chOff x="48" y="1479"/>
              <a:chExt cx="1502" cy="2037"/>
            </a:xfrm>
          </p:grpSpPr>
          <p:sp>
            <p:nvSpPr>
              <p:cNvPr id="71690" name="Rectangle 37">
                <a:extLst>
                  <a:ext uri="{FF2B5EF4-FFF2-40B4-BE49-F238E27FC236}">
                    <a16:creationId xmlns:a16="http://schemas.microsoft.com/office/drawing/2014/main" id="{212E9DE3-CED1-8345-B5CA-3FDB51FFE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286"/>
                <a:ext cx="150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Sorgenti dei dati</a:t>
                </a:r>
              </a:p>
            </p:txBody>
          </p:sp>
          <p:grpSp>
            <p:nvGrpSpPr>
              <p:cNvPr id="71691" name="Group 38">
                <a:extLst>
                  <a:ext uri="{FF2B5EF4-FFF2-40B4-BE49-F238E27FC236}">
                    <a16:creationId xmlns:a16="http://schemas.microsoft.com/office/drawing/2014/main" id="{BD7AF5D9-B459-7989-6D63-1DF41873CC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479"/>
                <a:ext cx="1153" cy="1713"/>
                <a:chOff x="192" y="1479"/>
                <a:chExt cx="1154" cy="1713"/>
              </a:xfrm>
            </p:grpSpPr>
            <p:sp>
              <p:nvSpPr>
                <p:cNvPr id="71692" name="Oval 39">
                  <a:extLst>
                    <a:ext uri="{FF2B5EF4-FFF2-40B4-BE49-F238E27FC236}">
                      <a16:creationId xmlns:a16="http://schemas.microsoft.com/office/drawing/2014/main" id="{5191CDFD-DB98-B2A6-E292-AECBB2A31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1479"/>
                  <a:ext cx="1152" cy="1713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1693" name="Group 40">
                  <a:extLst>
                    <a:ext uri="{FF2B5EF4-FFF2-40B4-BE49-F238E27FC236}">
                      <a16:creationId xmlns:a16="http://schemas.microsoft.com/office/drawing/2014/main" id="{AB40B44A-6961-3CC5-569C-5B36FF94A9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" y="1587"/>
                  <a:ext cx="782" cy="669"/>
                  <a:chOff x="384" y="1587"/>
                  <a:chExt cx="782" cy="669"/>
                </a:xfrm>
              </p:grpSpPr>
              <p:sp>
                <p:nvSpPr>
                  <p:cNvPr id="26665" name="Oval 41">
                    <a:extLst>
                      <a:ext uri="{FF2B5EF4-FFF2-40B4-BE49-F238E27FC236}">
                        <a16:creationId xmlns:a16="http://schemas.microsoft.com/office/drawing/2014/main" id="{0A8822DD-E9D4-239C-5F36-843823F933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" y="2040"/>
                    <a:ext cx="384" cy="118"/>
                  </a:xfrm>
                  <a:prstGeom prst="ellipse">
                    <a:avLst/>
                  </a:prstGeom>
                  <a:solidFill>
                    <a:srgbClr val="9966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it-IT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6666" name="Oval 42">
                    <a:extLst>
                      <a:ext uri="{FF2B5EF4-FFF2-40B4-BE49-F238E27FC236}">
                        <a16:creationId xmlns:a16="http://schemas.microsoft.com/office/drawing/2014/main" id="{2A0C0A96-50ED-2CAD-FE7F-0D6070ED3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2087"/>
                    <a:ext cx="371" cy="118"/>
                  </a:xfrm>
                  <a:prstGeom prst="ellipse">
                    <a:avLst/>
                  </a:prstGeom>
                  <a:solidFill>
                    <a:srgbClr val="9966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it-IT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6667" name="Oval 43">
                    <a:extLst>
                      <a:ext uri="{FF2B5EF4-FFF2-40B4-BE49-F238E27FC236}">
                        <a16:creationId xmlns:a16="http://schemas.microsoft.com/office/drawing/2014/main" id="{22059580-B4BD-E7FE-30AF-A60407198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6" y="2138"/>
                    <a:ext cx="371" cy="118"/>
                  </a:xfrm>
                  <a:prstGeom prst="ellipse">
                    <a:avLst/>
                  </a:prstGeom>
                  <a:solidFill>
                    <a:srgbClr val="9966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it-IT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71702" name="Text Box 44">
                    <a:extLst>
                      <a:ext uri="{FF2B5EF4-FFF2-40B4-BE49-F238E27FC236}">
                        <a16:creationId xmlns:a16="http://schemas.microsoft.com/office/drawing/2014/main" id="{5A789978-28E9-C2E1-8DE6-95F8AA58A0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" y="1587"/>
                    <a:ext cx="766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chemeClr val="accent2"/>
                        </a:solidFill>
                      </a:rPr>
                      <a:t>Sorgenti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chemeClr val="accent2"/>
                        </a:solidFill>
                      </a:rPr>
                      <a:t>esterne</a:t>
                    </a:r>
                    <a:endParaRPr lang="it-IT" altLang="it-IT" sz="20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71694" name="Group 45">
                  <a:extLst>
                    <a:ext uri="{FF2B5EF4-FFF2-40B4-BE49-F238E27FC236}">
                      <a16:creationId xmlns:a16="http://schemas.microsoft.com/office/drawing/2014/main" id="{3AA88001-7F5A-8BAE-B00D-42B27C55F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" y="2246"/>
                  <a:ext cx="1050" cy="778"/>
                  <a:chOff x="296" y="2246"/>
                  <a:chExt cx="1050" cy="778"/>
                </a:xfrm>
              </p:grpSpPr>
              <p:sp>
                <p:nvSpPr>
                  <p:cNvPr id="71695" name="AutoShape 46">
                    <a:extLst>
                      <a:ext uri="{FF2B5EF4-FFF2-40B4-BE49-F238E27FC236}">
                        <a16:creationId xmlns:a16="http://schemas.microsoft.com/office/drawing/2014/main" id="{581C667F-A31A-8710-7F3D-E9A31FBD4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" y="2680"/>
                    <a:ext cx="279" cy="216"/>
                  </a:xfrm>
                  <a:prstGeom prst="flowChartMagneticDisk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696" name="AutoShape 47">
                    <a:extLst>
                      <a:ext uri="{FF2B5EF4-FFF2-40B4-BE49-F238E27FC236}">
                        <a16:creationId xmlns:a16="http://schemas.microsoft.com/office/drawing/2014/main" id="{55940C6F-C7B0-C9AC-8411-466850E02E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" y="2744"/>
                    <a:ext cx="277" cy="216"/>
                  </a:xfrm>
                  <a:prstGeom prst="flowChartMagneticDisk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697" name="AutoShape 48">
                    <a:extLst>
                      <a:ext uri="{FF2B5EF4-FFF2-40B4-BE49-F238E27FC236}">
                        <a16:creationId xmlns:a16="http://schemas.microsoft.com/office/drawing/2014/main" id="{27F7D210-4308-5BDF-CE5F-6021903DC7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3" y="2808"/>
                    <a:ext cx="279" cy="216"/>
                  </a:xfrm>
                  <a:prstGeom prst="flowChartMagneticDisk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698" name="Text Box 49">
                    <a:extLst>
                      <a:ext uri="{FF2B5EF4-FFF2-40B4-BE49-F238E27FC236}">
                        <a16:creationId xmlns:a16="http://schemas.microsoft.com/office/drawing/2014/main" id="{51407E8C-17CB-C342-B3BA-AD6C2D6EFD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" y="2246"/>
                    <a:ext cx="105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chemeClr val="accent2"/>
                        </a:solidFill>
                      </a:rPr>
                      <a:t>Basi di  dati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chemeClr val="accent2"/>
                        </a:solidFill>
                      </a:rPr>
                      <a:t>operazionali</a:t>
                    </a:r>
                  </a:p>
                </p:txBody>
              </p:sp>
            </p:grpSp>
          </p:grpSp>
        </p:grpSp>
        <p:sp>
          <p:nvSpPr>
            <p:cNvPr id="71689" name="Rectangle 50">
              <a:extLst>
                <a:ext uri="{FF2B5EF4-FFF2-40B4-BE49-F238E27FC236}">
                  <a16:creationId xmlns:a16="http://schemas.microsoft.com/office/drawing/2014/main" id="{2DA88568-FB97-9D6F-A57D-CC6C32299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4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Fonti</a:t>
              </a:r>
              <a:endParaRPr lang="it-IT" altLang="it-IT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7" grpId="0" autoUpdateAnimBg="0"/>
      <p:bldP spid="2665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C61B9647-0D46-D644-4ACE-382332BE9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15975"/>
          </a:xfrm>
        </p:spPr>
        <p:txBody>
          <a:bodyPr/>
          <a:lstStyle/>
          <a:p>
            <a:r>
              <a:rPr lang="it-IT" altLang="it-IT"/>
              <a:t>Fasi di costruizone, aggiornamento, elaborazione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D768836-EF67-33B4-C3D8-D128EE8EF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371600"/>
            <a:ext cx="8610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>
                <a:solidFill>
                  <a:schemeClr val="accent2"/>
                </a:solidFill>
              </a:rPr>
              <a:t>1. Filtraggio dei dati provenienti dalle sorgenti esterne</a:t>
            </a:r>
            <a:r>
              <a:rPr lang="it-IT" altLang="it-IT" sz="2400"/>
              <a:t> – Effettua una verifica di correttezza dei dati e, in caso di dati scorretti, di pulizia (circa 50% dell</a:t>
            </a:r>
            <a:r>
              <a:rPr lang="ja-JP" altLang="it-IT" sz="2400"/>
              <a:t>’</a:t>
            </a:r>
            <a:r>
              <a:rPr lang="it-IT" altLang="ja-JP" sz="2400"/>
              <a:t>intero sforzo)</a:t>
            </a:r>
          </a:p>
          <a:p>
            <a:pPr>
              <a:lnSpc>
                <a:spcPct val="90000"/>
              </a:lnSpc>
            </a:pPr>
            <a:r>
              <a:rPr lang="it-IT" altLang="it-IT" sz="2400">
                <a:solidFill>
                  <a:schemeClr val="accent2"/>
                </a:solidFill>
              </a:rPr>
              <a:t>2. Esportazione dei dati</a:t>
            </a:r>
            <a:r>
              <a:rPr lang="it-IT" altLang="it-IT" sz="2400"/>
              <a:t> – da tutti i dati provenienti dalla sorgente, sceglie quelli da esportare nel DW</a:t>
            </a:r>
          </a:p>
          <a:p>
            <a:pPr>
              <a:lnSpc>
                <a:spcPct val="90000"/>
              </a:lnSpc>
            </a:pPr>
            <a:r>
              <a:rPr lang="it-IT" altLang="it-IT" sz="2400">
                <a:solidFill>
                  <a:schemeClr val="accent2"/>
                </a:solidFill>
              </a:rPr>
              <a:t>3. Allineamento dei dati</a:t>
            </a:r>
            <a:r>
              <a:rPr lang="it-IT" altLang="it-IT" sz="2400"/>
              <a:t> – Propaga le modifiche sul DW 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Due tecniche di allineneamento: </a:t>
            </a:r>
          </a:p>
          <a:p>
            <a:pPr lvl="1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data shipping</a:t>
            </a:r>
            <a:r>
              <a:rPr lang="it-IT" altLang="it-IT"/>
              <a:t>, basata su primitive eventi-condizioni-azioni attivate sulle sorgenti dei dati</a:t>
            </a:r>
          </a:p>
          <a:p>
            <a:pPr lvl="1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transaction shipping</a:t>
            </a:r>
            <a:r>
              <a:rPr lang="it-IT" altLang="it-IT"/>
              <a:t>, basata su log di transazioni</a:t>
            </a:r>
          </a:p>
          <a:p>
            <a:pPr>
              <a:lnSpc>
                <a:spcPct val="90000"/>
              </a:lnSpc>
            </a:pPr>
            <a:r>
              <a:rPr lang="it-IT" altLang="it-IT" sz="2400">
                <a:solidFill>
                  <a:schemeClr val="accent2"/>
                </a:solidFill>
              </a:rPr>
              <a:t>4 .Accesso ai dati</a:t>
            </a:r>
            <a:r>
              <a:rPr lang="it-IT" altLang="it-IT" sz="2400"/>
              <a:t> – Realizza le operazioni di analisi dei dati (vedi in seguito)</a:t>
            </a:r>
          </a:p>
          <a:p>
            <a:pPr>
              <a:lnSpc>
                <a:spcPct val="90000"/>
              </a:lnSpc>
            </a:pPr>
            <a:endParaRPr lang="it-IT" altLang="it-IT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5DFD87F5-CE2B-DB1A-F919-EA667EE75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3914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r>
              <a:rPr lang="it-IT" altLang="it-IT" sz="6000">
                <a:solidFill>
                  <a:schemeClr val="tx1"/>
                </a:solidFill>
              </a:rPr>
              <a:t>Ruolo dei data mart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8DEF326B-7A32-A2B4-652E-018FA051818B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2955925"/>
            <a:ext cx="1473200" cy="1639888"/>
            <a:chOff x="1446" y="1862"/>
            <a:chExt cx="928" cy="1033"/>
          </a:xfrm>
        </p:grpSpPr>
        <p:sp>
          <p:nvSpPr>
            <p:cNvPr id="73786" name="Freeform 4">
              <a:extLst>
                <a:ext uri="{FF2B5EF4-FFF2-40B4-BE49-F238E27FC236}">
                  <a16:creationId xmlns:a16="http://schemas.microsoft.com/office/drawing/2014/main" id="{780617E0-0080-9252-6354-C43E277FE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1862"/>
              <a:ext cx="928" cy="1033"/>
            </a:xfrm>
            <a:custGeom>
              <a:avLst/>
              <a:gdLst>
                <a:gd name="T0" fmla="*/ 0 w 928"/>
                <a:gd name="T1" fmla="*/ 205 h 1033"/>
                <a:gd name="T2" fmla="*/ 506 w 928"/>
                <a:gd name="T3" fmla="*/ 205 h 1033"/>
                <a:gd name="T4" fmla="*/ 506 w 928"/>
                <a:gd name="T5" fmla="*/ 0 h 1033"/>
                <a:gd name="T6" fmla="*/ 928 w 928"/>
                <a:gd name="T7" fmla="*/ 516 h 1033"/>
                <a:gd name="T8" fmla="*/ 506 w 928"/>
                <a:gd name="T9" fmla="*/ 1033 h 1033"/>
                <a:gd name="T10" fmla="*/ 506 w 928"/>
                <a:gd name="T11" fmla="*/ 825 h 1033"/>
                <a:gd name="T12" fmla="*/ 0 w 928"/>
                <a:gd name="T13" fmla="*/ 825 h 1033"/>
                <a:gd name="T14" fmla="*/ 0 w 928"/>
                <a:gd name="T15" fmla="*/ 205 h 10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8" h="1033">
                  <a:moveTo>
                    <a:pt x="0" y="205"/>
                  </a:moveTo>
                  <a:lnTo>
                    <a:pt x="506" y="205"/>
                  </a:lnTo>
                  <a:lnTo>
                    <a:pt x="506" y="0"/>
                  </a:lnTo>
                  <a:lnTo>
                    <a:pt x="928" y="516"/>
                  </a:lnTo>
                  <a:lnTo>
                    <a:pt x="506" y="1033"/>
                  </a:lnTo>
                  <a:lnTo>
                    <a:pt x="506" y="825"/>
                  </a:lnTo>
                  <a:lnTo>
                    <a:pt x="0" y="82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73787" name="Freeform 5">
              <a:extLst>
                <a:ext uri="{FF2B5EF4-FFF2-40B4-BE49-F238E27FC236}">
                  <a16:creationId xmlns:a16="http://schemas.microsoft.com/office/drawing/2014/main" id="{531A3DF9-505D-5761-7EE3-295ED2A2E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1862"/>
              <a:ext cx="928" cy="1033"/>
            </a:xfrm>
            <a:custGeom>
              <a:avLst/>
              <a:gdLst>
                <a:gd name="T0" fmla="*/ 0 w 928"/>
                <a:gd name="T1" fmla="*/ 205 h 1033"/>
                <a:gd name="T2" fmla="*/ 506 w 928"/>
                <a:gd name="T3" fmla="*/ 205 h 1033"/>
                <a:gd name="T4" fmla="*/ 506 w 928"/>
                <a:gd name="T5" fmla="*/ 0 h 1033"/>
                <a:gd name="T6" fmla="*/ 928 w 928"/>
                <a:gd name="T7" fmla="*/ 516 h 1033"/>
                <a:gd name="T8" fmla="*/ 506 w 928"/>
                <a:gd name="T9" fmla="*/ 1033 h 1033"/>
                <a:gd name="T10" fmla="*/ 506 w 928"/>
                <a:gd name="T11" fmla="*/ 825 h 1033"/>
                <a:gd name="T12" fmla="*/ 0 w 928"/>
                <a:gd name="T13" fmla="*/ 825 h 1033"/>
                <a:gd name="T14" fmla="*/ 0 w 928"/>
                <a:gd name="T15" fmla="*/ 205 h 10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8" h="1033">
                  <a:moveTo>
                    <a:pt x="0" y="205"/>
                  </a:moveTo>
                  <a:lnTo>
                    <a:pt x="506" y="205"/>
                  </a:lnTo>
                  <a:lnTo>
                    <a:pt x="506" y="0"/>
                  </a:lnTo>
                  <a:lnTo>
                    <a:pt x="928" y="516"/>
                  </a:lnTo>
                  <a:lnTo>
                    <a:pt x="506" y="1033"/>
                  </a:lnTo>
                  <a:lnTo>
                    <a:pt x="506" y="825"/>
                  </a:lnTo>
                  <a:lnTo>
                    <a:pt x="0" y="825"/>
                  </a:lnTo>
                  <a:lnTo>
                    <a:pt x="0" y="205"/>
                  </a:lnTo>
                </a:path>
              </a:pathLst>
            </a:custGeom>
            <a:solidFill>
              <a:srgbClr val="3399FF"/>
            </a:solidFill>
            <a:ln w="952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27BCF1CE-2C7C-8314-D02C-BCEA278428CF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230563"/>
            <a:ext cx="877887" cy="874712"/>
            <a:chOff x="3438" y="1830"/>
            <a:chExt cx="553" cy="551"/>
          </a:xfrm>
        </p:grpSpPr>
        <p:sp>
          <p:nvSpPr>
            <p:cNvPr id="73783" name="Freeform 7">
              <a:extLst>
                <a:ext uri="{FF2B5EF4-FFF2-40B4-BE49-F238E27FC236}">
                  <a16:creationId xmlns:a16="http://schemas.microsoft.com/office/drawing/2014/main" id="{A85E9FE9-FA43-EEDF-F617-783C3AB9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1830"/>
              <a:ext cx="553" cy="551"/>
            </a:xfrm>
            <a:custGeom>
              <a:avLst/>
              <a:gdLst>
                <a:gd name="T0" fmla="*/ 0 w 553"/>
                <a:gd name="T1" fmla="*/ 109 h 551"/>
                <a:gd name="T2" fmla="*/ 384 w 553"/>
                <a:gd name="T3" fmla="*/ 109 h 551"/>
                <a:gd name="T4" fmla="*/ 384 w 553"/>
                <a:gd name="T5" fmla="*/ 0 h 551"/>
                <a:gd name="T6" fmla="*/ 553 w 553"/>
                <a:gd name="T7" fmla="*/ 274 h 551"/>
                <a:gd name="T8" fmla="*/ 384 w 553"/>
                <a:gd name="T9" fmla="*/ 551 h 551"/>
                <a:gd name="T10" fmla="*/ 384 w 553"/>
                <a:gd name="T11" fmla="*/ 441 h 551"/>
                <a:gd name="T12" fmla="*/ 2 w 553"/>
                <a:gd name="T13" fmla="*/ 437 h 551"/>
                <a:gd name="T14" fmla="*/ 0 w 553"/>
                <a:gd name="T15" fmla="*/ 109 h 5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3" h="551">
                  <a:moveTo>
                    <a:pt x="0" y="109"/>
                  </a:moveTo>
                  <a:lnTo>
                    <a:pt x="384" y="109"/>
                  </a:lnTo>
                  <a:lnTo>
                    <a:pt x="384" y="0"/>
                  </a:lnTo>
                  <a:lnTo>
                    <a:pt x="553" y="274"/>
                  </a:lnTo>
                  <a:lnTo>
                    <a:pt x="384" y="551"/>
                  </a:lnTo>
                  <a:lnTo>
                    <a:pt x="384" y="441"/>
                  </a:lnTo>
                  <a:lnTo>
                    <a:pt x="2" y="43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73784" name="Freeform 8">
              <a:extLst>
                <a:ext uri="{FF2B5EF4-FFF2-40B4-BE49-F238E27FC236}">
                  <a16:creationId xmlns:a16="http://schemas.microsoft.com/office/drawing/2014/main" id="{5FDC41FE-2784-8057-3A6C-C74D2878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1830"/>
              <a:ext cx="553" cy="551"/>
            </a:xfrm>
            <a:custGeom>
              <a:avLst/>
              <a:gdLst>
                <a:gd name="T0" fmla="*/ 0 w 553"/>
                <a:gd name="T1" fmla="*/ 109 h 551"/>
                <a:gd name="T2" fmla="*/ 384 w 553"/>
                <a:gd name="T3" fmla="*/ 109 h 551"/>
                <a:gd name="T4" fmla="*/ 384 w 553"/>
                <a:gd name="T5" fmla="*/ 0 h 551"/>
                <a:gd name="T6" fmla="*/ 553 w 553"/>
                <a:gd name="T7" fmla="*/ 274 h 551"/>
                <a:gd name="T8" fmla="*/ 384 w 553"/>
                <a:gd name="T9" fmla="*/ 551 h 551"/>
                <a:gd name="T10" fmla="*/ 384 w 553"/>
                <a:gd name="T11" fmla="*/ 441 h 551"/>
                <a:gd name="T12" fmla="*/ 2 w 553"/>
                <a:gd name="T13" fmla="*/ 437 h 551"/>
                <a:gd name="T14" fmla="*/ 0 w 553"/>
                <a:gd name="T15" fmla="*/ 109 h 5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3" h="551">
                  <a:moveTo>
                    <a:pt x="0" y="109"/>
                  </a:moveTo>
                  <a:lnTo>
                    <a:pt x="384" y="109"/>
                  </a:lnTo>
                  <a:lnTo>
                    <a:pt x="384" y="0"/>
                  </a:lnTo>
                  <a:lnTo>
                    <a:pt x="553" y="274"/>
                  </a:lnTo>
                  <a:lnTo>
                    <a:pt x="384" y="551"/>
                  </a:lnTo>
                  <a:lnTo>
                    <a:pt x="384" y="441"/>
                  </a:lnTo>
                  <a:lnTo>
                    <a:pt x="2" y="437"/>
                  </a:lnTo>
                  <a:lnTo>
                    <a:pt x="0" y="109"/>
                  </a:lnTo>
                </a:path>
              </a:pathLst>
            </a:custGeom>
            <a:solidFill>
              <a:srgbClr val="3399FF"/>
            </a:solidFill>
            <a:ln w="952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85" name="Rectangle 9">
              <a:extLst>
                <a:ext uri="{FF2B5EF4-FFF2-40B4-BE49-F238E27FC236}">
                  <a16:creationId xmlns:a16="http://schemas.microsoft.com/office/drawing/2014/main" id="{0D1F6F91-2CC0-5F8F-2CBB-1FC90F5C5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043"/>
              <a:ext cx="0" cy="230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/>
            </a:p>
          </p:txBody>
        </p:sp>
      </p:grpSp>
      <p:grpSp>
        <p:nvGrpSpPr>
          <p:cNvPr id="29706" name="Group 10">
            <a:extLst>
              <a:ext uri="{FF2B5EF4-FFF2-40B4-BE49-F238E27FC236}">
                <a16:creationId xmlns:a16="http://schemas.microsoft.com/office/drawing/2014/main" id="{12363330-31EB-FD7F-8B5D-7BA3E868CCAF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4254500"/>
            <a:ext cx="892175" cy="908050"/>
            <a:chOff x="3435" y="2475"/>
            <a:chExt cx="562" cy="572"/>
          </a:xfrm>
        </p:grpSpPr>
        <p:sp>
          <p:nvSpPr>
            <p:cNvPr id="73780" name="Freeform 11">
              <a:extLst>
                <a:ext uri="{FF2B5EF4-FFF2-40B4-BE49-F238E27FC236}">
                  <a16:creationId xmlns:a16="http://schemas.microsoft.com/office/drawing/2014/main" id="{0F1D96FC-8F9D-4B0F-31E8-6A9E2E68B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" y="2475"/>
              <a:ext cx="562" cy="572"/>
            </a:xfrm>
            <a:custGeom>
              <a:avLst/>
              <a:gdLst>
                <a:gd name="T0" fmla="*/ 0 w 562"/>
                <a:gd name="T1" fmla="*/ 288 h 572"/>
                <a:gd name="T2" fmla="*/ 333 w 562"/>
                <a:gd name="T3" fmla="*/ 96 h 572"/>
                <a:gd name="T4" fmla="*/ 278 w 562"/>
                <a:gd name="T5" fmla="*/ 0 h 572"/>
                <a:gd name="T6" fmla="*/ 562 w 562"/>
                <a:gd name="T7" fmla="*/ 155 h 572"/>
                <a:gd name="T8" fmla="*/ 554 w 562"/>
                <a:gd name="T9" fmla="*/ 480 h 572"/>
                <a:gd name="T10" fmla="*/ 498 w 562"/>
                <a:gd name="T11" fmla="*/ 384 h 572"/>
                <a:gd name="T12" fmla="*/ 166 w 562"/>
                <a:gd name="T13" fmla="*/ 572 h 572"/>
                <a:gd name="T14" fmla="*/ 0 w 562"/>
                <a:gd name="T15" fmla="*/ 288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" h="572">
                  <a:moveTo>
                    <a:pt x="0" y="288"/>
                  </a:moveTo>
                  <a:lnTo>
                    <a:pt x="333" y="96"/>
                  </a:lnTo>
                  <a:lnTo>
                    <a:pt x="278" y="0"/>
                  </a:lnTo>
                  <a:lnTo>
                    <a:pt x="562" y="155"/>
                  </a:lnTo>
                  <a:lnTo>
                    <a:pt x="554" y="480"/>
                  </a:lnTo>
                  <a:lnTo>
                    <a:pt x="498" y="384"/>
                  </a:lnTo>
                  <a:lnTo>
                    <a:pt x="166" y="572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73781" name="Freeform 12">
              <a:extLst>
                <a:ext uri="{FF2B5EF4-FFF2-40B4-BE49-F238E27FC236}">
                  <a16:creationId xmlns:a16="http://schemas.microsoft.com/office/drawing/2014/main" id="{05916AE8-C6AD-DA04-75BE-1EFFC1F70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" y="2475"/>
              <a:ext cx="562" cy="572"/>
            </a:xfrm>
            <a:custGeom>
              <a:avLst/>
              <a:gdLst>
                <a:gd name="T0" fmla="*/ 0 w 562"/>
                <a:gd name="T1" fmla="*/ 288 h 572"/>
                <a:gd name="T2" fmla="*/ 333 w 562"/>
                <a:gd name="T3" fmla="*/ 96 h 572"/>
                <a:gd name="T4" fmla="*/ 278 w 562"/>
                <a:gd name="T5" fmla="*/ 0 h 572"/>
                <a:gd name="T6" fmla="*/ 562 w 562"/>
                <a:gd name="T7" fmla="*/ 155 h 572"/>
                <a:gd name="T8" fmla="*/ 554 w 562"/>
                <a:gd name="T9" fmla="*/ 480 h 572"/>
                <a:gd name="T10" fmla="*/ 498 w 562"/>
                <a:gd name="T11" fmla="*/ 384 h 572"/>
                <a:gd name="T12" fmla="*/ 166 w 562"/>
                <a:gd name="T13" fmla="*/ 572 h 572"/>
                <a:gd name="T14" fmla="*/ 0 w 562"/>
                <a:gd name="T15" fmla="*/ 288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" h="572">
                  <a:moveTo>
                    <a:pt x="0" y="288"/>
                  </a:moveTo>
                  <a:lnTo>
                    <a:pt x="333" y="96"/>
                  </a:lnTo>
                  <a:lnTo>
                    <a:pt x="278" y="0"/>
                  </a:lnTo>
                  <a:lnTo>
                    <a:pt x="562" y="155"/>
                  </a:lnTo>
                  <a:lnTo>
                    <a:pt x="554" y="480"/>
                  </a:lnTo>
                  <a:lnTo>
                    <a:pt x="498" y="384"/>
                  </a:lnTo>
                  <a:lnTo>
                    <a:pt x="166" y="572"/>
                  </a:lnTo>
                  <a:lnTo>
                    <a:pt x="0" y="288"/>
                  </a:lnTo>
                </a:path>
              </a:pathLst>
            </a:custGeom>
            <a:solidFill>
              <a:srgbClr val="FF3399"/>
            </a:solidFill>
            <a:ln w="952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82" name="Rectangle 13">
              <a:extLst>
                <a:ext uri="{FF2B5EF4-FFF2-40B4-BE49-F238E27FC236}">
                  <a16:creationId xmlns:a16="http://schemas.microsoft.com/office/drawing/2014/main" id="{06771CF1-DFB3-2325-EA7F-C4BB90B2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734"/>
              <a:ext cx="0" cy="23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/>
            </a:p>
          </p:txBody>
        </p:sp>
      </p:grpSp>
      <p:sp>
        <p:nvSpPr>
          <p:cNvPr id="73733" name="Rectangle 14">
            <a:extLst>
              <a:ext uri="{FF2B5EF4-FFF2-40B4-BE49-F238E27FC236}">
                <a16:creationId xmlns:a16="http://schemas.microsoft.com/office/drawing/2014/main" id="{5C4080B4-2752-DDFF-15BA-5343650A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590800"/>
            <a:ext cx="661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/>
              <a:t>Data</a:t>
            </a:r>
          </a:p>
        </p:txBody>
      </p:sp>
      <p:sp>
        <p:nvSpPr>
          <p:cNvPr id="73734" name="Rectangle 15">
            <a:extLst>
              <a:ext uri="{FF2B5EF4-FFF2-40B4-BE49-F238E27FC236}">
                <a16:creationId xmlns:a16="http://schemas.microsoft.com/office/drawing/2014/main" id="{B7C06D25-2DEB-7E91-593B-20B803D56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95600"/>
            <a:ext cx="164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/>
              <a:t>Warehouse</a:t>
            </a:r>
          </a:p>
        </p:txBody>
      </p:sp>
      <p:sp>
        <p:nvSpPr>
          <p:cNvPr id="73735" name="AutoShape 16">
            <a:extLst>
              <a:ext uri="{FF2B5EF4-FFF2-40B4-BE49-F238E27FC236}">
                <a16:creationId xmlns:a16="http://schemas.microsoft.com/office/drawing/2014/main" id="{D3715A5C-38F6-328D-1E37-AA95264A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3275013"/>
            <a:ext cx="1384300" cy="779462"/>
          </a:xfrm>
          <a:prstGeom prst="flowChartMagneticDisk">
            <a:avLst/>
          </a:pr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grpSp>
        <p:nvGrpSpPr>
          <p:cNvPr id="29713" name="Group 17">
            <a:extLst>
              <a:ext uri="{FF2B5EF4-FFF2-40B4-BE49-F238E27FC236}">
                <a16:creationId xmlns:a16="http://schemas.microsoft.com/office/drawing/2014/main" id="{667772B2-54EA-1D3A-91A7-3C733A1CD2A2}"/>
              </a:ext>
            </a:extLst>
          </p:cNvPr>
          <p:cNvGrpSpPr>
            <a:grpSpLocks/>
          </p:cNvGrpSpPr>
          <p:nvPr/>
        </p:nvGrpSpPr>
        <p:grpSpPr bwMode="auto">
          <a:xfrm>
            <a:off x="3451225" y="4194175"/>
            <a:ext cx="2038350" cy="1641475"/>
            <a:chOff x="2174" y="2642"/>
            <a:chExt cx="1284" cy="1034"/>
          </a:xfrm>
        </p:grpSpPr>
        <p:grpSp>
          <p:nvGrpSpPr>
            <p:cNvPr id="73771" name="Group 18">
              <a:extLst>
                <a:ext uri="{FF2B5EF4-FFF2-40B4-BE49-F238E27FC236}">
                  <a16:creationId xmlns:a16="http://schemas.microsoft.com/office/drawing/2014/main" id="{42E75C18-93EA-8221-13BE-0642200FF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" y="3004"/>
              <a:ext cx="1284" cy="672"/>
              <a:chOff x="2174" y="3004"/>
              <a:chExt cx="1284" cy="672"/>
            </a:xfrm>
          </p:grpSpPr>
          <p:sp>
            <p:nvSpPr>
              <p:cNvPr id="73776" name="Rectangle 19">
                <a:extLst>
                  <a:ext uri="{FF2B5EF4-FFF2-40B4-BE49-F238E27FC236}">
                    <a16:creationId xmlns:a16="http://schemas.microsoft.com/office/drawing/2014/main" id="{66B22B8A-C865-1BAB-EA03-938B2422B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407"/>
                <a:ext cx="10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b="1"/>
                  <a:t>Data Mart</a:t>
                </a:r>
              </a:p>
            </p:txBody>
          </p:sp>
          <p:sp>
            <p:nvSpPr>
              <p:cNvPr id="73777" name="AutoShape 20">
                <a:extLst>
                  <a:ext uri="{FF2B5EF4-FFF2-40B4-BE49-F238E27FC236}">
                    <a16:creationId xmlns:a16="http://schemas.microsoft.com/office/drawing/2014/main" id="{37F4542C-036B-78A3-C422-743A4C873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3031"/>
                <a:ext cx="369" cy="265"/>
              </a:xfrm>
              <a:prstGeom prst="flowChartMagneticDisk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8" name="AutoShape 21">
                <a:extLst>
                  <a:ext uri="{FF2B5EF4-FFF2-40B4-BE49-F238E27FC236}">
                    <a16:creationId xmlns:a16="http://schemas.microsoft.com/office/drawing/2014/main" id="{1B98A8FC-34F5-337D-CF88-3A00841E5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4" y="3044"/>
                <a:ext cx="369" cy="265"/>
              </a:xfrm>
              <a:prstGeom prst="flowChartMagneticDisk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9" name="AutoShape 22">
                <a:extLst>
                  <a:ext uri="{FF2B5EF4-FFF2-40B4-BE49-F238E27FC236}">
                    <a16:creationId xmlns:a16="http://schemas.microsoft.com/office/drawing/2014/main" id="{D738EE91-DE25-ECD6-F7CB-820F43ACF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" y="3004"/>
                <a:ext cx="369" cy="265"/>
              </a:xfrm>
              <a:prstGeom prst="flowChartMagneticDisk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772" name="Group 23">
              <a:extLst>
                <a:ext uri="{FF2B5EF4-FFF2-40B4-BE49-F238E27FC236}">
                  <a16:creationId xmlns:a16="http://schemas.microsoft.com/office/drawing/2014/main" id="{F602943D-B24F-4C3D-75F0-DC14E2836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642"/>
              <a:ext cx="957" cy="331"/>
              <a:chOff x="2352" y="2642"/>
              <a:chExt cx="957" cy="331"/>
            </a:xfrm>
          </p:grpSpPr>
          <p:sp>
            <p:nvSpPr>
              <p:cNvPr id="73773" name="AutoShape 24">
                <a:extLst>
                  <a:ext uri="{FF2B5EF4-FFF2-40B4-BE49-F238E27FC236}">
                    <a16:creationId xmlns:a16="http://schemas.microsoft.com/office/drawing/2014/main" id="{5FA6BB18-DF73-8776-666E-BCF35C3FC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6598428">
                <a:off x="3045" y="2677"/>
                <a:ext cx="288" cy="240"/>
              </a:xfrm>
              <a:prstGeom prst="leftArrow">
                <a:avLst>
                  <a:gd name="adj1" fmla="val 50000"/>
                  <a:gd name="adj2" fmla="val 3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/>
              </a:p>
            </p:txBody>
          </p:sp>
          <p:sp>
            <p:nvSpPr>
              <p:cNvPr id="73774" name="AutoShape 25">
                <a:extLst>
                  <a:ext uri="{FF2B5EF4-FFF2-40B4-BE49-F238E27FC236}">
                    <a16:creationId xmlns:a16="http://schemas.microsoft.com/office/drawing/2014/main" id="{FC1E9AB3-E406-C72C-CA20-A09D07431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2685"/>
                <a:ext cx="240" cy="288"/>
              </a:xfrm>
              <a:prstGeom prst="downArrow">
                <a:avLst>
                  <a:gd name="adj1" fmla="val 50000"/>
                  <a:gd name="adj2" fmla="val 3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75" name="AutoShape 26">
                <a:extLst>
                  <a:ext uri="{FF2B5EF4-FFF2-40B4-BE49-F238E27FC236}">
                    <a16:creationId xmlns:a16="http://schemas.microsoft.com/office/drawing/2014/main" id="{1F6626D9-6072-DEAF-D964-FAB57A590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14705">
                <a:off x="2328" y="2666"/>
                <a:ext cx="288" cy="240"/>
              </a:xfrm>
              <a:prstGeom prst="leftArrow">
                <a:avLst>
                  <a:gd name="adj1" fmla="val 50000"/>
                  <a:gd name="adj2" fmla="val 3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7" name="Group 27">
            <a:extLst>
              <a:ext uri="{FF2B5EF4-FFF2-40B4-BE49-F238E27FC236}">
                <a16:creationId xmlns:a16="http://schemas.microsoft.com/office/drawing/2014/main" id="{91AB0A7F-C27A-3566-D9B0-136DBD97AF7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347913"/>
            <a:ext cx="2384425" cy="3233737"/>
            <a:chOff x="48" y="1479"/>
            <a:chExt cx="1503" cy="2037"/>
          </a:xfrm>
        </p:grpSpPr>
        <p:sp>
          <p:nvSpPr>
            <p:cNvPr id="73758" name="Rectangle 28">
              <a:extLst>
                <a:ext uri="{FF2B5EF4-FFF2-40B4-BE49-F238E27FC236}">
                  <a16:creationId xmlns:a16="http://schemas.microsoft.com/office/drawing/2014/main" id="{E44F039D-FEDC-8CDD-971A-038E5AFE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286"/>
              <a:ext cx="150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Sorgenti dei dati</a:t>
              </a:r>
            </a:p>
          </p:txBody>
        </p:sp>
        <p:grpSp>
          <p:nvGrpSpPr>
            <p:cNvPr id="73759" name="Group 29">
              <a:extLst>
                <a:ext uri="{FF2B5EF4-FFF2-40B4-BE49-F238E27FC236}">
                  <a16:creationId xmlns:a16="http://schemas.microsoft.com/office/drawing/2014/main" id="{53854D67-7BC6-DF0B-A7EC-105812F90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479"/>
              <a:ext cx="1154" cy="1713"/>
              <a:chOff x="192" y="1479"/>
              <a:chExt cx="1154" cy="1713"/>
            </a:xfrm>
          </p:grpSpPr>
          <p:sp>
            <p:nvSpPr>
              <p:cNvPr id="73760" name="Oval 30">
                <a:extLst>
                  <a:ext uri="{FF2B5EF4-FFF2-40B4-BE49-F238E27FC236}">
                    <a16:creationId xmlns:a16="http://schemas.microsoft.com/office/drawing/2014/main" id="{46E21730-81ED-3288-13DB-E888DBAD3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79"/>
                <a:ext cx="1152" cy="1713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3761" name="Group 31">
                <a:extLst>
                  <a:ext uri="{FF2B5EF4-FFF2-40B4-BE49-F238E27FC236}">
                    <a16:creationId xmlns:a16="http://schemas.microsoft.com/office/drawing/2014/main" id="{756360FC-8369-D704-6A3A-0115660A2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1587"/>
                <a:ext cx="782" cy="669"/>
                <a:chOff x="384" y="1587"/>
                <a:chExt cx="782" cy="669"/>
              </a:xfrm>
            </p:grpSpPr>
            <p:sp>
              <p:nvSpPr>
                <p:cNvPr id="29728" name="Oval 32">
                  <a:extLst>
                    <a:ext uri="{FF2B5EF4-FFF2-40B4-BE49-F238E27FC236}">
                      <a16:creationId xmlns:a16="http://schemas.microsoft.com/office/drawing/2014/main" id="{1F1949A3-960D-EB91-16EE-D2307306C2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040"/>
                  <a:ext cx="384" cy="118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it-IT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29" name="Oval 33">
                  <a:extLst>
                    <a:ext uri="{FF2B5EF4-FFF2-40B4-BE49-F238E27FC236}">
                      <a16:creationId xmlns:a16="http://schemas.microsoft.com/office/drawing/2014/main" id="{A8556DBE-94F8-EF9E-973B-F5C9467186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2087"/>
                  <a:ext cx="371" cy="118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it-IT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30" name="Oval 34">
                  <a:extLst>
                    <a:ext uri="{FF2B5EF4-FFF2-40B4-BE49-F238E27FC236}">
                      <a16:creationId xmlns:a16="http://schemas.microsoft.com/office/drawing/2014/main" id="{2129DF37-295B-CE90-7CB7-11932144B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" y="2138"/>
                  <a:ext cx="371" cy="118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it-IT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770" name="Text Box 35">
                  <a:extLst>
                    <a:ext uri="{FF2B5EF4-FFF2-40B4-BE49-F238E27FC236}">
                      <a16:creationId xmlns:a16="http://schemas.microsoft.com/office/drawing/2014/main" id="{2E576E32-83A9-8B56-7B98-06E406D316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" y="1587"/>
                  <a:ext cx="766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2000" b="1">
                      <a:solidFill>
                        <a:schemeClr val="accent2"/>
                      </a:solidFill>
                    </a:rPr>
                    <a:t>Sorgenti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2000" b="1">
                      <a:solidFill>
                        <a:schemeClr val="accent2"/>
                      </a:solidFill>
                    </a:rPr>
                    <a:t>esterne</a:t>
                  </a:r>
                  <a:endParaRPr lang="it-IT" altLang="it-IT" sz="20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73762" name="Group 36">
                <a:extLst>
                  <a:ext uri="{FF2B5EF4-FFF2-40B4-BE49-F238E27FC236}">
                    <a16:creationId xmlns:a16="http://schemas.microsoft.com/office/drawing/2014/main" id="{E783CAA2-3062-1930-0BD0-602A89F26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" y="2246"/>
                <a:ext cx="1050" cy="778"/>
                <a:chOff x="296" y="2246"/>
                <a:chExt cx="1050" cy="778"/>
              </a:xfrm>
            </p:grpSpPr>
            <p:sp>
              <p:nvSpPr>
                <p:cNvPr id="73763" name="AutoShape 37">
                  <a:extLst>
                    <a:ext uri="{FF2B5EF4-FFF2-40B4-BE49-F238E27FC236}">
                      <a16:creationId xmlns:a16="http://schemas.microsoft.com/office/drawing/2014/main" id="{8D7848E5-9EF6-84CD-3BD0-16A37D589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" y="2680"/>
                  <a:ext cx="279" cy="216"/>
                </a:xfrm>
                <a:prstGeom prst="flowChartMagneticDisk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4" name="AutoShape 38">
                  <a:extLst>
                    <a:ext uri="{FF2B5EF4-FFF2-40B4-BE49-F238E27FC236}">
                      <a16:creationId xmlns:a16="http://schemas.microsoft.com/office/drawing/2014/main" id="{76F7F13E-BCA8-2BD8-1518-E69981E2E9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2744"/>
                  <a:ext cx="277" cy="216"/>
                </a:xfrm>
                <a:prstGeom prst="flowChartMagneticDisk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5" name="AutoShape 39">
                  <a:extLst>
                    <a:ext uri="{FF2B5EF4-FFF2-40B4-BE49-F238E27FC236}">
                      <a16:creationId xmlns:a16="http://schemas.microsoft.com/office/drawing/2014/main" id="{678450C6-D1DD-E551-46B9-CC18B3F08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2808"/>
                  <a:ext cx="279" cy="216"/>
                </a:xfrm>
                <a:prstGeom prst="flowChartMagneticDisk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66" name="Text Box 40">
                  <a:extLst>
                    <a:ext uri="{FF2B5EF4-FFF2-40B4-BE49-F238E27FC236}">
                      <a16:creationId xmlns:a16="http://schemas.microsoft.com/office/drawing/2014/main" id="{96C06FE6-5BF3-9A7E-6A4E-A390DA7F0E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" y="2246"/>
                  <a:ext cx="105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2000" b="1">
                      <a:solidFill>
                        <a:schemeClr val="accent2"/>
                      </a:solidFill>
                    </a:rPr>
                    <a:t>Basi di  dati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2000" b="1">
                      <a:solidFill>
                        <a:schemeClr val="accent2"/>
                      </a:solidFill>
                    </a:rPr>
                    <a:t>operazionali</a:t>
                  </a:r>
                </a:p>
              </p:txBody>
            </p:sp>
          </p:grpSp>
        </p:grpSp>
      </p:grpSp>
      <p:grpSp>
        <p:nvGrpSpPr>
          <p:cNvPr id="73738" name="Group 41">
            <a:extLst>
              <a:ext uri="{FF2B5EF4-FFF2-40B4-BE49-F238E27FC236}">
                <a16:creationId xmlns:a16="http://schemas.microsoft.com/office/drawing/2014/main" id="{834D8878-BF04-3565-2633-7458392A2E69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1905000"/>
            <a:ext cx="2808287" cy="3505200"/>
            <a:chOff x="3991" y="1200"/>
            <a:chExt cx="1769" cy="2208"/>
          </a:xfrm>
        </p:grpSpPr>
        <p:sp>
          <p:nvSpPr>
            <p:cNvPr id="73739" name="Rectangle 42">
              <a:extLst>
                <a:ext uri="{FF2B5EF4-FFF2-40B4-BE49-F238E27FC236}">
                  <a16:creationId xmlns:a16="http://schemas.microsoft.com/office/drawing/2014/main" id="{B1630076-8DDE-6C4E-AD26-F5E2DFCC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1200"/>
              <a:ext cx="17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Strumenti di analisi</a:t>
              </a:r>
              <a:endParaRPr lang="it-IT" altLang="it-IT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73740" name="Group 43">
              <a:extLst>
                <a:ext uri="{FF2B5EF4-FFF2-40B4-BE49-F238E27FC236}">
                  <a16:creationId xmlns:a16="http://schemas.microsoft.com/office/drawing/2014/main" id="{895500B1-9041-6001-57A1-3A1AA458D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" y="1453"/>
              <a:ext cx="1585" cy="1955"/>
              <a:chOff x="4079" y="1453"/>
              <a:chExt cx="1585" cy="1955"/>
            </a:xfrm>
          </p:grpSpPr>
          <p:sp>
            <p:nvSpPr>
              <p:cNvPr id="73741" name="Oval 44">
                <a:extLst>
                  <a:ext uri="{FF2B5EF4-FFF2-40B4-BE49-F238E27FC236}">
                    <a16:creationId xmlns:a16="http://schemas.microsoft.com/office/drawing/2014/main" id="{68185737-7B69-E4AF-CB12-20C810832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453"/>
                <a:ext cx="1585" cy="195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3742" name="Group 45">
                <a:extLst>
                  <a:ext uri="{FF2B5EF4-FFF2-40B4-BE49-F238E27FC236}">
                    <a16:creationId xmlns:a16="http://schemas.microsoft.com/office/drawing/2014/main" id="{741D81B2-FBE8-E8AA-95BB-DCD45AF872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872"/>
                <a:ext cx="1296" cy="300"/>
                <a:chOff x="4224" y="1872"/>
                <a:chExt cx="1296" cy="300"/>
              </a:xfrm>
            </p:grpSpPr>
            <p:sp>
              <p:nvSpPr>
                <p:cNvPr id="73755" name="Rectangle 46">
                  <a:extLst>
                    <a:ext uri="{FF2B5EF4-FFF2-40B4-BE49-F238E27FC236}">
                      <a16:creationId xmlns:a16="http://schemas.microsoft.com/office/drawing/2014/main" id="{65BD31F0-3DAF-5584-81B1-DA9946DF0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872"/>
                  <a:ext cx="960" cy="288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56" name="Rectangle 47">
                  <a:extLst>
                    <a:ext uri="{FF2B5EF4-FFF2-40B4-BE49-F238E27FC236}">
                      <a16:creationId xmlns:a16="http://schemas.microsoft.com/office/drawing/2014/main" id="{C874EC98-F612-C849-CDD2-1FC4D99864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896"/>
                  <a:ext cx="920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800" b="1">
                      <a:solidFill>
                        <a:schemeClr val="accent2"/>
                      </a:solidFill>
                    </a:rPr>
                    <a:t>Analisi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800" b="1">
                      <a:solidFill>
                        <a:schemeClr val="accent2"/>
                      </a:solidFill>
                    </a:rPr>
                    <a:t>dimensionale</a:t>
                  </a:r>
                  <a:endParaRPr lang="it-IT" altLang="it-IT" sz="24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57" name="AutoShape 48">
                  <a:extLst>
                    <a:ext uri="{FF2B5EF4-FFF2-40B4-BE49-F238E27FC236}">
                      <a16:creationId xmlns:a16="http://schemas.microsoft.com/office/drawing/2014/main" id="{7A19CE1B-1995-AEA5-E0C2-BFE8E14750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279" cy="24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743" name="Group 49">
                <a:extLst>
                  <a:ext uri="{FF2B5EF4-FFF2-40B4-BE49-F238E27FC236}">
                    <a16:creationId xmlns:a16="http://schemas.microsoft.com/office/drawing/2014/main" id="{308E949B-DFBB-52C4-4948-24B0786182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681"/>
                <a:ext cx="1296" cy="260"/>
                <a:chOff x="4224" y="2681"/>
                <a:chExt cx="1296" cy="260"/>
              </a:xfrm>
            </p:grpSpPr>
            <p:sp>
              <p:nvSpPr>
                <p:cNvPr id="73751" name="AutoShape 50">
                  <a:extLst>
                    <a:ext uri="{FF2B5EF4-FFF2-40B4-BE49-F238E27FC236}">
                      <a16:creationId xmlns:a16="http://schemas.microsoft.com/office/drawing/2014/main" id="{CD8B82F7-E6B6-C974-6601-31C839A1A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701"/>
                  <a:ext cx="281" cy="240"/>
                </a:xfrm>
                <a:prstGeom prst="flowChartMultidocument">
                  <a:avLst/>
                </a:prstGeom>
                <a:solidFill>
                  <a:srgbClr val="FF99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52" name="Rectangle 51">
                  <a:extLst>
                    <a:ext uri="{FF2B5EF4-FFF2-40B4-BE49-F238E27FC236}">
                      <a16:creationId xmlns:a16="http://schemas.microsoft.com/office/drawing/2014/main" id="{0A008115-0606-3490-12D3-7FE6734F8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1" y="2685"/>
                  <a:ext cx="919" cy="205"/>
                </a:xfrm>
                <a:prstGeom prst="rect">
                  <a:avLst/>
                </a:prstGeom>
                <a:solidFill>
                  <a:srgbClr val="FEFE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53" name="Rectangle 52">
                  <a:extLst>
                    <a:ext uri="{FF2B5EF4-FFF2-40B4-BE49-F238E27FC236}">
                      <a16:creationId xmlns:a16="http://schemas.microsoft.com/office/drawing/2014/main" id="{01EC8E08-6970-203F-F104-7F53A2835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1" y="2681"/>
                  <a:ext cx="919" cy="209"/>
                </a:xfrm>
                <a:prstGeom prst="rect">
                  <a:avLst/>
                </a:prstGeom>
                <a:noFill/>
                <a:ln w="9525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54" name="Rectangle 53">
                  <a:extLst>
                    <a:ext uri="{FF2B5EF4-FFF2-40B4-BE49-F238E27FC236}">
                      <a16:creationId xmlns:a16="http://schemas.microsoft.com/office/drawing/2014/main" id="{5F9EB9F6-71D6-15EA-F3DB-463122198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5" y="2688"/>
                  <a:ext cx="91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2000" b="1">
                      <a:solidFill>
                        <a:schemeClr val="accent2"/>
                      </a:solidFill>
                    </a:rPr>
                    <a:t>Data mining</a:t>
                  </a:r>
                  <a:endParaRPr lang="it-IT" altLang="it-IT" sz="24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744" name="Group 54">
                <a:extLst>
                  <a:ext uri="{FF2B5EF4-FFF2-40B4-BE49-F238E27FC236}">
                    <a16:creationId xmlns:a16="http://schemas.microsoft.com/office/drawing/2014/main" id="{43F9874A-F932-1F09-A761-522721EE6E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239"/>
                <a:ext cx="1392" cy="353"/>
                <a:chOff x="4224" y="2239"/>
                <a:chExt cx="1392" cy="353"/>
              </a:xfrm>
            </p:grpSpPr>
            <p:grpSp>
              <p:nvGrpSpPr>
                <p:cNvPr id="73745" name="Group 55">
                  <a:extLst>
                    <a:ext uri="{FF2B5EF4-FFF2-40B4-BE49-F238E27FC236}">
                      <a16:creationId xmlns:a16="http://schemas.microsoft.com/office/drawing/2014/main" id="{E5BDDD2D-321C-3536-3D3D-6CC9D9BFED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2239"/>
                  <a:ext cx="279" cy="353"/>
                  <a:chOff x="4464" y="3168"/>
                  <a:chExt cx="282" cy="384"/>
                </a:xfrm>
              </p:grpSpPr>
              <p:sp>
                <p:nvSpPr>
                  <p:cNvPr id="73748" name="Rectangle 56">
                    <a:extLst>
                      <a:ext uri="{FF2B5EF4-FFF2-40B4-BE49-F238E27FC236}">
                        <a16:creationId xmlns:a16="http://schemas.microsoft.com/office/drawing/2014/main" id="{2FD1BFB1-EA86-3F60-F1CA-66FB41112C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96" cy="384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749" name="Rectangle 57">
                    <a:extLst>
                      <a:ext uri="{FF2B5EF4-FFF2-40B4-BE49-F238E27FC236}">
                        <a16:creationId xmlns:a16="http://schemas.microsoft.com/office/drawing/2014/main" id="{EFDD0E8D-12D5-0B4A-51AB-8A817168A5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1" y="3258"/>
                    <a:ext cx="96" cy="294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750" name="Rectangle 58">
                    <a:extLst>
                      <a:ext uri="{FF2B5EF4-FFF2-40B4-BE49-F238E27FC236}">
                        <a16:creationId xmlns:a16="http://schemas.microsoft.com/office/drawing/2014/main" id="{9282EC6F-A680-E720-1E27-50FF0B7934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3349"/>
                    <a:ext cx="88" cy="203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3746" name="Rectangle 59">
                  <a:extLst>
                    <a:ext uri="{FF2B5EF4-FFF2-40B4-BE49-F238E27FC236}">
                      <a16:creationId xmlns:a16="http://schemas.microsoft.com/office/drawing/2014/main" id="{D161DE8B-F165-9A52-DF45-D18F1D5C8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2352"/>
                  <a:ext cx="1056" cy="205"/>
                </a:xfrm>
                <a:prstGeom prst="rect">
                  <a:avLst/>
                </a:prstGeom>
                <a:solidFill>
                  <a:srgbClr val="FEFEC8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747" name="Rectangle 60">
                  <a:extLst>
                    <a:ext uri="{FF2B5EF4-FFF2-40B4-BE49-F238E27FC236}">
                      <a16:creationId xmlns:a16="http://schemas.microsoft.com/office/drawing/2014/main" id="{DC061248-077F-72B6-765B-CFDA6A0BA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2352"/>
                  <a:ext cx="105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800" b="1">
                      <a:solidFill>
                        <a:schemeClr val="accent2"/>
                      </a:solidFill>
                    </a:rPr>
                    <a:t>Visualizzazione</a:t>
                  </a:r>
                  <a:endParaRPr lang="it-IT" altLang="it-IT" sz="18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8510E66D-99C2-1862-19D6-D4676D9F1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it-IT" altLang="it-IT" sz="5400"/>
              <a:t>DW e data mart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04611B08-CAED-4981-C19E-9DF44D376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/>
              <a:t>I data mart sono sottoinsiemi logici dell</a:t>
            </a:r>
            <a:r>
              <a:rPr lang="ja-JP" altLang="it-IT"/>
              <a:t>’</a:t>
            </a:r>
            <a:r>
              <a:rPr lang="it-IT" altLang="ja-JP"/>
              <a:t>intero datawarehouse cioe</a:t>
            </a:r>
            <a:r>
              <a:rPr lang="ja-JP" altLang="it-IT"/>
              <a:t>’</a:t>
            </a:r>
            <a:r>
              <a:rPr lang="it-IT" altLang="ja-JP"/>
              <a:t> restrizioni del data warehouse a un particolare processo di supporto alle decisioni</a:t>
            </a:r>
          </a:p>
          <a:p>
            <a:pPr>
              <a:lnSpc>
                <a:spcPct val="90000"/>
              </a:lnSpc>
            </a:pPr>
            <a:r>
              <a:rPr lang="it-IT" altLang="it-IT"/>
              <a:t>Pro e contro dei data mart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In genere esprimono un obiettivo fattibile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Mentre la realizzazione di un intero DW e</a:t>
            </a:r>
            <a:r>
              <a:rPr lang="ja-JP" altLang="it-IT"/>
              <a:t>’</a:t>
            </a:r>
            <a:r>
              <a:rPr lang="it-IT" altLang="ja-JP"/>
              <a:t> in genere un obiettivo improbo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Tuttavia, portano in genere a seguire un progetto bottom-up, che non da luogo alla fine alla realizzazione dell</a:t>
            </a:r>
            <a:r>
              <a:rPr lang="ja-JP" altLang="it-IT"/>
              <a:t>’</a:t>
            </a:r>
            <a:r>
              <a:rPr lang="it-IT" altLang="ja-JP"/>
              <a:t>intero DW</a:t>
            </a:r>
          </a:p>
          <a:p>
            <a:pPr lvl="1">
              <a:lnSpc>
                <a:spcPct val="90000"/>
              </a:lnSpc>
            </a:pPr>
            <a:endParaRPr lang="it-IT" altLang="it-IT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9CFE34C0-8885-4C4C-68BE-98A4A6F47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3914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r>
              <a:rPr lang="it-IT" altLang="it-IT">
                <a:solidFill>
                  <a:schemeClr val="tx1"/>
                </a:solidFill>
              </a:rPr>
              <a:t>In altre parole, non si segue </a:t>
            </a:r>
            <a:br>
              <a:rPr lang="it-IT" altLang="it-IT">
                <a:solidFill>
                  <a:schemeClr val="tx1"/>
                </a:solidFill>
              </a:rPr>
            </a:br>
            <a:r>
              <a:rPr lang="it-IT" altLang="it-IT">
                <a:solidFill>
                  <a:schemeClr val="tx1"/>
                </a:solidFill>
              </a:rPr>
              <a:t>un approccio top down… 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A95927E3-E1DA-551C-8BA3-A2F98F86A77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00200"/>
            <a:ext cx="1643063" cy="1693863"/>
            <a:chOff x="2352" y="1008"/>
            <a:chExt cx="1035" cy="1067"/>
          </a:xfrm>
        </p:grpSpPr>
        <p:grpSp>
          <p:nvGrpSpPr>
            <p:cNvPr id="75789" name="Group 4">
              <a:extLst>
                <a:ext uri="{FF2B5EF4-FFF2-40B4-BE49-F238E27FC236}">
                  <a16:creationId xmlns:a16="http://schemas.microsoft.com/office/drawing/2014/main" id="{A7ED9413-D0F7-3CFE-4694-77ED130DC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008"/>
              <a:ext cx="1035" cy="422"/>
              <a:chOff x="2400" y="1632"/>
              <a:chExt cx="1035" cy="422"/>
            </a:xfrm>
          </p:grpSpPr>
          <p:sp>
            <p:nvSpPr>
              <p:cNvPr id="75791" name="Rectangle 5">
                <a:extLst>
                  <a:ext uri="{FF2B5EF4-FFF2-40B4-BE49-F238E27FC236}">
                    <a16:creationId xmlns:a16="http://schemas.microsoft.com/office/drawing/2014/main" id="{BD1B9806-1005-D8E0-A985-6AA8F00FB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632"/>
                <a:ext cx="4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Data</a:t>
                </a:r>
              </a:p>
            </p:txBody>
          </p:sp>
          <p:sp>
            <p:nvSpPr>
              <p:cNvPr id="75792" name="Rectangle 6">
                <a:extLst>
                  <a:ext uri="{FF2B5EF4-FFF2-40B4-BE49-F238E27FC236}">
                    <a16:creationId xmlns:a16="http://schemas.microsoft.com/office/drawing/2014/main" id="{3ADB9FC5-43F8-61C3-FEBC-670EBEC07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03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Warehouse</a:t>
                </a:r>
              </a:p>
            </p:txBody>
          </p:sp>
        </p:grpSp>
        <p:sp>
          <p:nvSpPr>
            <p:cNvPr id="75790" name="AutoShape 7">
              <a:extLst>
                <a:ext uri="{FF2B5EF4-FFF2-40B4-BE49-F238E27FC236}">
                  <a16:creationId xmlns:a16="http://schemas.microsoft.com/office/drawing/2014/main" id="{C3FE130C-B7BF-5887-D2D5-498670D19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872" cy="491"/>
            </a:xfrm>
            <a:prstGeom prst="flowChartMagneticDisk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2" name="Group 8">
            <a:extLst>
              <a:ext uri="{FF2B5EF4-FFF2-40B4-BE49-F238E27FC236}">
                <a16:creationId xmlns:a16="http://schemas.microsoft.com/office/drawing/2014/main" id="{9EC3D472-D4A2-3977-4F38-862FC61FCF4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2038350" cy="1870075"/>
            <a:chOff x="2160" y="2208"/>
            <a:chExt cx="1284" cy="1178"/>
          </a:xfrm>
        </p:grpSpPr>
        <p:grpSp>
          <p:nvGrpSpPr>
            <p:cNvPr id="75780" name="Group 9">
              <a:extLst>
                <a:ext uri="{FF2B5EF4-FFF2-40B4-BE49-F238E27FC236}">
                  <a16:creationId xmlns:a16="http://schemas.microsoft.com/office/drawing/2014/main" id="{B07F6BA3-E2EE-2F0F-0CEC-85609FF6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714"/>
              <a:ext cx="1284" cy="672"/>
              <a:chOff x="2174" y="3004"/>
              <a:chExt cx="1284" cy="672"/>
            </a:xfrm>
          </p:grpSpPr>
          <p:sp>
            <p:nvSpPr>
              <p:cNvPr id="75785" name="Rectangle 10">
                <a:extLst>
                  <a:ext uri="{FF2B5EF4-FFF2-40B4-BE49-F238E27FC236}">
                    <a16:creationId xmlns:a16="http://schemas.microsoft.com/office/drawing/2014/main" id="{472401B6-1EFA-C34E-402A-9EE6A5717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407"/>
                <a:ext cx="10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b="1"/>
                  <a:t>Data Mart</a:t>
                </a:r>
              </a:p>
            </p:txBody>
          </p:sp>
          <p:sp>
            <p:nvSpPr>
              <p:cNvPr id="75786" name="AutoShape 11">
                <a:extLst>
                  <a:ext uri="{FF2B5EF4-FFF2-40B4-BE49-F238E27FC236}">
                    <a16:creationId xmlns:a16="http://schemas.microsoft.com/office/drawing/2014/main" id="{247C54F3-A338-0703-1D7A-18EFDAF6F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3031"/>
                <a:ext cx="369" cy="265"/>
              </a:xfrm>
              <a:prstGeom prst="flowChartMagneticDisk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87" name="AutoShape 12">
                <a:extLst>
                  <a:ext uri="{FF2B5EF4-FFF2-40B4-BE49-F238E27FC236}">
                    <a16:creationId xmlns:a16="http://schemas.microsoft.com/office/drawing/2014/main" id="{E4A52391-91D6-D378-10EA-919E9C0C9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4" y="3044"/>
                <a:ext cx="369" cy="265"/>
              </a:xfrm>
              <a:prstGeom prst="flowChartMagneticDisk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88" name="AutoShape 13">
                <a:extLst>
                  <a:ext uri="{FF2B5EF4-FFF2-40B4-BE49-F238E27FC236}">
                    <a16:creationId xmlns:a16="http://schemas.microsoft.com/office/drawing/2014/main" id="{F3BEAD01-8093-70E4-DBC1-B0E12361E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" y="3004"/>
                <a:ext cx="369" cy="265"/>
              </a:xfrm>
              <a:prstGeom prst="flowChartMagneticDisk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5781" name="Group 14">
              <a:extLst>
                <a:ext uri="{FF2B5EF4-FFF2-40B4-BE49-F238E27FC236}">
                  <a16:creationId xmlns:a16="http://schemas.microsoft.com/office/drawing/2014/main" id="{36EDCDC4-2BDF-0C99-4C17-96293F994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208"/>
              <a:ext cx="957" cy="331"/>
              <a:chOff x="2352" y="2642"/>
              <a:chExt cx="957" cy="331"/>
            </a:xfrm>
          </p:grpSpPr>
          <p:sp>
            <p:nvSpPr>
              <p:cNvPr id="75782" name="AutoShape 15">
                <a:extLst>
                  <a:ext uri="{FF2B5EF4-FFF2-40B4-BE49-F238E27FC236}">
                    <a16:creationId xmlns:a16="http://schemas.microsoft.com/office/drawing/2014/main" id="{3D3E0983-1A0C-F7F8-095C-5FB28BDDC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6598428">
                <a:off x="3045" y="2677"/>
                <a:ext cx="288" cy="240"/>
              </a:xfrm>
              <a:prstGeom prst="leftArrow">
                <a:avLst>
                  <a:gd name="adj1" fmla="val 50000"/>
                  <a:gd name="adj2" fmla="val 3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/>
              </a:p>
            </p:txBody>
          </p:sp>
          <p:sp>
            <p:nvSpPr>
              <p:cNvPr id="75783" name="AutoShape 16">
                <a:extLst>
                  <a:ext uri="{FF2B5EF4-FFF2-40B4-BE49-F238E27FC236}">
                    <a16:creationId xmlns:a16="http://schemas.microsoft.com/office/drawing/2014/main" id="{AC259302-445F-DB60-1A7F-1042EAD21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2685"/>
                <a:ext cx="240" cy="288"/>
              </a:xfrm>
              <a:prstGeom prst="downArrow">
                <a:avLst>
                  <a:gd name="adj1" fmla="val 50000"/>
                  <a:gd name="adj2" fmla="val 3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784" name="AutoShape 17">
                <a:extLst>
                  <a:ext uri="{FF2B5EF4-FFF2-40B4-BE49-F238E27FC236}">
                    <a16:creationId xmlns:a16="http://schemas.microsoft.com/office/drawing/2014/main" id="{31D7BF50-DB06-5F9E-1615-4A04CA428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714705">
                <a:off x="2328" y="2666"/>
                <a:ext cx="288" cy="240"/>
              </a:xfrm>
              <a:prstGeom prst="leftArrow">
                <a:avLst>
                  <a:gd name="adj1" fmla="val 50000"/>
                  <a:gd name="adj2" fmla="val 3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CA058CC8-1595-23D1-CA58-C8E420EF3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/>
            <a:r>
              <a:rPr lang="it-IT" altLang="it-IT">
                <a:solidFill>
                  <a:schemeClr val="tx1"/>
                </a:solidFill>
              </a:rPr>
              <a:t>Quanto piuttosto bottom up … 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454BC1AE-DAB3-DEEA-729D-1B2290672D5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00200"/>
            <a:ext cx="1643063" cy="1693863"/>
            <a:chOff x="2352" y="1008"/>
            <a:chExt cx="1035" cy="1067"/>
          </a:xfrm>
        </p:grpSpPr>
        <p:grpSp>
          <p:nvGrpSpPr>
            <p:cNvPr id="76812" name="Group 4">
              <a:extLst>
                <a:ext uri="{FF2B5EF4-FFF2-40B4-BE49-F238E27FC236}">
                  <a16:creationId xmlns:a16="http://schemas.microsoft.com/office/drawing/2014/main" id="{33E3B6EF-C841-0FF6-225E-3DFC5C2D7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008"/>
              <a:ext cx="1035" cy="422"/>
              <a:chOff x="2400" y="1632"/>
              <a:chExt cx="1035" cy="422"/>
            </a:xfrm>
          </p:grpSpPr>
          <p:sp>
            <p:nvSpPr>
              <p:cNvPr id="76814" name="Rectangle 5">
                <a:extLst>
                  <a:ext uri="{FF2B5EF4-FFF2-40B4-BE49-F238E27FC236}">
                    <a16:creationId xmlns:a16="http://schemas.microsoft.com/office/drawing/2014/main" id="{D1E2F979-183D-CF30-F506-874D12AB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1632"/>
                <a:ext cx="4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Data</a:t>
                </a:r>
              </a:p>
            </p:txBody>
          </p:sp>
          <p:sp>
            <p:nvSpPr>
              <p:cNvPr id="76815" name="Rectangle 6">
                <a:extLst>
                  <a:ext uri="{FF2B5EF4-FFF2-40B4-BE49-F238E27FC236}">
                    <a16:creationId xmlns:a16="http://schemas.microsoft.com/office/drawing/2014/main" id="{E9157D6F-E884-D23C-EF7E-0BB227A67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03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Warehouse</a:t>
                </a:r>
              </a:p>
            </p:txBody>
          </p:sp>
        </p:grpSp>
        <p:sp>
          <p:nvSpPr>
            <p:cNvPr id="76813" name="AutoShape 7">
              <a:extLst>
                <a:ext uri="{FF2B5EF4-FFF2-40B4-BE49-F238E27FC236}">
                  <a16:creationId xmlns:a16="http://schemas.microsoft.com/office/drawing/2014/main" id="{7FF2B5C5-DEBC-A260-4AC4-501BB8FD4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872" cy="491"/>
            </a:xfrm>
            <a:prstGeom prst="flowChartMagneticDisk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6" name="Group 8">
            <a:extLst>
              <a:ext uri="{FF2B5EF4-FFF2-40B4-BE49-F238E27FC236}">
                <a16:creationId xmlns:a16="http://schemas.microsoft.com/office/drawing/2014/main" id="{5A923F20-4C20-9A8B-44A8-D8FE79F91DA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308475"/>
            <a:ext cx="2038350" cy="1066800"/>
            <a:chOff x="2174" y="3004"/>
            <a:chExt cx="1284" cy="672"/>
          </a:xfrm>
        </p:grpSpPr>
        <p:sp>
          <p:nvSpPr>
            <p:cNvPr id="76808" name="Rectangle 9">
              <a:extLst>
                <a:ext uri="{FF2B5EF4-FFF2-40B4-BE49-F238E27FC236}">
                  <a16:creationId xmlns:a16="http://schemas.microsoft.com/office/drawing/2014/main" id="{85E4FCE6-B4C0-A585-4F01-337B313F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07"/>
              <a:ext cx="10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/>
                <a:t>Data Mart</a:t>
              </a:r>
            </a:p>
          </p:txBody>
        </p:sp>
        <p:sp>
          <p:nvSpPr>
            <p:cNvPr id="76809" name="AutoShape 10">
              <a:extLst>
                <a:ext uri="{FF2B5EF4-FFF2-40B4-BE49-F238E27FC236}">
                  <a16:creationId xmlns:a16="http://schemas.microsoft.com/office/drawing/2014/main" id="{1CD15AE4-4BCC-65ED-5259-52B46F8C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3031"/>
              <a:ext cx="369" cy="265"/>
            </a:xfrm>
            <a:prstGeom prst="flowChartMagneticDisk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76810" name="AutoShape 11">
              <a:extLst>
                <a:ext uri="{FF2B5EF4-FFF2-40B4-BE49-F238E27FC236}">
                  <a16:creationId xmlns:a16="http://schemas.microsoft.com/office/drawing/2014/main" id="{5FA7B940-7578-4F3B-29F0-8265C110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044"/>
              <a:ext cx="369" cy="265"/>
            </a:xfrm>
            <a:prstGeom prst="flowChartMagneticDisk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76811" name="AutoShape 12">
              <a:extLst>
                <a:ext uri="{FF2B5EF4-FFF2-40B4-BE49-F238E27FC236}">
                  <a16:creationId xmlns:a16="http://schemas.microsoft.com/office/drawing/2014/main" id="{D141E829-0E87-0FD1-C44A-6B3C9497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004"/>
              <a:ext cx="369" cy="265"/>
            </a:xfrm>
            <a:prstGeom prst="flowChartMagneticDisk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81" name="Group 13">
            <a:extLst>
              <a:ext uri="{FF2B5EF4-FFF2-40B4-BE49-F238E27FC236}">
                <a16:creationId xmlns:a16="http://schemas.microsoft.com/office/drawing/2014/main" id="{E7F80B6E-3125-3CC1-69FF-66382ED62AF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05200"/>
            <a:ext cx="1447800" cy="609600"/>
            <a:chOff x="2352" y="2208"/>
            <a:chExt cx="912" cy="384"/>
          </a:xfrm>
        </p:grpSpPr>
        <p:sp>
          <p:nvSpPr>
            <p:cNvPr id="76805" name="Line 14">
              <a:extLst>
                <a:ext uri="{FF2B5EF4-FFF2-40B4-BE49-F238E27FC236}">
                  <a16:creationId xmlns:a16="http://schemas.microsoft.com/office/drawing/2014/main" id="{F187EEE7-EE2C-96E5-19B0-DE3BA16E8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208"/>
              <a:ext cx="192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76806" name="Line 15">
              <a:extLst>
                <a:ext uri="{FF2B5EF4-FFF2-40B4-BE49-F238E27FC236}">
                  <a16:creationId xmlns:a16="http://schemas.microsoft.com/office/drawing/2014/main" id="{CE373E11-AF6A-1BF7-B582-2186463F3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256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76807" name="Line 16">
              <a:extLst>
                <a:ext uri="{FF2B5EF4-FFF2-40B4-BE49-F238E27FC236}">
                  <a16:creationId xmlns:a16="http://schemas.microsoft.com/office/drawing/2014/main" id="{557B7532-257E-DE6A-8F6C-09E5094E1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2256"/>
              <a:ext cx="144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0F5FBF2F-F8B3-B0E2-45BB-2592140F3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57400"/>
            <a:ext cx="7772400" cy="1066800"/>
          </a:xfrm>
        </p:spPr>
        <p:txBody>
          <a:bodyPr/>
          <a:lstStyle/>
          <a:p>
            <a:r>
              <a:rPr lang="it-IT" altLang="it-IT" sz="4800"/>
              <a:t>Modelli descrittivi di Data Warehouse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81DA863E-4D34-65C8-93E2-0B05F8845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066800"/>
          </a:xfrm>
        </p:spPr>
        <p:txBody>
          <a:bodyPr/>
          <a:lstStyle/>
          <a:p>
            <a:r>
              <a:rPr lang="en-US" altLang="it-IT"/>
              <a:t>Concetti rilevanti nella analisi multidimensionale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F12781AF-9ECB-C376-0F98-ABABD9C1B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r>
              <a:rPr lang="en-US" altLang="it-IT" sz="4000"/>
              <a:t>L’analisi richiede normalmente dimensioni multiple:</a:t>
            </a:r>
          </a:p>
          <a:p>
            <a:pPr lvl="1"/>
            <a:r>
              <a:rPr lang="en-US" altLang="it-IT" sz="3600"/>
              <a:t>“quanto ho incassato 	</a:t>
            </a:r>
          </a:p>
          <a:p>
            <a:pPr lvl="2">
              <a:buFontTx/>
              <a:buNone/>
            </a:pPr>
            <a:r>
              <a:rPr lang="en-US" altLang="it-IT" sz="3200"/>
              <a:t>a seguito di vendite di automobili </a:t>
            </a:r>
          </a:p>
          <a:p>
            <a:pPr lvl="1"/>
            <a:r>
              <a:rPr lang="en-US" altLang="it-IT" sz="3600"/>
              <a:t>		per regione</a:t>
            </a:r>
          </a:p>
          <a:p>
            <a:pPr lvl="1"/>
            <a:r>
              <a:rPr lang="en-US" altLang="it-IT" sz="3600"/>
              <a:t>			per mese</a:t>
            </a:r>
          </a:p>
          <a:p>
            <a:pPr lvl="1"/>
            <a:r>
              <a:rPr lang="en-US" altLang="it-IT" sz="3600"/>
              <a:t>				per tipo di cliente?”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F9EE83D-52E7-531D-4425-9D280EA96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066800"/>
          </a:xfrm>
        </p:spPr>
        <p:txBody>
          <a:bodyPr/>
          <a:lstStyle/>
          <a:p>
            <a:r>
              <a:rPr lang="en-US" altLang="it-IT"/>
              <a:t>Concetti rilevanti nella analisi multidimensionale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48D1AD23-586A-1642-08E0-7D3C4377B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r>
              <a:rPr lang="en-US" altLang="it-IT" sz="4000"/>
              <a:t>L’analisi richiede normalmente dimensioni multiple:</a:t>
            </a:r>
          </a:p>
          <a:p>
            <a:pPr lvl="1"/>
            <a:r>
              <a:rPr lang="en-US" altLang="it-IT" sz="3600"/>
              <a:t>“quanto ho incassato 		MISURA</a:t>
            </a:r>
          </a:p>
          <a:p>
            <a:pPr lvl="2">
              <a:buFontTx/>
              <a:buNone/>
            </a:pPr>
            <a:endParaRPr lang="en-US" altLang="it-IT" sz="3200">
              <a:solidFill>
                <a:srgbClr val="FF0000"/>
              </a:solidFill>
            </a:endParaRPr>
          </a:p>
        </p:txBody>
      </p:sp>
      <p:sp>
        <p:nvSpPr>
          <p:cNvPr id="80899" name="Line 4">
            <a:extLst>
              <a:ext uri="{FF2B5EF4-FFF2-40B4-BE49-F238E27FC236}">
                <a16:creationId xmlns:a16="http://schemas.microsoft.com/office/drawing/2014/main" id="{579D35A6-814F-8BCE-2B45-0312AFDA6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2004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5C0549E9-A4F1-7C93-D9D7-94761D418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066800"/>
          </a:xfrm>
        </p:spPr>
        <p:txBody>
          <a:bodyPr/>
          <a:lstStyle/>
          <a:p>
            <a:r>
              <a:rPr lang="en-US" altLang="it-IT"/>
              <a:t>Concetti rilevanti nella analisi multidimensionale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24925A74-5439-7AC7-C9EC-4CAFF91CD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r>
              <a:rPr lang="en-US" altLang="it-IT" sz="4000"/>
              <a:t>L’analisi richiede normalmente dimensioni multiple:</a:t>
            </a:r>
          </a:p>
          <a:p>
            <a:pPr lvl="1"/>
            <a:r>
              <a:rPr lang="en-US" altLang="it-IT" sz="3600"/>
              <a:t>“</a:t>
            </a:r>
            <a:r>
              <a:rPr lang="en-US" altLang="ja-JP" sz="3600"/>
              <a:t>quanto ho incassato 		MISURA</a:t>
            </a:r>
          </a:p>
          <a:p>
            <a:pPr lvl="2"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a seguito di vendite di automobili      </a:t>
            </a:r>
            <a:r>
              <a:rPr lang="en-US" altLang="it-IT" sz="3200">
                <a:solidFill>
                  <a:schemeClr val="accent2"/>
                </a:solidFill>
              </a:rPr>
              <a:t>FATTO</a:t>
            </a:r>
          </a:p>
          <a:p>
            <a:pPr lvl="1"/>
            <a:endParaRPr lang="en-US" altLang="it-IT" sz="3600">
              <a:solidFill>
                <a:srgbClr val="FF0000"/>
              </a:solidFill>
            </a:endParaRPr>
          </a:p>
        </p:txBody>
      </p:sp>
      <p:sp>
        <p:nvSpPr>
          <p:cNvPr id="82947" name="Line 4">
            <a:extLst>
              <a:ext uri="{FF2B5EF4-FFF2-40B4-BE49-F238E27FC236}">
                <a16:creationId xmlns:a16="http://schemas.microsoft.com/office/drawing/2014/main" id="{08308977-9EDC-C9AD-1051-C7B101527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3141663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82948" name="Line 5">
            <a:extLst>
              <a:ext uri="{FF2B5EF4-FFF2-40B4-BE49-F238E27FC236}">
                <a16:creationId xmlns:a16="http://schemas.microsoft.com/office/drawing/2014/main" id="{2920F359-493C-6620-2310-902742000C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378936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olo 1">
            <a:extLst>
              <a:ext uri="{FF2B5EF4-FFF2-40B4-BE49-F238E27FC236}">
                <a16:creationId xmlns:a16="http://schemas.microsoft.com/office/drawing/2014/main" id="{9191F6B5-29DA-BB9E-882B-8F0CEA4A1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Business Intelligence</a:t>
            </a:r>
          </a:p>
        </p:txBody>
      </p:sp>
      <p:sp>
        <p:nvSpPr>
          <p:cNvPr id="24578" name="Segnaposto contenuto 2">
            <a:extLst>
              <a:ext uri="{FF2B5EF4-FFF2-40B4-BE49-F238E27FC236}">
                <a16:creationId xmlns:a16="http://schemas.microsoft.com/office/drawing/2014/main" id="{DC4F9323-577B-D3B0-E5CB-9D569AE2D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it-IT" altLang="it-IT" sz="3600" b="1"/>
              <a:t>Intelligence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Capacità di conoscere o capire; prontezza di comprensione.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Conoscenza impartita o acquisita con lo studio, la ricerca o l’esperienza.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/>
              <a:t>L’atto o lo stato di conoscere; l’esercizio di comprensione.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A0148273-3B60-75CF-3B4E-777C702C1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066800"/>
          </a:xfrm>
        </p:spPr>
        <p:txBody>
          <a:bodyPr/>
          <a:lstStyle/>
          <a:p>
            <a:r>
              <a:rPr lang="en-US" altLang="it-IT"/>
              <a:t>Concetti rilevanti nella analisi multidimensionale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0D6ABC8D-14C9-2CE4-A0F8-AD9C21BA0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r>
              <a:rPr lang="en-US" altLang="it-IT"/>
              <a:t>L’analisi richiede normalmente dimensioni multiple:</a:t>
            </a:r>
          </a:p>
          <a:p>
            <a:pPr lvl="1"/>
            <a:r>
              <a:rPr lang="en-US" altLang="it-IT" sz="3200"/>
              <a:t>“</a:t>
            </a:r>
            <a:r>
              <a:rPr lang="en-US" altLang="ja-JP" sz="3200"/>
              <a:t>quanto ho incassato 		MISURA</a:t>
            </a:r>
          </a:p>
          <a:p>
            <a:pPr lvl="2">
              <a:buFontTx/>
              <a:buNone/>
            </a:pPr>
            <a:r>
              <a:rPr lang="en-US" altLang="it-IT" sz="2800">
                <a:solidFill>
                  <a:schemeClr val="accent2"/>
                </a:solidFill>
              </a:rPr>
              <a:t>a seguito di vendite di automobili       </a:t>
            </a:r>
            <a:r>
              <a:rPr lang="en-US" altLang="it-IT" sz="3200">
                <a:solidFill>
                  <a:schemeClr val="accent2"/>
                </a:solidFill>
              </a:rPr>
              <a:t>FATTO</a:t>
            </a:r>
          </a:p>
          <a:p>
            <a:pPr lvl="1"/>
            <a:r>
              <a:rPr lang="en-US" altLang="it-IT" sz="3200"/>
              <a:t>		</a:t>
            </a:r>
            <a:r>
              <a:rPr lang="en-US" altLang="it-IT" sz="3200">
                <a:solidFill>
                  <a:srgbClr val="FF0000"/>
                </a:solidFill>
              </a:rPr>
              <a:t>per regione		 DIMENSIONI</a:t>
            </a:r>
          </a:p>
          <a:p>
            <a:pPr lvl="1"/>
            <a:r>
              <a:rPr lang="en-US" altLang="it-IT" sz="3200">
                <a:solidFill>
                  <a:srgbClr val="FF0000"/>
                </a:solidFill>
              </a:rPr>
              <a:t>			per mese		</a:t>
            </a:r>
          </a:p>
          <a:p>
            <a:pPr lvl="1"/>
            <a:r>
              <a:rPr lang="en-US" altLang="it-IT" sz="3200">
                <a:solidFill>
                  <a:srgbClr val="FF0000"/>
                </a:solidFill>
              </a:rPr>
              <a:t>				per tipo di cliente</a:t>
            </a:r>
          </a:p>
        </p:txBody>
      </p:sp>
      <p:sp>
        <p:nvSpPr>
          <p:cNvPr id="84995" name="Line 4">
            <a:extLst>
              <a:ext uri="{FF2B5EF4-FFF2-40B4-BE49-F238E27FC236}">
                <a16:creationId xmlns:a16="http://schemas.microsoft.com/office/drawing/2014/main" id="{D5A621AB-5FB8-4BE2-2E01-62A21128B6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27538" y="3933825"/>
            <a:ext cx="1371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84996" name="Line 5">
            <a:extLst>
              <a:ext uri="{FF2B5EF4-FFF2-40B4-BE49-F238E27FC236}">
                <a16:creationId xmlns:a16="http://schemas.microsoft.com/office/drawing/2014/main" id="{57AE20E0-22F6-8BD9-D147-268AD38183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4292600"/>
            <a:ext cx="12192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84997" name="Line 6">
            <a:extLst>
              <a:ext uri="{FF2B5EF4-FFF2-40B4-BE49-F238E27FC236}">
                <a16:creationId xmlns:a16="http://schemas.microsoft.com/office/drawing/2014/main" id="{1A73AA53-AB87-30BB-52C4-143832A847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4292600"/>
            <a:ext cx="4572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84998" name="Line 7">
            <a:extLst>
              <a:ext uri="{FF2B5EF4-FFF2-40B4-BE49-F238E27FC236}">
                <a16:creationId xmlns:a16="http://schemas.microsoft.com/office/drawing/2014/main" id="{EB5CB8C0-325E-9E2D-E333-CBEE4B1DD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335756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sp>
        <p:nvSpPr>
          <p:cNvPr id="84999" name="Line 8">
            <a:extLst>
              <a:ext uri="{FF2B5EF4-FFF2-40B4-BE49-F238E27FC236}">
                <a16:creationId xmlns:a16="http://schemas.microsoft.com/office/drawing/2014/main" id="{E44C7DAD-5679-41BA-2A2C-DE6CF1C41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27813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09E431F-52CA-820C-E092-1AEE5ED4D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t-IT" altLang="it-IT" sz="3200">
                <a:solidFill>
                  <a:schemeClr val="tx1"/>
                </a:solidFill>
              </a:rPr>
              <a:t>Rappresentazione multidimensionale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963ACE29-B5B0-18EB-59C4-3DC8DFEEF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it-IT" altLang="it-IT"/>
              <a:t>L’analisi dei dati avviene rappresentando i dati in forma multidimensionale</a:t>
            </a:r>
          </a:p>
          <a:p>
            <a:pPr>
              <a:lnSpc>
                <a:spcPct val="110000"/>
              </a:lnSpc>
            </a:pPr>
            <a:r>
              <a:rPr lang="it-IT" altLang="it-IT"/>
              <a:t>Concetti rilevanti: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Fatto</a:t>
            </a:r>
            <a:r>
              <a:rPr lang="it-IT" altLang="it-IT">
                <a:solidFill>
                  <a:srgbClr val="66FFCC"/>
                </a:solidFill>
              </a:rPr>
              <a:t> </a:t>
            </a:r>
            <a:r>
              <a:rPr lang="it-IT" altLang="it-IT"/>
              <a:t>— un concetto sul quale centrare l’analisi 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Misura/e</a:t>
            </a:r>
            <a:r>
              <a:rPr lang="it-IT" altLang="it-IT"/>
              <a:t> — una/piu’  proprietà atomica di un fatto da analizzare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Dimensione </a:t>
            </a:r>
            <a:r>
              <a:rPr lang="it-IT" altLang="it-IT"/>
              <a:t>— descrive una prospettiva secondo la quale effettuare l’analisi 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61149DAF-0079-1704-F26D-A5AA24C6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Esempi di fatti/misure/dimensioni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B5AAA0F7-3437-0181-FF47-8103CD4A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359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it-IT" altLang="it-IT" sz="2400"/>
              <a:t>Catena di negozi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Fatto:</a:t>
            </a:r>
            <a:r>
              <a:rPr lang="it-IT" altLang="it-IT"/>
              <a:t> vendita 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Misure:</a:t>
            </a:r>
            <a:r>
              <a:rPr lang="it-IT" altLang="it-IT"/>
              <a:t> unità vendute, incasso 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Dimensione:</a:t>
            </a:r>
            <a:r>
              <a:rPr lang="it-IT" altLang="it-IT"/>
              <a:t> prodotto, tempo, zona</a:t>
            </a:r>
          </a:p>
          <a:p>
            <a:pPr>
              <a:lnSpc>
                <a:spcPct val="110000"/>
              </a:lnSpc>
            </a:pPr>
            <a:r>
              <a:rPr lang="it-IT" altLang="it-IT" sz="2400"/>
              <a:t>Compagnia telefonica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Fatto:</a:t>
            </a:r>
            <a:r>
              <a:rPr lang="it-IT" altLang="it-IT"/>
              <a:t> telefonata 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Misure:</a:t>
            </a:r>
            <a:r>
              <a:rPr lang="it-IT" altLang="it-IT"/>
              <a:t> costo, durata </a:t>
            </a:r>
          </a:p>
          <a:p>
            <a:pPr lvl="1">
              <a:lnSpc>
                <a:spcPct val="110000"/>
              </a:lnSpc>
            </a:pPr>
            <a:r>
              <a:rPr lang="it-IT" altLang="it-IT">
                <a:solidFill>
                  <a:schemeClr val="accent2"/>
                </a:solidFill>
              </a:rPr>
              <a:t>Dimensione:</a:t>
            </a:r>
            <a:r>
              <a:rPr lang="it-IT" altLang="it-IT"/>
              <a:t> chiamante, chiamato, tempo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451DA4EB-6E3F-24B6-0C2A-A33B7723A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98525"/>
          </a:xfrm>
        </p:spPr>
        <p:txBody>
          <a:bodyPr/>
          <a:lstStyle/>
          <a:p>
            <a:r>
              <a:rPr lang="en-US" altLang="it-IT"/>
              <a:t>Due modelli per DW</a:t>
            </a:r>
            <a:endParaRPr lang="it-IT" altLang="it-IT"/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E4D12D0F-4D61-1051-E211-D9FE37E52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724400"/>
          </a:xfrm>
        </p:spPr>
        <p:txBody>
          <a:bodyPr/>
          <a:lstStyle/>
          <a:p>
            <a:pPr marL="182563" indent="-182563"/>
            <a:r>
              <a:rPr lang="it-IT" altLang="it-IT">
                <a:solidFill>
                  <a:schemeClr val="accent2"/>
                </a:solidFill>
              </a:rPr>
              <a:t>Modello logico: Star Schema</a:t>
            </a:r>
          </a:p>
          <a:p>
            <a:pPr marL="182563" indent="-182563"/>
            <a:r>
              <a:rPr lang="it-IT" altLang="it-IT"/>
              <a:t>Per rappresentare fatti, misure, dimensioni </a:t>
            </a:r>
            <a:r>
              <a:rPr lang="it-IT" altLang="it-IT">
                <a:solidFill>
                  <a:srgbClr val="FF0000"/>
                </a:solidFill>
              </a:rPr>
              <a:t>rispetto al modello Entita</a:t>
            </a:r>
            <a:r>
              <a:rPr lang="ja-JP" altLang="it-IT">
                <a:solidFill>
                  <a:srgbClr val="FF0000"/>
                </a:solidFill>
              </a:rPr>
              <a:t>’</a:t>
            </a:r>
            <a:r>
              <a:rPr lang="it-IT" altLang="ja-JP">
                <a:solidFill>
                  <a:srgbClr val="FF0000"/>
                </a:solidFill>
              </a:rPr>
              <a:t> Relazione</a:t>
            </a:r>
            <a:r>
              <a:rPr lang="it-IT" altLang="ja-JP"/>
              <a:t> si dimostra piu</a:t>
            </a:r>
            <a:r>
              <a:rPr lang="ja-JP" altLang="it-IT"/>
              <a:t>’</a:t>
            </a:r>
            <a:r>
              <a:rPr lang="it-IT" altLang="ja-JP"/>
              <a:t> espressivo il modello </a:t>
            </a:r>
            <a:r>
              <a:rPr lang="en-US" altLang="ja-JP"/>
              <a:t>detto </a:t>
            </a:r>
            <a:r>
              <a:rPr lang="en-US" altLang="ja-JP">
                <a:solidFill>
                  <a:schemeClr val="accent2"/>
                </a:solidFill>
              </a:rPr>
              <a:t>Star Schema,</a:t>
            </a:r>
            <a:r>
              <a:rPr lang="en-US" altLang="ja-JP">
                <a:solidFill>
                  <a:srgbClr val="66FFCC"/>
                </a:solidFill>
              </a:rPr>
              <a:t> </a:t>
            </a:r>
            <a:r>
              <a:rPr lang="en-US" altLang="ja-JP"/>
              <a:t>che corrisponde a  uno schema relazionale di forma particolare</a:t>
            </a:r>
            <a:r>
              <a:rPr lang="en-US" altLang="ja-JP">
                <a:solidFill>
                  <a:srgbClr val="66FFCC"/>
                </a:solidFill>
              </a:rPr>
              <a:t> </a:t>
            </a:r>
            <a:r>
              <a:rPr lang="en-US" altLang="ja-JP"/>
              <a:t> </a:t>
            </a:r>
          </a:p>
          <a:p>
            <a:pPr marL="182563" indent="-182563"/>
            <a:r>
              <a:rPr lang="en-US" altLang="it-IT">
                <a:solidFill>
                  <a:schemeClr val="accent2"/>
                </a:solidFill>
              </a:rPr>
              <a:t>Modello operazionale: Data Cube </a:t>
            </a:r>
          </a:p>
          <a:p>
            <a:pPr marL="182563" indent="-182563"/>
            <a:r>
              <a:rPr lang="it-IT" altLang="it-IT"/>
              <a:t>Un </a:t>
            </a:r>
            <a:r>
              <a:rPr lang="it-IT" altLang="it-IT">
                <a:solidFill>
                  <a:schemeClr val="accent2"/>
                </a:solidFill>
              </a:rPr>
              <a:t>Data Cube,</a:t>
            </a:r>
            <a:r>
              <a:rPr lang="it-IT" altLang="it-IT">
                <a:solidFill>
                  <a:srgbClr val="66FFCC"/>
                </a:solidFill>
              </a:rPr>
              <a:t> </a:t>
            </a:r>
            <a:r>
              <a:rPr lang="it-IT" altLang="it-IT"/>
              <a:t>che descrive tutte le possibili aggregazioni che possono essere effettuate partendo dalle dimensioni scelte</a:t>
            </a:r>
            <a:endParaRPr lang="en-US" altLang="it-IT"/>
          </a:p>
          <a:p>
            <a:pPr marL="182563" indent="-182563"/>
            <a:r>
              <a:rPr lang="en-US" altLang="it-IT"/>
              <a:t>Implementabile su un DB relazionale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260BA69-7985-DAD9-1EA9-9FE96B91F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38400"/>
            <a:ext cx="7772400" cy="1066800"/>
          </a:xfrm>
        </p:spPr>
        <p:txBody>
          <a:bodyPr/>
          <a:lstStyle/>
          <a:p>
            <a:br>
              <a:rPr lang="it-IT" altLang="it-IT"/>
            </a:br>
            <a:r>
              <a:rPr lang="it-IT" altLang="it-IT" sz="5400"/>
              <a:t>Lo Star Schema</a:t>
            </a:r>
            <a:br>
              <a:rPr lang="it-IT" altLang="it-IT" sz="5400"/>
            </a:br>
            <a:r>
              <a:rPr lang="it-IT" altLang="it-IT" sz="5400"/>
              <a:t>un insieme di tabelle relazionali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5994AE32-492F-4FA6-0D58-58CBF144D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35013"/>
          </a:xfrm>
        </p:spPr>
        <p:txBody>
          <a:bodyPr/>
          <a:lstStyle/>
          <a:p>
            <a:r>
              <a:rPr lang="it-IT" altLang="it-IT"/>
              <a:t>Due tipi di tabelle per lo Star Schema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B0ECFC9-799F-ED06-242F-9590A00A1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Tabella dei fatti</a:t>
            </a:r>
          </a:p>
          <a:p>
            <a:pPr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Tabelle delle dimensioni</a:t>
            </a:r>
          </a:p>
          <a:p>
            <a:pPr>
              <a:lnSpc>
                <a:spcPct val="90000"/>
              </a:lnSpc>
            </a:pPr>
            <a:r>
              <a:rPr lang="it-IT" altLang="it-IT"/>
              <a:t>Definiamole formalmente utilizzando anche un</a:t>
            </a:r>
            <a:r>
              <a:rPr lang="ja-JP" altLang="it-IT"/>
              <a:t>’</a:t>
            </a:r>
            <a:r>
              <a:rPr lang="it-IT" altLang="ja-JP"/>
              <a:t> esempio</a:t>
            </a:r>
          </a:p>
          <a:p>
            <a:pPr lvl="1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Fatti:</a:t>
            </a:r>
            <a:r>
              <a:rPr lang="it-IT" altLang="it-IT"/>
              <a:t> vendite</a:t>
            </a:r>
          </a:p>
          <a:p>
            <a:pPr lvl="1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Misure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Unita</a:t>
            </a:r>
            <a:r>
              <a:rPr lang="ja-JP" altLang="it-IT"/>
              <a:t>’</a:t>
            </a:r>
            <a:r>
              <a:rPr lang="it-IT" altLang="ja-JP"/>
              <a:t> vendute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Incassi</a:t>
            </a:r>
          </a:p>
          <a:p>
            <a:pPr lvl="1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Dimensioni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Orario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Luogo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Prodotto</a:t>
            </a:r>
          </a:p>
          <a:p>
            <a:pPr lvl="2">
              <a:lnSpc>
                <a:spcPct val="90000"/>
              </a:lnSpc>
            </a:pPr>
            <a:r>
              <a:rPr lang="it-IT" altLang="it-IT"/>
              <a:t>Cliente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69BF4C3-78AD-B656-A095-2227C6A33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533400"/>
          </a:xfrm>
        </p:spPr>
        <p:txBody>
          <a:bodyPr/>
          <a:lstStyle/>
          <a:p>
            <a:r>
              <a:rPr lang="it-IT" altLang="it-IT" sz="4800">
                <a:solidFill>
                  <a:schemeClr val="tx1"/>
                </a:solidFill>
              </a:rPr>
              <a:t>       Modello star schema</a:t>
            </a:r>
          </a:p>
        </p:txBody>
      </p:sp>
      <p:grpSp>
        <p:nvGrpSpPr>
          <p:cNvPr id="93186" name="Group 3">
            <a:extLst>
              <a:ext uri="{FF2B5EF4-FFF2-40B4-BE49-F238E27FC236}">
                <a16:creationId xmlns:a16="http://schemas.microsoft.com/office/drawing/2014/main" id="{E9F5BC20-FA63-9F5E-A00C-1304CA2EC2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133600"/>
            <a:ext cx="2144713" cy="2433638"/>
            <a:chOff x="2158" y="1728"/>
            <a:chExt cx="1015" cy="1042"/>
          </a:xfrm>
        </p:grpSpPr>
        <p:sp>
          <p:nvSpPr>
            <p:cNvPr id="93189" name="Rectangle 4">
              <a:extLst>
                <a:ext uri="{FF2B5EF4-FFF2-40B4-BE49-F238E27FC236}">
                  <a16:creationId xmlns:a16="http://schemas.microsoft.com/office/drawing/2014/main" id="{3BEE58DB-0D6C-3C58-0718-F5019660E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28"/>
              <a:ext cx="998" cy="102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3190" name="Rectangle 5">
              <a:extLst>
                <a:ext uri="{FF2B5EF4-FFF2-40B4-BE49-F238E27FC236}">
                  <a16:creationId xmlns:a16="http://schemas.microsoft.com/office/drawing/2014/main" id="{B4C4D9A9-6018-ED0A-324B-76FC7A02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751"/>
              <a:ext cx="4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Vendite</a:t>
              </a:r>
            </a:p>
          </p:txBody>
        </p:sp>
        <p:sp>
          <p:nvSpPr>
            <p:cNvPr id="93191" name="Rectangle 6">
              <a:extLst>
                <a:ext uri="{FF2B5EF4-FFF2-40B4-BE49-F238E27FC236}">
                  <a16:creationId xmlns:a16="http://schemas.microsoft.com/office/drawing/2014/main" id="{D02F35F9-90F5-BC62-4934-C06F39D7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751"/>
              <a:ext cx="7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3192" name="Rectangle 7">
              <a:extLst>
                <a:ext uri="{FF2B5EF4-FFF2-40B4-BE49-F238E27FC236}">
                  <a16:creationId xmlns:a16="http://schemas.microsoft.com/office/drawing/2014/main" id="{022B311C-BA46-F7C1-00E0-1B929E177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871"/>
              <a:ext cx="7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3193" name="Rectangle 8">
              <a:extLst>
                <a:ext uri="{FF2B5EF4-FFF2-40B4-BE49-F238E27FC236}">
                  <a16:creationId xmlns:a16="http://schemas.microsoft.com/office/drawing/2014/main" id="{097BDD69-A958-0A7C-CCED-93BC2C702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991"/>
              <a:ext cx="86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orario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3194" name="Rectangle 9">
              <a:extLst>
                <a:ext uri="{FF2B5EF4-FFF2-40B4-BE49-F238E27FC236}">
                  <a16:creationId xmlns:a16="http://schemas.microsoft.com/office/drawing/2014/main" id="{7CAF3DCE-6D0E-E159-6E43-84ED688B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11"/>
              <a:ext cx="84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luogo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3195" name="Rectangle 10">
              <a:extLst>
                <a:ext uri="{FF2B5EF4-FFF2-40B4-BE49-F238E27FC236}">
                  <a16:creationId xmlns:a16="http://schemas.microsoft.com/office/drawing/2014/main" id="{F793097A-6B57-03F2-D275-620A31BEF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231"/>
              <a:ext cx="101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prodotto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3196" name="Rectangle 11">
              <a:extLst>
                <a:ext uri="{FF2B5EF4-FFF2-40B4-BE49-F238E27FC236}">
                  <a16:creationId xmlns:a16="http://schemas.microsoft.com/office/drawing/2014/main" id="{8DCD85A4-9EFC-3C01-360F-8BAC7BB48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351"/>
              <a:ext cx="90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cliente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3197" name="Rectangle 12">
              <a:extLst>
                <a:ext uri="{FF2B5EF4-FFF2-40B4-BE49-F238E27FC236}">
                  <a16:creationId xmlns:a16="http://schemas.microsoft.com/office/drawing/2014/main" id="{F2EC0615-85D6-9F74-CF44-3CFA95A4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471"/>
              <a:ext cx="3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Unità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3198" name="Rectangle 13">
              <a:extLst>
                <a:ext uri="{FF2B5EF4-FFF2-40B4-BE49-F238E27FC236}">
                  <a16:creationId xmlns:a16="http://schemas.microsoft.com/office/drawing/2014/main" id="{4A9EB3E3-B07A-27C2-EE7F-9CCADFDD2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591"/>
              <a:ext cx="53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Incasso</a:t>
              </a:r>
            </a:p>
          </p:txBody>
        </p:sp>
      </p:grpSp>
      <p:sp>
        <p:nvSpPr>
          <p:cNvPr id="93187" name="Text Box 14">
            <a:extLst>
              <a:ext uri="{FF2B5EF4-FFF2-40B4-BE49-F238E27FC236}">
                <a16:creationId xmlns:a16="http://schemas.microsoft.com/office/drawing/2014/main" id="{02B6BE4B-5EB8-29FB-5CA0-104632FFA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>
                <a:solidFill>
                  <a:srgbClr val="FFFF00"/>
                </a:solidFill>
                <a:latin typeface="Comic Sans MS" panose="030F0902030302020204" pitchFamily="66" charset="0"/>
              </a:rPr>
              <a:t>Tabella Fatti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35A2E912-A30A-3F2A-555C-411670BA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106613"/>
            <a:ext cx="2651125" cy="22828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Chiave composta</a:t>
            </a:r>
          </a:p>
          <a:p>
            <a:pPr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dalle chiavi delle</a:t>
            </a:r>
          </a:p>
          <a:p>
            <a:pPr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dimensioni </a:t>
            </a:r>
          </a:p>
          <a:p>
            <a:pPr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Gli altri campi </a:t>
            </a:r>
          </a:p>
          <a:p>
            <a:pPr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rappresentano le </a:t>
            </a:r>
          </a:p>
          <a:p>
            <a:pPr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misure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76E6132F-FDEA-3746-837C-64EE6D299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533400"/>
          </a:xfrm>
        </p:spPr>
        <p:txBody>
          <a:bodyPr/>
          <a:lstStyle/>
          <a:p>
            <a:r>
              <a:rPr lang="it-IT" altLang="it-IT" sz="4800">
                <a:solidFill>
                  <a:schemeClr val="tx1"/>
                </a:solidFill>
              </a:rPr>
              <a:t>       Modello star schema</a:t>
            </a:r>
          </a:p>
        </p:txBody>
      </p:sp>
      <p:grpSp>
        <p:nvGrpSpPr>
          <p:cNvPr id="94210" name="Group 3">
            <a:extLst>
              <a:ext uri="{FF2B5EF4-FFF2-40B4-BE49-F238E27FC236}">
                <a16:creationId xmlns:a16="http://schemas.microsoft.com/office/drawing/2014/main" id="{3B06362A-477E-B9D3-F852-E0C20C39018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600200"/>
            <a:ext cx="2144713" cy="2433638"/>
            <a:chOff x="2158" y="1728"/>
            <a:chExt cx="1015" cy="1042"/>
          </a:xfrm>
        </p:grpSpPr>
        <p:sp>
          <p:nvSpPr>
            <p:cNvPr id="94274" name="Rectangle 4">
              <a:extLst>
                <a:ext uri="{FF2B5EF4-FFF2-40B4-BE49-F238E27FC236}">
                  <a16:creationId xmlns:a16="http://schemas.microsoft.com/office/drawing/2014/main" id="{59D65D63-2345-CE83-7E0F-5D368367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28"/>
              <a:ext cx="998" cy="102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4275" name="Rectangle 5">
              <a:extLst>
                <a:ext uri="{FF2B5EF4-FFF2-40B4-BE49-F238E27FC236}">
                  <a16:creationId xmlns:a16="http://schemas.microsoft.com/office/drawing/2014/main" id="{75E3B5F9-8DBC-F102-0032-97C18FDF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751"/>
              <a:ext cx="5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Vendite</a:t>
              </a:r>
            </a:p>
          </p:txBody>
        </p:sp>
        <p:sp>
          <p:nvSpPr>
            <p:cNvPr id="94276" name="Rectangle 6">
              <a:extLst>
                <a:ext uri="{FF2B5EF4-FFF2-40B4-BE49-F238E27FC236}">
                  <a16:creationId xmlns:a16="http://schemas.microsoft.com/office/drawing/2014/main" id="{2BD0D685-6C27-C8A1-8470-0EBC3E8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751"/>
              <a:ext cx="7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4277" name="Rectangle 7">
              <a:extLst>
                <a:ext uri="{FF2B5EF4-FFF2-40B4-BE49-F238E27FC236}">
                  <a16:creationId xmlns:a16="http://schemas.microsoft.com/office/drawing/2014/main" id="{CBA435CA-F92F-B128-5EC9-E7457651D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871"/>
              <a:ext cx="7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4278" name="Rectangle 8">
              <a:extLst>
                <a:ext uri="{FF2B5EF4-FFF2-40B4-BE49-F238E27FC236}">
                  <a16:creationId xmlns:a16="http://schemas.microsoft.com/office/drawing/2014/main" id="{266C18CC-4836-9335-C5DA-458319D1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991"/>
              <a:ext cx="86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orario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4279" name="Rectangle 9">
              <a:extLst>
                <a:ext uri="{FF2B5EF4-FFF2-40B4-BE49-F238E27FC236}">
                  <a16:creationId xmlns:a16="http://schemas.microsoft.com/office/drawing/2014/main" id="{937A6969-4F13-7F94-231F-26FA6733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11"/>
              <a:ext cx="84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luogo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4280" name="Rectangle 10">
              <a:extLst>
                <a:ext uri="{FF2B5EF4-FFF2-40B4-BE49-F238E27FC236}">
                  <a16:creationId xmlns:a16="http://schemas.microsoft.com/office/drawing/2014/main" id="{D6A50488-70D8-68A1-A9A2-D06B95804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231"/>
              <a:ext cx="101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prodotto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4281" name="Rectangle 11">
              <a:extLst>
                <a:ext uri="{FF2B5EF4-FFF2-40B4-BE49-F238E27FC236}">
                  <a16:creationId xmlns:a16="http://schemas.microsoft.com/office/drawing/2014/main" id="{F593F3FB-8B43-77F9-91D7-A4C10577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351"/>
              <a:ext cx="90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cliente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4282" name="Rectangle 12">
              <a:extLst>
                <a:ext uri="{FF2B5EF4-FFF2-40B4-BE49-F238E27FC236}">
                  <a16:creationId xmlns:a16="http://schemas.microsoft.com/office/drawing/2014/main" id="{7F561179-0665-FEC9-DF91-9606E841C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471"/>
              <a:ext cx="38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Unità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4283" name="Rectangle 13">
              <a:extLst>
                <a:ext uri="{FF2B5EF4-FFF2-40B4-BE49-F238E27FC236}">
                  <a16:creationId xmlns:a16="http://schemas.microsoft.com/office/drawing/2014/main" id="{E7301965-BC27-0A38-2EF8-0A731DEC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591"/>
              <a:ext cx="53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Incasso</a:t>
              </a:r>
            </a:p>
          </p:txBody>
        </p:sp>
      </p:grpSp>
      <p:grpSp>
        <p:nvGrpSpPr>
          <p:cNvPr id="51214" name="Group 14">
            <a:extLst>
              <a:ext uri="{FF2B5EF4-FFF2-40B4-BE49-F238E27FC236}">
                <a16:creationId xmlns:a16="http://schemas.microsoft.com/office/drawing/2014/main" id="{11E3A69C-F232-0413-24AF-F7562961E83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76600"/>
            <a:ext cx="2867025" cy="3581400"/>
            <a:chOff x="288" y="2064"/>
            <a:chExt cx="1806" cy="2256"/>
          </a:xfrm>
        </p:grpSpPr>
        <p:sp>
          <p:nvSpPr>
            <p:cNvPr id="94259" name="Line 15">
              <a:extLst>
                <a:ext uri="{FF2B5EF4-FFF2-40B4-BE49-F238E27FC236}">
                  <a16:creationId xmlns:a16="http://schemas.microsoft.com/office/drawing/2014/main" id="{643B1095-BF73-FDC5-F911-5B9CD133E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064"/>
              <a:ext cx="462" cy="57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/>
            </a:p>
          </p:txBody>
        </p:sp>
        <p:grpSp>
          <p:nvGrpSpPr>
            <p:cNvPr id="94260" name="Group 16">
              <a:extLst>
                <a:ext uri="{FF2B5EF4-FFF2-40B4-BE49-F238E27FC236}">
                  <a16:creationId xmlns:a16="http://schemas.microsoft.com/office/drawing/2014/main" id="{991975B6-D679-8536-698D-8C97D52C1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37"/>
              <a:ext cx="1481" cy="1883"/>
              <a:chOff x="925" y="2424"/>
              <a:chExt cx="1009" cy="1429"/>
            </a:xfrm>
          </p:grpSpPr>
          <p:sp>
            <p:nvSpPr>
              <p:cNvPr id="94261" name="Rectangle 17">
                <a:extLst>
                  <a:ext uri="{FF2B5EF4-FFF2-40B4-BE49-F238E27FC236}">
                    <a16:creationId xmlns:a16="http://schemas.microsoft.com/office/drawing/2014/main" id="{C7B453C0-C89A-FB79-EAB3-886AEC9A8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2424"/>
                <a:ext cx="996" cy="1381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62" name="Rectangle 18">
                <a:extLst>
                  <a:ext uri="{FF2B5EF4-FFF2-40B4-BE49-F238E27FC236}">
                    <a16:creationId xmlns:a16="http://schemas.microsoft.com/office/drawing/2014/main" id="{9B3AD6EC-46D0-1683-9446-9848F0419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439"/>
                <a:ext cx="412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Luogo</a:t>
                </a:r>
              </a:p>
            </p:txBody>
          </p:sp>
          <p:sp>
            <p:nvSpPr>
              <p:cNvPr id="94263" name="Rectangle 19">
                <a:extLst>
                  <a:ext uri="{FF2B5EF4-FFF2-40B4-BE49-F238E27FC236}">
                    <a16:creationId xmlns:a16="http://schemas.microsoft.com/office/drawing/2014/main" id="{3A60AB8F-8CDB-E1C0-EE26-D65362C65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2439"/>
                <a:ext cx="7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4" name="Rectangle 20">
                <a:extLst>
                  <a:ext uri="{FF2B5EF4-FFF2-40B4-BE49-F238E27FC236}">
                    <a16:creationId xmlns:a16="http://schemas.microsoft.com/office/drawing/2014/main" id="{480F33A5-091C-B43E-DD51-D9D671274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559"/>
                <a:ext cx="7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5" name="Rectangle 21">
                <a:extLst>
                  <a:ext uri="{FF2B5EF4-FFF2-40B4-BE49-F238E27FC236}">
                    <a16:creationId xmlns:a16="http://schemas.microsoft.com/office/drawing/2014/main" id="{A0C047E6-7055-48C0-FE18-40D5D9D60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679"/>
                <a:ext cx="76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luogo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6" name="Rectangle 22">
                <a:extLst>
                  <a:ext uri="{FF2B5EF4-FFF2-40B4-BE49-F238E27FC236}">
                    <a16:creationId xmlns:a16="http://schemas.microsoft.com/office/drawing/2014/main" id="{685093DC-65DD-F563-CA88-A508C2DD3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799"/>
                <a:ext cx="50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Negozio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7" name="Rectangle 23">
                <a:extLst>
                  <a:ext uri="{FF2B5EF4-FFF2-40B4-BE49-F238E27FC236}">
                    <a16:creationId xmlns:a16="http://schemas.microsoft.com/office/drawing/2014/main" id="{694E0AF0-8CD1-4034-DBD3-FBDB010F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2919"/>
                <a:ext cx="519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Indirizzo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8" name="Rectangle 24">
                <a:extLst>
                  <a:ext uri="{FF2B5EF4-FFF2-40B4-BE49-F238E27FC236}">
                    <a16:creationId xmlns:a16="http://schemas.microsoft.com/office/drawing/2014/main" id="{387EA09A-B0B6-EC86-B7D7-6025CC444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3039"/>
                <a:ext cx="713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Città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69" name="Rectangle 25">
                <a:extLst>
                  <a:ext uri="{FF2B5EF4-FFF2-40B4-BE49-F238E27FC236}">
                    <a16:creationId xmlns:a16="http://schemas.microsoft.com/office/drawing/2014/main" id="{980680AB-8253-5D4C-10FD-77AB8F42C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3159"/>
                <a:ext cx="32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Città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0" name="Rectangle 26">
                <a:extLst>
                  <a:ext uri="{FF2B5EF4-FFF2-40B4-BE49-F238E27FC236}">
                    <a16:creationId xmlns:a16="http://schemas.microsoft.com/office/drawing/2014/main" id="{76C4A094-90A1-AECB-E4B0-B2B9F0694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3279"/>
                <a:ext cx="902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Regione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1" name="Rectangle 27">
                <a:extLst>
                  <a:ext uri="{FF2B5EF4-FFF2-40B4-BE49-F238E27FC236}">
                    <a16:creationId xmlns:a16="http://schemas.microsoft.com/office/drawing/2014/main" id="{B482EC33-0ADB-EB9B-8C56-80F8B89FD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3399"/>
                <a:ext cx="508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Regione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2" name="Rectangle 28">
                <a:extLst>
                  <a:ext uri="{FF2B5EF4-FFF2-40B4-BE49-F238E27FC236}">
                    <a16:creationId xmlns:a16="http://schemas.microsoft.com/office/drawing/2014/main" id="{1DE3D841-FBEF-CB16-AE65-C36073F3C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3519"/>
                <a:ext cx="744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Stato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73" name="Rectangle 29">
                <a:extLst>
                  <a:ext uri="{FF2B5EF4-FFF2-40B4-BE49-F238E27FC236}">
                    <a16:creationId xmlns:a16="http://schemas.microsoft.com/office/drawing/2014/main" id="{711073BC-F866-FA4B-E1A7-D83FA6153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3639"/>
                <a:ext cx="350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Stato</a:t>
                </a:r>
              </a:p>
            </p:txBody>
          </p:sp>
        </p:grpSp>
      </p:grpSp>
      <p:grpSp>
        <p:nvGrpSpPr>
          <p:cNvPr id="51230" name="Group 30">
            <a:extLst>
              <a:ext uri="{FF2B5EF4-FFF2-40B4-BE49-F238E27FC236}">
                <a16:creationId xmlns:a16="http://schemas.microsoft.com/office/drawing/2014/main" id="{B26DCC5D-2678-360A-CFBA-183B991AA7A0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219200"/>
            <a:ext cx="3060700" cy="2260600"/>
            <a:chOff x="3264" y="768"/>
            <a:chExt cx="1928" cy="1424"/>
          </a:xfrm>
        </p:grpSpPr>
        <p:sp>
          <p:nvSpPr>
            <p:cNvPr id="94247" name="Line 31">
              <a:extLst>
                <a:ext uri="{FF2B5EF4-FFF2-40B4-BE49-F238E27FC236}">
                  <a16:creationId xmlns:a16="http://schemas.microsoft.com/office/drawing/2014/main" id="{ABBADB7E-CF68-9435-DBCE-7172382A3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008"/>
              <a:ext cx="528" cy="1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/>
            </a:p>
          </p:txBody>
        </p:sp>
        <p:grpSp>
          <p:nvGrpSpPr>
            <p:cNvPr id="94248" name="Group 32">
              <a:extLst>
                <a:ext uri="{FF2B5EF4-FFF2-40B4-BE49-F238E27FC236}">
                  <a16:creationId xmlns:a16="http://schemas.microsoft.com/office/drawing/2014/main" id="{52B5FFA7-62E7-CD35-E6F3-14F95CCD70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768"/>
              <a:ext cx="1448" cy="1424"/>
              <a:chOff x="3563" y="876"/>
              <a:chExt cx="1036" cy="1052"/>
            </a:xfrm>
          </p:grpSpPr>
          <p:sp>
            <p:nvSpPr>
              <p:cNvPr id="94249" name="Rectangle 33">
                <a:extLst>
                  <a:ext uri="{FF2B5EF4-FFF2-40B4-BE49-F238E27FC236}">
                    <a16:creationId xmlns:a16="http://schemas.microsoft.com/office/drawing/2014/main" id="{14FE2D02-2532-8A3E-DF94-57330D6AF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876"/>
                <a:ext cx="1036" cy="1028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50" name="Rectangle 34">
                <a:extLst>
                  <a:ext uri="{FF2B5EF4-FFF2-40B4-BE49-F238E27FC236}">
                    <a16:creationId xmlns:a16="http://schemas.microsoft.com/office/drawing/2014/main" id="{DC4637F4-0384-FB69-9852-934B3BB5F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883"/>
                <a:ext cx="55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Prodotto</a:t>
                </a:r>
              </a:p>
            </p:txBody>
          </p:sp>
          <p:sp>
            <p:nvSpPr>
              <p:cNvPr id="94251" name="Rectangle 35">
                <a:extLst>
                  <a:ext uri="{FF2B5EF4-FFF2-40B4-BE49-F238E27FC236}">
                    <a16:creationId xmlns:a16="http://schemas.microsoft.com/office/drawing/2014/main" id="{9A6742E6-D58D-4E81-98A4-8782D1705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4" y="883"/>
                <a:ext cx="75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2" name="Rectangle 36">
                <a:extLst>
                  <a:ext uri="{FF2B5EF4-FFF2-40B4-BE49-F238E27FC236}">
                    <a16:creationId xmlns:a16="http://schemas.microsoft.com/office/drawing/2014/main" id="{F8915120-26F9-8CD8-3B6C-B01594D1E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1003"/>
                <a:ext cx="7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3" name="Rectangle 37">
                <a:extLst>
                  <a:ext uri="{FF2B5EF4-FFF2-40B4-BE49-F238E27FC236}">
                    <a16:creationId xmlns:a16="http://schemas.microsoft.com/office/drawing/2014/main" id="{8AC7AAC3-152E-0D3C-C0B0-29DC72C0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1123"/>
                <a:ext cx="96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prodotto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4" name="Rectangle 38">
                <a:extLst>
                  <a:ext uri="{FF2B5EF4-FFF2-40B4-BE49-F238E27FC236}">
                    <a16:creationId xmlns:a16="http://schemas.microsoft.com/office/drawing/2014/main" id="{6B0270FD-D605-C3B8-8465-F9DD2587D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1243"/>
                <a:ext cx="72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Descrizione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5" name="Rectangle 39">
                <a:extLst>
                  <a:ext uri="{FF2B5EF4-FFF2-40B4-BE49-F238E27FC236}">
                    <a16:creationId xmlns:a16="http://schemas.microsoft.com/office/drawing/2014/main" id="{9F9E46E4-523C-3425-9D47-5541EA0AC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1363"/>
                <a:ext cx="44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Colore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6" name="Rectangle 40">
                <a:extLst>
                  <a:ext uri="{FF2B5EF4-FFF2-40B4-BE49-F238E27FC236}">
                    <a16:creationId xmlns:a16="http://schemas.microsoft.com/office/drawing/2014/main" id="{0D40D7AA-7285-640D-74B3-BFC43EE95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1483"/>
                <a:ext cx="51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Modello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7" name="Rectangle 41">
                <a:extLst>
                  <a:ext uri="{FF2B5EF4-FFF2-40B4-BE49-F238E27FC236}">
                    <a16:creationId xmlns:a16="http://schemas.microsoft.com/office/drawing/2014/main" id="{A841AB69-B374-FDA5-AEEB-1CE92D641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1603"/>
                <a:ext cx="100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categoria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58" name="Rectangle 42">
                <a:extLst>
                  <a:ext uri="{FF2B5EF4-FFF2-40B4-BE49-F238E27FC236}">
                    <a16:creationId xmlns:a16="http://schemas.microsoft.com/office/drawing/2014/main" id="{BBF3C0C9-7770-5671-9A4C-362BA0404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1723"/>
                <a:ext cx="610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Categoria</a:t>
                </a:r>
              </a:p>
            </p:txBody>
          </p:sp>
        </p:grpSp>
      </p:grpSp>
      <p:sp>
        <p:nvSpPr>
          <p:cNvPr id="94213" name="Text Box 43">
            <a:extLst>
              <a:ext uri="{FF2B5EF4-FFF2-40B4-BE49-F238E27FC236}">
                <a16:creationId xmlns:a16="http://schemas.microsoft.com/office/drawing/2014/main" id="{4A29C907-E3E8-4F0E-6C56-978F067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990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>
                <a:latin typeface="Comic Sans MS" panose="030F0902030302020204" pitchFamily="66" charset="0"/>
              </a:rPr>
              <a:t>Tabella Fatti</a:t>
            </a:r>
          </a:p>
        </p:txBody>
      </p:sp>
      <p:grpSp>
        <p:nvGrpSpPr>
          <p:cNvPr id="51244" name="Group 44">
            <a:extLst>
              <a:ext uri="{FF2B5EF4-FFF2-40B4-BE49-F238E27FC236}">
                <a16:creationId xmlns:a16="http://schemas.microsoft.com/office/drawing/2014/main" id="{5BCF908F-B6B0-3C2C-D33D-71CEC76DBE8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66800"/>
            <a:ext cx="5426075" cy="3540125"/>
            <a:chOff x="384" y="672"/>
            <a:chExt cx="3418" cy="2230"/>
          </a:xfrm>
        </p:grpSpPr>
        <p:grpSp>
          <p:nvGrpSpPr>
            <p:cNvPr id="94231" name="Group 45">
              <a:extLst>
                <a:ext uri="{FF2B5EF4-FFF2-40B4-BE49-F238E27FC236}">
                  <a16:creationId xmlns:a16="http://schemas.microsoft.com/office/drawing/2014/main" id="{6E21F4BD-7615-D285-F744-E2E77A825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72"/>
              <a:ext cx="1726" cy="1705"/>
              <a:chOff x="384" y="672"/>
              <a:chExt cx="1726" cy="1705"/>
            </a:xfrm>
          </p:grpSpPr>
          <p:sp>
            <p:nvSpPr>
              <p:cNvPr id="94233" name="Line 46">
                <a:extLst>
                  <a:ext uri="{FF2B5EF4-FFF2-40B4-BE49-F238E27FC236}">
                    <a16:creationId xmlns:a16="http://schemas.microsoft.com/office/drawing/2014/main" id="{483AEAD2-C0B8-47D2-D08A-FFEE20101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960"/>
                <a:ext cx="43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grpSp>
            <p:nvGrpSpPr>
              <p:cNvPr id="94234" name="Group 47">
                <a:extLst>
                  <a:ext uri="{FF2B5EF4-FFF2-40B4-BE49-F238E27FC236}">
                    <a16:creationId xmlns:a16="http://schemas.microsoft.com/office/drawing/2014/main" id="{F28CA021-0779-7D6B-211E-6CA9A93CC6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672"/>
                <a:ext cx="1394" cy="1705"/>
                <a:chOff x="946" y="1095"/>
                <a:chExt cx="832" cy="1293"/>
              </a:xfrm>
            </p:grpSpPr>
            <p:grpSp>
              <p:nvGrpSpPr>
                <p:cNvPr id="94235" name="Group 48">
                  <a:extLst>
                    <a:ext uri="{FF2B5EF4-FFF2-40B4-BE49-F238E27FC236}">
                      <a16:creationId xmlns:a16="http://schemas.microsoft.com/office/drawing/2014/main" id="{B9ADDC64-9028-2A9B-E2F4-1203940B9E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6" y="1095"/>
                  <a:ext cx="832" cy="1172"/>
                  <a:chOff x="946" y="1095"/>
                  <a:chExt cx="832" cy="1172"/>
                </a:xfrm>
              </p:grpSpPr>
              <p:sp>
                <p:nvSpPr>
                  <p:cNvPr id="94237" name="Rectangle 49">
                    <a:extLst>
                      <a:ext uri="{FF2B5EF4-FFF2-40B4-BE49-F238E27FC236}">
                        <a16:creationId xmlns:a16="http://schemas.microsoft.com/office/drawing/2014/main" id="{C9F4B37B-F489-72F5-B439-2FA22D004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2" y="1104"/>
                    <a:ext cx="816" cy="1144"/>
                  </a:xfrm>
                  <a:prstGeom prst="rect">
                    <a:avLst/>
                  </a:prstGeom>
                  <a:solidFill>
                    <a:srgbClr val="99CC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38" name="Rectangle 50">
                    <a:extLst>
                      <a:ext uri="{FF2B5EF4-FFF2-40B4-BE49-F238E27FC236}">
                        <a16:creationId xmlns:a16="http://schemas.microsoft.com/office/drawing/2014/main" id="{4A99A12A-7B79-E2F8-452C-F1C21FB3A3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095"/>
                    <a:ext cx="381" cy="1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rgbClr val="000000"/>
                        </a:solidFill>
                      </a:rPr>
                      <a:t>Tempo</a:t>
                    </a:r>
                  </a:p>
                </p:txBody>
              </p:sp>
              <p:sp>
                <p:nvSpPr>
                  <p:cNvPr id="94239" name="Rectangle 51">
                    <a:extLst>
                      <a:ext uri="{FF2B5EF4-FFF2-40B4-BE49-F238E27FC236}">
                        <a16:creationId xmlns:a16="http://schemas.microsoft.com/office/drawing/2014/main" id="{C6B658D7-3742-AEC9-B6AA-6F272551FC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2" y="1095"/>
                    <a:ext cx="63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40" name="Rectangle 52">
                    <a:extLst>
                      <a:ext uri="{FF2B5EF4-FFF2-40B4-BE49-F238E27FC236}">
                        <a16:creationId xmlns:a16="http://schemas.microsoft.com/office/drawing/2014/main" id="{DC1E3CB7-0FA8-CDDD-3371-D0F423C6B5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215"/>
                    <a:ext cx="63" cy="3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41" name="Rectangle 53">
                    <a:extLst>
                      <a:ext uri="{FF2B5EF4-FFF2-40B4-BE49-F238E27FC236}">
                        <a16:creationId xmlns:a16="http://schemas.microsoft.com/office/drawing/2014/main" id="{6E3DA5B4-EC81-7D77-A766-589C21B1CE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335"/>
                    <a:ext cx="683" cy="3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rgbClr val="000000"/>
                        </a:solidFill>
                      </a:rPr>
                      <a:t>Codice orario</a:t>
                    </a: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42" name="Rectangle 54">
                    <a:extLst>
                      <a:ext uri="{FF2B5EF4-FFF2-40B4-BE49-F238E27FC236}">
                        <a16:creationId xmlns:a16="http://schemas.microsoft.com/office/drawing/2014/main" id="{38CC2F1B-1738-064D-0620-672AB2845B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455"/>
                    <a:ext cx="232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rgbClr val="000000"/>
                        </a:solidFill>
                      </a:rPr>
                      <a:t>Ora</a:t>
                    </a: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43" name="Rectangle 55">
                    <a:extLst>
                      <a:ext uri="{FF2B5EF4-FFF2-40B4-BE49-F238E27FC236}">
                        <a16:creationId xmlns:a16="http://schemas.microsoft.com/office/drawing/2014/main" id="{99E6A566-1D91-72BB-BFB8-D872E55B64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574"/>
                    <a:ext cx="381" cy="3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rgbClr val="000000"/>
                        </a:solidFill>
                      </a:rPr>
                      <a:t>Giorno</a:t>
                    </a: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44" name="Rectangle 56">
                    <a:extLst>
                      <a:ext uri="{FF2B5EF4-FFF2-40B4-BE49-F238E27FC236}">
                        <a16:creationId xmlns:a16="http://schemas.microsoft.com/office/drawing/2014/main" id="{115039B4-8DB5-57EF-4F9A-8E0FCE1C80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695"/>
                    <a:ext cx="524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rgbClr val="000000"/>
                        </a:solidFill>
                      </a:rPr>
                      <a:t>Settimana</a:t>
                    </a: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45" name="Rectangle 57">
                    <a:extLst>
                      <a:ext uri="{FF2B5EF4-FFF2-40B4-BE49-F238E27FC236}">
                        <a16:creationId xmlns:a16="http://schemas.microsoft.com/office/drawing/2014/main" id="{774CBA59-73ED-ADF2-ADA7-B55CD3B9F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814"/>
                    <a:ext cx="307" cy="3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rgbClr val="000000"/>
                        </a:solidFill>
                      </a:rPr>
                      <a:t>Mese</a:t>
                    </a: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46" name="Rectangle 58">
                    <a:extLst>
                      <a:ext uri="{FF2B5EF4-FFF2-40B4-BE49-F238E27FC236}">
                        <a16:creationId xmlns:a16="http://schemas.microsoft.com/office/drawing/2014/main" id="{CEE20F05-2A0C-D25D-FD91-8A3AA8760C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1934"/>
                    <a:ext cx="503" cy="3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Char char="–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75000"/>
                      <a:buFont typeface="Wingdings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defTabSz="7620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7620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65000"/>
                      <a:buFont typeface="Wingdings" pitchFamily="2" charset="2"/>
                      <a:buChar char="l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it-IT" altLang="it-IT" sz="2000" b="1">
                        <a:solidFill>
                          <a:srgbClr val="000000"/>
                        </a:solidFill>
                      </a:rPr>
                      <a:t>Trimestre</a:t>
                    </a:r>
                  </a:p>
                  <a:p>
                    <a:pPr latinLnBrk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it-IT" altLang="it-IT" sz="2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4236" name="Rectangle 59">
                  <a:extLst>
                    <a:ext uri="{FF2B5EF4-FFF2-40B4-BE49-F238E27FC236}">
                      <a16:creationId xmlns:a16="http://schemas.microsoft.com/office/drawing/2014/main" id="{DC672643-4E33-C5F3-966A-EA273B4AE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6" y="2054"/>
                  <a:ext cx="313" cy="3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65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it-IT" altLang="it-IT" sz="2000" b="1">
                      <a:solidFill>
                        <a:srgbClr val="000000"/>
                      </a:solidFill>
                    </a:rPr>
                    <a:t>Anno</a:t>
                  </a:r>
                </a:p>
                <a:p>
                  <a:pPr latinLnBrk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2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1261" name="Text Box 61">
              <a:extLst>
                <a:ext uri="{FF2B5EF4-FFF2-40B4-BE49-F238E27FC236}">
                  <a16:creationId xmlns:a16="http://schemas.microsoft.com/office/drawing/2014/main" id="{58B7B2B2-F35A-AD8D-439A-5F31DA34C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614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it-IT" altLang="it-IT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charset="0"/>
                </a:rPr>
                <a:t>Tabelle Dimensioni</a:t>
              </a:r>
            </a:p>
          </p:txBody>
        </p:sp>
      </p:grpSp>
      <p:grpSp>
        <p:nvGrpSpPr>
          <p:cNvPr id="51263" name="Group 63">
            <a:extLst>
              <a:ext uri="{FF2B5EF4-FFF2-40B4-BE49-F238E27FC236}">
                <a16:creationId xmlns:a16="http://schemas.microsoft.com/office/drawing/2014/main" id="{0CEF5048-39F9-4546-1512-C64A359E148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581400"/>
            <a:ext cx="3613150" cy="2786063"/>
            <a:chOff x="3360" y="2256"/>
            <a:chExt cx="2276" cy="1755"/>
          </a:xfrm>
        </p:grpSpPr>
        <p:grpSp>
          <p:nvGrpSpPr>
            <p:cNvPr id="94216" name="Group 64">
              <a:extLst>
                <a:ext uri="{FF2B5EF4-FFF2-40B4-BE49-F238E27FC236}">
                  <a16:creationId xmlns:a16="http://schemas.microsoft.com/office/drawing/2014/main" id="{42C71E29-ECCB-04B6-1D43-848A0A930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256"/>
              <a:ext cx="768" cy="672"/>
              <a:chOff x="3360" y="2256"/>
              <a:chExt cx="768" cy="672"/>
            </a:xfrm>
          </p:grpSpPr>
          <p:sp>
            <p:nvSpPr>
              <p:cNvPr id="94229" name="Line 65">
                <a:extLst>
                  <a:ext uri="{FF2B5EF4-FFF2-40B4-BE49-F238E27FC236}">
                    <a16:creationId xmlns:a16="http://schemas.microsoft.com/office/drawing/2014/main" id="{BD65E96D-E3CD-8D82-6742-B45C284BE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256"/>
                <a:ext cx="768" cy="67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51266" name="Text Box 66">
                <a:extLst>
                  <a:ext uri="{FF2B5EF4-FFF2-40B4-BE49-F238E27FC236}">
                    <a16:creationId xmlns:a16="http://schemas.microsoft.com/office/drawing/2014/main" id="{9A34E743-7992-8B3C-DC61-6E2577842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" y="2446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noProof="1">
                  <a:effectLst>
                    <a:outerShdw blurRad="38100" dist="38100" dir="2700000" algn="tl">
                      <a:srgbClr val="DDDDDD"/>
                    </a:outerShdw>
                  </a:effectLst>
                  <a:latin typeface="Lucida Sans Unicode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94217" name="Group 67">
              <a:extLst>
                <a:ext uri="{FF2B5EF4-FFF2-40B4-BE49-F238E27FC236}">
                  <a16:creationId xmlns:a16="http://schemas.microsoft.com/office/drawing/2014/main" id="{F6F4BA85-448A-0A4D-462A-62D70103A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400"/>
              <a:ext cx="1796" cy="1611"/>
              <a:chOff x="3530" y="2547"/>
              <a:chExt cx="1158" cy="1156"/>
            </a:xfrm>
          </p:grpSpPr>
          <p:sp>
            <p:nvSpPr>
              <p:cNvPr id="94218" name="Rectangle 68">
                <a:extLst>
                  <a:ext uri="{FF2B5EF4-FFF2-40B4-BE49-F238E27FC236}">
                    <a16:creationId xmlns:a16="http://schemas.microsoft.com/office/drawing/2014/main" id="{A4A3A6EB-85A9-EF33-FB66-2C2662754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549"/>
                <a:ext cx="1148" cy="1105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19" name="Rectangle 69">
                <a:extLst>
                  <a:ext uri="{FF2B5EF4-FFF2-40B4-BE49-F238E27FC236}">
                    <a16:creationId xmlns:a16="http://schemas.microsoft.com/office/drawing/2014/main" id="{36F961C0-CDC2-F2E3-CCB0-3C62A7FB2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2547"/>
                <a:ext cx="41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Cliente</a:t>
                </a:r>
              </a:p>
            </p:txBody>
          </p:sp>
          <p:sp>
            <p:nvSpPr>
              <p:cNvPr id="94220" name="Rectangle 70">
                <a:extLst>
                  <a:ext uri="{FF2B5EF4-FFF2-40B4-BE49-F238E27FC236}">
                    <a16:creationId xmlns:a16="http://schemas.microsoft.com/office/drawing/2014/main" id="{1663A797-1879-9306-1BB2-C47F3B219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2547"/>
                <a:ext cx="6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1" name="Rectangle 71">
                <a:extLst>
                  <a:ext uri="{FF2B5EF4-FFF2-40B4-BE49-F238E27FC236}">
                    <a16:creationId xmlns:a16="http://schemas.microsoft.com/office/drawing/2014/main" id="{79096421-98E3-5933-EC11-A5E3D3C58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2667"/>
                <a:ext cx="68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2" name="Rectangle 72">
                <a:extLst>
                  <a:ext uri="{FF2B5EF4-FFF2-40B4-BE49-F238E27FC236}">
                    <a16:creationId xmlns:a16="http://schemas.microsoft.com/office/drawing/2014/main" id="{A939AA4A-2A5B-2931-D9AD-DCA47B814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2787"/>
                <a:ext cx="772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cliente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3" name="Rectangle 73">
                <a:extLst>
                  <a:ext uri="{FF2B5EF4-FFF2-40B4-BE49-F238E27FC236}">
                    <a16:creationId xmlns:a16="http://schemas.microsoft.com/office/drawing/2014/main" id="{16307DBD-ECED-B8D6-5558-76A27FE05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2907"/>
                <a:ext cx="36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Nome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4" name="Rectangle 74">
                <a:extLst>
                  <a:ext uri="{FF2B5EF4-FFF2-40B4-BE49-F238E27FC236}">
                    <a16:creationId xmlns:a16="http://schemas.microsoft.com/office/drawing/2014/main" id="{24764532-ECDA-244C-C1D1-E8D8E9717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3027"/>
                <a:ext cx="55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Cognome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5" name="Rectangle 75">
                <a:extLst>
                  <a:ext uri="{FF2B5EF4-FFF2-40B4-BE49-F238E27FC236}">
                    <a16:creationId xmlns:a16="http://schemas.microsoft.com/office/drawing/2014/main" id="{8F914D7F-A698-3A9B-2A08-0A9D8AB82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3147"/>
                <a:ext cx="491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Indirizzo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6" name="Rectangle 76">
                <a:extLst>
                  <a:ext uri="{FF2B5EF4-FFF2-40B4-BE49-F238E27FC236}">
                    <a16:creationId xmlns:a16="http://schemas.microsoft.com/office/drawing/2014/main" id="{469EA06B-6FBD-1A51-708F-8BC6EF322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3266"/>
                <a:ext cx="234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Età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7" name="Rectangle 77">
                <a:extLst>
                  <a:ext uri="{FF2B5EF4-FFF2-40B4-BE49-F238E27FC236}">
                    <a16:creationId xmlns:a16="http://schemas.microsoft.com/office/drawing/2014/main" id="{EBB02D96-C7D2-D486-AB25-80E6ACA1E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3387"/>
                <a:ext cx="1031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professione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4228" name="Rectangle 78">
                <a:extLst>
                  <a:ext uri="{FF2B5EF4-FFF2-40B4-BE49-F238E27FC236}">
                    <a16:creationId xmlns:a16="http://schemas.microsoft.com/office/drawing/2014/main" id="{956880C8-8C3B-E4AD-F889-602908493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3507"/>
                <a:ext cx="664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Professione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Line 2">
            <a:extLst>
              <a:ext uri="{FF2B5EF4-FFF2-40B4-BE49-F238E27FC236}">
                <a16:creationId xmlns:a16="http://schemas.microsoft.com/office/drawing/2014/main" id="{FBB48115-427E-2881-3CA3-4CB5CA203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10000"/>
            <a:ext cx="609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95234" name="Line 3">
            <a:extLst>
              <a:ext uri="{FF2B5EF4-FFF2-40B4-BE49-F238E27FC236}">
                <a16:creationId xmlns:a16="http://schemas.microsoft.com/office/drawing/2014/main" id="{7BDB9E56-C3B6-1BE8-5732-CE8E4F638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600200"/>
            <a:ext cx="8382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95235" name="Rectangle 4">
            <a:extLst>
              <a:ext uri="{FF2B5EF4-FFF2-40B4-BE49-F238E27FC236}">
                <a16:creationId xmlns:a16="http://schemas.microsoft.com/office/drawing/2014/main" id="{ADEDB175-0521-EA47-C547-FB9FCC71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533400"/>
          </a:xfrm>
        </p:spPr>
        <p:txBody>
          <a:bodyPr/>
          <a:lstStyle/>
          <a:p>
            <a:r>
              <a:rPr lang="it-IT" altLang="it-IT" sz="4800">
                <a:solidFill>
                  <a:schemeClr val="tx1"/>
                </a:solidFill>
              </a:rPr>
              <a:t>       Modello star schema</a:t>
            </a:r>
          </a:p>
        </p:txBody>
      </p:sp>
      <p:grpSp>
        <p:nvGrpSpPr>
          <p:cNvPr id="95236" name="Group 5">
            <a:extLst>
              <a:ext uri="{FF2B5EF4-FFF2-40B4-BE49-F238E27FC236}">
                <a16:creationId xmlns:a16="http://schemas.microsoft.com/office/drawing/2014/main" id="{84BDDEE7-8EC8-8E39-73BE-47BDE34D944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133600"/>
            <a:ext cx="2144713" cy="2433638"/>
            <a:chOff x="2158" y="1728"/>
            <a:chExt cx="1015" cy="1042"/>
          </a:xfrm>
        </p:grpSpPr>
        <p:sp>
          <p:nvSpPr>
            <p:cNvPr id="95302" name="Rectangle 6">
              <a:extLst>
                <a:ext uri="{FF2B5EF4-FFF2-40B4-BE49-F238E27FC236}">
                  <a16:creationId xmlns:a16="http://schemas.microsoft.com/office/drawing/2014/main" id="{2C46EF3B-CEF3-BC65-AC9E-AA289965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728"/>
              <a:ext cx="998" cy="102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5303" name="Rectangle 7">
              <a:extLst>
                <a:ext uri="{FF2B5EF4-FFF2-40B4-BE49-F238E27FC236}">
                  <a16:creationId xmlns:a16="http://schemas.microsoft.com/office/drawing/2014/main" id="{F800D314-F1C1-C8A7-FA49-F619E794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751"/>
              <a:ext cx="48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Vendite</a:t>
              </a:r>
            </a:p>
          </p:txBody>
        </p:sp>
        <p:sp>
          <p:nvSpPr>
            <p:cNvPr id="95304" name="Rectangle 8">
              <a:extLst>
                <a:ext uri="{FF2B5EF4-FFF2-40B4-BE49-F238E27FC236}">
                  <a16:creationId xmlns:a16="http://schemas.microsoft.com/office/drawing/2014/main" id="{AC18790A-994C-9039-43AC-262C72CE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1751"/>
              <a:ext cx="7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305" name="Rectangle 9">
              <a:extLst>
                <a:ext uri="{FF2B5EF4-FFF2-40B4-BE49-F238E27FC236}">
                  <a16:creationId xmlns:a16="http://schemas.microsoft.com/office/drawing/2014/main" id="{EAC9F265-FA3E-B521-F041-E36048149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871"/>
              <a:ext cx="7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306" name="Rectangle 10">
              <a:extLst>
                <a:ext uri="{FF2B5EF4-FFF2-40B4-BE49-F238E27FC236}">
                  <a16:creationId xmlns:a16="http://schemas.microsoft.com/office/drawing/2014/main" id="{57D91F8D-D075-1E73-D183-3FC01BEA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991"/>
              <a:ext cx="860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orario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5307" name="Rectangle 11">
              <a:extLst>
                <a:ext uri="{FF2B5EF4-FFF2-40B4-BE49-F238E27FC236}">
                  <a16:creationId xmlns:a16="http://schemas.microsoft.com/office/drawing/2014/main" id="{767D7AEB-7AD1-453C-CFB5-57DCD5EE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11"/>
              <a:ext cx="84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luogo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5308" name="Rectangle 12">
              <a:extLst>
                <a:ext uri="{FF2B5EF4-FFF2-40B4-BE49-F238E27FC236}">
                  <a16:creationId xmlns:a16="http://schemas.microsoft.com/office/drawing/2014/main" id="{52EC7251-F75A-3F1F-AACE-2F5CDC77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231"/>
              <a:ext cx="101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prodotto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FF0000"/>
                </a:solidFill>
              </a:endParaRPr>
            </a:p>
          </p:txBody>
        </p:sp>
        <p:sp>
          <p:nvSpPr>
            <p:cNvPr id="95309" name="Rectangle 13">
              <a:extLst>
                <a:ext uri="{FF2B5EF4-FFF2-40B4-BE49-F238E27FC236}">
                  <a16:creationId xmlns:a16="http://schemas.microsoft.com/office/drawing/2014/main" id="{9E10ADDB-3DB9-8E41-129F-F7C2FB20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351"/>
              <a:ext cx="90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FF0000"/>
                  </a:solidFill>
                </a:rPr>
                <a:t>Codice cliente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310" name="Rectangle 14">
              <a:extLst>
                <a:ext uri="{FF2B5EF4-FFF2-40B4-BE49-F238E27FC236}">
                  <a16:creationId xmlns:a16="http://schemas.microsoft.com/office/drawing/2014/main" id="{1AD3F811-3E75-1C7D-7346-0BBC4FD0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471"/>
              <a:ext cx="35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Unità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311" name="Rectangle 15">
              <a:extLst>
                <a:ext uri="{FF2B5EF4-FFF2-40B4-BE49-F238E27FC236}">
                  <a16:creationId xmlns:a16="http://schemas.microsoft.com/office/drawing/2014/main" id="{24483E9E-03E1-18AC-37BE-F144C5DBC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591"/>
              <a:ext cx="53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Incasso</a:t>
              </a:r>
            </a:p>
          </p:txBody>
        </p:sp>
      </p:grpSp>
      <p:grpSp>
        <p:nvGrpSpPr>
          <p:cNvPr id="95237" name="Group 16">
            <a:extLst>
              <a:ext uri="{FF2B5EF4-FFF2-40B4-BE49-F238E27FC236}">
                <a16:creationId xmlns:a16="http://schemas.microsoft.com/office/drawing/2014/main" id="{5E6A22BE-37CC-BFA9-A627-4D1FCCA082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66800"/>
            <a:ext cx="2212975" cy="2706688"/>
            <a:chOff x="946" y="1095"/>
            <a:chExt cx="832" cy="1293"/>
          </a:xfrm>
        </p:grpSpPr>
        <p:grpSp>
          <p:nvGrpSpPr>
            <p:cNvPr id="95290" name="Group 17">
              <a:extLst>
                <a:ext uri="{FF2B5EF4-FFF2-40B4-BE49-F238E27FC236}">
                  <a16:creationId xmlns:a16="http://schemas.microsoft.com/office/drawing/2014/main" id="{8C3004D9-2FCA-9551-487C-2E220826D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095"/>
              <a:ext cx="832" cy="1172"/>
              <a:chOff x="946" y="1095"/>
              <a:chExt cx="832" cy="1172"/>
            </a:xfrm>
          </p:grpSpPr>
          <p:sp>
            <p:nvSpPr>
              <p:cNvPr id="95292" name="Rectangle 18">
                <a:extLst>
                  <a:ext uri="{FF2B5EF4-FFF2-40B4-BE49-F238E27FC236}">
                    <a16:creationId xmlns:a16="http://schemas.microsoft.com/office/drawing/2014/main" id="{B1AE0F09-7F8C-A6FF-D5D1-810B6EDBF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1104"/>
                <a:ext cx="816" cy="1144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293" name="Rectangle 19">
                <a:extLst>
                  <a:ext uri="{FF2B5EF4-FFF2-40B4-BE49-F238E27FC236}">
                    <a16:creationId xmlns:a16="http://schemas.microsoft.com/office/drawing/2014/main" id="{F414DDF9-75B5-3376-63AD-48354E2D7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095"/>
                <a:ext cx="35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Tempo</a:t>
                </a:r>
              </a:p>
            </p:txBody>
          </p:sp>
          <p:sp>
            <p:nvSpPr>
              <p:cNvPr id="95294" name="Rectangle 20">
                <a:extLst>
                  <a:ext uri="{FF2B5EF4-FFF2-40B4-BE49-F238E27FC236}">
                    <a16:creationId xmlns:a16="http://schemas.microsoft.com/office/drawing/2014/main" id="{2934DDE2-FC4F-65AD-0B68-5BC49A639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1095"/>
                <a:ext cx="6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295" name="Rectangle 21">
                <a:extLst>
                  <a:ext uri="{FF2B5EF4-FFF2-40B4-BE49-F238E27FC236}">
                    <a16:creationId xmlns:a16="http://schemas.microsoft.com/office/drawing/2014/main" id="{147C3111-BCD9-7691-7B38-546144108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215"/>
                <a:ext cx="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296" name="Rectangle 22">
                <a:extLst>
                  <a:ext uri="{FF2B5EF4-FFF2-40B4-BE49-F238E27FC236}">
                    <a16:creationId xmlns:a16="http://schemas.microsoft.com/office/drawing/2014/main" id="{D47285EE-BD15-21B4-1966-1ED73132B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335"/>
                <a:ext cx="631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Codice orario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297" name="Rectangle 23">
                <a:extLst>
                  <a:ext uri="{FF2B5EF4-FFF2-40B4-BE49-F238E27FC236}">
                    <a16:creationId xmlns:a16="http://schemas.microsoft.com/office/drawing/2014/main" id="{9F09CDFA-8285-1299-C882-7649F62A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455"/>
                <a:ext cx="214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Ora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298" name="Rectangle 24">
                <a:extLst>
                  <a:ext uri="{FF2B5EF4-FFF2-40B4-BE49-F238E27FC236}">
                    <a16:creationId xmlns:a16="http://schemas.microsoft.com/office/drawing/2014/main" id="{818C036C-8F4F-F550-0A79-853A0015C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574"/>
                <a:ext cx="352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Giorno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299" name="Rectangle 25">
                <a:extLst>
                  <a:ext uri="{FF2B5EF4-FFF2-40B4-BE49-F238E27FC236}">
                    <a16:creationId xmlns:a16="http://schemas.microsoft.com/office/drawing/2014/main" id="{DB5F75AD-6003-34F3-F6CF-5EF4B6C2E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695"/>
                <a:ext cx="484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Settimana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300" name="Rectangle 26">
                <a:extLst>
                  <a:ext uri="{FF2B5EF4-FFF2-40B4-BE49-F238E27FC236}">
                    <a16:creationId xmlns:a16="http://schemas.microsoft.com/office/drawing/2014/main" id="{CDE34764-4A9F-3EE5-C27D-1B8776C2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814"/>
                <a:ext cx="28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Mese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301" name="Rectangle 27">
                <a:extLst>
                  <a:ext uri="{FF2B5EF4-FFF2-40B4-BE49-F238E27FC236}">
                    <a16:creationId xmlns:a16="http://schemas.microsoft.com/office/drawing/2014/main" id="{CDE22C96-9EBB-2CF8-6C3E-81F918A92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934"/>
                <a:ext cx="464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000" b="1">
                    <a:solidFill>
                      <a:srgbClr val="000000"/>
                    </a:solidFill>
                  </a:rPr>
                  <a:t>Trimestre</a:t>
                </a:r>
              </a:p>
              <a:p>
                <a:pPr latinLnBrk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5291" name="Rectangle 28">
              <a:extLst>
                <a:ext uri="{FF2B5EF4-FFF2-40B4-BE49-F238E27FC236}">
                  <a16:creationId xmlns:a16="http://schemas.microsoft.com/office/drawing/2014/main" id="{59D52D37-9B61-0BE7-C053-F2BCA596A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54"/>
              <a:ext cx="28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Anno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95238" name="Group 29">
            <a:extLst>
              <a:ext uri="{FF2B5EF4-FFF2-40B4-BE49-F238E27FC236}">
                <a16:creationId xmlns:a16="http://schemas.microsoft.com/office/drawing/2014/main" id="{6DC293FE-CA2E-046E-ECF0-3B656072E1F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0"/>
            <a:ext cx="2351088" cy="2989263"/>
            <a:chOff x="925" y="2424"/>
            <a:chExt cx="1009" cy="1429"/>
          </a:xfrm>
        </p:grpSpPr>
        <p:sp>
          <p:nvSpPr>
            <p:cNvPr id="95277" name="Rectangle 30">
              <a:extLst>
                <a:ext uri="{FF2B5EF4-FFF2-40B4-BE49-F238E27FC236}">
                  <a16:creationId xmlns:a16="http://schemas.microsoft.com/office/drawing/2014/main" id="{735503BE-472C-3438-D198-531C32CD4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424"/>
              <a:ext cx="996" cy="138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5278" name="Rectangle 31">
              <a:extLst>
                <a:ext uri="{FF2B5EF4-FFF2-40B4-BE49-F238E27FC236}">
                  <a16:creationId xmlns:a16="http://schemas.microsoft.com/office/drawing/2014/main" id="{EC018B6D-E6DA-6357-82C5-B1D126062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439"/>
              <a:ext cx="38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Luogo</a:t>
              </a:r>
            </a:p>
          </p:txBody>
        </p:sp>
        <p:sp>
          <p:nvSpPr>
            <p:cNvPr id="95279" name="Rectangle 32">
              <a:extLst>
                <a:ext uri="{FF2B5EF4-FFF2-40B4-BE49-F238E27FC236}">
                  <a16:creationId xmlns:a16="http://schemas.microsoft.com/office/drawing/2014/main" id="{A570DF91-AB32-0317-A4B6-4506C2C2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439"/>
              <a:ext cx="7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0" name="Rectangle 33">
              <a:extLst>
                <a:ext uri="{FF2B5EF4-FFF2-40B4-BE49-F238E27FC236}">
                  <a16:creationId xmlns:a16="http://schemas.microsoft.com/office/drawing/2014/main" id="{A8F82A20-F122-D89F-A361-590FD86AB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559"/>
              <a:ext cx="7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1" name="Rectangle 34">
              <a:extLst>
                <a:ext uri="{FF2B5EF4-FFF2-40B4-BE49-F238E27FC236}">
                  <a16:creationId xmlns:a16="http://schemas.microsoft.com/office/drawing/2014/main" id="{D45283CC-18B1-F5BE-69F1-92C78707A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679"/>
              <a:ext cx="71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luogo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2" name="Rectangle 35">
              <a:extLst>
                <a:ext uri="{FF2B5EF4-FFF2-40B4-BE49-F238E27FC236}">
                  <a16:creationId xmlns:a16="http://schemas.microsoft.com/office/drawing/2014/main" id="{A941E792-6C6C-7045-C6F0-23966BC6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799"/>
              <a:ext cx="46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Negozio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3" name="Rectangle 36">
              <a:extLst>
                <a:ext uri="{FF2B5EF4-FFF2-40B4-BE49-F238E27FC236}">
                  <a16:creationId xmlns:a16="http://schemas.microsoft.com/office/drawing/2014/main" id="{6ECEFF91-8C71-CE52-4AE1-F13ED36D5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2919"/>
              <a:ext cx="47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Indirizzo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4" name="Rectangle 37">
              <a:extLst>
                <a:ext uri="{FF2B5EF4-FFF2-40B4-BE49-F238E27FC236}">
                  <a16:creationId xmlns:a16="http://schemas.microsoft.com/office/drawing/2014/main" id="{D7C16940-0A9C-2B39-90DE-31655E978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3039"/>
              <a:ext cx="65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Città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5" name="Rectangle 38">
              <a:extLst>
                <a:ext uri="{FF2B5EF4-FFF2-40B4-BE49-F238E27FC236}">
                  <a16:creationId xmlns:a16="http://schemas.microsoft.com/office/drawing/2014/main" id="{DBD5365A-7F4B-E0AA-3310-E9CCE3746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3159"/>
              <a:ext cx="29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Città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6" name="Rectangle 39">
              <a:extLst>
                <a:ext uri="{FF2B5EF4-FFF2-40B4-BE49-F238E27FC236}">
                  <a16:creationId xmlns:a16="http://schemas.microsoft.com/office/drawing/2014/main" id="{0309B8B9-95C3-DFE2-9303-2E19D77A2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3279"/>
              <a:ext cx="83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Regione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7" name="Rectangle 40">
              <a:extLst>
                <a:ext uri="{FF2B5EF4-FFF2-40B4-BE49-F238E27FC236}">
                  <a16:creationId xmlns:a16="http://schemas.microsoft.com/office/drawing/2014/main" id="{A0AFBE2B-506C-2655-1A0F-B465240B3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3399"/>
              <a:ext cx="46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Regione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8" name="Rectangle 41">
              <a:extLst>
                <a:ext uri="{FF2B5EF4-FFF2-40B4-BE49-F238E27FC236}">
                  <a16:creationId xmlns:a16="http://schemas.microsoft.com/office/drawing/2014/main" id="{B4E53D71-027F-AE09-6D89-794E549C4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3519"/>
              <a:ext cx="687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Stato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89" name="Rectangle 42">
              <a:extLst>
                <a:ext uri="{FF2B5EF4-FFF2-40B4-BE49-F238E27FC236}">
                  <a16:creationId xmlns:a16="http://schemas.microsoft.com/office/drawing/2014/main" id="{F5B584C6-F543-4530-4005-FD2202470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3639"/>
              <a:ext cx="32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Stato</a:t>
              </a:r>
            </a:p>
          </p:txBody>
        </p:sp>
      </p:grpSp>
      <p:grpSp>
        <p:nvGrpSpPr>
          <p:cNvPr id="95239" name="Group 43">
            <a:extLst>
              <a:ext uri="{FF2B5EF4-FFF2-40B4-BE49-F238E27FC236}">
                <a16:creationId xmlns:a16="http://schemas.microsoft.com/office/drawing/2014/main" id="{11EFE299-7A00-528B-E18E-861C7722AE8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219200"/>
            <a:ext cx="2298700" cy="2260600"/>
            <a:chOff x="3563" y="876"/>
            <a:chExt cx="1036" cy="1052"/>
          </a:xfrm>
        </p:grpSpPr>
        <p:sp>
          <p:nvSpPr>
            <p:cNvPr id="95267" name="Rectangle 44">
              <a:extLst>
                <a:ext uri="{FF2B5EF4-FFF2-40B4-BE49-F238E27FC236}">
                  <a16:creationId xmlns:a16="http://schemas.microsoft.com/office/drawing/2014/main" id="{89B65B23-5CD7-852D-F240-C9023FAF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876"/>
              <a:ext cx="1036" cy="102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5268" name="Rectangle 45">
              <a:extLst>
                <a:ext uri="{FF2B5EF4-FFF2-40B4-BE49-F238E27FC236}">
                  <a16:creationId xmlns:a16="http://schemas.microsoft.com/office/drawing/2014/main" id="{D3441F75-02C1-E6C6-BBF3-AF5BBC6A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883"/>
              <a:ext cx="55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Prodotto</a:t>
              </a:r>
            </a:p>
          </p:txBody>
        </p:sp>
        <p:sp>
          <p:nvSpPr>
            <p:cNvPr id="95269" name="Rectangle 46">
              <a:extLst>
                <a:ext uri="{FF2B5EF4-FFF2-40B4-BE49-F238E27FC236}">
                  <a16:creationId xmlns:a16="http://schemas.microsoft.com/office/drawing/2014/main" id="{DAE908DA-A80A-D818-130C-39EB3A444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883"/>
              <a:ext cx="7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70" name="Rectangle 47">
              <a:extLst>
                <a:ext uri="{FF2B5EF4-FFF2-40B4-BE49-F238E27FC236}">
                  <a16:creationId xmlns:a16="http://schemas.microsoft.com/office/drawing/2014/main" id="{F077C972-CF87-0242-43DA-6133EF2E4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003"/>
              <a:ext cx="7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71" name="Rectangle 48">
              <a:extLst>
                <a:ext uri="{FF2B5EF4-FFF2-40B4-BE49-F238E27FC236}">
                  <a16:creationId xmlns:a16="http://schemas.microsoft.com/office/drawing/2014/main" id="{B921A8FD-3076-89BA-3F76-CB219AB66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123"/>
              <a:ext cx="96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prodotto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72" name="Rectangle 49">
              <a:extLst>
                <a:ext uri="{FF2B5EF4-FFF2-40B4-BE49-F238E27FC236}">
                  <a16:creationId xmlns:a16="http://schemas.microsoft.com/office/drawing/2014/main" id="{FE3FBCE0-6290-B22D-5E37-784319DB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243"/>
              <a:ext cx="72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Descrizione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73" name="Rectangle 50">
              <a:extLst>
                <a:ext uri="{FF2B5EF4-FFF2-40B4-BE49-F238E27FC236}">
                  <a16:creationId xmlns:a16="http://schemas.microsoft.com/office/drawing/2014/main" id="{CA81D9AE-F00D-EACB-FD6E-7125BDCB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363"/>
              <a:ext cx="44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Colore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74" name="Rectangle 51">
              <a:extLst>
                <a:ext uri="{FF2B5EF4-FFF2-40B4-BE49-F238E27FC236}">
                  <a16:creationId xmlns:a16="http://schemas.microsoft.com/office/drawing/2014/main" id="{49008173-0177-7631-2A8B-9D89DC7D7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483"/>
              <a:ext cx="51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Modello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75" name="Rectangle 52">
              <a:extLst>
                <a:ext uri="{FF2B5EF4-FFF2-40B4-BE49-F238E27FC236}">
                  <a16:creationId xmlns:a16="http://schemas.microsoft.com/office/drawing/2014/main" id="{9999816D-9E17-9B87-67C5-56B9C27F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603"/>
              <a:ext cx="100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categoria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76" name="Rectangle 53">
              <a:extLst>
                <a:ext uri="{FF2B5EF4-FFF2-40B4-BE49-F238E27FC236}">
                  <a16:creationId xmlns:a16="http://schemas.microsoft.com/office/drawing/2014/main" id="{7FB8B0FC-6E7D-AB61-8494-7C59171D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723"/>
              <a:ext cx="61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Categoria</a:t>
              </a:r>
            </a:p>
          </p:txBody>
        </p:sp>
      </p:grpSp>
      <p:grpSp>
        <p:nvGrpSpPr>
          <p:cNvPr id="95240" name="Group 54">
            <a:extLst>
              <a:ext uri="{FF2B5EF4-FFF2-40B4-BE49-F238E27FC236}">
                <a16:creationId xmlns:a16="http://schemas.microsoft.com/office/drawing/2014/main" id="{61E2999D-244F-D542-7FA4-BA6C26617265}"/>
              </a:ext>
            </a:extLst>
          </p:cNvPr>
          <p:cNvGrpSpPr>
            <a:grpSpLocks/>
          </p:cNvGrpSpPr>
          <p:nvPr/>
        </p:nvGrpSpPr>
        <p:grpSpPr bwMode="auto">
          <a:xfrm>
            <a:off x="5607050" y="4148138"/>
            <a:ext cx="2851150" cy="2557462"/>
            <a:chOff x="3530" y="2547"/>
            <a:chExt cx="1158" cy="1156"/>
          </a:xfrm>
        </p:grpSpPr>
        <p:sp>
          <p:nvSpPr>
            <p:cNvPr id="95256" name="Rectangle 55">
              <a:extLst>
                <a:ext uri="{FF2B5EF4-FFF2-40B4-BE49-F238E27FC236}">
                  <a16:creationId xmlns:a16="http://schemas.microsoft.com/office/drawing/2014/main" id="{C8EAF4B6-DBB1-FA28-1E92-EAA1E17A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2549"/>
              <a:ext cx="1148" cy="110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5257" name="Rectangle 56">
              <a:extLst>
                <a:ext uri="{FF2B5EF4-FFF2-40B4-BE49-F238E27FC236}">
                  <a16:creationId xmlns:a16="http://schemas.microsoft.com/office/drawing/2014/main" id="{7054DFAA-04A6-4DD1-C3F5-E4234F14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547"/>
              <a:ext cx="38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Cliente</a:t>
              </a:r>
            </a:p>
          </p:txBody>
        </p:sp>
        <p:sp>
          <p:nvSpPr>
            <p:cNvPr id="95258" name="Rectangle 57">
              <a:extLst>
                <a:ext uri="{FF2B5EF4-FFF2-40B4-BE49-F238E27FC236}">
                  <a16:creationId xmlns:a16="http://schemas.microsoft.com/office/drawing/2014/main" id="{BFDB9FB7-D5EA-DD37-1686-8F58629CA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2547"/>
              <a:ext cx="6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59" name="Rectangle 58">
              <a:extLst>
                <a:ext uri="{FF2B5EF4-FFF2-40B4-BE49-F238E27FC236}">
                  <a16:creationId xmlns:a16="http://schemas.microsoft.com/office/drawing/2014/main" id="{326AD0BD-A699-83D9-CE96-1D3ACE8A6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667"/>
              <a:ext cx="6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60" name="Rectangle 59">
              <a:extLst>
                <a:ext uri="{FF2B5EF4-FFF2-40B4-BE49-F238E27FC236}">
                  <a16:creationId xmlns:a16="http://schemas.microsoft.com/office/drawing/2014/main" id="{C62CF394-3F4E-1C23-65EE-0487E3475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787"/>
              <a:ext cx="71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cliente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61" name="Rectangle 60">
              <a:extLst>
                <a:ext uri="{FF2B5EF4-FFF2-40B4-BE49-F238E27FC236}">
                  <a16:creationId xmlns:a16="http://schemas.microsoft.com/office/drawing/2014/main" id="{3BF1E82D-984C-EF48-AEA4-4CA03F62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2907"/>
              <a:ext cx="33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Nome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62" name="Rectangle 61">
              <a:extLst>
                <a:ext uri="{FF2B5EF4-FFF2-40B4-BE49-F238E27FC236}">
                  <a16:creationId xmlns:a16="http://schemas.microsoft.com/office/drawing/2014/main" id="{E88BCFC3-B187-D351-38BF-52C481D6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027"/>
              <a:ext cx="50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Cognome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63" name="Rectangle 62">
              <a:extLst>
                <a:ext uri="{FF2B5EF4-FFF2-40B4-BE49-F238E27FC236}">
                  <a16:creationId xmlns:a16="http://schemas.microsoft.com/office/drawing/2014/main" id="{DB026BE8-8671-BC44-AC22-5EBD04AEC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147"/>
              <a:ext cx="45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Indirizzo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64" name="Rectangle 63">
              <a:extLst>
                <a:ext uri="{FF2B5EF4-FFF2-40B4-BE49-F238E27FC236}">
                  <a16:creationId xmlns:a16="http://schemas.microsoft.com/office/drawing/2014/main" id="{D085227B-80F5-0626-8EF0-3C6B638B6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266"/>
              <a:ext cx="21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Età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65" name="Rectangle 64">
              <a:extLst>
                <a:ext uri="{FF2B5EF4-FFF2-40B4-BE49-F238E27FC236}">
                  <a16:creationId xmlns:a16="http://schemas.microsoft.com/office/drawing/2014/main" id="{CF6B046F-9CE1-1E84-509C-0CD298C8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387"/>
              <a:ext cx="95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Codice professione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000" b="1">
                <a:solidFill>
                  <a:srgbClr val="000000"/>
                </a:solidFill>
              </a:endParaRPr>
            </a:p>
          </p:txBody>
        </p:sp>
        <p:sp>
          <p:nvSpPr>
            <p:cNvPr id="95266" name="Rectangle 65">
              <a:extLst>
                <a:ext uri="{FF2B5EF4-FFF2-40B4-BE49-F238E27FC236}">
                  <a16:creationId xmlns:a16="http://schemas.microsoft.com/office/drawing/2014/main" id="{EE392076-FBB5-06DC-BCC4-58A5AE9D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507"/>
              <a:ext cx="61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</a:rPr>
                <a:t>Professione</a:t>
              </a:r>
            </a:p>
          </p:txBody>
        </p:sp>
      </p:grpSp>
      <p:sp>
        <p:nvSpPr>
          <p:cNvPr id="95241" name="Line 66">
            <a:extLst>
              <a:ext uri="{FF2B5EF4-FFF2-40B4-BE49-F238E27FC236}">
                <a16:creationId xmlns:a16="http://schemas.microsoft.com/office/drawing/2014/main" id="{D6F261E8-1788-D678-D065-B16BA036A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682625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95242" name="Line 67">
            <a:extLst>
              <a:ext uri="{FF2B5EF4-FFF2-40B4-BE49-F238E27FC236}">
                <a16:creationId xmlns:a16="http://schemas.microsoft.com/office/drawing/2014/main" id="{91D7E8D8-E77B-1E4D-F8E3-8B03218BD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276600"/>
            <a:ext cx="428625" cy="6365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grpSp>
        <p:nvGrpSpPr>
          <p:cNvPr id="52292" name="Group 68">
            <a:extLst>
              <a:ext uri="{FF2B5EF4-FFF2-40B4-BE49-F238E27FC236}">
                <a16:creationId xmlns:a16="http://schemas.microsoft.com/office/drawing/2014/main" id="{9098CD68-86F0-CC2A-B32A-995227BC5D37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1063625"/>
            <a:ext cx="1498600" cy="1649413"/>
            <a:chOff x="1983" y="670"/>
            <a:chExt cx="944" cy="1039"/>
          </a:xfrm>
        </p:grpSpPr>
        <p:sp>
          <p:nvSpPr>
            <p:cNvPr id="95254" name="Freeform 69">
              <a:extLst>
                <a:ext uri="{FF2B5EF4-FFF2-40B4-BE49-F238E27FC236}">
                  <a16:creationId xmlns:a16="http://schemas.microsoft.com/office/drawing/2014/main" id="{36E74BA9-2BAC-E139-18A2-96A96D960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" y="1074"/>
              <a:ext cx="944" cy="635"/>
            </a:xfrm>
            <a:custGeom>
              <a:avLst/>
              <a:gdLst>
                <a:gd name="T0" fmla="*/ 0 w 944"/>
                <a:gd name="T1" fmla="*/ 163 h 635"/>
                <a:gd name="T2" fmla="*/ 9 w 944"/>
                <a:gd name="T3" fmla="*/ 390 h 635"/>
                <a:gd name="T4" fmla="*/ 28 w 944"/>
                <a:gd name="T5" fmla="*/ 512 h 635"/>
                <a:gd name="T6" fmla="*/ 94 w 944"/>
                <a:gd name="T7" fmla="*/ 578 h 635"/>
                <a:gd name="T8" fmla="*/ 349 w 944"/>
                <a:gd name="T9" fmla="*/ 635 h 635"/>
                <a:gd name="T10" fmla="*/ 567 w 944"/>
                <a:gd name="T11" fmla="*/ 626 h 635"/>
                <a:gd name="T12" fmla="*/ 736 w 944"/>
                <a:gd name="T13" fmla="*/ 560 h 635"/>
                <a:gd name="T14" fmla="*/ 897 w 944"/>
                <a:gd name="T15" fmla="*/ 512 h 635"/>
                <a:gd name="T16" fmla="*/ 944 w 944"/>
                <a:gd name="T17" fmla="*/ 361 h 635"/>
                <a:gd name="T18" fmla="*/ 831 w 944"/>
                <a:gd name="T19" fmla="*/ 154 h 635"/>
                <a:gd name="T20" fmla="*/ 453 w 944"/>
                <a:gd name="T21" fmla="*/ 2 h 635"/>
                <a:gd name="T22" fmla="*/ 47 w 944"/>
                <a:gd name="T23" fmla="*/ 87 h 635"/>
                <a:gd name="T24" fmla="*/ 0 w 944"/>
                <a:gd name="T25" fmla="*/ 163 h 6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4" h="635">
                  <a:moveTo>
                    <a:pt x="0" y="163"/>
                  </a:moveTo>
                  <a:cubicBezTo>
                    <a:pt x="3" y="239"/>
                    <a:pt x="3" y="315"/>
                    <a:pt x="9" y="390"/>
                  </a:cubicBezTo>
                  <a:cubicBezTo>
                    <a:pt x="12" y="431"/>
                    <a:pt x="22" y="471"/>
                    <a:pt x="28" y="512"/>
                  </a:cubicBezTo>
                  <a:cubicBezTo>
                    <a:pt x="37" y="570"/>
                    <a:pt x="59" y="565"/>
                    <a:pt x="94" y="578"/>
                  </a:cubicBezTo>
                  <a:cubicBezTo>
                    <a:pt x="186" y="612"/>
                    <a:pt x="250" y="624"/>
                    <a:pt x="349" y="635"/>
                  </a:cubicBezTo>
                  <a:cubicBezTo>
                    <a:pt x="422" y="632"/>
                    <a:pt x="494" y="631"/>
                    <a:pt x="567" y="626"/>
                  </a:cubicBezTo>
                  <a:cubicBezTo>
                    <a:pt x="631" y="621"/>
                    <a:pt x="680" y="583"/>
                    <a:pt x="736" y="560"/>
                  </a:cubicBezTo>
                  <a:cubicBezTo>
                    <a:pt x="791" y="537"/>
                    <a:pt x="842" y="532"/>
                    <a:pt x="897" y="512"/>
                  </a:cubicBezTo>
                  <a:cubicBezTo>
                    <a:pt x="940" y="455"/>
                    <a:pt x="936" y="439"/>
                    <a:pt x="944" y="361"/>
                  </a:cubicBezTo>
                  <a:cubicBezTo>
                    <a:pt x="932" y="246"/>
                    <a:pt x="925" y="223"/>
                    <a:pt x="831" y="154"/>
                  </a:cubicBezTo>
                  <a:cubicBezTo>
                    <a:pt x="765" y="53"/>
                    <a:pt x="567" y="19"/>
                    <a:pt x="453" y="2"/>
                  </a:cubicBezTo>
                  <a:cubicBezTo>
                    <a:pt x="282" y="9"/>
                    <a:pt x="182" y="0"/>
                    <a:pt x="47" y="87"/>
                  </a:cubicBezTo>
                  <a:cubicBezTo>
                    <a:pt x="35" y="125"/>
                    <a:pt x="34" y="140"/>
                    <a:pt x="0" y="163"/>
                  </a:cubicBezTo>
                  <a:close/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2294" name="Text Box 70">
              <a:extLst>
                <a:ext uri="{FF2B5EF4-FFF2-40B4-BE49-F238E27FC236}">
                  <a16:creationId xmlns:a16="http://schemas.microsoft.com/office/drawing/2014/main" id="{0CD7F070-DC6E-4EE0-FEB7-D3DE4BC0F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670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it-IT" altLang="it-IT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charset="0"/>
                </a:rPr>
                <a:t>Fatti</a:t>
              </a:r>
            </a:p>
          </p:txBody>
        </p:sp>
      </p:grpSp>
      <p:grpSp>
        <p:nvGrpSpPr>
          <p:cNvPr id="52295" name="Group 71">
            <a:extLst>
              <a:ext uri="{FF2B5EF4-FFF2-40B4-BE49-F238E27FC236}">
                <a16:creationId xmlns:a16="http://schemas.microsoft.com/office/drawing/2014/main" id="{08B0DA8D-816B-A118-B553-83FE55E5FD12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754438"/>
            <a:ext cx="1603375" cy="1933575"/>
            <a:chOff x="1978" y="2365"/>
            <a:chExt cx="1010" cy="1218"/>
          </a:xfrm>
        </p:grpSpPr>
        <p:sp>
          <p:nvSpPr>
            <p:cNvPr id="95252" name="Freeform 72">
              <a:extLst>
                <a:ext uri="{FF2B5EF4-FFF2-40B4-BE49-F238E27FC236}">
                  <a16:creationId xmlns:a16="http://schemas.microsoft.com/office/drawing/2014/main" id="{02C6399F-8D0A-F2C2-A248-7C399F333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" y="2365"/>
              <a:ext cx="944" cy="808"/>
            </a:xfrm>
            <a:custGeom>
              <a:avLst/>
              <a:gdLst>
                <a:gd name="T0" fmla="*/ 930 w 944"/>
                <a:gd name="T1" fmla="*/ 704 h 808"/>
                <a:gd name="T2" fmla="*/ 893 w 944"/>
                <a:gd name="T3" fmla="*/ 439 h 808"/>
                <a:gd name="T4" fmla="*/ 864 w 944"/>
                <a:gd name="T5" fmla="*/ 364 h 808"/>
                <a:gd name="T6" fmla="*/ 817 w 944"/>
                <a:gd name="T7" fmla="*/ 298 h 808"/>
                <a:gd name="T8" fmla="*/ 609 w 944"/>
                <a:gd name="T9" fmla="*/ 62 h 808"/>
                <a:gd name="T10" fmla="*/ 477 w 944"/>
                <a:gd name="T11" fmla="*/ 33 h 808"/>
                <a:gd name="T12" fmla="*/ 194 w 944"/>
                <a:gd name="T13" fmla="*/ 52 h 808"/>
                <a:gd name="T14" fmla="*/ 137 w 944"/>
                <a:gd name="T15" fmla="*/ 90 h 808"/>
                <a:gd name="T16" fmla="*/ 109 w 944"/>
                <a:gd name="T17" fmla="*/ 118 h 808"/>
                <a:gd name="T18" fmla="*/ 71 w 944"/>
                <a:gd name="T19" fmla="*/ 175 h 808"/>
                <a:gd name="T20" fmla="*/ 52 w 944"/>
                <a:gd name="T21" fmla="*/ 232 h 808"/>
                <a:gd name="T22" fmla="*/ 43 w 944"/>
                <a:gd name="T23" fmla="*/ 260 h 808"/>
                <a:gd name="T24" fmla="*/ 80 w 944"/>
                <a:gd name="T25" fmla="*/ 591 h 808"/>
                <a:gd name="T26" fmla="*/ 118 w 944"/>
                <a:gd name="T27" fmla="*/ 628 h 808"/>
                <a:gd name="T28" fmla="*/ 269 w 944"/>
                <a:gd name="T29" fmla="*/ 713 h 808"/>
                <a:gd name="T30" fmla="*/ 590 w 944"/>
                <a:gd name="T31" fmla="*/ 808 h 808"/>
                <a:gd name="T32" fmla="*/ 751 w 944"/>
                <a:gd name="T33" fmla="*/ 789 h 808"/>
                <a:gd name="T34" fmla="*/ 911 w 944"/>
                <a:gd name="T35" fmla="*/ 723 h 808"/>
                <a:gd name="T36" fmla="*/ 930 w 944"/>
                <a:gd name="T37" fmla="*/ 704 h 8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44" h="808">
                  <a:moveTo>
                    <a:pt x="930" y="704"/>
                  </a:moveTo>
                  <a:cubicBezTo>
                    <a:pt x="942" y="610"/>
                    <a:pt x="944" y="521"/>
                    <a:pt x="893" y="439"/>
                  </a:cubicBezTo>
                  <a:cubicBezTo>
                    <a:pt x="884" y="405"/>
                    <a:pt x="884" y="395"/>
                    <a:pt x="864" y="364"/>
                  </a:cubicBezTo>
                  <a:cubicBezTo>
                    <a:pt x="850" y="341"/>
                    <a:pt x="827" y="323"/>
                    <a:pt x="817" y="298"/>
                  </a:cubicBezTo>
                  <a:cubicBezTo>
                    <a:pt x="775" y="194"/>
                    <a:pt x="702" y="123"/>
                    <a:pt x="609" y="62"/>
                  </a:cubicBezTo>
                  <a:cubicBezTo>
                    <a:pt x="594" y="52"/>
                    <a:pt x="498" y="37"/>
                    <a:pt x="477" y="33"/>
                  </a:cubicBezTo>
                  <a:cubicBezTo>
                    <a:pt x="383" y="37"/>
                    <a:pt x="273" y="0"/>
                    <a:pt x="194" y="52"/>
                  </a:cubicBezTo>
                  <a:cubicBezTo>
                    <a:pt x="123" y="99"/>
                    <a:pt x="203" y="69"/>
                    <a:pt x="137" y="90"/>
                  </a:cubicBezTo>
                  <a:cubicBezTo>
                    <a:pt x="128" y="99"/>
                    <a:pt x="117" y="108"/>
                    <a:pt x="109" y="118"/>
                  </a:cubicBezTo>
                  <a:cubicBezTo>
                    <a:pt x="95" y="136"/>
                    <a:pt x="71" y="175"/>
                    <a:pt x="71" y="175"/>
                  </a:cubicBezTo>
                  <a:cubicBezTo>
                    <a:pt x="65" y="194"/>
                    <a:pt x="58" y="213"/>
                    <a:pt x="52" y="232"/>
                  </a:cubicBezTo>
                  <a:cubicBezTo>
                    <a:pt x="49" y="241"/>
                    <a:pt x="43" y="260"/>
                    <a:pt x="43" y="260"/>
                  </a:cubicBezTo>
                  <a:cubicBezTo>
                    <a:pt x="27" y="368"/>
                    <a:pt x="0" y="508"/>
                    <a:pt x="80" y="591"/>
                  </a:cubicBezTo>
                  <a:cubicBezTo>
                    <a:pt x="97" y="639"/>
                    <a:pt x="77" y="605"/>
                    <a:pt x="118" y="628"/>
                  </a:cubicBezTo>
                  <a:cubicBezTo>
                    <a:pt x="173" y="658"/>
                    <a:pt x="209" y="694"/>
                    <a:pt x="269" y="713"/>
                  </a:cubicBezTo>
                  <a:cubicBezTo>
                    <a:pt x="350" y="766"/>
                    <a:pt x="494" y="795"/>
                    <a:pt x="590" y="808"/>
                  </a:cubicBezTo>
                  <a:cubicBezTo>
                    <a:pt x="615" y="806"/>
                    <a:pt x="710" y="801"/>
                    <a:pt x="751" y="789"/>
                  </a:cubicBezTo>
                  <a:cubicBezTo>
                    <a:pt x="809" y="771"/>
                    <a:pt x="856" y="741"/>
                    <a:pt x="911" y="723"/>
                  </a:cubicBezTo>
                  <a:cubicBezTo>
                    <a:pt x="922" y="690"/>
                    <a:pt x="914" y="686"/>
                    <a:pt x="930" y="704"/>
                  </a:cubicBezTo>
                  <a:close/>
                </a:path>
              </a:pathLst>
            </a:custGeom>
            <a:noFill/>
            <a:ln w="57150" cap="flat" cmpd="sng">
              <a:solidFill>
                <a:srgbClr val="66FF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2297" name="Text Box 73">
              <a:extLst>
                <a:ext uri="{FF2B5EF4-FFF2-40B4-BE49-F238E27FC236}">
                  <a16:creationId xmlns:a16="http://schemas.microsoft.com/office/drawing/2014/main" id="{91639C1C-8C36-4F99-D542-3F1163900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295"/>
              <a:ext cx="73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it-IT" altLang="it-IT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charset="0"/>
                </a:rPr>
                <a:t>Misure</a:t>
              </a:r>
            </a:p>
          </p:txBody>
        </p:sp>
      </p:grpSp>
      <p:grpSp>
        <p:nvGrpSpPr>
          <p:cNvPr id="52298" name="Group 74">
            <a:extLst>
              <a:ext uri="{FF2B5EF4-FFF2-40B4-BE49-F238E27FC236}">
                <a16:creationId xmlns:a16="http://schemas.microsoft.com/office/drawing/2014/main" id="{9E902B08-F21E-5706-D192-8B7348659CE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8600"/>
            <a:ext cx="6965950" cy="4392613"/>
            <a:chOff x="192" y="144"/>
            <a:chExt cx="4388" cy="2767"/>
          </a:xfrm>
        </p:grpSpPr>
        <p:sp>
          <p:nvSpPr>
            <p:cNvPr id="95246" name="Freeform 75">
              <a:extLst>
                <a:ext uri="{FF2B5EF4-FFF2-40B4-BE49-F238E27FC236}">
                  <a16:creationId xmlns:a16="http://schemas.microsoft.com/office/drawing/2014/main" id="{3C7B42D1-1D95-9850-91C6-7B1D0FE85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448"/>
              <a:ext cx="980" cy="463"/>
            </a:xfrm>
            <a:custGeom>
              <a:avLst/>
              <a:gdLst>
                <a:gd name="T0" fmla="*/ 520 w 980"/>
                <a:gd name="T1" fmla="*/ 29 h 463"/>
                <a:gd name="T2" fmla="*/ 189 w 980"/>
                <a:gd name="T3" fmla="*/ 114 h 463"/>
                <a:gd name="T4" fmla="*/ 1 w 980"/>
                <a:gd name="T5" fmla="*/ 274 h 463"/>
                <a:gd name="T6" fmla="*/ 10 w 980"/>
                <a:gd name="T7" fmla="*/ 350 h 463"/>
                <a:gd name="T8" fmla="*/ 435 w 980"/>
                <a:gd name="T9" fmla="*/ 454 h 463"/>
                <a:gd name="T10" fmla="*/ 586 w 980"/>
                <a:gd name="T11" fmla="*/ 463 h 463"/>
                <a:gd name="T12" fmla="*/ 841 w 980"/>
                <a:gd name="T13" fmla="*/ 425 h 463"/>
                <a:gd name="T14" fmla="*/ 945 w 980"/>
                <a:gd name="T15" fmla="*/ 274 h 463"/>
                <a:gd name="T16" fmla="*/ 964 w 980"/>
                <a:gd name="T17" fmla="*/ 218 h 463"/>
                <a:gd name="T18" fmla="*/ 907 w 980"/>
                <a:gd name="T19" fmla="*/ 95 h 463"/>
                <a:gd name="T20" fmla="*/ 643 w 980"/>
                <a:gd name="T21" fmla="*/ 0 h 463"/>
                <a:gd name="T22" fmla="*/ 548 w 980"/>
                <a:gd name="T23" fmla="*/ 19 h 463"/>
                <a:gd name="T24" fmla="*/ 520 w 980"/>
                <a:gd name="T25" fmla="*/ 29 h 4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80" h="463">
                  <a:moveTo>
                    <a:pt x="520" y="29"/>
                  </a:moveTo>
                  <a:cubicBezTo>
                    <a:pt x="413" y="93"/>
                    <a:pt x="313" y="105"/>
                    <a:pt x="189" y="114"/>
                  </a:cubicBezTo>
                  <a:cubicBezTo>
                    <a:pt x="104" y="141"/>
                    <a:pt x="50" y="202"/>
                    <a:pt x="1" y="274"/>
                  </a:cubicBezTo>
                  <a:cubicBezTo>
                    <a:pt x="4" y="299"/>
                    <a:pt x="0" y="326"/>
                    <a:pt x="10" y="350"/>
                  </a:cubicBezTo>
                  <a:cubicBezTo>
                    <a:pt x="55" y="459"/>
                    <a:pt x="388" y="452"/>
                    <a:pt x="435" y="454"/>
                  </a:cubicBezTo>
                  <a:cubicBezTo>
                    <a:pt x="485" y="457"/>
                    <a:pt x="536" y="460"/>
                    <a:pt x="586" y="463"/>
                  </a:cubicBezTo>
                  <a:cubicBezTo>
                    <a:pt x="680" y="457"/>
                    <a:pt x="755" y="456"/>
                    <a:pt x="841" y="425"/>
                  </a:cubicBezTo>
                  <a:cubicBezTo>
                    <a:pt x="879" y="375"/>
                    <a:pt x="901" y="320"/>
                    <a:pt x="945" y="274"/>
                  </a:cubicBezTo>
                  <a:cubicBezTo>
                    <a:pt x="951" y="255"/>
                    <a:pt x="958" y="237"/>
                    <a:pt x="964" y="218"/>
                  </a:cubicBezTo>
                  <a:cubicBezTo>
                    <a:pt x="980" y="172"/>
                    <a:pt x="938" y="122"/>
                    <a:pt x="907" y="95"/>
                  </a:cubicBezTo>
                  <a:cubicBezTo>
                    <a:pt x="841" y="39"/>
                    <a:pt x="726" y="18"/>
                    <a:pt x="643" y="0"/>
                  </a:cubicBezTo>
                  <a:cubicBezTo>
                    <a:pt x="626" y="3"/>
                    <a:pt x="571" y="7"/>
                    <a:pt x="548" y="19"/>
                  </a:cubicBezTo>
                  <a:cubicBezTo>
                    <a:pt x="518" y="34"/>
                    <a:pt x="520" y="51"/>
                    <a:pt x="520" y="29"/>
                  </a:cubicBezTo>
                  <a:close/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95247" name="Freeform 76">
              <a:extLst>
                <a:ext uri="{FF2B5EF4-FFF2-40B4-BE49-F238E27FC236}">
                  <a16:creationId xmlns:a16="http://schemas.microsoft.com/office/drawing/2014/main" id="{CA208B90-D105-1228-49DF-FFF02532E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624"/>
              <a:ext cx="980" cy="463"/>
            </a:xfrm>
            <a:custGeom>
              <a:avLst/>
              <a:gdLst>
                <a:gd name="T0" fmla="*/ 520 w 980"/>
                <a:gd name="T1" fmla="*/ 29 h 463"/>
                <a:gd name="T2" fmla="*/ 189 w 980"/>
                <a:gd name="T3" fmla="*/ 114 h 463"/>
                <a:gd name="T4" fmla="*/ 1 w 980"/>
                <a:gd name="T5" fmla="*/ 274 h 463"/>
                <a:gd name="T6" fmla="*/ 10 w 980"/>
                <a:gd name="T7" fmla="*/ 350 h 463"/>
                <a:gd name="T8" fmla="*/ 435 w 980"/>
                <a:gd name="T9" fmla="*/ 454 h 463"/>
                <a:gd name="T10" fmla="*/ 586 w 980"/>
                <a:gd name="T11" fmla="*/ 463 h 463"/>
                <a:gd name="T12" fmla="*/ 841 w 980"/>
                <a:gd name="T13" fmla="*/ 425 h 463"/>
                <a:gd name="T14" fmla="*/ 945 w 980"/>
                <a:gd name="T15" fmla="*/ 274 h 463"/>
                <a:gd name="T16" fmla="*/ 964 w 980"/>
                <a:gd name="T17" fmla="*/ 218 h 463"/>
                <a:gd name="T18" fmla="*/ 907 w 980"/>
                <a:gd name="T19" fmla="*/ 95 h 463"/>
                <a:gd name="T20" fmla="*/ 643 w 980"/>
                <a:gd name="T21" fmla="*/ 0 h 463"/>
                <a:gd name="T22" fmla="*/ 548 w 980"/>
                <a:gd name="T23" fmla="*/ 19 h 463"/>
                <a:gd name="T24" fmla="*/ 520 w 980"/>
                <a:gd name="T25" fmla="*/ 29 h 4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80" h="463">
                  <a:moveTo>
                    <a:pt x="520" y="29"/>
                  </a:moveTo>
                  <a:cubicBezTo>
                    <a:pt x="413" y="93"/>
                    <a:pt x="313" y="105"/>
                    <a:pt x="189" y="114"/>
                  </a:cubicBezTo>
                  <a:cubicBezTo>
                    <a:pt x="104" y="141"/>
                    <a:pt x="50" y="202"/>
                    <a:pt x="1" y="274"/>
                  </a:cubicBezTo>
                  <a:cubicBezTo>
                    <a:pt x="4" y="299"/>
                    <a:pt x="0" y="326"/>
                    <a:pt x="10" y="350"/>
                  </a:cubicBezTo>
                  <a:cubicBezTo>
                    <a:pt x="55" y="459"/>
                    <a:pt x="388" y="452"/>
                    <a:pt x="435" y="454"/>
                  </a:cubicBezTo>
                  <a:cubicBezTo>
                    <a:pt x="485" y="457"/>
                    <a:pt x="536" y="460"/>
                    <a:pt x="586" y="463"/>
                  </a:cubicBezTo>
                  <a:cubicBezTo>
                    <a:pt x="680" y="457"/>
                    <a:pt x="755" y="456"/>
                    <a:pt x="841" y="425"/>
                  </a:cubicBezTo>
                  <a:cubicBezTo>
                    <a:pt x="879" y="375"/>
                    <a:pt x="901" y="320"/>
                    <a:pt x="945" y="274"/>
                  </a:cubicBezTo>
                  <a:cubicBezTo>
                    <a:pt x="951" y="255"/>
                    <a:pt x="958" y="237"/>
                    <a:pt x="964" y="218"/>
                  </a:cubicBezTo>
                  <a:cubicBezTo>
                    <a:pt x="980" y="172"/>
                    <a:pt x="938" y="122"/>
                    <a:pt x="907" y="95"/>
                  </a:cubicBezTo>
                  <a:cubicBezTo>
                    <a:pt x="841" y="39"/>
                    <a:pt x="726" y="18"/>
                    <a:pt x="643" y="0"/>
                  </a:cubicBezTo>
                  <a:cubicBezTo>
                    <a:pt x="626" y="3"/>
                    <a:pt x="571" y="7"/>
                    <a:pt x="548" y="19"/>
                  </a:cubicBezTo>
                  <a:cubicBezTo>
                    <a:pt x="518" y="34"/>
                    <a:pt x="520" y="51"/>
                    <a:pt x="520" y="29"/>
                  </a:cubicBezTo>
                  <a:close/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grpSp>
          <p:nvGrpSpPr>
            <p:cNvPr id="95248" name="Group 77">
              <a:extLst>
                <a:ext uri="{FF2B5EF4-FFF2-40B4-BE49-F238E27FC236}">
                  <a16:creationId xmlns:a16="http://schemas.microsoft.com/office/drawing/2014/main" id="{6C4C4163-51F0-4A9A-279C-422DECD26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44"/>
              <a:ext cx="1152" cy="2575"/>
              <a:chOff x="192" y="144"/>
              <a:chExt cx="1152" cy="2575"/>
            </a:xfrm>
          </p:grpSpPr>
          <p:sp>
            <p:nvSpPr>
              <p:cNvPr id="95249" name="Freeform 78">
                <a:extLst>
                  <a:ext uri="{FF2B5EF4-FFF2-40B4-BE49-F238E27FC236}">
                    <a16:creationId xmlns:a16="http://schemas.microsoft.com/office/drawing/2014/main" id="{F454D5CD-B8D8-E7A0-6A7D-5F49B318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" y="500"/>
                <a:ext cx="980" cy="463"/>
              </a:xfrm>
              <a:custGeom>
                <a:avLst/>
                <a:gdLst>
                  <a:gd name="T0" fmla="*/ 520 w 980"/>
                  <a:gd name="T1" fmla="*/ 29 h 463"/>
                  <a:gd name="T2" fmla="*/ 189 w 980"/>
                  <a:gd name="T3" fmla="*/ 114 h 463"/>
                  <a:gd name="T4" fmla="*/ 1 w 980"/>
                  <a:gd name="T5" fmla="*/ 274 h 463"/>
                  <a:gd name="T6" fmla="*/ 10 w 980"/>
                  <a:gd name="T7" fmla="*/ 350 h 463"/>
                  <a:gd name="T8" fmla="*/ 435 w 980"/>
                  <a:gd name="T9" fmla="*/ 454 h 463"/>
                  <a:gd name="T10" fmla="*/ 586 w 980"/>
                  <a:gd name="T11" fmla="*/ 463 h 463"/>
                  <a:gd name="T12" fmla="*/ 841 w 980"/>
                  <a:gd name="T13" fmla="*/ 425 h 463"/>
                  <a:gd name="T14" fmla="*/ 945 w 980"/>
                  <a:gd name="T15" fmla="*/ 274 h 463"/>
                  <a:gd name="T16" fmla="*/ 964 w 980"/>
                  <a:gd name="T17" fmla="*/ 218 h 463"/>
                  <a:gd name="T18" fmla="*/ 907 w 980"/>
                  <a:gd name="T19" fmla="*/ 95 h 463"/>
                  <a:gd name="T20" fmla="*/ 643 w 980"/>
                  <a:gd name="T21" fmla="*/ 0 h 463"/>
                  <a:gd name="T22" fmla="*/ 548 w 980"/>
                  <a:gd name="T23" fmla="*/ 19 h 463"/>
                  <a:gd name="T24" fmla="*/ 520 w 980"/>
                  <a:gd name="T25" fmla="*/ 29 h 4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80" h="463">
                    <a:moveTo>
                      <a:pt x="520" y="29"/>
                    </a:moveTo>
                    <a:cubicBezTo>
                      <a:pt x="413" y="93"/>
                      <a:pt x="313" y="105"/>
                      <a:pt x="189" y="114"/>
                    </a:cubicBezTo>
                    <a:cubicBezTo>
                      <a:pt x="104" y="141"/>
                      <a:pt x="50" y="202"/>
                      <a:pt x="1" y="274"/>
                    </a:cubicBezTo>
                    <a:cubicBezTo>
                      <a:pt x="4" y="299"/>
                      <a:pt x="0" y="326"/>
                      <a:pt x="10" y="350"/>
                    </a:cubicBezTo>
                    <a:cubicBezTo>
                      <a:pt x="55" y="459"/>
                      <a:pt x="388" y="452"/>
                      <a:pt x="435" y="454"/>
                    </a:cubicBezTo>
                    <a:cubicBezTo>
                      <a:pt x="485" y="457"/>
                      <a:pt x="536" y="460"/>
                      <a:pt x="586" y="463"/>
                    </a:cubicBezTo>
                    <a:cubicBezTo>
                      <a:pt x="680" y="457"/>
                      <a:pt x="755" y="456"/>
                      <a:pt x="841" y="425"/>
                    </a:cubicBezTo>
                    <a:cubicBezTo>
                      <a:pt x="879" y="375"/>
                      <a:pt x="901" y="320"/>
                      <a:pt x="945" y="274"/>
                    </a:cubicBezTo>
                    <a:cubicBezTo>
                      <a:pt x="951" y="255"/>
                      <a:pt x="958" y="237"/>
                      <a:pt x="964" y="218"/>
                    </a:cubicBezTo>
                    <a:cubicBezTo>
                      <a:pt x="980" y="172"/>
                      <a:pt x="938" y="122"/>
                      <a:pt x="907" y="95"/>
                    </a:cubicBezTo>
                    <a:cubicBezTo>
                      <a:pt x="841" y="39"/>
                      <a:pt x="726" y="18"/>
                      <a:pt x="643" y="0"/>
                    </a:cubicBezTo>
                    <a:cubicBezTo>
                      <a:pt x="626" y="3"/>
                      <a:pt x="571" y="7"/>
                      <a:pt x="548" y="19"/>
                    </a:cubicBezTo>
                    <a:cubicBezTo>
                      <a:pt x="518" y="34"/>
                      <a:pt x="520" y="51"/>
                      <a:pt x="520" y="29"/>
                    </a:cubicBezTo>
                    <a:close/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50" name="Freeform 79">
                <a:extLst>
                  <a:ext uri="{FF2B5EF4-FFF2-40B4-BE49-F238E27FC236}">
                    <a16:creationId xmlns:a16="http://schemas.microsoft.com/office/drawing/2014/main" id="{9C499621-C106-2D7B-25D9-6BB894021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2256"/>
                <a:ext cx="980" cy="463"/>
              </a:xfrm>
              <a:custGeom>
                <a:avLst/>
                <a:gdLst>
                  <a:gd name="T0" fmla="*/ 520 w 980"/>
                  <a:gd name="T1" fmla="*/ 29 h 463"/>
                  <a:gd name="T2" fmla="*/ 189 w 980"/>
                  <a:gd name="T3" fmla="*/ 114 h 463"/>
                  <a:gd name="T4" fmla="*/ 1 w 980"/>
                  <a:gd name="T5" fmla="*/ 274 h 463"/>
                  <a:gd name="T6" fmla="*/ 10 w 980"/>
                  <a:gd name="T7" fmla="*/ 350 h 463"/>
                  <a:gd name="T8" fmla="*/ 435 w 980"/>
                  <a:gd name="T9" fmla="*/ 454 h 463"/>
                  <a:gd name="T10" fmla="*/ 586 w 980"/>
                  <a:gd name="T11" fmla="*/ 463 h 463"/>
                  <a:gd name="T12" fmla="*/ 841 w 980"/>
                  <a:gd name="T13" fmla="*/ 425 h 463"/>
                  <a:gd name="T14" fmla="*/ 945 w 980"/>
                  <a:gd name="T15" fmla="*/ 274 h 463"/>
                  <a:gd name="T16" fmla="*/ 964 w 980"/>
                  <a:gd name="T17" fmla="*/ 218 h 463"/>
                  <a:gd name="T18" fmla="*/ 907 w 980"/>
                  <a:gd name="T19" fmla="*/ 95 h 463"/>
                  <a:gd name="T20" fmla="*/ 643 w 980"/>
                  <a:gd name="T21" fmla="*/ 0 h 463"/>
                  <a:gd name="T22" fmla="*/ 548 w 980"/>
                  <a:gd name="T23" fmla="*/ 19 h 463"/>
                  <a:gd name="T24" fmla="*/ 520 w 980"/>
                  <a:gd name="T25" fmla="*/ 29 h 4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80" h="463">
                    <a:moveTo>
                      <a:pt x="520" y="29"/>
                    </a:moveTo>
                    <a:cubicBezTo>
                      <a:pt x="413" y="93"/>
                      <a:pt x="313" y="105"/>
                      <a:pt x="189" y="114"/>
                    </a:cubicBezTo>
                    <a:cubicBezTo>
                      <a:pt x="104" y="141"/>
                      <a:pt x="50" y="202"/>
                      <a:pt x="1" y="274"/>
                    </a:cubicBezTo>
                    <a:cubicBezTo>
                      <a:pt x="4" y="299"/>
                      <a:pt x="0" y="326"/>
                      <a:pt x="10" y="350"/>
                    </a:cubicBezTo>
                    <a:cubicBezTo>
                      <a:pt x="55" y="459"/>
                      <a:pt x="388" y="452"/>
                      <a:pt x="435" y="454"/>
                    </a:cubicBezTo>
                    <a:cubicBezTo>
                      <a:pt x="485" y="457"/>
                      <a:pt x="536" y="460"/>
                      <a:pt x="586" y="463"/>
                    </a:cubicBezTo>
                    <a:cubicBezTo>
                      <a:pt x="680" y="457"/>
                      <a:pt x="755" y="456"/>
                      <a:pt x="841" y="425"/>
                    </a:cubicBezTo>
                    <a:cubicBezTo>
                      <a:pt x="879" y="375"/>
                      <a:pt x="901" y="320"/>
                      <a:pt x="945" y="274"/>
                    </a:cubicBezTo>
                    <a:cubicBezTo>
                      <a:pt x="951" y="255"/>
                      <a:pt x="958" y="237"/>
                      <a:pt x="964" y="218"/>
                    </a:cubicBezTo>
                    <a:cubicBezTo>
                      <a:pt x="980" y="172"/>
                      <a:pt x="938" y="122"/>
                      <a:pt x="907" y="95"/>
                    </a:cubicBezTo>
                    <a:cubicBezTo>
                      <a:pt x="841" y="39"/>
                      <a:pt x="726" y="18"/>
                      <a:pt x="643" y="0"/>
                    </a:cubicBezTo>
                    <a:cubicBezTo>
                      <a:pt x="626" y="3"/>
                      <a:pt x="571" y="7"/>
                      <a:pt x="548" y="19"/>
                    </a:cubicBezTo>
                    <a:cubicBezTo>
                      <a:pt x="518" y="34"/>
                      <a:pt x="520" y="51"/>
                      <a:pt x="520" y="29"/>
                    </a:cubicBezTo>
                    <a:close/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04" name="Text Box 80">
                <a:extLst>
                  <a:ext uri="{FF2B5EF4-FFF2-40B4-BE49-F238E27FC236}">
                    <a16:creationId xmlns:a16="http://schemas.microsoft.com/office/drawing/2014/main" id="{FF787077-382D-B95F-689C-4B7DF6956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4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defRPr/>
                </a:pPr>
                <a:r>
                  <a:rPr lang="it-IT" altLang="it-IT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charset="0"/>
                  </a:rPr>
                  <a:t>Dimensioni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FCCD4EF3-FC34-67FA-6914-39ECA0DBA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it-IT" altLang="it-IT"/>
              <a:t>Modello snowflake schema </a:t>
            </a:r>
            <a:br>
              <a:rPr lang="it-IT" altLang="it-IT"/>
            </a:br>
            <a:r>
              <a:rPr lang="it-IT" altLang="it-IT"/>
              <a:t>(a fiocco di neve)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55A9A0DC-B23D-6C10-D6D2-20E8F5C8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400"/>
              <a:t>Ha un livello di </a:t>
            </a:r>
            <a:r>
              <a:rPr lang="it-IT" altLang="it-IT" sz="2400">
                <a:solidFill>
                  <a:schemeClr val="accent2"/>
                </a:solidFill>
              </a:rPr>
              <a:t>normalizzazione</a:t>
            </a:r>
            <a:r>
              <a:rPr lang="it-IT" altLang="it-IT" sz="2400"/>
              <a:t> delle tabelle dimensione maggiore rispetto allo schema star</a:t>
            </a:r>
          </a:p>
        </p:txBody>
      </p:sp>
      <p:sp>
        <p:nvSpPr>
          <p:cNvPr id="96259" name="Rectangle 4">
            <a:extLst>
              <a:ext uri="{FF2B5EF4-FFF2-40B4-BE49-F238E27FC236}">
                <a16:creationId xmlns:a16="http://schemas.microsoft.com/office/drawing/2014/main" id="{5D885CB7-D7FB-75B0-F781-213BA50E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3200400"/>
            <a:ext cx="2320925" cy="288925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96260" name="Rectangle 5">
            <a:extLst>
              <a:ext uri="{FF2B5EF4-FFF2-40B4-BE49-F238E27FC236}">
                <a16:creationId xmlns:a16="http://schemas.microsoft.com/office/drawing/2014/main" id="{59836EAE-E42F-B336-5738-42E9DABC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32150"/>
            <a:ext cx="96043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Luogo</a:t>
            </a:r>
          </a:p>
        </p:txBody>
      </p:sp>
      <p:sp>
        <p:nvSpPr>
          <p:cNvPr id="96261" name="Rectangle 6">
            <a:extLst>
              <a:ext uri="{FF2B5EF4-FFF2-40B4-BE49-F238E27FC236}">
                <a16:creationId xmlns:a16="http://schemas.microsoft.com/office/drawing/2014/main" id="{6F225E07-DCC9-91C1-7F67-BD2A3610D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232150"/>
            <a:ext cx="1666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2" name="Rectangle 7">
            <a:extLst>
              <a:ext uri="{FF2B5EF4-FFF2-40B4-BE49-F238E27FC236}">
                <a16:creationId xmlns:a16="http://schemas.microsoft.com/office/drawing/2014/main" id="{96291414-9918-7FF7-A4B0-4F972E5F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82975"/>
            <a:ext cx="1682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3" name="Rectangle 8">
            <a:extLst>
              <a:ext uri="{FF2B5EF4-FFF2-40B4-BE49-F238E27FC236}">
                <a16:creationId xmlns:a16="http://schemas.microsoft.com/office/drawing/2014/main" id="{A2C56446-6ABE-2296-EF9D-EB824EF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17922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Codice luogo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4" name="Rectangle 9">
            <a:extLst>
              <a:ext uri="{FF2B5EF4-FFF2-40B4-BE49-F238E27FC236}">
                <a16:creationId xmlns:a16="http://schemas.microsoft.com/office/drawing/2014/main" id="{0DA7D1B9-EB1D-527B-15B8-3FA96912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84625"/>
            <a:ext cx="11699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Negozio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5" name="Rectangle 10">
            <a:extLst>
              <a:ext uri="{FF2B5EF4-FFF2-40B4-BE49-F238E27FC236}">
                <a16:creationId xmlns:a16="http://schemas.microsoft.com/office/drawing/2014/main" id="{2EFEA1FF-09B6-F80F-B944-F10BFC74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35450"/>
            <a:ext cx="1209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Indirizzo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6" name="Rectangle 11">
            <a:extLst>
              <a:ext uri="{FF2B5EF4-FFF2-40B4-BE49-F238E27FC236}">
                <a16:creationId xmlns:a16="http://schemas.microsoft.com/office/drawing/2014/main" id="{34AF93B5-4887-05F7-42CE-E3C6133F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86275"/>
            <a:ext cx="16621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Codice Città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7" name="Rectangle 12">
            <a:extLst>
              <a:ext uri="{FF2B5EF4-FFF2-40B4-BE49-F238E27FC236}">
                <a16:creationId xmlns:a16="http://schemas.microsoft.com/office/drawing/2014/main" id="{3273BB20-F955-BA28-4122-269772969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38688"/>
            <a:ext cx="746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Città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8" name="Rectangle 13">
            <a:extLst>
              <a:ext uri="{FF2B5EF4-FFF2-40B4-BE49-F238E27FC236}">
                <a16:creationId xmlns:a16="http://schemas.microsoft.com/office/drawing/2014/main" id="{0DFA860F-A65E-B329-6A4F-FB5D867A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89513"/>
            <a:ext cx="2101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Codice Regione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69" name="Rectangle 14">
            <a:extLst>
              <a:ext uri="{FF2B5EF4-FFF2-40B4-BE49-F238E27FC236}">
                <a16:creationId xmlns:a16="http://schemas.microsoft.com/office/drawing/2014/main" id="{F22782A3-FFB8-CB51-EA8A-DBD60F573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40338"/>
            <a:ext cx="11842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Regione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6270" name="Line 15">
            <a:extLst>
              <a:ext uri="{FF2B5EF4-FFF2-40B4-BE49-F238E27FC236}">
                <a16:creationId xmlns:a16="http://schemas.microsoft.com/office/drawing/2014/main" id="{6BFC8E54-5A69-6236-0129-951780120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3434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grpSp>
        <p:nvGrpSpPr>
          <p:cNvPr id="54288" name="Group 16">
            <a:extLst>
              <a:ext uri="{FF2B5EF4-FFF2-40B4-BE49-F238E27FC236}">
                <a16:creationId xmlns:a16="http://schemas.microsoft.com/office/drawing/2014/main" id="{FEC6A712-E5B2-A03F-49F0-85EAD947F91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429000"/>
            <a:ext cx="4572000" cy="1981200"/>
            <a:chOff x="2640" y="2160"/>
            <a:chExt cx="2880" cy="1248"/>
          </a:xfrm>
        </p:grpSpPr>
        <p:sp>
          <p:nvSpPr>
            <p:cNvPr id="96272" name="Rectangle 17">
              <a:extLst>
                <a:ext uri="{FF2B5EF4-FFF2-40B4-BE49-F238E27FC236}">
                  <a16:creationId xmlns:a16="http://schemas.microsoft.com/office/drawing/2014/main" id="{821B664F-FA09-A61F-3BBD-D25395C3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60"/>
              <a:ext cx="2880" cy="12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6273" name="Line 18">
              <a:extLst>
                <a:ext uri="{FF2B5EF4-FFF2-40B4-BE49-F238E27FC236}">
                  <a16:creationId xmlns:a16="http://schemas.microsoft.com/office/drawing/2014/main" id="{CC0F42C9-845D-7BC8-91A5-470721C57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75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6941FB0B-DF73-AB18-BF24-5E5FED6C9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592"/>
              <a:ext cx="2640" cy="7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it-IT" altLang="it-IT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charset="0"/>
                </a:rPr>
                <a:t>Cod. luogo  		Citta</a:t>
              </a:r>
              <a:r>
                <a:rPr lang="ja-JP" altLang="it-IT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’</a:t>
              </a:r>
              <a:endParaRPr lang="it-IT" altLang="ja-JP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charset="0"/>
              </a:endParaRPr>
            </a:p>
            <a:p>
              <a:pPr>
                <a:defRPr/>
              </a:pPr>
              <a:r>
                <a:rPr lang="it-IT" altLang="it-IT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charset="0"/>
                </a:rPr>
                <a:t>Citta</a:t>
              </a:r>
              <a:r>
                <a:rPr lang="ja-JP" altLang="it-IT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’</a:t>
              </a:r>
              <a:r>
                <a:rPr lang="it-IT" altLang="ja-JP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charset="0"/>
                </a:rPr>
                <a:t>            Cod. Regione</a:t>
              </a:r>
            </a:p>
            <a:p>
              <a:pPr>
                <a:defRPr/>
              </a:pPr>
              <a:r>
                <a:rPr lang="it-IT" altLang="it-IT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Sans Unicode" charset="0"/>
                </a:rPr>
                <a:t>Cod Regione       Regione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300769D5-04BD-AE7A-5046-D3D9CD64D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256"/>
              <a:ext cx="206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it-IT" altLang="it-IT">
                  <a:solidFill>
                    <a:srgbClr val="66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charset="0"/>
                </a:rPr>
                <a:t>Dipendenze funzionali</a:t>
              </a:r>
            </a:p>
          </p:txBody>
        </p:sp>
        <p:sp>
          <p:nvSpPr>
            <p:cNvPr id="96276" name="Line 21">
              <a:extLst>
                <a:ext uri="{FF2B5EF4-FFF2-40B4-BE49-F238E27FC236}">
                  <a16:creationId xmlns:a16="http://schemas.microsoft.com/office/drawing/2014/main" id="{E1178984-430C-6B4E-72E3-37D805E5E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97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96277" name="Line 22">
              <a:extLst>
                <a:ext uri="{FF2B5EF4-FFF2-40B4-BE49-F238E27FC236}">
                  <a16:creationId xmlns:a16="http://schemas.microsoft.com/office/drawing/2014/main" id="{CC15F8A4-CCC6-536F-2BB9-A68BD9603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31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olo 1">
            <a:extLst>
              <a:ext uri="{FF2B5EF4-FFF2-40B4-BE49-F238E27FC236}">
                <a16:creationId xmlns:a16="http://schemas.microsoft.com/office/drawing/2014/main" id="{CD211687-A723-0985-E52A-359D60C1A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2225"/>
            <a:ext cx="8001000" cy="742950"/>
          </a:xfrm>
        </p:spPr>
        <p:txBody>
          <a:bodyPr/>
          <a:lstStyle/>
          <a:p>
            <a:r>
              <a:rPr lang="it-IT" altLang="it-IT"/>
              <a:t>Alcune domande da porsi</a:t>
            </a:r>
          </a:p>
        </p:txBody>
      </p:sp>
      <p:sp>
        <p:nvSpPr>
          <p:cNvPr id="25602" name="Segnaposto contenuto 2">
            <a:extLst>
              <a:ext uri="{FF2B5EF4-FFF2-40B4-BE49-F238E27FC236}">
                <a16:creationId xmlns:a16="http://schemas.microsoft.com/office/drawing/2014/main" id="{F938ADA1-1B12-7F06-A72D-E128F3445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125538"/>
            <a:ext cx="8640762" cy="5038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Qual’è il grado di “intelligenza” di una azienda?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Quanto a fondo in azienda si conosce e comprende le forze che creano profitto e danno forma al futuro?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In quale modo si acquisisce questa conoscenza o comprensione?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A chi si rivolge l’azienda per lo studio, la ricerca, l’esperienza?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Come si esercita la conoscenza e la comprensione acquisite al fine di realizzare miglioramenti?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it-IT" altLang="it-IT" sz="2400"/>
              <a:t>Come si procura questa conoscenza?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F15E178C-5BFA-8ED5-0E40-084EE0A31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it-IT" altLang="it-IT"/>
              <a:t>Modello snowflake schema </a:t>
            </a:r>
            <a:br>
              <a:rPr lang="it-IT" altLang="it-IT"/>
            </a:br>
            <a:r>
              <a:rPr lang="it-IT" altLang="it-IT"/>
              <a:t>(a fiocco di neve)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DAD31514-4502-C050-F975-16E81FD85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954213"/>
            <a:ext cx="8001000" cy="3733800"/>
          </a:xfrm>
        </p:spPr>
        <p:txBody>
          <a:bodyPr/>
          <a:lstStyle/>
          <a:p>
            <a:r>
              <a:rPr lang="it-IT" altLang="it-IT" sz="2400"/>
              <a:t>Ha un livello di </a:t>
            </a:r>
            <a:r>
              <a:rPr lang="it-IT" altLang="it-IT" sz="2400">
                <a:solidFill>
                  <a:schemeClr val="accent2"/>
                </a:solidFill>
              </a:rPr>
              <a:t>normalizzazione </a:t>
            </a:r>
            <a:r>
              <a:rPr lang="it-IT" altLang="it-IT" sz="2400"/>
              <a:t>delle tabelle dimensione maggiore rispetto allo schema star</a:t>
            </a:r>
          </a:p>
        </p:txBody>
      </p:sp>
      <p:sp>
        <p:nvSpPr>
          <p:cNvPr id="97283" name="Rectangle 4">
            <a:extLst>
              <a:ext uri="{FF2B5EF4-FFF2-40B4-BE49-F238E27FC236}">
                <a16:creationId xmlns:a16="http://schemas.microsoft.com/office/drawing/2014/main" id="{050F2773-DEF0-647F-0B7E-C2FBA653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3200400"/>
            <a:ext cx="2320925" cy="288925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id="{5F4F00B5-BDBD-32D6-8AF9-9CA1455A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32150"/>
            <a:ext cx="96043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Luogo</a:t>
            </a:r>
          </a:p>
        </p:txBody>
      </p:sp>
      <p:sp>
        <p:nvSpPr>
          <p:cNvPr id="97285" name="Rectangle 6">
            <a:extLst>
              <a:ext uri="{FF2B5EF4-FFF2-40B4-BE49-F238E27FC236}">
                <a16:creationId xmlns:a16="http://schemas.microsoft.com/office/drawing/2014/main" id="{3194A25A-1A9E-C139-660D-3A6AD7B6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232150"/>
            <a:ext cx="1666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86" name="Rectangle 7">
            <a:extLst>
              <a:ext uri="{FF2B5EF4-FFF2-40B4-BE49-F238E27FC236}">
                <a16:creationId xmlns:a16="http://schemas.microsoft.com/office/drawing/2014/main" id="{C8F74460-7030-5A5D-533B-848047A2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82975"/>
            <a:ext cx="1682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87" name="Rectangle 8">
            <a:extLst>
              <a:ext uri="{FF2B5EF4-FFF2-40B4-BE49-F238E27FC236}">
                <a16:creationId xmlns:a16="http://schemas.microsoft.com/office/drawing/2014/main" id="{6F2768F4-3AA3-4A44-694B-CEB3C68F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17922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Codice luogo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88" name="Rectangle 9">
            <a:extLst>
              <a:ext uri="{FF2B5EF4-FFF2-40B4-BE49-F238E27FC236}">
                <a16:creationId xmlns:a16="http://schemas.microsoft.com/office/drawing/2014/main" id="{89745596-6401-C3DD-163B-788C399F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84625"/>
            <a:ext cx="11699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Negozio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89" name="Rectangle 10">
            <a:extLst>
              <a:ext uri="{FF2B5EF4-FFF2-40B4-BE49-F238E27FC236}">
                <a16:creationId xmlns:a16="http://schemas.microsoft.com/office/drawing/2014/main" id="{60741817-A52C-8A86-54EE-7F289249A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35450"/>
            <a:ext cx="12096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Indirizzo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90" name="Rectangle 11">
            <a:extLst>
              <a:ext uri="{FF2B5EF4-FFF2-40B4-BE49-F238E27FC236}">
                <a16:creationId xmlns:a16="http://schemas.microsoft.com/office/drawing/2014/main" id="{4511489B-4C41-02E7-EA3A-07B31956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86275"/>
            <a:ext cx="16621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Codice Città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91" name="Rectangle 12">
            <a:extLst>
              <a:ext uri="{FF2B5EF4-FFF2-40B4-BE49-F238E27FC236}">
                <a16:creationId xmlns:a16="http://schemas.microsoft.com/office/drawing/2014/main" id="{A511E340-DCE2-61C1-4B09-AFAC1610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38688"/>
            <a:ext cx="746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Città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92" name="Rectangle 13">
            <a:extLst>
              <a:ext uri="{FF2B5EF4-FFF2-40B4-BE49-F238E27FC236}">
                <a16:creationId xmlns:a16="http://schemas.microsoft.com/office/drawing/2014/main" id="{5745C551-E04E-7591-D664-16E8A0308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89513"/>
            <a:ext cx="2101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Codice Regione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93" name="Rectangle 14">
            <a:extLst>
              <a:ext uri="{FF2B5EF4-FFF2-40B4-BE49-F238E27FC236}">
                <a16:creationId xmlns:a16="http://schemas.microsoft.com/office/drawing/2014/main" id="{DDD5A8D0-CF73-D5E1-4302-8F5A5CF4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40338"/>
            <a:ext cx="11842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</a:rPr>
              <a:t>Regione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000" b="1">
              <a:solidFill>
                <a:srgbClr val="000000"/>
              </a:solidFill>
            </a:endParaRPr>
          </a:p>
        </p:txBody>
      </p:sp>
      <p:sp>
        <p:nvSpPr>
          <p:cNvPr id="97294" name="Line 15">
            <a:extLst>
              <a:ext uri="{FF2B5EF4-FFF2-40B4-BE49-F238E27FC236}">
                <a16:creationId xmlns:a16="http://schemas.microsoft.com/office/drawing/2014/main" id="{13BBEF24-B33B-0816-8CF6-B8C1EB5E1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7200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/>
          </a:p>
        </p:txBody>
      </p:sp>
      <p:grpSp>
        <p:nvGrpSpPr>
          <p:cNvPr id="97295" name="Group 16">
            <a:extLst>
              <a:ext uri="{FF2B5EF4-FFF2-40B4-BE49-F238E27FC236}">
                <a16:creationId xmlns:a16="http://schemas.microsoft.com/office/drawing/2014/main" id="{64BD5458-91D2-90B1-81E7-B71A743C4A11}"/>
              </a:ext>
            </a:extLst>
          </p:cNvPr>
          <p:cNvGrpSpPr>
            <a:grpSpLocks/>
          </p:cNvGrpSpPr>
          <p:nvPr/>
        </p:nvGrpSpPr>
        <p:grpSpPr bwMode="auto">
          <a:xfrm>
            <a:off x="5203825" y="2895600"/>
            <a:ext cx="2416175" cy="3352800"/>
            <a:chOff x="3264" y="1824"/>
            <a:chExt cx="1522" cy="2112"/>
          </a:xfrm>
        </p:grpSpPr>
        <p:sp>
          <p:nvSpPr>
            <p:cNvPr id="97296" name="Line 17">
              <a:extLst>
                <a:ext uri="{FF2B5EF4-FFF2-40B4-BE49-F238E27FC236}">
                  <a16:creationId xmlns:a16="http://schemas.microsoft.com/office/drawing/2014/main" id="{4FF81090-933B-8791-05A5-3FA16F4A5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97297" name="Rectangle 18">
              <a:extLst>
                <a:ext uri="{FF2B5EF4-FFF2-40B4-BE49-F238E27FC236}">
                  <a16:creationId xmlns:a16="http://schemas.microsoft.com/office/drawing/2014/main" id="{CBB8AFD2-0ED2-B90F-4664-DD06E734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3177"/>
              <a:ext cx="1366" cy="759"/>
            </a:xfrm>
            <a:prstGeom prst="rect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7298" name="Rectangle 19">
              <a:extLst>
                <a:ext uri="{FF2B5EF4-FFF2-40B4-BE49-F238E27FC236}">
                  <a16:creationId xmlns:a16="http://schemas.microsoft.com/office/drawing/2014/main" id="{83931BE6-A6BF-0420-03A5-8ABEE9806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138" cy="229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000000"/>
                  </a:solidFill>
                </a:rPr>
                <a:t>Codice Regione</a:t>
              </a:r>
            </a:p>
          </p:txBody>
        </p:sp>
        <p:sp>
          <p:nvSpPr>
            <p:cNvPr id="97299" name="Rectangle 20">
              <a:extLst>
                <a:ext uri="{FF2B5EF4-FFF2-40B4-BE49-F238E27FC236}">
                  <a16:creationId xmlns:a16="http://schemas.microsoft.com/office/drawing/2014/main" id="{E614F83A-5D39-C5DC-A269-D4ACBEF75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0"/>
              <a:ext cx="791" cy="229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000000"/>
                  </a:solidFill>
                </a:rPr>
                <a:t>Regione</a:t>
              </a:r>
            </a:p>
          </p:txBody>
        </p:sp>
        <p:sp>
          <p:nvSpPr>
            <p:cNvPr id="97300" name="Rectangle 21">
              <a:extLst>
                <a:ext uri="{FF2B5EF4-FFF2-40B4-BE49-F238E27FC236}">
                  <a16:creationId xmlns:a16="http://schemas.microsoft.com/office/drawing/2014/main" id="{5E260D62-5372-4A10-BA51-7EAED7FB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16"/>
              <a:ext cx="682" cy="229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rgbClr val="000000"/>
                  </a:solidFill>
                </a:rPr>
                <a:t>Regione</a:t>
              </a:r>
            </a:p>
          </p:txBody>
        </p:sp>
        <p:sp>
          <p:nvSpPr>
            <p:cNvPr id="97301" name="Rectangle 22">
              <a:extLst>
                <a:ext uri="{FF2B5EF4-FFF2-40B4-BE49-F238E27FC236}">
                  <a16:creationId xmlns:a16="http://schemas.microsoft.com/office/drawing/2014/main" id="{C5CDDBE3-10C3-2E23-6735-C727E60A2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24"/>
              <a:ext cx="1522" cy="748"/>
            </a:xfrm>
            <a:prstGeom prst="rect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7302" name="Rectangle 23">
              <a:extLst>
                <a:ext uri="{FF2B5EF4-FFF2-40B4-BE49-F238E27FC236}">
                  <a16:creationId xmlns:a16="http://schemas.microsoft.com/office/drawing/2014/main" id="{0EDE0E56-7494-8F67-0117-228CE404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890" cy="229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000000"/>
                  </a:solidFill>
                </a:rPr>
                <a:t>CodiceCitta’</a:t>
              </a:r>
            </a:p>
          </p:txBody>
        </p:sp>
        <p:sp>
          <p:nvSpPr>
            <p:cNvPr id="97303" name="Rectangle 24">
              <a:extLst>
                <a:ext uri="{FF2B5EF4-FFF2-40B4-BE49-F238E27FC236}">
                  <a16:creationId xmlns:a16="http://schemas.microsoft.com/office/drawing/2014/main" id="{A604057F-807F-854C-34DF-3EB3646E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304"/>
              <a:ext cx="442" cy="229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000000"/>
                  </a:solidFill>
                </a:rPr>
                <a:t>Citta’</a:t>
              </a:r>
            </a:p>
          </p:txBody>
        </p:sp>
        <p:sp>
          <p:nvSpPr>
            <p:cNvPr id="97304" name="Rectangle 25">
              <a:extLst>
                <a:ext uri="{FF2B5EF4-FFF2-40B4-BE49-F238E27FC236}">
                  <a16:creationId xmlns:a16="http://schemas.microsoft.com/office/drawing/2014/main" id="{306DC594-E612-27EF-DE53-747DE9EF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24"/>
              <a:ext cx="474" cy="229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rgbClr val="000000"/>
                  </a:solidFill>
                </a:rPr>
                <a:t>Citta’</a:t>
              </a: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Line 2">
            <a:extLst>
              <a:ext uri="{FF2B5EF4-FFF2-40B4-BE49-F238E27FC236}">
                <a16:creationId xmlns:a16="http://schemas.microsoft.com/office/drawing/2014/main" id="{A82117D0-02F7-378B-8FB1-2A2729923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2888" y="1576388"/>
            <a:ext cx="595312" cy="2003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98306" name="Line 3">
            <a:extLst>
              <a:ext uri="{FF2B5EF4-FFF2-40B4-BE49-F238E27FC236}">
                <a16:creationId xmlns:a16="http://schemas.microsoft.com/office/drawing/2014/main" id="{28C3D3A4-890B-A8CA-23DF-A267DCC5A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450" y="3849688"/>
            <a:ext cx="6350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98307" name="Rectangle 4">
            <a:extLst>
              <a:ext uri="{FF2B5EF4-FFF2-40B4-BE49-F238E27FC236}">
                <a16:creationId xmlns:a16="http://schemas.microsoft.com/office/drawing/2014/main" id="{1CA9029C-1CD4-E1F0-6339-F4F0D6A90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84213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Modello snowflake schema</a:t>
            </a:r>
          </a:p>
        </p:txBody>
      </p:sp>
      <p:grpSp>
        <p:nvGrpSpPr>
          <p:cNvPr id="56325" name="Group 5">
            <a:extLst>
              <a:ext uri="{FF2B5EF4-FFF2-40B4-BE49-F238E27FC236}">
                <a16:creationId xmlns:a16="http://schemas.microsoft.com/office/drawing/2014/main" id="{1CEA2A2E-D617-80C6-D3F2-DE4E9DB5E99D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838200"/>
            <a:ext cx="1727200" cy="1371600"/>
            <a:chOff x="4560" y="528"/>
            <a:chExt cx="1088" cy="864"/>
          </a:xfrm>
        </p:grpSpPr>
        <p:sp>
          <p:nvSpPr>
            <p:cNvPr id="98376" name="Line 6">
              <a:extLst>
                <a:ext uri="{FF2B5EF4-FFF2-40B4-BE49-F238E27FC236}">
                  <a16:creationId xmlns:a16="http://schemas.microsoft.com/office/drawing/2014/main" id="{E3A9A740-2BEC-F0B7-C688-930E62A47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00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/>
            </a:p>
          </p:txBody>
        </p:sp>
        <p:grpSp>
          <p:nvGrpSpPr>
            <p:cNvPr id="98377" name="Group 7">
              <a:extLst>
                <a:ext uri="{FF2B5EF4-FFF2-40B4-BE49-F238E27FC236}">
                  <a16:creationId xmlns:a16="http://schemas.microsoft.com/office/drawing/2014/main" id="{BCDB7BC1-CC40-8A10-C422-CA75D5192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528"/>
              <a:ext cx="992" cy="527"/>
              <a:chOff x="4647" y="1012"/>
              <a:chExt cx="992" cy="527"/>
            </a:xfrm>
          </p:grpSpPr>
          <p:sp>
            <p:nvSpPr>
              <p:cNvPr id="98378" name="Rectangle 8">
                <a:extLst>
                  <a:ext uri="{FF2B5EF4-FFF2-40B4-BE49-F238E27FC236}">
                    <a16:creationId xmlns:a16="http://schemas.microsoft.com/office/drawing/2014/main" id="{7A3318F1-15A6-FBC6-D429-4444791B1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1012"/>
                <a:ext cx="979" cy="520"/>
              </a:xfrm>
              <a:prstGeom prst="rect">
                <a:avLst/>
              </a:prstGeom>
              <a:solidFill>
                <a:srgbClr val="66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9" name="Rectangle 9">
                <a:extLst>
                  <a:ext uri="{FF2B5EF4-FFF2-40B4-BE49-F238E27FC236}">
                    <a16:creationId xmlns:a16="http://schemas.microsoft.com/office/drawing/2014/main" id="{33B588FC-38C7-DD3E-8294-66B9EEED5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1023"/>
                <a:ext cx="629" cy="190"/>
              </a:xfrm>
              <a:prstGeom prst="rect">
                <a:avLst/>
              </a:prstGeom>
              <a:solidFill>
                <a:srgbClr val="66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solidFill>
                      <a:srgbClr val="000000"/>
                    </a:solidFill>
                  </a:rPr>
                  <a:t>Categoria</a:t>
                </a:r>
              </a:p>
            </p:txBody>
          </p:sp>
          <p:sp>
            <p:nvSpPr>
              <p:cNvPr id="98380" name="Rectangle 10">
                <a:extLst>
                  <a:ext uri="{FF2B5EF4-FFF2-40B4-BE49-F238E27FC236}">
                    <a16:creationId xmlns:a16="http://schemas.microsoft.com/office/drawing/2014/main" id="{81C1ACD0-617E-3B62-9C5F-6A3872891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1215"/>
                <a:ext cx="952" cy="324"/>
              </a:xfrm>
              <a:prstGeom prst="rect">
                <a:avLst/>
              </a:prstGeom>
              <a:solidFill>
                <a:srgbClr val="66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>
                    <a:solidFill>
                      <a:srgbClr val="000000"/>
                    </a:solidFill>
                  </a:rPr>
                  <a:t>Codice categoria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>
                    <a:solidFill>
                      <a:srgbClr val="000000"/>
                    </a:solidFill>
                  </a:rPr>
                  <a:t>Categoria</a:t>
                </a:r>
              </a:p>
            </p:txBody>
          </p:sp>
        </p:grpSp>
      </p:grpSp>
      <p:sp>
        <p:nvSpPr>
          <p:cNvPr id="98309" name="Rectangle 11">
            <a:extLst>
              <a:ext uri="{FF2B5EF4-FFF2-40B4-BE49-F238E27FC236}">
                <a16:creationId xmlns:a16="http://schemas.microsoft.com/office/drawing/2014/main" id="{490A7FBD-066B-890C-5D11-20356C07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2719388"/>
            <a:ext cx="1562100" cy="1627187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98310" name="Rectangle 12">
            <a:extLst>
              <a:ext uri="{FF2B5EF4-FFF2-40B4-BE49-F238E27FC236}">
                <a16:creationId xmlns:a16="http://schemas.microsoft.com/office/drawing/2014/main" id="{5AE43314-C299-868B-E35C-1CC11EAD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755900"/>
            <a:ext cx="8207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</a:rPr>
              <a:t>Vendite</a:t>
            </a:r>
          </a:p>
        </p:txBody>
      </p:sp>
      <p:sp>
        <p:nvSpPr>
          <p:cNvPr id="98311" name="Rectangle 13">
            <a:extLst>
              <a:ext uri="{FF2B5EF4-FFF2-40B4-BE49-F238E27FC236}">
                <a16:creationId xmlns:a16="http://schemas.microsoft.com/office/drawing/2014/main" id="{770B85C1-EDA9-8EEB-068C-D6EC19CD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2755900"/>
            <a:ext cx="1666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12" name="Rectangle 14">
            <a:extLst>
              <a:ext uri="{FF2B5EF4-FFF2-40B4-BE49-F238E27FC236}">
                <a16:creationId xmlns:a16="http://schemas.microsoft.com/office/drawing/2014/main" id="{9BA3904B-56F8-5BD7-C8AA-F618D174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946400"/>
            <a:ext cx="1666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13" name="Rectangle 15">
            <a:extLst>
              <a:ext uri="{FF2B5EF4-FFF2-40B4-BE49-F238E27FC236}">
                <a16:creationId xmlns:a16="http://schemas.microsoft.com/office/drawing/2014/main" id="{968575F9-5B57-077B-12AF-55408E1B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136900"/>
            <a:ext cx="1235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Codice orario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14" name="Rectangle 16">
            <a:extLst>
              <a:ext uri="{FF2B5EF4-FFF2-40B4-BE49-F238E27FC236}">
                <a16:creationId xmlns:a16="http://schemas.microsoft.com/office/drawing/2014/main" id="{9CCC92C5-6F46-825B-E095-C34DC52C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327400"/>
            <a:ext cx="1216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Codice luogo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15" name="Rectangle 17">
            <a:extLst>
              <a:ext uri="{FF2B5EF4-FFF2-40B4-BE49-F238E27FC236}">
                <a16:creationId xmlns:a16="http://schemas.microsoft.com/office/drawing/2014/main" id="{9FC8FE3F-3D87-34F6-4711-1C2BB89A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517900"/>
            <a:ext cx="1431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Codice prodotto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16" name="Rectangle 18">
            <a:extLst>
              <a:ext uri="{FF2B5EF4-FFF2-40B4-BE49-F238E27FC236}">
                <a16:creationId xmlns:a16="http://schemas.microsoft.com/office/drawing/2014/main" id="{1F38A973-F0B5-6E98-BAFA-89BF3457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708400"/>
            <a:ext cx="1295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Codice cliente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17" name="Rectangle 19">
            <a:extLst>
              <a:ext uri="{FF2B5EF4-FFF2-40B4-BE49-F238E27FC236}">
                <a16:creationId xmlns:a16="http://schemas.microsoft.com/office/drawing/2014/main" id="{3C2CC6CF-34D2-6D3C-1D93-5764A1199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898900"/>
            <a:ext cx="5953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Unità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18" name="Rectangle 20">
            <a:extLst>
              <a:ext uri="{FF2B5EF4-FFF2-40B4-BE49-F238E27FC236}">
                <a16:creationId xmlns:a16="http://schemas.microsoft.com/office/drawing/2014/main" id="{459E548B-D438-50A9-DC20-24A710C1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4089400"/>
            <a:ext cx="7921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Incasso</a:t>
            </a:r>
          </a:p>
        </p:txBody>
      </p:sp>
      <p:sp>
        <p:nvSpPr>
          <p:cNvPr id="98319" name="Rectangle 21">
            <a:extLst>
              <a:ext uri="{FF2B5EF4-FFF2-40B4-BE49-F238E27FC236}">
                <a16:creationId xmlns:a16="http://schemas.microsoft.com/office/drawing/2014/main" id="{FC7A0705-4D3E-62E4-CA2B-6F8210D7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9906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Anno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grpSp>
        <p:nvGrpSpPr>
          <p:cNvPr id="98320" name="Group 22">
            <a:extLst>
              <a:ext uri="{FF2B5EF4-FFF2-40B4-BE49-F238E27FC236}">
                <a16:creationId xmlns:a16="http://schemas.microsoft.com/office/drawing/2014/main" id="{BF0AA198-3418-B465-41F6-DFC97B842008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3976688"/>
            <a:ext cx="1801813" cy="1884362"/>
            <a:chOff x="3690" y="2505"/>
            <a:chExt cx="1135" cy="1187"/>
          </a:xfrm>
        </p:grpSpPr>
        <p:sp>
          <p:nvSpPr>
            <p:cNvPr id="98365" name="Rectangle 23">
              <a:extLst>
                <a:ext uri="{FF2B5EF4-FFF2-40B4-BE49-F238E27FC236}">
                  <a16:creationId xmlns:a16="http://schemas.microsoft.com/office/drawing/2014/main" id="{813793CD-8037-BBB8-B917-CF0BD25A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505"/>
              <a:ext cx="1125" cy="1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8366" name="Rectangle 24">
              <a:extLst>
                <a:ext uri="{FF2B5EF4-FFF2-40B4-BE49-F238E27FC236}">
                  <a16:creationId xmlns:a16="http://schemas.microsoft.com/office/drawing/2014/main" id="{5DDC34B8-A3B2-DF1C-42A4-247CE96B2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528"/>
              <a:ext cx="48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solidFill>
                    <a:srgbClr val="000000"/>
                  </a:solidFill>
                </a:rPr>
                <a:t>Cliente</a:t>
              </a:r>
            </a:p>
          </p:txBody>
        </p:sp>
        <p:sp>
          <p:nvSpPr>
            <p:cNvPr id="98367" name="Rectangle 25">
              <a:extLst>
                <a:ext uri="{FF2B5EF4-FFF2-40B4-BE49-F238E27FC236}">
                  <a16:creationId xmlns:a16="http://schemas.microsoft.com/office/drawing/2014/main" id="{087C9FE3-9CFC-7ACD-901D-95084401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28"/>
              <a:ext cx="10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68" name="Rectangle 26">
              <a:extLst>
                <a:ext uri="{FF2B5EF4-FFF2-40B4-BE49-F238E27FC236}">
                  <a16:creationId xmlns:a16="http://schemas.microsoft.com/office/drawing/2014/main" id="{99406B44-8B47-7634-0B81-F642A090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648"/>
              <a:ext cx="10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69" name="Rectangle 27">
              <a:extLst>
                <a:ext uri="{FF2B5EF4-FFF2-40B4-BE49-F238E27FC236}">
                  <a16:creationId xmlns:a16="http://schemas.microsoft.com/office/drawing/2014/main" id="{930EE67B-E246-F789-68DE-22974F77C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768"/>
              <a:ext cx="81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Codice cliente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70" name="Rectangle 28">
              <a:extLst>
                <a:ext uri="{FF2B5EF4-FFF2-40B4-BE49-F238E27FC236}">
                  <a16:creationId xmlns:a16="http://schemas.microsoft.com/office/drawing/2014/main" id="{76F1B175-9320-72B0-5CBB-FEF245644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888"/>
              <a:ext cx="41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Nome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71" name="Rectangle 29">
              <a:extLst>
                <a:ext uri="{FF2B5EF4-FFF2-40B4-BE49-F238E27FC236}">
                  <a16:creationId xmlns:a16="http://schemas.microsoft.com/office/drawing/2014/main" id="{515A05FE-773D-0C31-1B99-41C156123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008"/>
              <a:ext cx="59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Cognome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72" name="Rectangle 30">
              <a:extLst>
                <a:ext uri="{FF2B5EF4-FFF2-40B4-BE49-F238E27FC236}">
                  <a16:creationId xmlns:a16="http://schemas.microsoft.com/office/drawing/2014/main" id="{4A7C7101-F7B6-E72D-B02D-3C524461D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128"/>
              <a:ext cx="53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Indirizzo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73" name="Rectangle 31">
              <a:extLst>
                <a:ext uri="{FF2B5EF4-FFF2-40B4-BE49-F238E27FC236}">
                  <a16:creationId xmlns:a16="http://schemas.microsoft.com/office/drawing/2014/main" id="{B175277D-CE0B-B359-B237-0F7AEECF7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248"/>
              <a:ext cx="28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Età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74" name="Rectangle 32">
              <a:extLst>
                <a:ext uri="{FF2B5EF4-FFF2-40B4-BE49-F238E27FC236}">
                  <a16:creationId xmlns:a16="http://schemas.microsoft.com/office/drawing/2014/main" id="{E202D5F4-22F3-7FEB-A257-17FA00201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368"/>
              <a:ext cx="107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Codice professione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75" name="Rectangle 33">
              <a:extLst>
                <a:ext uri="{FF2B5EF4-FFF2-40B4-BE49-F238E27FC236}">
                  <a16:creationId xmlns:a16="http://schemas.microsoft.com/office/drawing/2014/main" id="{B8B82F18-A913-8588-5008-519FA7A7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488"/>
              <a:ext cx="70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Professione</a:t>
              </a:r>
            </a:p>
          </p:txBody>
        </p:sp>
      </p:grpSp>
      <p:sp>
        <p:nvSpPr>
          <p:cNvPr id="98321" name="Line 34">
            <a:extLst>
              <a:ext uri="{FF2B5EF4-FFF2-40B4-BE49-F238E27FC236}">
                <a16:creationId xmlns:a16="http://schemas.microsoft.com/office/drawing/2014/main" id="{98F87C4B-C7A3-9AF2-B7E5-116247AAD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1639888"/>
            <a:ext cx="733425" cy="15605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98322" name="Line 35">
            <a:extLst>
              <a:ext uri="{FF2B5EF4-FFF2-40B4-BE49-F238E27FC236}">
                <a16:creationId xmlns:a16="http://schemas.microsoft.com/office/drawing/2014/main" id="{B4AE3C57-3209-7FC1-4E08-AB6382158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8050" y="3455988"/>
            <a:ext cx="484188" cy="5207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grpSp>
        <p:nvGrpSpPr>
          <p:cNvPr id="98323" name="Group 36">
            <a:extLst>
              <a:ext uri="{FF2B5EF4-FFF2-40B4-BE49-F238E27FC236}">
                <a16:creationId xmlns:a16="http://schemas.microsoft.com/office/drawing/2014/main" id="{5CFD2FC0-1668-92A4-EFD0-0AE9844C01D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47800"/>
            <a:ext cx="1560513" cy="1636713"/>
            <a:chOff x="3729" y="864"/>
            <a:chExt cx="983" cy="1031"/>
          </a:xfrm>
        </p:grpSpPr>
        <p:sp>
          <p:nvSpPr>
            <p:cNvPr id="98354" name="Line 37">
              <a:extLst>
                <a:ext uri="{FF2B5EF4-FFF2-40B4-BE49-F238E27FC236}">
                  <a16:creationId xmlns:a16="http://schemas.microsoft.com/office/drawing/2014/main" id="{EC584854-2814-3451-59E3-1037EC5D0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148"/>
              <a:ext cx="188" cy="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/>
            </a:p>
          </p:txBody>
        </p:sp>
        <p:sp>
          <p:nvSpPr>
            <p:cNvPr id="98355" name="Rectangle 38">
              <a:extLst>
                <a:ext uri="{FF2B5EF4-FFF2-40B4-BE49-F238E27FC236}">
                  <a16:creationId xmlns:a16="http://schemas.microsoft.com/office/drawing/2014/main" id="{7835D3F5-31F0-7BCA-CB08-79B7F4519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873"/>
              <a:ext cx="980" cy="92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8356" name="Rectangle 39">
              <a:extLst>
                <a:ext uri="{FF2B5EF4-FFF2-40B4-BE49-F238E27FC236}">
                  <a16:creationId xmlns:a16="http://schemas.microsoft.com/office/drawing/2014/main" id="{AE021C46-6761-2871-F9C5-09305E3D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864"/>
              <a:ext cx="57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solidFill>
                    <a:srgbClr val="000000"/>
                  </a:solidFill>
                </a:rPr>
                <a:t>Prodotto</a:t>
              </a:r>
            </a:p>
          </p:txBody>
        </p:sp>
        <p:sp>
          <p:nvSpPr>
            <p:cNvPr id="98357" name="Rectangle 40">
              <a:extLst>
                <a:ext uri="{FF2B5EF4-FFF2-40B4-BE49-F238E27FC236}">
                  <a16:creationId xmlns:a16="http://schemas.microsoft.com/office/drawing/2014/main" id="{ECE72E4F-DCBE-E0B9-156B-567B5AEF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864"/>
              <a:ext cx="10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58" name="Rectangle 41">
              <a:extLst>
                <a:ext uri="{FF2B5EF4-FFF2-40B4-BE49-F238E27FC236}">
                  <a16:creationId xmlns:a16="http://schemas.microsoft.com/office/drawing/2014/main" id="{BA3A4656-966E-16D7-DF20-876456B0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984"/>
              <a:ext cx="10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59" name="Rectangle 42">
              <a:extLst>
                <a:ext uri="{FF2B5EF4-FFF2-40B4-BE49-F238E27FC236}">
                  <a16:creationId xmlns:a16="http://schemas.microsoft.com/office/drawing/2014/main" id="{A8FFDBA5-B0FF-AAF0-875E-080E4BD3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104"/>
              <a:ext cx="90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Codice prodotto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60" name="Rectangle 43">
              <a:extLst>
                <a:ext uri="{FF2B5EF4-FFF2-40B4-BE49-F238E27FC236}">
                  <a16:creationId xmlns:a16="http://schemas.microsoft.com/office/drawing/2014/main" id="{CC265A63-90B4-9F28-C2F2-AA6883B6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224"/>
              <a:ext cx="69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Descrizione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61" name="Rectangle 44">
              <a:extLst>
                <a:ext uri="{FF2B5EF4-FFF2-40B4-BE49-F238E27FC236}">
                  <a16:creationId xmlns:a16="http://schemas.microsoft.com/office/drawing/2014/main" id="{5197B660-16D4-5B16-DEF3-7A7CD4244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344"/>
              <a:ext cx="44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Colore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62" name="Rectangle 45">
              <a:extLst>
                <a:ext uri="{FF2B5EF4-FFF2-40B4-BE49-F238E27FC236}">
                  <a16:creationId xmlns:a16="http://schemas.microsoft.com/office/drawing/2014/main" id="{D44B0043-4C6D-E28F-39B5-9F3A89BCD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464"/>
              <a:ext cx="50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Modello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63" name="Rectangle 46">
              <a:extLst>
                <a:ext uri="{FF2B5EF4-FFF2-40B4-BE49-F238E27FC236}">
                  <a16:creationId xmlns:a16="http://schemas.microsoft.com/office/drawing/2014/main" id="{CC309386-9739-D834-C152-C445AE7D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584"/>
              <a:ext cx="95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Codice categoria</a:t>
              </a:r>
            </a:p>
          </p:txBody>
        </p:sp>
        <p:sp>
          <p:nvSpPr>
            <p:cNvPr id="98364" name="Rectangle 47">
              <a:extLst>
                <a:ext uri="{FF2B5EF4-FFF2-40B4-BE49-F238E27FC236}">
                  <a16:creationId xmlns:a16="http://schemas.microsoft.com/office/drawing/2014/main" id="{371F30C1-127C-EA0A-FFA7-9CECBB739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1703"/>
              <a:ext cx="5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24" name="Group 48">
            <a:extLst>
              <a:ext uri="{FF2B5EF4-FFF2-40B4-BE49-F238E27FC236}">
                <a16:creationId xmlns:a16="http://schemas.microsoft.com/office/drawing/2014/main" id="{3C48D382-9BDC-C83C-AA70-2CF215C5216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371600"/>
            <a:ext cx="1389063" cy="1847850"/>
            <a:chOff x="1152" y="932"/>
            <a:chExt cx="875" cy="1164"/>
          </a:xfrm>
        </p:grpSpPr>
        <p:sp>
          <p:nvSpPr>
            <p:cNvPr id="98344" name="Rectangle 49">
              <a:extLst>
                <a:ext uri="{FF2B5EF4-FFF2-40B4-BE49-F238E27FC236}">
                  <a16:creationId xmlns:a16="http://schemas.microsoft.com/office/drawing/2014/main" id="{2B74DC9C-8354-BF9D-F8BE-F26EDCF38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941"/>
              <a:ext cx="859" cy="1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8345" name="Rectangle 50">
              <a:extLst>
                <a:ext uri="{FF2B5EF4-FFF2-40B4-BE49-F238E27FC236}">
                  <a16:creationId xmlns:a16="http://schemas.microsoft.com/office/drawing/2014/main" id="{68B5304A-0072-160D-623F-61A4ED84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48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solidFill>
                    <a:srgbClr val="000000"/>
                  </a:solidFill>
                </a:rPr>
                <a:t>Tempo</a:t>
              </a:r>
            </a:p>
          </p:txBody>
        </p:sp>
        <p:sp>
          <p:nvSpPr>
            <p:cNvPr id="98346" name="Rectangle 51">
              <a:extLst>
                <a:ext uri="{FF2B5EF4-FFF2-40B4-BE49-F238E27FC236}">
                  <a16:creationId xmlns:a16="http://schemas.microsoft.com/office/drawing/2014/main" id="{CA21AED2-4B0B-3A8D-1110-F111E776E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32"/>
              <a:ext cx="10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47" name="Rectangle 52">
              <a:extLst>
                <a:ext uri="{FF2B5EF4-FFF2-40B4-BE49-F238E27FC236}">
                  <a16:creationId xmlns:a16="http://schemas.microsoft.com/office/drawing/2014/main" id="{41F9736F-36D6-C95D-C609-779DE81C4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52"/>
              <a:ext cx="10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48" name="Rectangle 53">
              <a:extLst>
                <a:ext uri="{FF2B5EF4-FFF2-40B4-BE49-F238E27FC236}">
                  <a16:creationId xmlns:a16="http://schemas.microsoft.com/office/drawing/2014/main" id="{BA3EB404-E418-8F9B-4891-E3C2D291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72"/>
              <a:ext cx="77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Codice orario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49" name="Rectangle 54">
              <a:extLst>
                <a:ext uri="{FF2B5EF4-FFF2-40B4-BE49-F238E27FC236}">
                  <a16:creationId xmlns:a16="http://schemas.microsoft.com/office/drawing/2014/main" id="{209BCAF8-E3EE-C461-D6F8-A2377B973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92"/>
              <a:ext cx="3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Ora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50" name="Rectangle 55">
              <a:extLst>
                <a:ext uri="{FF2B5EF4-FFF2-40B4-BE49-F238E27FC236}">
                  <a16:creationId xmlns:a16="http://schemas.microsoft.com/office/drawing/2014/main" id="{34955FE9-D058-980F-C2C4-317C76BA3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12"/>
              <a:ext cx="44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Giorno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51" name="Rectangle 56">
              <a:extLst>
                <a:ext uri="{FF2B5EF4-FFF2-40B4-BE49-F238E27FC236}">
                  <a16:creationId xmlns:a16="http://schemas.microsoft.com/office/drawing/2014/main" id="{756DC1FC-E12B-BBDF-E231-6B4DBCD0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32"/>
              <a:ext cx="61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Settimana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52" name="Rectangle 57">
              <a:extLst>
                <a:ext uri="{FF2B5EF4-FFF2-40B4-BE49-F238E27FC236}">
                  <a16:creationId xmlns:a16="http://schemas.microsoft.com/office/drawing/2014/main" id="{C2234EDF-067F-5D5B-DA95-94C5F1CD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52"/>
              <a:ext cx="38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Mese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53" name="Rectangle 58">
              <a:extLst>
                <a:ext uri="{FF2B5EF4-FFF2-40B4-BE49-F238E27FC236}">
                  <a16:creationId xmlns:a16="http://schemas.microsoft.com/office/drawing/2014/main" id="{761CC817-4EBF-8E35-07EA-A0183C29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72"/>
              <a:ext cx="58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>
                  <a:solidFill>
                    <a:srgbClr val="000000"/>
                  </a:solidFill>
                </a:rPr>
                <a:t>Trimestre</a:t>
              </a: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</p:grpSp>
      <p:sp>
        <p:nvSpPr>
          <p:cNvPr id="98325" name="Rectangle 59">
            <a:extLst>
              <a:ext uri="{FF2B5EF4-FFF2-40B4-BE49-F238E27FC236}">
                <a16:creationId xmlns:a16="http://schemas.microsoft.com/office/drawing/2014/main" id="{3BB7A6CB-3877-6A91-DE04-07794860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3581400"/>
            <a:ext cx="1435100" cy="1295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98326" name="Rectangle 60">
            <a:extLst>
              <a:ext uri="{FF2B5EF4-FFF2-40B4-BE49-F238E27FC236}">
                <a16:creationId xmlns:a16="http://schemas.microsoft.com/office/drawing/2014/main" id="{DAE594D3-C24D-600F-EC9A-CAC4D544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05213"/>
            <a:ext cx="7207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</a:rPr>
              <a:t>Luogo</a:t>
            </a:r>
          </a:p>
        </p:txBody>
      </p:sp>
      <p:sp>
        <p:nvSpPr>
          <p:cNvPr id="98327" name="Rectangle 61">
            <a:extLst>
              <a:ext uri="{FF2B5EF4-FFF2-40B4-BE49-F238E27FC236}">
                <a16:creationId xmlns:a16="http://schemas.microsoft.com/office/drawing/2014/main" id="{38781F73-EA0B-15A8-366B-2CD606AF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3605213"/>
            <a:ext cx="1666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28" name="Rectangle 62">
            <a:extLst>
              <a:ext uri="{FF2B5EF4-FFF2-40B4-BE49-F238E27FC236}">
                <a16:creationId xmlns:a16="http://schemas.microsoft.com/office/drawing/2014/main" id="{D1DBFC8D-874B-27D6-82BF-F834CED02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86213"/>
            <a:ext cx="1216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Codice luogo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29" name="Rectangle 63">
            <a:extLst>
              <a:ext uri="{FF2B5EF4-FFF2-40B4-BE49-F238E27FC236}">
                <a16:creationId xmlns:a16="http://schemas.microsoft.com/office/drawing/2014/main" id="{66838741-9882-DF38-0706-BD58C8E8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76713"/>
            <a:ext cx="8318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Negozio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30" name="Rectangle 64">
            <a:extLst>
              <a:ext uri="{FF2B5EF4-FFF2-40B4-BE49-F238E27FC236}">
                <a16:creationId xmlns:a16="http://schemas.microsoft.com/office/drawing/2014/main" id="{B1C99170-05E0-6A32-15BE-3382AA06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67213"/>
            <a:ext cx="841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Indirizzo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31" name="Rectangle 65">
            <a:extLst>
              <a:ext uri="{FF2B5EF4-FFF2-40B4-BE49-F238E27FC236}">
                <a16:creationId xmlns:a16="http://schemas.microsoft.com/office/drawing/2014/main" id="{10FE2B64-1688-1BBF-B9E2-EC3E80037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57713"/>
            <a:ext cx="11477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>
                <a:solidFill>
                  <a:srgbClr val="000000"/>
                </a:solidFill>
              </a:rPr>
              <a:t>Codice Città</a:t>
            </a:r>
          </a:p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32" name="Line 66">
            <a:extLst>
              <a:ext uri="{FF2B5EF4-FFF2-40B4-BE49-F238E27FC236}">
                <a16:creationId xmlns:a16="http://schemas.microsoft.com/office/drawing/2014/main" id="{3E3E5921-09B1-D4C3-FDCF-5A6D7FCA3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054475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98333" name="Line 67">
            <a:extLst>
              <a:ext uri="{FF2B5EF4-FFF2-40B4-BE49-F238E27FC236}">
                <a16:creationId xmlns:a16="http://schemas.microsoft.com/office/drawing/2014/main" id="{DC900964-8448-3069-3636-5389BF2794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3795713"/>
            <a:ext cx="457200" cy="1036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grpSp>
        <p:nvGrpSpPr>
          <p:cNvPr id="98334" name="Group 68">
            <a:extLst>
              <a:ext uri="{FF2B5EF4-FFF2-40B4-BE49-F238E27FC236}">
                <a16:creationId xmlns:a16="http://schemas.microsoft.com/office/drawing/2014/main" id="{23BD79EF-091A-E9A0-F6F6-0AFDB7FCC7D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68863"/>
            <a:ext cx="1790700" cy="1330325"/>
            <a:chOff x="930" y="3231"/>
            <a:chExt cx="1128" cy="838"/>
          </a:xfrm>
        </p:grpSpPr>
        <p:sp>
          <p:nvSpPr>
            <p:cNvPr id="98339" name="Rectangle 69">
              <a:extLst>
                <a:ext uri="{FF2B5EF4-FFF2-40B4-BE49-F238E27FC236}">
                  <a16:creationId xmlns:a16="http://schemas.microsoft.com/office/drawing/2014/main" id="{A94F7A8A-F89B-DF99-A9D5-B43A14D6A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31"/>
              <a:ext cx="10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  <a:p>
              <a:pPr latinLnBrk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>
                <a:solidFill>
                  <a:srgbClr val="000000"/>
                </a:solidFill>
              </a:endParaRPr>
            </a:p>
          </p:txBody>
        </p:sp>
        <p:sp>
          <p:nvSpPr>
            <p:cNvPr id="98340" name="Rectangle 70">
              <a:extLst>
                <a:ext uri="{FF2B5EF4-FFF2-40B4-BE49-F238E27FC236}">
                  <a16:creationId xmlns:a16="http://schemas.microsoft.com/office/drawing/2014/main" id="{EB8FF7AF-55AC-9F91-B8FD-66B62E8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70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8341" name="Rectangle 71">
              <a:extLst>
                <a:ext uri="{FF2B5EF4-FFF2-40B4-BE49-F238E27FC236}">
                  <a16:creationId xmlns:a16="http://schemas.microsoft.com/office/drawing/2014/main" id="{D4AE74A8-75BA-DEF7-39A9-3E64971A7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332"/>
              <a:ext cx="1100" cy="675"/>
            </a:xfrm>
            <a:prstGeom prst="rect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98342" name="Rectangle 72">
              <a:extLst>
                <a:ext uri="{FF2B5EF4-FFF2-40B4-BE49-F238E27FC236}">
                  <a16:creationId xmlns:a16="http://schemas.microsoft.com/office/drawing/2014/main" id="{43A58560-39C5-4084-55EA-72CE1E1F3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475"/>
              <a:ext cx="1098" cy="594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000000"/>
                  </a:solidFill>
                </a:rPr>
                <a:t>Codice citta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>
                  <a:solidFill>
                    <a:srgbClr val="000000"/>
                  </a:solidFill>
                </a:rPr>
                <a:t>CodiceRegione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Regione</a:t>
              </a:r>
              <a:endParaRPr lang="it-IT" altLang="it-IT" sz="1800">
                <a:solidFill>
                  <a:srgbClr val="000000"/>
                </a:solidFill>
              </a:endParaRPr>
            </a:p>
          </p:txBody>
        </p:sp>
        <p:sp>
          <p:nvSpPr>
            <p:cNvPr id="98343" name="Rectangle 73">
              <a:extLst>
                <a:ext uri="{FF2B5EF4-FFF2-40B4-BE49-F238E27FC236}">
                  <a16:creationId xmlns:a16="http://schemas.microsoft.com/office/drawing/2014/main" id="{4C95C1A0-ECB2-9A1C-442E-2247A760A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336"/>
              <a:ext cx="682" cy="229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rgbClr val="000000"/>
                  </a:solidFill>
                </a:rPr>
                <a:t>Regione</a:t>
              </a:r>
            </a:p>
          </p:txBody>
        </p:sp>
      </p:grpSp>
      <p:sp>
        <p:nvSpPr>
          <p:cNvPr id="98335" name="Rectangle 74">
            <a:extLst>
              <a:ext uri="{FF2B5EF4-FFF2-40B4-BE49-F238E27FC236}">
                <a16:creationId xmlns:a16="http://schemas.microsoft.com/office/drawing/2014/main" id="{EB5EF029-DFD8-4274-D0FB-422BD076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3276600"/>
            <a:ext cx="1746250" cy="1071563"/>
          </a:xfrm>
          <a:prstGeom prst="rect">
            <a:avLst/>
          </a:prstGeom>
          <a:solidFill>
            <a:srgbClr val="66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98336" name="Rectangle 75">
            <a:extLst>
              <a:ext uri="{FF2B5EF4-FFF2-40B4-BE49-F238E27FC236}">
                <a16:creationId xmlns:a16="http://schemas.microsoft.com/office/drawing/2014/main" id="{7737CE16-9E4A-3B04-F53A-6F0716A6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09975"/>
            <a:ext cx="1412875" cy="363538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CodiceCitta’</a:t>
            </a:r>
          </a:p>
        </p:txBody>
      </p:sp>
      <p:sp>
        <p:nvSpPr>
          <p:cNvPr id="98337" name="Rectangle 76">
            <a:extLst>
              <a:ext uri="{FF2B5EF4-FFF2-40B4-BE49-F238E27FC236}">
                <a16:creationId xmlns:a16="http://schemas.microsoft.com/office/drawing/2014/main" id="{6A732BD0-F818-9585-4FAD-81969B4D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37000"/>
            <a:ext cx="701675" cy="363538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Citta’</a:t>
            </a:r>
          </a:p>
        </p:txBody>
      </p:sp>
      <p:sp>
        <p:nvSpPr>
          <p:cNvPr id="98338" name="Rectangle 77">
            <a:extLst>
              <a:ext uri="{FF2B5EF4-FFF2-40B4-BE49-F238E27FC236}">
                <a16:creationId xmlns:a16="http://schemas.microsoft.com/office/drawing/2014/main" id="{A769F9CF-A3C2-60D0-7FCA-70FE1951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84538"/>
            <a:ext cx="752475" cy="363537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>
                <a:solidFill>
                  <a:srgbClr val="000000"/>
                </a:solidFill>
              </a:rPr>
              <a:t>Citta’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E9A2CB6F-B90D-AB0C-4425-F8B9C1048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590800"/>
            <a:ext cx="7772400" cy="1066800"/>
          </a:xfrm>
        </p:spPr>
        <p:txBody>
          <a:bodyPr/>
          <a:lstStyle/>
          <a:p>
            <a:r>
              <a:rPr lang="it-IT" altLang="it-IT" sz="5400"/>
              <a:t>Modello Data cube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1FF71296-6810-A891-705E-1006A3620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sz="6000"/>
              <a:t>Data Cube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B9EBFA53-6692-249F-DD69-FE187A3AF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it-IT" sz="3200"/>
              <a:t>Rappresenta tutte le possibili aggregazioni di fatti (e relative misure) calcolabili a partire dalle dimensioni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C7FF1130-F8C5-35E1-53E5-6DAEB3740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5400"/>
              <a:t>Esempio utilizzato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327FA97B-FF13-9B58-0FE2-6FCBB3B7C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4000">
                <a:solidFill>
                  <a:schemeClr val="accent2"/>
                </a:solidFill>
              </a:rPr>
              <a:t>Fatti:</a:t>
            </a:r>
            <a:r>
              <a:rPr lang="it-IT" altLang="it-IT" sz="4000"/>
              <a:t> automobili vendute</a:t>
            </a:r>
          </a:p>
          <a:p>
            <a:pPr>
              <a:lnSpc>
                <a:spcPct val="90000"/>
              </a:lnSpc>
            </a:pPr>
            <a:r>
              <a:rPr lang="it-IT" altLang="it-IT" sz="4000">
                <a:solidFill>
                  <a:schemeClr val="accent2"/>
                </a:solidFill>
              </a:rPr>
              <a:t>Misure:</a:t>
            </a:r>
            <a:r>
              <a:rPr lang="it-IT" altLang="it-IT" sz="4000"/>
              <a:t> incassi</a:t>
            </a:r>
          </a:p>
          <a:p>
            <a:pPr>
              <a:lnSpc>
                <a:spcPct val="90000"/>
              </a:lnSpc>
            </a:pPr>
            <a:r>
              <a:rPr lang="it-IT" altLang="it-IT" sz="4000">
                <a:solidFill>
                  <a:schemeClr val="accent2"/>
                </a:solidFill>
              </a:rPr>
              <a:t>Dimensioni:</a:t>
            </a:r>
          </a:p>
          <a:p>
            <a:pPr lvl="1">
              <a:lnSpc>
                <a:spcPct val="90000"/>
              </a:lnSpc>
            </a:pPr>
            <a:r>
              <a:rPr lang="it-IT" altLang="it-IT" sz="3600"/>
              <a:t>Modello (model)</a:t>
            </a:r>
          </a:p>
          <a:p>
            <a:pPr lvl="1">
              <a:lnSpc>
                <a:spcPct val="90000"/>
              </a:lnSpc>
            </a:pPr>
            <a:r>
              <a:rPr lang="it-IT" altLang="it-IT" sz="3600"/>
              <a:t>Anno (Year)</a:t>
            </a:r>
          </a:p>
          <a:p>
            <a:pPr lvl="1">
              <a:lnSpc>
                <a:spcPct val="90000"/>
              </a:lnSpc>
            </a:pPr>
            <a:r>
              <a:rPr lang="it-IT" altLang="it-IT" sz="3600"/>
              <a:t>Colore (Color)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6FEDA217-F378-C06E-44CF-D2BCAC861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457200"/>
          </a:xfrm>
          <a:solidFill>
            <a:srgbClr val="00264D"/>
          </a:solidFill>
          <a:effectLst>
            <a:prstShdw prst="shdw17" dist="17961" dir="2700000">
              <a:srgbClr val="5C7A5C"/>
            </a:prstShdw>
          </a:effectLst>
        </p:spPr>
        <p:txBody>
          <a:bodyPr lIns="92075" tIns="46038" rIns="92075" bIns="46038"/>
          <a:lstStyle/>
          <a:p>
            <a:r>
              <a:rPr lang="en-US" altLang="it-IT">
                <a:solidFill>
                  <a:srgbClr val="FFFFFF"/>
                </a:solidFill>
              </a:rPr>
              <a:t>Esempio di data cube</a:t>
            </a:r>
          </a:p>
        </p:txBody>
      </p:sp>
      <p:grpSp>
        <p:nvGrpSpPr>
          <p:cNvPr id="77829" name="Group 5">
            <a:extLst>
              <a:ext uri="{FF2B5EF4-FFF2-40B4-BE49-F238E27FC236}">
                <a16:creationId xmlns:a16="http://schemas.microsoft.com/office/drawing/2014/main" id="{57129461-638C-C8D1-9519-112729A839FA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2057400"/>
            <a:ext cx="1751012" cy="1295400"/>
            <a:chOff x="2161" y="1296"/>
            <a:chExt cx="1103" cy="816"/>
          </a:xfrm>
        </p:grpSpPr>
        <p:sp>
          <p:nvSpPr>
            <p:cNvPr id="102405" name="Freeform 6">
              <a:extLst>
                <a:ext uri="{FF2B5EF4-FFF2-40B4-BE49-F238E27FC236}">
                  <a16:creationId xmlns:a16="http://schemas.microsoft.com/office/drawing/2014/main" id="{3D4E7151-E64A-B295-827F-C7A05CB1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1" y="1296"/>
              <a:ext cx="1103" cy="816"/>
            </a:xfrm>
            <a:custGeom>
              <a:avLst/>
              <a:gdLst>
                <a:gd name="T0" fmla="*/ 203 w 1248"/>
                <a:gd name="T1" fmla="*/ 7 h 1134"/>
                <a:gd name="T2" fmla="*/ 0 w 1248"/>
                <a:gd name="T3" fmla="*/ 7 h 1134"/>
                <a:gd name="T4" fmla="*/ 0 w 1248"/>
                <a:gd name="T5" fmla="*/ 23 h 1134"/>
                <a:gd name="T6" fmla="*/ 209 w 1248"/>
                <a:gd name="T7" fmla="*/ 23 h 1134"/>
                <a:gd name="T8" fmla="*/ 209 w 1248"/>
                <a:gd name="T9" fmla="*/ 30 h 1134"/>
                <a:gd name="T10" fmla="*/ 321 w 1248"/>
                <a:gd name="T11" fmla="*/ 16 h 1134"/>
                <a:gd name="T12" fmla="*/ 203 w 1248"/>
                <a:gd name="T13" fmla="*/ 0 h 1134"/>
                <a:gd name="T14" fmla="*/ 203 w 1248"/>
                <a:gd name="T15" fmla="*/ 7 h 11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8" h="1134">
                  <a:moveTo>
                    <a:pt x="791" y="266"/>
                  </a:moveTo>
                  <a:lnTo>
                    <a:pt x="0" y="266"/>
                  </a:lnTo>
                  <a:lnTo>
                    <a:pt x="0" y="867"/>
                  </a:lnTo>
                  <a:lnTo>
                    <a:pt x="815" y="867"/>
                  </a:lnTo>
                  <a:lnTo>
                    <a:pt x="815" y="1133"/>
                  </a:lnTo>
                  <a:lnTo>
                    <a:pt x="1247" y="578"/>
                  </a:lnTo>
                  <a:lnTo>
                    <a:pt x="791" y="0"/>
                  </a:lnTo>
                  <a:lnTo>
                    <a:pt x="791" y="266"/>
                  </a:lnTo>
                </a:path>
              </a:pathLst>
            </a:custGeom>
            <a:solidFill>
              <a:srgbClr val="66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02406" name="Rectangle 7">
              <a:extLst>
                <a:ext uri="{FF2B5EF4-FFF2-40B4-BE49-F238E27FC236}">
                  <a16:creationId xmlns:a16="http://schemas.microsoft.com/office/drawing/2014/main" id="{4634E58E-8BC8-A45D-13E5-4A30D719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1535"/>
              <a:ext cx="8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3600" b="1">
                  <a:solidFill>
                    <a:srgbClr val="000000"/>
                  </a:solidFill>
                  <a:latin typeface="Century Gothic" panose="020B0502020202020204" pitchFamily="34" charset="0"/>
                </a:rPr>
                <a:t>CUBE</a:t>
              </a:r>
            </a:p>
          </p:txBody>
        </p:sp>
      </p:grpSp>
      <p:pic>
        <p:nvPicPr>
          <p:cNvPr id="77965" name="Picture 141">
            <a:extLst>
              <a:ext uri="{FF2B5EF4-FFF2-40B4-BE49-F238E27FC236}">
                <a16:creationId xmlns:a16="http://schemas.microsoft.com/office/drawing/2014/main" id="{B03159A5-3C17-8E92-6341-464BDFE76FAF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2819400" cy="482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</p:pic>
      <p:pic>
        <p:nvPicPr>
          <p:cNvPr id="77966" name="Picture 142">
            <a:extLst>
              <a:ext uri="{FF2B5EF4-FFF2-40B4-BE49-F238E27FC236}">
                <a16:creationId xmlns:a16="http://schemas.microsoft.com/office/drawing/2014/main" id="{575D2222-B656-06EE-637B-3487CA4A7DF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765175"/>
            <a:ext cx="2705100" cy="5867400"/>
          </a:xfrm>
          <a:prstGeom prst="rect">
            <a:avLst/>
          </a:pr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D6EC79C-6C2A-C327-1B15-58CCD71CF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8001000" cy="1143000"/>
          </a:xfrm>
        </p:spPr>
        <p:txBody>
          <a:bodyPr/>
          <a:lstStyle/>
          <a:p>
            <a:r>
              <a:rPr lang="it-IT" altLang="it-IT">
                <a:solidFill>
                  <a:schemeClr val="bg2"/>
                </a:solidFill>
              </a:rPr>
              <a:t>Cubo iniziale 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B362485D-6B0D-C7A7-6930-B56D8CA43CB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71775"/>
            <a:ext cx="3810000" cy="2667000"/>
            <a:chOff x="2928" y="1746"/>
            <a:chExt cx="2400" cy="1680"/>
          </a:xfrm>
        </p:grpSpPr>
        <p:sp>
          <p:nvSpPr>
            <p:cNvPr id="104454" name="Rectangle 4">
              <a:extLst>
                <a:ext uri="{FF2B5EF4-FFF2-40B4-BE49-F238E27FC236}">
                  <a16:creationId xmlns:a16="http://schemas.microsoft.com/office/drawing/2014/main" id="{EB819B33-F0CB-4A8D-2C53-3DC3169BF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2928" y="1842"/>
              <a:ext cx="5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CHEVY </a:t>
              </a:r>
            </a:p>
          </p:txBody>
        </p:sp>
        <p:sp>
          <p:nvSpPr>
            <p:cNvPr id="104455" name="Rectangle 5">
              <a:extLst>
                <a:ext uri="{FF2B5EF4-FFF2-40B4-BE49-F238E27FC236}">
                  <a16:creationId xmlns:a16="http://schemas.microsoft.com/office/drawing/2014/main" id="{754FA981-EFA5-71C0-068C-F4311C131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3360" y="1746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FORD</a:t>
              </a:r>
            </a:p>
          </p:txBody>
        </p:sp>
        <p:sp>
          <p:nvSpPr>
            <p:cNvPr id="104456" name="Rectangle 6">
              <a:extLst>
                <a:ext uri="{FF2B5EF4-FFF2-40B4-BE49-F238E27FC236}">
                  <a16:creationId xmlns:a16="http://schemas.microsoft.com/office/drawing/2014/main" id="{EAFEFC5F-DFFF-2B4F-F4CF-19688F7FC5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3984" y="179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1990</a:t>
              </a:r>
            </a:p>
          </p:txBody>
        </p:sp>
        <p:sp>
          <p:nvSpPr>
            <p:cNvPr id="104457" name="Rectangle 7">
              <a:extLst>
                <a:ext uri="{FF2B5EF4-FFF2-40B4-BE49-F238E27FC236}">
                  <a16:creationId xmlns:a16="http://schemas.microsoft.com/office/drawing/2014/main" id="{A55B26C1-59DA-4940-92E2-8C43862F60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4224" y="189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1991</a:t>
              </a:r>
            </a:p>
          </p:txBody>
        </p:sp>
        <p:sp>
          <p:nvSpPr>
            <p:cNvPr id="104458" name="Rectangle 8">
              <a:extLst>
                <a:ext uri="{FF2B5EF4-FFF2-40B4-BE49-F238E27FC236}">
                  <a16:creationId xmlns:a16="http://schemas.microsoft.com/office/drawing/2014/main" id="{71D3B4CF-9DA9-BD4B-1747-1E77DF6C01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4416" y="203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1992</a:t>
              </a:r>
            </a:p>
          </p:txBody>
        </p:sp>
        <p:sp>
          <p:nvSpPr>
            <p:cNvPr id="104459" name="Rectangle 9">
              <a:extLst>
                <a:ext uri="{FF2B5EF4-FFF2-40B4-BE49-F238E27FC236}">
                  <a16:creationId xmlns:a16="http://schemas.microsoft.com/office/drawing/2014/main" id="{1438A0E5-4331-32AA-0BED-A74674CAB8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40000">
              <a:off x="4656" y="2130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1993</a:t>
              </a:r>
            </a:p>
          </p:txBody>
        </p:sp>
        <p:grpSp>
          <p:nvGrpSpPr>
            <p:cNvPr id="104460" name="Group 10">
              <a:extLst>
                <a:ext uri="{FF2B5EF4-FFF2-40B4-BE49-F238E27FC236}">
                  <a16:creationId xmlns:a16="http://schemas.microsoft.com/office/drawing/2014/main" id="{53A17CEC-B940-47DA-43A4-D128935CE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064"/>
              <a:ext cx="1488" cy="1362"/>
              <a:chOff x="3016" y="2286"/>
              <a:chExt cx="924" cy="873"/>
            </a:xfrm>
          </p:grpSpPr>
          <p:sp>
            <p:nvSpPr>
              <p:cNvPr id="104464" name="Freeform 11">
                <a:extLst>
                  <a:ext uri="{FF2B5EF4-FFF2-40B4-BE49-F238E27FC236}">
                    <a16:creationId xmlns:a16="http://schemas.microsoft.com/office/drawing/2014/main" id="{2CFE8ECF-6DCD-13C9-D468-CD5C34258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3" y="2503"/>
                <a:ext cx="503" cy="656"/>
              </a:xfrm>
              <a:custGeom>
                <a:avLst/>
                <a:gdLst>
                  <a:gd name="T0" fmla="*/ 3299 w 258"/>
                  <a:gd name="T1" fmla="*/ 256690 h 361"/>
                  <a:gd name="T2" fmla="*/ 0 w 258"/>
                  <a:gd name="T3" fmla="*/ 56843 h 361"/>
                  <a:gd name="T4" fmla="*/ 397637 w 258"/>
                  <a:gd name="T5" fmla="*/ 0 h 361"/>
                  <a:gd name="T6" fmla="*/ 397637 w 258"/>
                  <a:gd name="T7" fmla="*/ 177178 h 361"/>
                  <a:gd name="T8" fmla="*/ 3299 w 258"/>
                  <a:gd name="T9" fmla="*/ 256690 h 3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361">
                    <a:moveTo>
                      <a:pt x="2" y="360"/>
                    </a:moveTo>
                    <a:lnTo>
                      <a:pt x="0" y="80"/>
                    </a:lnTo>
                    <a:lnTo>
                      <a:pt x="257" y="0"/>
                    </a:lnTo>
                    <a:lnTo>
                      <a:pt x="257" y="248"/>
                    </a:lnTo>
                    <a:lnTo>
                      <a:pt x="2" y="36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65" name="Freeform 12">
                <a:extLst>
                  <a:ext uri="{FF2B5EF4-FFF2-40B4-BE49-F238E27FC236}">
                    <a16:creationId xmlns:a16="http://schemas.microsoft.com/office/drawing/2014/main" id="{4343F92A-8057-ED5B-29BC-F4B4B618F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" y="2403"/>
                <a:ext cx="423" cy="754"/>
              </a:xfrm>
              <a:custGeom>
                <a:avLst/>
                <a:gdLst>
                  <a:gd name="T0" fmla="*/ 0 w 217"/>
                  <a:gd name="T1" fmla="*/ 0 h 415"/>
                  <a:gd name="T2" fmla="*/ 1686 w 217"/>
                  <a:gd name="T3" fmla="*/ 176080 h 415"/>
                  <a:gd name="T4" fmla="*/ 333574 w 217"/>
                  <a:gd name="T5" fmla="*/ 294667 h 415"/>
                  <a:gd name="T6" fmla="*/ 330455 w 217"/>
                  <a:gd name="T7" fmla="*/ 94888 h 415"/>
                  <a:gd name="T8" fmla="*/ 0 w 217"/>
                  <a:gd name="T9" fmla="*/ 0 h 4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7" h="415">
                    <a:moveTo>
                      <a:pt x="0" y="0"/>
                    </a:moveTo>
                    <a:lnTo>
                      <a:pt x="1" y="247"/>
                    </a:lnTo>
                    <a:lnTo>
                      <a:pt x="216" y="414"/>
                    </a:lnTo>
                    <a:lnTo>
                      <a:pt x="214" y="1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75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66" name="Freeform 13">
                <a:extLst>
                  <a:ext uri="{FF2B5EF4-FFF2-40B4-BE49-F238E27FC236}">
                    <a16:creationId xmlns:a16="http://schemas.microsoft.com/office/drawing/2014/main" id="{B16A1A5C-ADCD-73AF-66CD-E75CC6C0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8" y="2290"/>
                <a:ext cx="920" cy="356"/>
              </a:xfrm>
              <a:custGeom>
                <a:avLst/>
                <a:gdLst>
                  <a:gd name="T0" fmla="*/ 0 w 472"/>
                  <a:gd name="T1" fmla="*/ 44079 h 196"/>
                  <a:gd name="T2" fmla="*/ 328576 w 472"/>
                  <a:gd name="T3" fmla="*/ 138299 h 196"/>
                  <a:gd name="T4" fmla="*/ 726474 w 472"/>
                  <a:gd name="T5" fmla="*/ 84350 h 196"/>
                  <a:gd name="T6" fmla="*/ 393575 w 472"/>
                  <a:gd name="T7" fmla="*/ 0 h 196"/>
                  <a:gd name="T8" fmla="*/ 0 w 472"/>
                  <a:gd name="T9" fmla="*/ 44079 h 1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2" h="196">
                    <a:moveTo>
                      <a:pt x="0" y="62"/>
                    </a:moveTo>
                    <a:lnTo>
                      <a:pt x="213" y="195"/>
                    </a:lnTo>
                    <a:lnTo>
                      <a:pt x="471" y="119"/>
                    </a:lnTo>
                    <a:lnTo>
                      <a:pt x="255" y="0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00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67" name="Freeform 14">
                <a:extLst>
                  <a:ext uri="{FF2B5EF4-FFF2-40B4-BE49-F238E27FC236}">
                    <a16:creationId xmlns:a16="http://schemas.microsoft.com/office/drawing/2014/main" id="{6B736B4A-1E1C-01C1-0EF2-DD770196C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8" y="2403"/>
                <a:ext cx="421" cy="756"/>
              </a:xfrm>
              <a:custGeom>
                <a:avLst/>
                <a:gdLst>
                  <a:gd name="T0" fmla="*/ 331578 w 216"/>
                  <a:gd name="T1" fmla="*/ 97086 h 416"/>
                  <a:gd name="T2" fmla="*/ 0 w 216"/>
                  <a:gd name="T3" fmla="*/ 0 h 416"/>
                  <a:gd name="T4" fmla="*/ 0 w 216"/>
                  <a:gd name="T5" fmla="*/ 176435 h 416"/>
                  <a:gd name="T6" fmla="*/ 331578 w 216"/>
                  <a:gd name="T7" fmla="*/ 296214 h 416"/>
                  <a:gd name="T8" fmla="*/ 331578 w 216"/>
                  <a:gd name="T9" fmla="*/ 97086 h 4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" h="416">
                    <a:moveTo>
                      <a:pt x="215" y="136"/>
                    </a:moveTo>
                    <a:lnTo>
                      <a:pt x="0" y="0"/>
                    </a:lnTo>
                    <a:lnTo>
                      <a:pt x="0" y="247"/>
                    </a:lnTo>
                    <a:lnTo>
                      <a:pt x="215" y="415"/>
                    </a:lnTo>
                    <a:lnTo>
                      <a:pt x="215" y="13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68" name="Line 15">
                <a:extLst>
                  <a:ext uri="{FF2B5EF4-FFF2-40B4-BE49-F238E27FC236}">
                    <a16:creationId xmlns:a16="http://schemas.microsoft.com/office/drawing/2014/main" id="{69E3C7D8-4DDF-C573-009D-B2BD20046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18" y="2710"/>
                <a:ext cx="417" cy="27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69" name="Line 16">
                <a:extLst>
                  <a:ext uri="{FF2B5EF4-FFF2-40B4-BE49-F238E27FC236}">
                    <a16:creationId xmlns:a16="http://schemas.microsoft.com/office/drawing/2014/main" id="{22855C66-1DB5-F49C-9A62-AAE0D0E87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6" y="2439"/>
                <a:ext cx="0" cy="463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0" name="Line 17">
                <a:extLst>
                  <a:ext uri="{FF2B5EF4-FFF2-40B4-BE49-F238E27FC236}">
                    <a16:creationId xmlns:a16="http://schemas.microsoft.com/office/drawing/2014/main" id="{BC802656-6CBC-8FCD-B3C9-1DE85A74D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6" y="2475"/>
                <a:ext cx="0" cy="47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1" name="Line 18">
                <a:extLst>
                  <a:ext uri="{FF2B5EF4-FFF2-40B4-BE49-F238E27FC236}">
                    <a16:creationId xmlns:a16="http://schemas.microsoft.com/office/drawing/2014/main" id="{87C848B9-17D5-96ED-B83C-E1B82753D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4" y="2534"/>
                <a:ext cx="0" cy="47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2" name="Line 19">
                <a:extLst>
                  <a:ext uri="{FF2B5EF4-FFF2-40B4-BE49-F238E27FC236}">
                    <a16:creationId xmlns:a16="http://schemas.microsoft.com/office/drawing/2014/main" id="{DB25A33D-C86B-2765-8A40-972C328BC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8" y="2577"/>
                <a:ext cx="0" cy="493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3" name="Freeform 20">
                <a:extLst>
                  <a:ext uri="{FF2B5EF4-FFF2-40B4-BE49-F238E27FC236}">
                    <a16:creationId xmlns:a16="http://schemas.microsoft.com/office/drawing/2014/main" id="{C0E6E130-7D00-FAC7-7ADA-8A1238484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7" y="2504"/>
                <a:ext cx="501" cy="655"/>
              </a:xfrm>
              <a:custGeom>
                <a:avLst/>
                <a:gdLst>
                  <a:gd name="T0" fmla="*/ 0 w 257"/>
                  <a:gd name="T1" fmla="*/ 58160 h 360"/>
                  <a:gd name="T2" fmla="*/ 395630 w 257"/>
                  <a:gd name="T3" fmla="*/ 0 h 360"/>
                  <a:gd name="T4" fmla="*/ 395630 w 257"/>
                  <a:gd name="T5" fmla="*/ 178493 h 360"/>
                  <a:gd name="T6" fmla="*/ 0 w 257"/>
                  <a:gd name="T7" fmla="*/ 259680 h 360"/>
                  <a:gd name="T8" fmla="*/ 0 w 257"/>
                  <a:gd name="T9" fmla="*/ 58160 h 3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7" h="360">
                    <a:moveTo>
                      <a:pt x="0" y="80"/>
                    </a:moveTo>
                    <a:lnTo>
                      <a:pt x="256" y="0"/>
                    </a:lnTo>
                    <a:lnTo>
                      <a:pt x="256" y="247"/>
                    </a:lnTo>
                    <a:lnTo>
                      <a:pt x="0" y="359"/>
                    </a:lnTo>
                    <a:lnTo>
                      <a:pt x="0" y="8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74" name="Line 21">
                <a:extLst>
                  <a:ext uri="{FF2B5EF4-FFF2-40B4-BE49-F238E27FC236}">
                    <a16:creationId xmlns:a16="http://schemas.microsoft.com/office/drawing/2014/main" id="{03BC564C-55F9-4860-6117-3D932C576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1" y="2650"/>
                <a:ext cx="480" cy="15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5" name="Line 22">
                <a:extLst>
                  <a:ext uri="{FF2B5EF4-FFF2-40B4-BE49-F238E27FC236}">
                    <a16:creationId xmlns:a16="http://schemas.microsoft.com/office/drawing/2014/main" id="{999CE6E7-7380-10AF-6A41-A527227E7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1" y="2801"/>
                <a:ext cx="499" cy="181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6" name="Freeform 23">
                <a:extLst>
                  <a:ext uri="{FF2B5EF4-FFF2-40B4-BE49-F238E27FC236}">
                    <a16:creationId xmlns:a16="http://schemas.microsoft.com/office/drawing/2014/main" id="{E3B8F3A8-7207-493B-25B0-AFCD89417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8" y="2286"/>
                <a:ext cx="920" cy="366"/>
              </a:xfrm>
              <a:custGeom>
                <a:avLst/>
                <a:gdLst>
                  <a:gd name="T0" fmla="*/ 331650 w 472"/>
                  <a:gd name="T1" fmla="*/ 145872 h 201"/>
                  <a:gd name="T2" fmla="*/ 726474 w 472"/>
                  <a:gd name="T3" fmla="*/ 87882 h 201"/>
                  <a:gd name="T4" fmla="*/ 393575 w 472"/>
                  <a:gd name="T5" fmla="*/ 0 h 201"/>
                  <a:gd name="T6" fmla="*/ 0 w 472"/>
                  <a:gd name="T7" fmla="*/ 46901 h 201"/>
                  <a:gd name="T8" fmla="*/ 331650 w 472"/>
                  <a:gd name="T9" fmla="*/ 145872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2" h="201">
                    <a:moveTo>
                      <a:pt x="215" y="200"/>
                    </a:moveTo>
                    <a:lnTo>
                      <a:pt x="471" y="120"/>
                    </a:lnTo>
                    <a:lnTo>
                      <a:pt x="255" y="0"/>
                    </a:lnTo>
                    <a:lnTo>
                      <a:pt x="0" y="64"/>
                    </a:lnTo>
                    <a:lnTo>
                      <a:pt x="215" y="20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77" name="Line 24">
                <a:extLst>
                  <a:ext uri="{FF2B5EF4-FFF2-40B4-BE49-F238E27FC236}">
                    <a16:creationId xmlns:a16="http://schemas.microsoft.com/office/drawing/2014/main" id="{E584962E-7FE5-CE92-7B03-2DF266E82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9" y="2339"/>
                <a:ext cx="401" cy="233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8" name="Line 25">
                <a:extLst>
                  <a:ext uri="{FF2B5EF4-FFF2-40B4-BE49-F238E27FC236}">
                    <a16:creationId xmlns:a16="http://schemas.microsoft.com/office/drawing/2014/main" id="{CD6B7F31-E4CE-A5E8-ADA9-8303CEDCF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2" y="2563"/>
                <a:ext cx="0" cy="47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79" name="Line 26">
                <a:extLst>
                  <a:ext uri="{FF2B5EF4-FFF2-40B4-BE49-F238E27FC236}">
                    <a16:creationId xmlns:a16="http://schemas.microsoft.com/office/drawing/2014/main" id="{71D5EBBD-798D-D904-053E-55FE9C00B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8" y="2448"/>
                <a:ext cx="499" cy="129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80" name="Line 27">
                <a:extLst>
                  <a:ext uri="{FF2B5EF4-FFF2-40B4-BE49-F238E27FC236}">
                    <a16:creationId xmlns:a16="http://schemas.microsoft.com/office/drawing/2014/main" id="{DDBC9C68-804E-8FC4-CB7A-2F5D33231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4" y="2405"/>
                <a:ext cx="495" cy="129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81" name="Line 28">
                <a:extLst>
                  <a:ext uri="{FF2B5EF4-FFF2-40B4-BE49-F238E27FC236}">
                    <a16:creationId xmlns:a16="http://schemas.microsoft.com/office/drawing/2014/main" id="{0F987014-1FEC-FE2C-2F93-0B19476FC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8" y="2357"/>
                <a:ext cx="478" cy="129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  <p:sp>
            <p:nvSpPr>
              <p:cNvPr id="104482" name="Line 29">
                <a:extLst>
                  <a:ext uri="{FF2B5EF4-FFF2-40B4-BE49-F238E27FC236}">
                    <a16:creationId xmlns:a16="http://schemas.microsoft.com/office/drawing/2014/main" id="{3B1C8F84-A7A4-F8CC-7363-C49BE64A0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18" y="2564"/>
                <a:ext cx="401" cy="24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/>
              </a:p>
            </p:txBody>
          </p:sp>
        </p:grpSp>
        <p:sp>
          <p:nvSpPr>
            <p:cNvPr id="104461" name="Rectangle 30">
              <a:extLst>
                <a:ext uri="{FF2B5EF4-FFF2-40B4-BE49-F238E27FC236}">
                  <a16:creationId xmlns:a16="http://schemas.microsoft.com/office/drawing/2014/main" id="{79F15996-C657-9E09-DFAD-67A624D92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487"/>
              <a:ext cx="3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RED</a:t>
              </a:r>
            </a:p>
          </p:txBody>
        </p:sp>
        <p:sp>
          <p:nvSpPr>
            <p:cNvPr id="104462" name="Rectangle 31">
              <a:extLst>
                <a:ext uri="{FF2B5EF4-FFF2-40B4-BE49-F238E27FC236}">
                  <a16:creationId xmlns:a16="http://schemas.microsoft.com/office/drawing/2014/main" id="{20DB2CD3-DFDF-AAD2-C9D6-F74D0BCF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946"/>
              <a:ext cx="4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BLUE</a:t>
              </a:r>
            </a:p>
          </p:txBody>
        </p:sp>
        <p:sp>
          <p:nvSpPr>
            <p:cNvPr id="104463" name="Rectangle 32">
              <a:extLst>
                <a:ext uri="{FF2B5EF4-FFF2-40B4-BE49-F238E27FC236}">
                  <a16:creationId xmlns:a16="http://schemas.microsoft.com/office/drawing/2014/main" id="{18185EC9-6B61-2160-3219-E02E87FC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0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66FFCC"/>
                  </a:solidFill>
                </a:rPr>
                <a:t>WHITE</a:t>
              </a:r>
            </a:p>
          </p:txBody>
        </p:sp>
      </p:grpSp>
      <p:pic>
        <p:nvPicPr>
          <p:cNvPr id="104452" name="Picture 33">
            <a:extLst>
              <a:ext uri="{FF2B5EF4-FFF2-40B4-BE49-F238E27FC236}">
                <a16:creationId xmlns:a16="http://schemas.microsoft.com/office/drawing/2014/main" id="{5FCB8A1E-4FB1-90AC-71E0-3F0EF52D222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2860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002" name="AutoShape 34">
            <a:extLst>
              <a:ext uri="{FF2B5EF4-FFF2-40B4-BE49-F238E27FC236}">
                <a16:creationId xmlns:a16="http://schemas.microsoft.com/office/drawing/2014/main" id="{8D9A3419-7F7A-B979-B04D-2CA3B4A67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81400"/>
            <a:ext cx="1447800" cy="1219200"/>
          </a:xfrm>
          <a:prstGeom prst="rightArrow">
            <a:avLst>
              <a:gd name="adj1" fmla="val 50000"/>
              <a:gd name="adj2" fmla="val 29688"/>
            </a:avLst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  <a:latin typeface="Comic Sans MS" panose="030F0902030302020204" pitchFamily="66" charset="0"/>
              </a:rPr>
              <a:t>Cubo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>
                <a:solidFill>
                  <a:srgbClr val="000000"/>
                </a:solidFill>
                <a:latin typeface="Comic Sans MS" panose="030F0902030302020204" pitchFamily="66" charset="0"/>
              </a:rPr>
              <a:t>iniziale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2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97AD8923-8C3A-E678-4BB7-F5B66C02F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8525"/>
          </a:xfrm>
        </p:spPr>
        <p:txBody>
          <a:bodyPr/>
          <a:lstStyle/>
          <a:p>
            <a:r>
              <a:rPr lang="it-IT" altLang="it-IT" sz="4800"/>
              <a:t>Esempio di interrogazione sul cubo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DFF97B8-7367-1437-0DAE-7EF67FB0A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it-IT" altLang="it-IT" sz="2400"/>
              <a:t>Vogliamo creare il cubo delle vendite per l</a:t>
            </a:r>
            <a:r>
              <a:rPr lang="ja-JP" altLang="it-IT" sz="2400"/>
              <a:t>’</a:t>
            </a:r>
            <a:r>
              <a:rPr lang="it-IT" altLang="ja-JP" sz="2400"/>
              <a:t>anno 1992</a:t>
            </a:r>
          </a:p>
          <a:p>
            <a:pPr>
              <a:buFont typeface="Wingdings" charset="2"/>
              <a:buChar char="l"/>
              <a:defRPr/>
            </a:pPr>
            <a:endParaRPr lang="it-IT" altLang="it-IT" sz="240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Model, Color SUM (Sales)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From  SALES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WHERE YEAR = </a:t>
            </a:r>
            <a:r>
              <a:rPr lang="ja-JP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it-IT" altLang="ja-JP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1992</a:t>
            </a:r>
            <a:r>
              <a:rPr lang="ja-JP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endParaRPr lang="it-IT" altLang="ja-JP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GROUP BY Model, Color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1737735E-BC3A-6C68-2412-B1E0FE4B4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71500"/>
          </a:xfrm>
        </p:spPr>
        <p:txBody>
          <a:bodyPr/>
          <a:lstStyle/>
          <a:p>
            <a:r>
              <a:rPr lang="en-US" altLang="it-IT"/>
              <a:t>Struttura del data cube</a:t>
            </a:r>
            <a:endParaRPr lang="it-IT" altLang="it-IT"/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433757C2-53BC-DBE3-491D-AF373B1EE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209800"/>
          </a:xfrm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it-IT" sz="2000"/>
              <a:t>Il data cube può essere visto come un reticolo di </a:t>
            </a:r>
            <a:r>
              <a:rPr lang="en-US" altLang="it-IT" sz="2000" i="1"/>
              <a:t>cuboidi</a:t>
            </a:r>
            <a:endParaRPr lang="en-US" altLang="it-IT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sz="2000"/>
              <a:t>calcolati attraverso Group-By </a:t>
            </a:r>
          </a:p>
          <a:p>
            <a:pPr>
              <a:lnSpc>
                <a:spcPct val="90000"/>
              </a:lnSpc>
            </a:pPr>
            <a:r>
              <a:rPr lang="en-US" altLang="it-IT" sz="2000">
                <a:solidFill>
                  <a:schemeClr val="accent2"/>
                </a:solidFill>
              </a:rPr>
              <a:t>1 cubo base su n</a:t>
            </a:r>
            <a:r>
              <a:rPr lang="en-US" altLang="it-IT" sz="2000">
                <a:solidFill>
                  <a:srgbClr val="66FFCC"/>
                </a:solidFill>
              </a:rPr>
              <a:t> </a:t>
            </a:r>
            <a:r>
              <a:rPr lang="en-US" altLang="it-IT" sz="2000"/>
              <a:t>=3 dimensioni (color, year, model),</a:t>
            </a:r>
          </a:p>
          <a:p>
            <a:pPr>
              <a:lnSpc>
                <a:spcPct val="90000"/>
              </a:lnSpc>
            </a:pPr>
            <a:r>
              <a:rPr lang="en-US" altLang="it-IT" sz="2000">
                <a:solidFill>
                  <a:schemeClr val="accent2"/>
                </a:solidFill>
              </a:rPr>
              <a:t>3 cubioidi su n-1</a:t>
            </a:r>
            <a:r>
              <a:rPr lang="en-US" altLang="it-IT" sz="2000"/>
              <a:t> dimensioni (year, model),(model, color), (color, year)</a:t>
            </a:r>
          </a:p>
          <a:p>
            <a:pPr>
              <a:lnSpc>
                <a:spcPct val="90000"/>
              </a:lnSpc>
            </a:pPr>
            <a:r>
              <a:rPr lang="en-US" altLang="it-IT" sz="2000">
                <a:solidFill>
                  <a:schemeClr val="accent2"/>
                </a:solidFill>
              </a:rPr>
              <a:t>3 cuboidi su n-2</a:t>
            </a:r>
            <a:r>
              <a:rPr lang="en-US" altLang="it-IT" sz="2000"/>
              <a:t> dimensioni (color), (year), (model)</a:t>
            </a:r>
          </a:p>
          <a:p>
            <a:pPr>
              <a:lnSpc>
                <a:spcPct val="90000"/>
              </a:lnSpc>
            </a:pPr>
            <a:r>
              <a:rPr lang="en-US" altLang="it-IT" sz="2000">
                <a:solidFill>
                  <a:schemeClr val="accent2"/>
                </a:solidFill>
              </a:rPr>
              <a:t>1 cuboide su n-3</a:t>
            </a:r>
            <a:r>
              <a:rPr lang="en-US" altLang="it-IT" sz="2000"/>
              <a:t> dimensioni () </a:t>
            </a:r>
            <a:r>
              <a:rPr lang="en-US" altLang="it-IT" sz="2000">
                <a:sym typeface="Wingdings" pitchFamily="2" charset="2"/>
              </a:rPr>
              <a:t> aggregazione applicata all’intero insieme di fatti</a:t>
            </a:r>
            <a:endParaRPr lang="it-IT" altLang="it-IT" sz="2000"/>
          </a:p>
        </p:txBody>
      </p:sp>
      <p:sp>
        <p:nvSpPr>
          <p:cNvPr id="106499" name="Line 4">
            <a:extLst>
              <a:ext uri="{FF2B5EF4-FFF2-40B4-BE49-F238E27FC236}">
                <a16:creationId xmlns:a16="http://schemas.microsoft.com/office/drawing/2014/main" id="{070832FC-55BD-236C-79EE-2F3F3053D9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29250" y="5175250"/>
            <a:ext cx="3175" cy="1012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0" name="Line 5">
            <a:extLst>
              <a:ext uri="{FF2B5EF4-FFF2-40B4-BE49-F238E27FC236}">
                <a16:creationId xmlns:a16="http://schemas.microsoft.com/office/drawing/2014/main" id="{909D77D2-BBE4-7D78-DF25-FB7C9F2DC1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925" y="5265738"/>
            <a:ext cx="1289050" cy="920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1" name="Line 6">
            <a:extLst>
              <a:ext uri="{FF2B5EF4-FFF2-40B4-BE49-F238E27FC236}">
                <a16:creationId xmlns:a16="http://schemas.microsoft.com/office/drawing/2014/main" id="{B6BE7A01-5001-8BE8-1B9C-5E9FDB0C2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4162425"/>
            <a:ext cx="1587" cy="1104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2" name="Line 7">
            <a:extLst>
              <a:ext uri="{FF2B5EF4-FFF2-40B4-BE49-F238E27FC236}">
                <a16:creationId xmlns:a16="http://schemas.microsoft.com/office/drawing/2014/main" id="{C256BDEB-DE5C-21AF-2641-808A7FB2F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5125" y="3284538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3" name="Freeform 8">
            <a:extLst>
              <a:ext uri="{FF2B5EF4-FFF2-40B4-BE49-F238E27FC236}">
                <a16:creationId xmlns:a16="http://schemas.microsoft.com/office/drawing/2014/main" id="{CE452474-DAE1-F699-9CF2-0B349F539879}"/>
              </a:ext>
            </a:extLst>
          </p:cNvPr>
          <p:cNvSpPr>
            <a:spLocks/>
          </p:cNvSpPr>
          <p:nvPr/>
        </p:nvSpPr>
        <p:spPr bwMode="auto">
          <a:xfrm>
            <a:off x="4156075" y="5267325"/>
            <a:ext cx="1273175" cy="920750"/>
          </a:xfrm>
          <a:custGeom>
            <a:avLst/>
            <a:gdLst>
              <a:gd name="T0" fmla="*/ 2147483646 w 664"/>
              <a:gd name="T1" fmla="*/ 2147483646 h 480"/>
              <a:gd name="T2" fmla="*/ 0 w 664"/>
              <a:gd name="T3" fmla="*/ 0 h 4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80">
                <a:moveTo>
                  <a:pt x="664" y="480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4" name="Line 9">
            <a:extLst>
              <a:ext uri="{FF2B5EF4-FFF2-40B4-BE49-F238E27FC236}">
                <a16:creationId xmlns:a16="http://schemas.microsoft.com/office/drawing/2014/main" id="{CD77A8A5-AE35-5B17-A9ED-4AC75094B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070350"/>
            <a:ext cx="1588" cy="119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5" name="Line 10">
            <a:extLst>
              <a:ext uri="{FF2B5EF4-FFF2-40B4-BE49-F238E27FC236}">
                <a16:creationId xmlns:a16="http://schemas.microsoft.com/office/drawing/2014/main" id="{E2381068-C3D6-AB85-1934-FBCA56E26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070350"/>
            <a:ext cx="1289050" cy="110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6" name="Line 11">
            <a:extLst>
              <a:ext uri="{FF2B5EF4-FFF2-40B4-BE49-F238E27FC236}">
                <a16:creationId xmlns:a16="http://schemas.microsoft.com/office/drawing/2014/main" id="{4DACE606-D556-6A2A-6859-D1FBFD74E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4351338"/>
            <a:ext cx="1274763" cy="915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7" name="Line 12">
            <a:extLst>
              <a:ext uri="{FF2B5EF4-FFF2-40B4-BE49-F238E27FC236}">
                <a16:creationId xmlns:a16="http://schemas.microsoft.com/office/drawing/2014/main" id="{031C3265-999A-E7FE-CFDB-F2772DB4C8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5125" y="3284538"/>
            <a:ext cx="1274763" cy="877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8" name="Line 13">
            <a:extLst>
              <a:ext uri="{FF2B5EF4-FFF2-40B4-BE49-F238E27FC236}">
                <a16:creationId xmlns:a16="http://schemas.microsoft.com/office/drawing/2014/main" id="{817922AB-E65A-4236-78FC-D44864DD4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3284538"/>
            <a:ext cx="1304925" cy="785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09" name="Line 14">
            <a:extLst>
              <a:ext uri="{FF2B5EF4-FFF2-40B4-BE49-F238E27FC236}">
                <a16:creationId xmlns:a16="http://schemas.microsoft.com/office/drawing/2014/main" id="{8491109F-7B41-2067-B692-6B63DF62C6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4351338"/>
            <a:ext cx="1304925" cy="915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sp>
        <p:nvSpPr>
          <p:cNvPr id="106510" name="Line 15">
            <a:extLst>
              <a:ext uri="{FF2B5EF4-FFF2-40B4-BE49-F238E27FC236}">
                <a16:creationId xmlns:a16="http://schemas.microsoft.com/office/drawing/2014/main" id="{CD96ECA3-8379-E336-1BE7-ACE1AC4CA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9250" y="4162425"/>
            <a:ext cx="1290638" cy="1012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/>
          </a:p>
        </p:txBody>
      </p:sp>
      <p:grpSp>
        <p:nvGrpSpPr>
          <p:cNvPr id="90128" name="Group 16">
            <a:extLst>
              <a:ext uri="{FF2B5EF4-FFF2-40B4-BE49-F238E27FC236}">
                <a16:creationId xmlns:a16="http://schemas.microsoft.com/office/drawing/2014/main" id="{B85CAE32-505D-DF28-1D82-FED3E25B5661}"/>
              </a:ext>
            </a:extLst>
          </p:cNvPr>
          <p:cNvGrpSpPr>
            <a:grpSpLocks/>
          </p:cNvGrpSpPr>
          <p:nvPr/>
        </p:nvGrpSpPr>
        <p:grpSpPr bwMode="auto">
          <a:xfrm>
            <a:off x="5368925" y="2979738"/>
            <a:ext cx="996950" cy="457200"/>
            <a:chOff x="3360" y="2016"/>
            <a:chExt cx="628" cy="288"/>
          </a:xfrm>
        </p:grpSpPr>
        <p:sp>
          <p:nvSpPr>
            <p:cNvPr id="106528" name="Text Box 17">
              <a:extLst>
                <a:ext uri="{FF2B5EF4-FFF2-40B4-BE49-F238E27FC236}">
                  <a16:creationId xmlns:a16="http://schemas.microsoft.com/office/drawing/2014/main" id="{01B7AC3A-4227-1D74-5A39-93E843C8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9" name="Oval 18">
              <a:extLst>
                <a:ext uri="{FF2B5EF4-FFF2-40B4-BE49-F238E27FC236}">
                  <a16:creationId xmlns:a16="http://schemas.microsoft.com/office/drawing/2014/main" id="{276B89DA-E463-8372-5257-C38F5826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131" name="Group 19">
            <a:extLst>
              <a:ext uri="{FF2B5EF4-FFF2-40B4-BE49-F238E27FC236}">
                <a16:creationId xmlns:a16="http://schemas.microsoft.com/office/drawing/2014/main" id="{0F5E99ED-99D8-D00D-1870-93A5E55F3CE8}"/>
              </a:ext>
            </a:extLst>
          </p:cNvPr>
          <p:cNvGrpSpPr>
            <a:grpSpLocks/>
          </p:cNvGrpSpPr>
          <p:nvPr/>
        </p:nvGrpSpPr>
        <p:grpSpPr bwMode="auto">
          <a:xfrm>
            <a:off x="3159125" y="3741738"/>
            <a:ext cx="4638675" cy="762000"/>
            <a:chOff x="1968" y="2496"/>
            <a:chExt cx="2922" cy="480"/>
          </a:xfrm>
        </p:grpSpPr>
        <p:sp>
          <p:nvSpPr>
            <p:cNvPr id="106522" name="Text Box 20">
              <a:extLst>
                <a:ext uri="{FF2B5EF4-FFF2-40B4-BE49-F238E27FC236}">
                  <a16:creationId xmlns:a16="http://schemas.microsoft.com/office/drawing/2014/main" id="{C2199398-84D6-67AE-939F-27BCA3BF5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592"/>
              <a:ext cx="75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(model)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3" name="Text Box 21">
              <a:extLst>
                <a:ext uri="{FF2B5EF4-FFF2-40B4-BE49-F238E27FC236}">
                  <a16:creationId xmlns:a16="http://schemas.microsoft.com/office/drawing/2014/main" id="{018E63EB-D6E3-07DF-092D-C26D997C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5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(year 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4" name="Text Box 22">
              <a:extLst>
                <a:ext uri="{FF2B5EF4-FFF2-40B4-BE49-F238E27FC236}">
                  <a16:creationId xmlns:a16="http://schemas.microsoft.com/office/drawing/2014/main" id="{A10936B2-2BFE-2BB8-0F81-D196F4C89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592"/>
              <a:ext cx="5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(color)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5" name="Oval 23">
              <a:extLst>
                <a:ext uri="{FF2B5EF4-FFF2-40B4-BE49-F238E27FC236}">
                  <a16:creationId xmlns:a16="http://schemas.microsoft.com/office/drawing/2014/main" id="{481B27F8-5444-6679-42FD-6E1BEB5DB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06526" name="Oval 24">
              <a:extLst>
                <a:ext uri="{FF2B5EF4-FFF2-40B4-BE49-F238E27FC236}">
                  <a16:creationId xmlns:a16="http://schemas.microsoft.com/office/drawing/2014/main" id="{B90EBBC4-8BAA-B9C7-EC0F-D71B0E42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06527" name="Oval 25">
              <a:extLst>
                <a:ext uri="{FF2B5EF4-FFF2-40B4-BE49-F238E27FC236}">
                  <a16:creationId xmlns:a16="http://schemas.microsoft.com/office/drawing/2014/main" id="{A9FD465A-8730-51A1-F0D6-6D6D6A85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138" name="Group 26">
            <a:extLst>
              <a:ext uri="{FF2B5EF4-FFF2-40B4-BE49-F238E27FC236}">
                <a16:creationId xmlns:a16="http://schemas.microsoft.com/office/drawing/2014/main" id="{B62CE609-5A1C-E88C-4A9E-6BAABBE1702F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5951538"/>
            <a:ext cx="3027363" cy="365125"/>
            <a:chOff x="3312" y="3888"/>
            <a:chExt cx="1907" cy="230"/>
          </a:xfrm>
        </p:grpSpPr>
        <p:sp>
          <p:nvSpPr>
            <p:cNvPr id="106520" name="Text Box 27">
              <a:extLst>
                <a:ext uri="{FF2B5EF4-FFF2-40B4-BE49-F238E27FC236}">
                  <a16:creationId xmlns:a16="http://schemas.microsoft.com/office/drawing/2014/main" id="{F5187F00-637D-6FC3-C0A8-D23298272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888"/>
              <a:ext cx="152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(color, year, model)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1" name="Oval 28">
              <a:extLst>
                <a:ext uri="{FF2B5EF4-FFF2-40B4-BE49-F238E27FC236}">
                  <a16:creationId xmlns:a16="http://schemas.microsoft.com/office/drawing/2014/main" id="{9C8E0210-F564-BEB9-D1C2-1A7A681C5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9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141" name="Group 29">
            <a:extLst>
              <a:ext uri="{FF2B5EF4-FFF2-40B4-BE49-F238E27FC236}">
                <a16:creationId xmlns:a16="http://schemas.microsoft.com/office/drawing/2014/main" id="{3BF92034-DEBB-F1E2-9C07-F57ABE9C1C01}"/>
              </a:ext>
            </a:extLst>
          </p:cNvPr>
          <p:cNvGrpSpPr>
            <a:grpSpLocks/>
          </p:cNvGrpSpPr>
          <p:nvPr/>
        </p:nvGrpSpPr>
        <p:grpSpPr bwMode="auto">
          <a:xfrm>
            <a:off x="2168525" y="5037138"/>
            <a:ext cx="6457950" cy="593725"/>
            <a:chOff x="1344" y="3312"/>
            <a:chExt cx="4068" cy="374"/>
          </a:xfrm>
        </p:grpSpPr>
        <p:sp>
          <p:nvSpPr>
            <p:cNvPr id="106515" name="Text Box 30">
              <a:extLst>
                <a:ext uri="{FF2B5EF4-FFF2-40B4-BE49-F238E27FC236}">
                  <a16:creationId xmlns:a16="http://schemas.microsoft.com/office/drawing/2014/main" id="{20218BD6-81A6-16C3-DB80-991AFBF26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12"/>
              <a:ext cx="10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(year, model)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6" name="Text Box 31">
              <a:extLst>
                <a:ext uri="{FF2B5EF4-FFF2-40B4-BE49-F238E27FC236}">
                  <a16:creationId xmlns:a16="http://schemas.microsoft.com/office/drawing/2014/main" id="{5E01E19F-0FC5-8A5D-1287-D79D1AC16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10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(model, color)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7" name="Text Box 32">
              <a:extLst>
                <a:ext uri="{FF2B5EF4-FFF2-40B4-BE49-F238E27FC236}">
                  <a16:creationId xmlns:a16="http://schemas.microsoft.com/office/drawing/2014/main" id="{1FEC26EF-50EE-C2E0-BB4F-3AFEC9086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312"/>
              <a:ext cx="9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(color, year)</a:t>
              </a:r>
              <a:endParaRPr lang="en-US" altLang="it-IT" sz="2400" u="sng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18" name="Oval 33">
              <a:extLst>
                <a:ext uri="{FF2B5EF4-FFF2-40B4-BE49-F238E27FC236}">
                  <a16:creationId xmlns:a16="http://schemas.microsoft.com/office/drawing/2014/main" id="{956BFC8C-20A4-E63E-46CB-A3E13E12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06519" name="Oval 34">
              <a:extLst>
                <a:ext uri="{FF2B5EF4-FFF2-40B4-BE49-F238E27FC236}">
                  <a16:creationId xmlns:a16="http://schemas.microsoft.com/office/drawing/2014/main" id="{B61D43BA-CADB-BF93-1857-4725BDF90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1ADF465F-A3C2-E632-0620-4A4F64271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8153400" cy="1066800"/>
          </a:xfrm>
        </p:spPr>
        <p:txBody>
          <a:bodyPr/>
          <a:lstStyle/>
          <a:p>
            <a:r>
              <a:rPr lang="it-IT" altLang="it-IT" sz="4800"/>
              <a:t>Un esempio di DW e delle diverse parti di interesse per diversi ruoli aziendali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olo 1">
            <a:extLst>
              <a:ext uri="{FF2B5EF4-FFF2-40B4-BE49-F238E27FC236}">
                <a16:creationId xmlns:a16="http://schemas.microsoft.com/office/drawing/2014/main" id="{8DA83445-557D-59A5-15B7-720B1EAC6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8001000" cy="620713"/>
          </a:xfrm>
        </p:spPr>
        <p:txBody>
          <a:bodyPr/>
          <a:lstStyle/>
          <a:p>
            <a:r>
              <a:rPr lang="it-IT" altLang="it-IT"/>
              <a:t>Intelligence</a:t>
            </a:r>
          </a:p>
        </p:txBody>
      </p:sp>
      <p:sp>
        <p:nvSpPr>
          <p:cNvPr id="26626" name="Segnaposto contenuto 2">
            <a:extLst>
              <a:ext uri="{FF2B5EF4-FFF2-40B4-BE49-F238E27FC236}">
                <a16:creationId xmlns:a16="http://schemas.microsoft.com/office/drawing/2014/main" id="{38A7B561-3E7E-948E-8CE4-5A7E4910B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836613"/>
            <a:ext cx="8001000" cy="3733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it-IT" altLang="it-IT"/>
              <a:t>In passato i dirigenti aziendali esperti:</a:t>
            </a:r>
          </a:p>
          <a:p>
            <a:pPr lvl="1">
              <a:spcBef>
                <a:spcPts val="1200"/>
              </a:spcBef>
            </a:pPr>
            <a:r>
              <a:rPr lang="it-IT" altLang="it-IT"/>
              <a:t>Comunicavano con i loro dipendenti</a:t>
            </a:r>
          </a:p>
          <a:p>
            <a:pPr lvl="1">
              <a:spcBef>
                <a:spcPts val="1200"/>
              </a:spcBef>
            </a:pPr>
            <a:r>
              <a:rPr lang="it-IT" altLang="it-IT"/>
              <a:t>Controllavano I dati fondamentali delle vendite e delle redditività</a:t>
            </a:r>
          </a:p>
          <a:p>
            <a:pPr lvl="1">
              <a:spcBef>
                <a:spcPts val="1200"/>
              </a:spcBef>
            </a:pPr>
            <a:r>
              <a:rPr lang="it-IT" altLang="it-IT"/>
              <a:t>Team scelti seguivano l’attività della concorrenza</a:t>
            </a:r>
          </a:p>
          <a:p>
            <a:pPr lvl="1">
              <a:spcBef>
                <a:spcPts val="1200"/>
              </a:spcBef>
            </a:pPr>
            <a:r>
              <a:rPr lang="it-IT" altLang="it-IT"/>
              <a:t>Si basavano sulle nude cifre, sull’intuito, sui negoziati e sulla fortuna</a:t>
            </a:r>
          </a:p>
          <a:p>
            <a:pPr>
              <a:spcBef>
                <a:spcPts val="1200"/>
              </a:spcBef>
            </a:pPr>
            <a:r>
              <a:rPr lang="it-IT" altLang="it-IT"/>
              <a:t>Questi ingredienti rimangono dei prerequisiti per il successo negli affari, ma nell’attuale economia (</a:t>
            </a:r>
            <a:r>
              <a:rPr lang="it-IT" altLang="it-IT" sz="2400" i="1"/>
              <a:t>società della conoscenza</a:t>
            </a:r>
            <a:r>
              <a:rPr lang="it-IT" altLang="it-IT"/>
              <a:t>) abbiamo bisogno di qualcosa in più: </a:t>
            </a:r>
            <a:r>
              <a:rPr lang="it-IT" altLang="it-IT" i="1"/>
              <a:t>intelligence</a:t>
            </a:r>
            <a:endParaRPr lang="it-IT" altLang="it-IT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73C4B56E-C23E-4C72-8390-0DEF90B37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it-IT" altLang="it-IT"/>
              <a:t>Data warehouse su vendite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63AC778A-2B15-B89E-C670-371868981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95800"/>
          </a:xfrm>
        </p:spPr>
        <p:txBody>
          <a:bodyPr/>
          <a:lstStyle/>
          <a:p>
            <a:r>
              <a:rPr lang="it-IT" altLang="it-IT"/>
              <a:t>Fatto: </a:t>
            </a:r>
            <a:r>
              <a:rPr lang="it-IT" altLang="it-IT">
                <a:solidFill>
                  <a:schemeClr val="accent2"/>
                </a:solidFill>
              </a:rPr>
              <a:t>vendite</a:t>
            </a:r>
          </a:p>
          <a:p>
            <a:r>
              <a:rPr lang="it-IT" altLang="it-IT"/>
              <a:t>Misura: </a:t>
            </a:r>
            <a:r>
              <a:rPr lang="it-IT" altLang="it-IT">
                <a:solidFill>
                  <a:schemeClr val="accent2"/>
                </a:solidFill>
              </a:rPr>
              <a:t>quantita</a:t>
            </a:r>
            <a:r>
              <a:rPr lang="ja-JP" altLang="it-IT">
                <a:solidFill>
                  <a:schemeClr val="accent2"/>
                </a:solidFill>
              </a:rPr>
              <a:t>’</a:t>
            </a:r>
            <a:endParaRPr lang="it-IT" altLang="ja-JP">
              <a:solidFill>
                <a:schemeClr val="accent2"/>
              </a:solidFill>
            </a:endParaRPr>
          </a:p>
          <a:p>
            <a:r>
              <a:rPr lang="it-IT" altLang="it-IT"/>
              <a:t>Dimensioni</a:t>
            </a:r>
          </a:p>
          <a:p>
            <a:pPr lvl="1"/>
            <a:r>
              <a:rPr lang="it-IT" altLang="it-IT">
                <a:solidFill>
                  <a:schemeClr val="accent2"/>
                </a:solidFill>
              </a:rPr>
              <a:t>Aree di mercato (</a:t>
            </a:r>
            <a:r>
              <a:rPr lang="it-IT" altLang="it-IT" u="sng">
                <a:solidFill>
                  <a:schemeClr val="accent2"/>
                </a:solidFill>
              </a:rPr>
              <a:t>Regione</a:t>
            </a:r>
            <a:r>
              <a:rPr lang="it-IT" altLang="it-IT">
                <a:solidFill>
                  <a:schemeClr val="accent2"/>
                </a:solidFill>
              </a:rPr>
              <a:t>, Zona goegrafica)</a:t>
            </a:r>
          </a:p>
          <a:p>
            <a:pPr lvl="1"/>
            <a:r>
              <a:rPr lang="it-IT" altLang="it-IT">
                <a:solidFill>
                  <a:schemeClr val="accent2"/>
                </a:solidFill>
              </a:rPr>
              <a:t>Prodotti (</a:t>
            </a:r>
            <a:r>
              <a:rPr lang="it-IT" altLang="it-IT" u="sng">
                <a:solidFill>
                  <a:schemeClr val="accent2"/>
                </a:solidFill>
              </a:rPr>
              <a:t>NomeP</a:t>
            </a:r>
            <a:r>
              <a:rPr lang="it-IT" altLang="it-IT">
                <a:solidFill>
                  <a:schemeClr val="accent2"/>
                </a:solidFill>
              </a:rPr>
              <a:t>, TipoP, Sett. merceologico)</a:t>
            </a:r>
          </a:p>
          <a:p>
            <a:pPr lvl="1"/>
            <a:r>
              <a:rPr lang="it-IT" altLang="it-IT">
                <a:solidFill>
                  <a:schemeClr val="accent2"/>
                </a:solidFill>
              </a:rPr>
              <a:t>Periodi di tempo (</a:t>
            </a:r>
            <a:r>
              <a:rPr lang="it-IT" altLang="it-IT" u="sng">
                <a:solidFill>
                  <a:schemeClr val="accent2"/>
                </a:solidFill>
              </a:rPr>
              <a:t>Mese_dell</a:t>
            </a:r>
            <a:r>
              <a:rPr lang="ja-JP" altLang="it-IT" u="sng">
                <a:solidFill>
                  <a:schemeClr val="accent2"/>
                </a:solidFill>
              </a:rPr>
              <a:t>’</a:t>
            </a:r>
            <a:r>
              <a:rPr lang="it-IT" altLang="ja-JP" u="sng">
                <a:solidFill>
                  <a:schemeClr val="accent2"/>
                </a:solidFill>
              </a:rPr>
              <a:t>_anno</a:t>
            </a:r>
            <a:r>
              <a:rPr lang="it-IT" altLang="ja-JP">
                <a:solidFill>
                  <a:schemeClr val="accent2"/>
                </a:solidFill>
              </a:rPr>
              <a:t>, Anno)</a:t>
            </a:r>
          </a:p>
          <a:p>
            <a:pPr lvl="1"/>
            <a:endParaRPr lang="it-IT" altLang="it-IT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C1124CA9-E8AA-78E3-AC8C-99DC633B6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it-IT" altLang="it-IT"/>
              <a:t>Struttura dello star schema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BAE0C17B-3773-D831-B7D2-4686D9A1A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495800"/>
          </a:xfrm>
        </p:spPr>
        <p:txBody>
          <a:bodyPr/>
          <a:lstStyle/>
          <a:p>
            <a:r>
              <a:rPr lang="it-IT" altLang="it-IT"/>
              <a:t>Tabella dei fatti</a:t>
            </a:r>
          </a:p>
          <a:p>
            <a:r>
              <a:rPr lang="it-IT" altLang="it-IT">
                <a:solidFill>
                  <a:schemeClr val="accent2"/>
                </a:solidFill>
              </a:rPr>
              <a:t>Vendite (</a:t>
            </a:r>
            <a:r>
              <a:rPr lang="it-IT" altLang="it-IT" u="sng">
                <a:solidFill>
                  <a:schemeClr val="accent2"/>
                </a:solidFill>
              </a:rPr>
              <a:t>Regione, NomeP, Mese-dell-anno</a:t>
            </a:r>
            <a:r>
              <a:rPr lang="it-IT" altLang="it-IT">
                <a:solidFill>
                  <a:schemeClr val="accent2"/>
                </a:solidFill>
              </a:rPr>
              <a:t>, quantita</a:t>
            </a:r>
            <a:r>
              <a:rPr lang="ja-JP" altLang="it-IT">
                <a:solidFill>
                  <a:schemeClr val="accent2"/>
                </a:solidFill>
              </a:rPr>
              <a:t>’</a:t>
            </a:r>
            <a:r>
              <a:rPr lang="it-IT" altLang="ja-JP">
                <a:solidFill>
                  <a:schemeClr val="accent2"/>
                </a:solidFill>
              </a:rPr>
              <a:t>)</a:t>
            </a:r>
          </a:p>
          <a:p>
            <a:r>
              <a:rPr lang="it-IT" altLang="it-IT"/>
              <a:t>Tabelle delle Dimensioni</a:t>
            </a:r>
          </a:p>
          <a:p>
            <a:r>
              <a:rPr lang="it-IT" altLang="it-IT">
                <a:solidFill>
                  <a:schemeClr val="accent2"/>
                </a:solidFill>
              </a:rPr>
              <a:t>Aree di mercato (</a:t>
            </a:r>
            <a:r>
              <a:rPr lang="it-IT" altLang="it-IT" u="sng">
                <a:solidFill>
                  <a:schemeClr val="accent2"/>
                </a:solidFill>
              </a:rPr>
              <a:t>Regione</a:t>
            </a:r>
            <a:r>
              <a:rPr lang="it-IT" altLang="it-IT">
                <a:solidFill>
                  <a:schemeClr val="accent2"/>
                </a:solidFill>
              </a:rPr>
              <a:t>, Zona geografica)</a:t>
            </a:r>
          </a:p>
          <a:p>
            <a:r>
              <a:rPr lang="it-IT" altLang="it-IT">
                <a:solidFill>
                  <a:schemeClr val="accent2"/>
                </a:solidFill>
              </a:rPr>
              <a:t>Prodotti (</a:t>
            </a:r>
            <a:r>
              <a:rPr lang="it-IT" altLang="it-IT" u="sng">
                <a:solidFill>
                  <a:schemeClr val="accent2"/>
                </a:solidFill>
              </a:rPr>
              <a:t>NomeP</a:t>
            </a:r>
            <a:r>
              <a:rPr lang="it-IT" altLang="it-IT">
                <a:solidFill>
                  <a:schemeClr val="accent2"/>
                </a:solidFill>
              </a:rPr>
              <a:t>, TipoP, Settore merceologico)</a:t>
            </a:r>
          </a:p>
          <a:p>
            <a:r>
              <a:rPr lang="it-IT" altLang="it-IT">
                <a:solidFill>
                  <a:schemeClr val="accent2"/>
                </a:solidFill>
              </a:rPr>
              <a:t>Periodi di tempo (</a:t>
            </a:r>
            <a:r>
              <a:rPr lang="it-IT" altLang="it-IT" u="sng">
                <a:solidFill>
                  <a:schemeClr val="accent2"/>
                </a:solidFill>
              </a:rPr>
              <a:t>Mese_dell</a:t>
            </a:r>
            <a:r>
              <a:rPr lang="ja-JP" altLang="it-IT" u="sng">
                <a:solidFill>
                  <a:schemeClr val="accent2"/>
                </a:solidFill>
              </a:rPr>
              <a:t>’</a:t>
            </a:r>
            <a:r>
              <a:rPr lang="it-IT" altLang="ja-JP" u="sng">
                <a:solidFill>
                  <a:schemeClr val="accent2"/>
                </a:solidFill>
              </a:rPr>
              <a:t>_anno</a:t>
            </a:r>
            <a:r>
              <a:rPr lang="it-IT" altLang="ja-JP">
                <a:solidFill>
                  <a:schemeClr val="accent2"/>
                </a:solidFill>
              </a:rPr>
              <a:t>, Anno)</a:t>
            </a:r>
          </a:p>
          <a:p>
            <a:endParaRPr lang="it-IT" altLang="it-IT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C8E36F81-1161-E595-C765-605B91560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4000"/>
              <a:t>Struttura della azienda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6FE9E4D5-0E01-7B47-1E15-D6033F991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/>
              <a:t>Due tipi di divisioni</a:t>
            </a:r>
          </a:p>
          <a:p>
            <a:pPr lvl="1"/>
            <a:r>
              <a:rPr lang="it-IT" altLang="it-IT"/>
              <a:t>Per regioni</a:t>
            </a:r>
          </a:p>
          <a:p>
            <a:pPr lvl="1"/>
            <a:r>
              <a:rPr lang="it-IT" altLang="it-IT"/>
              <a:t>Per prodotti</a:t>
            </a:r>
          </a:p>
          <a:p>
            <a:r>
              <a:rPr lang="it-IT" altLang="it-IT"/>
              <a:t>A livello centrale</a:t>
            </a:r>
          </a:p>
          <a:p>
            <a:pPr lvl="1"/>
            <a:r>
              <a:rPr lang="it-IT" altLang="it-IT"/>
              <a:t>Divisione strategica</a:t>
            </a:r>
          </a:p>
          <a:p>
            <a:pPr lvl="1"/>
            <a:r>
              <a:rPr lang="it-IT" altLang="it-IT"/>
              <a:t>Divisione finanziaria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21B2625-E12D-7FD5-F88A-A66598C7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5400"/>
              <a:t>Ruoli aziendali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CD75E31B-8868-DC93-B5D5-B66310F7E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210550" cy="4495800"/>
          </a:xfrm>
        </p:spPr>
        <p:txBody>
          <a:bodyPr/>
          <a:lstStyle/>
          <a:p>
            <a:r>
              <a:rPr lang="it-IT" altLang="it-IT" sz="2400"/>
              <a:t>Manager regionale per n regioni</a:t>
            </a:r>
          </a:p>
          <a:p>
            <a:r>
              <a:rPr lang="it-IT" altLang="it-IT" sz="2400"/>
              <a:t>Manager di prodotto per m prodotti</a:t>
            </a:r>
          </a:p>
          <a:p>
            <a:r>
              <a:rPr lang="it-IT" altLang="it-IT" sz="2400"/>
              <a:t>Manager strategico: uno </a:t>
            </a:r>
          </a:p>
          <a:p>
            <a:r>
              <a:rPr lang="it-IT" altLang="it-IT" sz="2400"/>
              <a:t>Manager finanziario: uno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F798E46-C2AC-0E8D-4351-A2E4524AB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066800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Rappresentazione multidimensionale dei dati</a:t>
            </a:r>
          </a:p>
        </p:txBody>
      </p:sp>
      <p:sp>
        <p:nvSpPr>
          <p:cNvPr id="112642" name="Rectangle 388">
            <a:extLst>
              <a:ext uri="{FF2B5EF4-FFF2-40B4-BE49-F238E27FC236}">
                <a16:creationId xmlns:a16="http://schemas.microsoft.com/office/drawing/2014/main" id="{16D9C376-2AD4-892D-CCA3-7FA16339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870325"/>
            <a:ext cx="13636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00E400"/>
                </a:solidFill>
              </a:rPr>
              <a:t>Prodotti</a:t>
            </a:r>
          </a:p>
        </p:txBody>
      </p:sp>
      <p:sp>
        <p:nvSpPr>
          <p:cNvPr id="112643" name="Rectangle 389">
            <a:extLst>
              <a:ext uri="{FF2B5EF4-FFF2-40B4-BE49-F238E27FC236}">
                <a16:creationId xmlns:a16="http://schemas.microsoft.com/office/drawing/2014/main" id="{0998913A-9E6F-6CE2-4799-FADCC4AF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68963"/>
            <a:ext cx="2786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00E400"/>
                </a:solidFill>
              </a:rPr>
              <a:t>Periodi di tempo</a:t>
            </a:r>
          </a:p>
        </p:txBody>
      </p:sp>
      <p:sp>
        <p:nvSpPr>
          <p:cNvPr id="112644" name="Rectangle 390">
            <a:extLst>
              <a:ext uri="{FF2B5EF4-FFF2-40B4-BE49-F238E27FC236}">
                <a16:creationId xmlns:a16="http://schemas.microsoft.com/office/drawing/2014/main" id="{9AD5310B-0571-7654-1C83-060525E1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26908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00E400"/>
                </a:solidFill>
              </a:rPr>
              <a:t>Aree di mercato</a:t>
            </a:r>
          </a:p>
        </p:txBody>
      </p:sp>
      <p:sp>
        <p:nvSpPr>
          <p:cNvPr id="112645" name="Rectangle 391">
            <a:extLst>
              <a:ext uri="{FF2B5EF4-FFF2-40B4-BE49-F238E27FC236}">
                <a16:creationId xmlns:a16="http://schemas.microsoft.com/office/drawing/2014/main" id="{6DF0D883-2385-CAFC-6713-A6A46BC5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81400"/>
            <a:ext cx="1444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chemeClr val="hlink"/>
                </a:solidFill>
              </a:rPr>
              <a:t>Quantità</a:t>
            </a:r>
          </a:p>
        </p:txBody>
      </p:sp>
      <p:grpSp>
        <p:nvGrpSpPr>
          <p:cNvPr id="112646" name="Group 392">
            <a:extLst>
              <a:ext uri="{FF2B5EF4-FFF2-40B4-BE49-F238E27FC236}">
                <a16:creationId xmlns:a16="http://schemas.microsoft.com/office/drawing/2014/main" id="{172A6282-CFFC-AC87-AAC1-AFDB03328E39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3748088"/>
            <a:ext cx="585788" cy="130175"/>
            <a:chOff x="1672" y="2411"/>
            <a:chExt cx="273" cy="82"/>
          </a:xfrm>
        </p:grpSpPr>
        <p:sp>
          <p:nvSpPr>
            <p:cNvPr id="96649" name="Freeform 393">
              <a:extLst>
                <a:ext uri="{FF2B5EF4-FFF2-40B4-BE49-F238E27FC236}">
                  <a16:creationId xmlns:a16="http://schemas.microsoft.com/office/drawing/2014/main" id="{7A1C26C2-0CFD-797F-A0C7-FF3560A5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" y="2444"/>
              <a:ext cx="202" cy="17"/>
            </a:xfrm>
            <a:custGeom>
              <a:avLst/>
              <a:gdLst>
                <a:gd name="T0" fmla="*/ 202 w 202"/>
                <a:gd name="T1" fmla="*/ 9 h 17"/>
                <a:gd name="T2" fmla="*/ 202 w 202"/>
                <a:gd name="T3" fmla="*/ 0 h 17"/>
                <a:gd name="T4" fmla="*/ 0 w 202"/>
                <a:gd name="T5" fmla="*/ 0 h 17"/>
                <a:gd name="T6" fmla="*/ 0 w 202"/>
                <a:gd name="T7" fmla="*/ 17 h 17"/>
                <a:gd name="T8" fmla="*/ 202 w 202"/>
                <a:gd name="T9" fmla="*/ 17 h 17"/>
                <a:gd name="T10" fmla="*/ 202 w 202"/>
                <a:gd name="T11" fmla="*/ 9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" h="17">
                  <a:moveTo>
                    <a:pt x="202" y="9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02" y="17"/>
                  </a:lnTo>
                  <a:lnTo>
                    <a:pt x="202" y="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96650" name="Freeform 394">
              <a:extLst>
                <a:ext uri="{FF2B5EF4-FFF2-40B4-BE49-F238E27FC236}">
                  <a16:creationId xmlns:a16="http://schemas.microsoft.com/office/drawing/2014/main" id="{73F669AA-865D-4FD8-41B8-77A59224F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2411"/>
              <a:ext cx="77" cy="82"/>
            </a:xfrm>
            <a:custGeom>
              <a:avLst/>
              <a:gdLst>
                <a:gd name="T0" fmla="*/ 0 w 77"/>
                <a:gd name="T1" fmla="*/ 0 h 82"/>
                <a:gd name="T2" fmla="*/ 77 w 77"/>
                <a:gd name="T3" fmla="*/ 42 h 82"/>
                <a:gd name="T4" fmla="*/ 0 w 77"/>
                <a:gd name="T5" fmla="*/ 82 h 82"/>
                <a:gd name="T6" fmla="*/ 0 w 77"/>
                <a:gd name="T7" fmla="*/ 0 h 82"/>
                <a:gd name="T8" fmla="*/ 77 w 77"/>
                <a:gd name="T9" fmla="*/ 42 h 82"/>
                <a:gd name="T10" fmla="*/ 0 w 77"/>
                <a:gd name="T11" fmla="*/ 0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7" h="82">
                  <a:moveTo>
                    <a:pt x="0" y="0"/>
                  </a:moveTo>
                  <a:lnTo>
                    <a:pt x="77" y="4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outerShdw blurRad="63500" dist="38099" dir="2700000" algn="ctr" rotWithShape="0">
                <a:srgbClr val="000000">
                  <a:alpha val="74997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sp>
        <p:nvSpPr>
          <p:cNvPr id="112647" name="Rectangle 395">
            <a:extLst>
              <a:ext uri="{FF2B5EF4-FFF2-40B4-BE49-F238E27FC236}">
                <a16:creationId xmlns:a16="http://schemas.microsoft.com/office/drawing/2014/main" id="{B3922B3D-41DB-0F1E-68E5-C74FDE49A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54363"/>
            <a:ext cx="1285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66FFCC"/>
                </a:solidFill>
              </a:rPr>
              <a:t>Vendite</a:t>
            </a:r>
          </a:p>
        </p:txBody>
      </p:sp>
      <p:grpSp>
        <p:nvGrpSpPr>
          <p:cNvPr id="112648" name="Group 396">
            <a:extLst>
              <a:ext uri="{FF2B5EF4-FFF2-40B4-BE49-F238E27FC236}">
                <a16:creationId xmlns:a16="http://schemas.microsoft.com/office/drawing/2014/main" id="{C7D57B14-007C-B347-59C3-D7B1008D3334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438400"/>
            <a:ext cx="3132138" cy="3167063"/>
            <a:chOff x="2012" y="1546"/>
            <a:chExt cx="1973" cy="1995"/>
          </a:xfrm>
        </p:grpSpPr>
        <p:sp>
          <p:nvSpPr>
            <p:cNvPr id="112649" name="Freeform 397">
              <a:extLst>
                <a:ext uri="{FF2B5EF4-FFF2-40B4-BE49-F238E27FC236}">
                  <a16:creationId xmlns:a16="http://schemas.microsoft.com/office/drawing/2014/main" id="{9BA7DBCD-BE74-75FD-70BC-3BBC5B482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07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50" name="Freeform 398">
              <a:extLst>
                <a:ext uri="{FF2B5EF4-FFF2-40B4-BE49-F238E27FC236}">
                  <a16:creationId xmlns:a16="http://schemas.microsoft.com/office/drawing/2014/main" id="{02A3EB00-A9A3-B6F4-5455-A1EAD16D0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507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51" name="Freeform 399">
              <a:extLst>
                <a:ext uri="{FF2B5EF4-FFF2-40B4-BE49-F238E27FC236}">
                  <a16:creationId xmlns:a16="http://schemas.microsoft.com/office/drawing/2014/main" id="{97A27B3F-4322-E8CD-86A9-071782FC6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2507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52" name="Freeform 400">
              <a:extLst>
                <a:ext uri="{FF2B5EF4-FFF2-40B4-BE49-F238E27FC236}">
                  <a16:creationId xmlns:a16="http://schemas.microsoft.com/office/drawing/2014/main" id="{82390D5C-F704-2788-3328-7C2F2DD6B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2507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53" name="Freeform 401">
              <a:extLst>
                <a:ext uri="{FF2B5EF4-FFF2-40B4-BE49-F238E27FC236}">
                  <a16:creationId xmlns:a16="http://schemas.microsoft.com/office/drawing/2014/main" id="{56861484-D1BC-66EE-BEEC-A577DCB40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430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54" name="Freeform 402">
              <a:extLst>
                <a:ext uri="{FF2B5EF4-FFF2-40B4-BE49-F238E27FC236}">
                  <a16:creationId xmlns:a16="http://schemas.microsoft.com/office/drawing/2014/main" id="{EC67C906-1071-7313-306B-036B19994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430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55" name="Freeform 403">
              <a:extLst>
                <a:ext uri="{FF2B5EF4-FFF2-40B4-BE49-F238E27FC236}">
                  <a16:creationId xmlns:a16="http://schemas.microsoft.com/office/drawing/2014/main" id="{F08A1403-49B8-21D8-2F94-32D9B138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620"/>
              <a:ext cx="183" cy="309"/>
            </a:xfrm>
            <a:custGeom>
              <a:avLst/>
              <a:gdLst>
                <a:gd name="T0" fmla="*/ 0 w 183"/>
                <a:gd name="T1" fmla="*/ 232 h 309"/>
                <a:gd name="T2" fmla="*/ 0 w 183"/>
                <a:gd name="T3" fmla="*/ 0 h 309"/>
                <a:gd name="T4" fmla="*/ 183 w 183"/>
                <a:gd name="T5" fmla="*/ 77 h 309"/>
                <a:gd name="T6" fmla="*/ 183 w 183"/>
                <a:gd name="T7" fmla="*/ 309 h 309"/>
                <a:gd name="T8" fmla="*/ 0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2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56" name="Freeform 404">
              <a:extLst>
                <a:ext uri="{FF2B5EF4-FFF2-40B4-BE49-F238E27FC236}">
                  <a16:creationId xmlns:a16="http://schemas.microsoft.com/office/drawing/2014/main" id="{52E076AD-43FC-4782-C918-A0460530A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620"/>
              <a:ext cx="183" cy="309"/>
            </a:xfrm>
            <a:custGeom>
              <a:avLst/>
              <a:gdLst>
                <a:gd name="T0" fmla="*/ 0 w 183"/>
                <a:gd name="T1" fmla="*/ 232 h 309"/>
                <a:gd name="T2" fmla="*/ 0 w 183"/>
                <a:gd name="T3" fmla="*/ 0 h 309"/>
                <a:gd name="T4" fmla="*/ 183 w 183"/>
                <a:gd name="T5" fmla="*/ 77 h 309"/>
                <a:gd name="T6" fmla="*/ 183 w 183"/>
                <a:gd name="T7" fmla="*/ 309 h 309"/>
                <a:gd name="T8" fmla="*/ 0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2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57" name="Freeform 405">
              <a:extLst>
                <a:ext uri="{FF2B5EF4-FFF2-40B4-BE49-F238E27FC236}">
                  <a16:creationId xmlns:a16="http://schemas.microsoft.com/office/drawing/2014/main" id="{C5878B28-9098-B0AB-85E2-C758E8546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620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58" name="Freeform 406">
              <a:extLst>
                <a:ext uri="{FF2B5EF4-FFF2-40B4-BE49-F238E27FC236}">
                  <a16:creationId xmlns:a16="http://schemas.microsoft.com/office/drawing/2014/main" id="{C9F8B977-A5DC-6495-C42A-0283787A3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620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59" name="Freeform 407">
              <a:extLst>
                <a:ext uri="{FF2B5EF4-FFF2-40B4-BE49-F238E27FC236}">
                  <a16:creationId xmlns:a16="http://schemas.microsoft.com/office/drawing/2014/main" id="{941C5F25-56A6-5843-0251-078EC3CF2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543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3 w 363"/>
                <a:gd name="T3" fmla="*/ 0 h 154"/>
                <a:gd name="T4" fmla="*/ 363 w 363"/>
                <a:gd name="T5" fmla="*/ 77 h 154"/>
                <a:gd name="T6" fmla="*/ 183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60" name="Freeform 408">
              <a:extLst>
                <a:ext uri="{FF2B5EF4-FFF2-40B4-BE49-F238E27FC236}">
                  <a16:creationId xmlns:a16="http://schemas.microsoft.com/office/drawing/2014/main" id="{D5AB4BED-34EF-E635-71C7-1BC1C0887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543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3 w 363"/>
                <a:gd name="T3" fmla="*/ 0 h 154"/>
                <a:gd name="T4" fmla="*/ 363 w 363"/>
                <a:gd name="T5" fmla="*/ 77 h 154"/>
                <a:gd name="T6" fmla="*/ 183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61" name="Freeform 409">
              <a:extLst>
                <a:ext uri="{FF2B5EF4-FFF2-40B4-BE49-F238E27FC236}">
                  <a16:creationId xmlns:a16="http://schemas.microsoft.com/office/drawing/2014/main" id="{A6EA2FF3-2E7A-B7F4-2AD8-38816F04D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733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62" name="Freeform 410">
              <a:extLst>
                <a:ext uri="{FF2B5EF4-FFF2-40B4-BE49-F238E27FC236}">
                  <a16:creationId xmlns:a16="http://schemas.microsoft.com/office/drawing/2014/main" id="{E45E64DA-DBC1-F3E0-0D38-283E6218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733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63" name="Freeform 411">
              <a:extLst>
                <a:ext uri="{FF2B5EF4-FFF2-40B4-BE49-F238E27FC236}">
                  <a16:creationId xmlns:a16="http://schemas.microsoft.com/office/drawing/2014/main" id="{5B2A2955-A529-D502-D69D-F0A7D7852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733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64" name="Freeform 412">
              <a:extLst>
                <a:ext uri="{FF2B5EF4-FFF2-40B4-BE49-F238E27FC236}">
                  <a16:creationId xmlns:a16="http://schemas.microsoft.com/office/drawing/2014/main" id="{E38A3883-EE2B-48FD-759E-2BE770718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733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65" name="Freeform 413">
              <a:extLst>
                <a:ext uri="{FF2B5EF4-FFF2-40B4-BE49-F238E27FC236}">
                  <a16:creationId xmlns:a16="http://schemas.microsoft.com/office/drawing/2014/main" id="{07A41A28-E355-FBB2-B067-48A77C898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657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2 w 362"/>
                <a:gd name="T3" fmla="*/ 0 h 153"/>
                <a:gd name="T4" fmla="*/ 362 w 362"/>
                <a:gd name="T5" fmla="*/ 76 h 153"/>
                <a:gd name="T6" fmla="*/ 182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66" name="Freeform 414">
              <a:extLst>
                <a:ext uri="{FF2B5EF4-FFF2-40B4-BE49-F238E27FC236}">
                  <a16:creationId xmlns:a16="http://schemas.microsoft.com/office/drawing/2014/main" id="{251C51C3-FA03-3A93-0697-C192BED78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657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2 w 362"/>
                <a:gd name="T3" fmla="*/ 0 h 153"/>
                <a:gd name="T4" fmla="*/ 362 w 362"/>
                <a:gd name="T5" fmla="*/ 76 h 153"/>
                <a:gd name="T6" fmla="*/ 182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67" name="Freeform 415">
              <a:extLst>
                <a:ext uri="{FF2B5EF4-FFF2-40B4-BE49-F238E27FC236}">
                  <a16:creationId xmlns:a16="http://schemas.microsoft.com/office/drawing/2014/main" id="{70CC767A-0A65-8DAC-E31E-88E5E9BA6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847"/>
              <a:ext cx="183" cy="308"/>
            </a:xfrm>
            <a:custGeom>
              <a:avLst/>
              <a:gdLst>
                <a:gd name="T0" fmla="*/ 0 w 183"/>
                <a:gd name="T1" fmla="*/ 232 h 308"/>
                <a:gd name="T2" fmla="*/ 0 w 183"/>
                <a:gd name="T3" fmla="*/ 0 h 308"/>
                <a:gd name="T4" fmla="*/ 183 w 183"/>
                <a:gd name="T5" fmla="*/ 76 h 308"/>
                <a:gd name="T6" fmla="*/ 183 w 183"/>
                <a:gd name="T7" fmla="*/ 308 h 308"/>
                <a:gd name="T8" fmla="*/ 0 w 183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8">
                  <a:moveTo>
                    <a:pt x="0" y="232"/>
                  </a:moveTo>
                  <a:lnTo>
                    <a:pt x="0" y="0"/>
                  </a:lnTo>
                  <a:lnTo>
                    <a:pt x="183" y="76"/>
                  </a:lnTo>
                  <a:lnTo>
                    <a:pt x="183" y="308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68" name="Freeform 416">
              <a:extLst>
                <a:ext uri="{FF2B5EF4-FFF2-40B4-BE49-F238E27FC236}">
                  <a16:creationId xmlns:a16="http://schemas.microsoft.com/office/drawing/2014/main" id="{A992D13D-2E80-DC15-1975-FE1505BC2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847"/>
              <a:ext cx="183" cy="308"/>
            </a:xfrm>
            <a:custGeom>
              <a:avLst/>
              <a:gdLst>
                <a:gd name="T0" fmla="*/ 0 w 183"/>
                <a:gd name="T1" fmla="*/ 232 h 308"/>
                <a:gd name="T2" fmla="*/ 0 w 183"/>
                <a:gd name="T3" fmla="*/ 0 h 308"/>
                <a:gd name="T4" fmla="*/ 183 w 183"/>
                <a:gd name="T5" fmla="*/ 76 h 308"/>
                <a:gd name="T6" fmla="*/ 183 w 183"/>
                <a:gd name="T7" fmla="*/ 308 h 308"/>
                <a:gd name="T8" fmla="*/ 0 w 183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8">
                  <a:moveTo>
                    <a:pt x="0" y="232"/>
                  </a:moveTo>
                  <a:lnTo>
                    <a:pt x="0" y="0"/>
                  </a:lnTo>
                  <a:lnTo>
                    <a:pt x="183" y="76"/>
                  </a:lnTo>
                  <a:lnTo>
                    <a:pt x="183" y="308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69" name="Freeform 417">
              <a:extLst>
                <a:ext uri="{FF2B5EF4-FFF2-40B4-BE49-F238E27FC236}">
                  <a16:creationId xmlns:a16="http://schemas.microsoft.com/office/drawing/2014/main" id="{009D8C03-6387-3278-72AC-493D26461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847"/>
              <a:ext cx="180" cy="308"/>
            </a:xfrm>
            <a:custGeom>
              <a:avLst/>
              <a:gdLst>
                <a:gd name="T0" fmla="*/ 180 w 180"/>
                <a:gd name="T1" fmla="*/ 232 h 308"/>
                <a:gd name="T2" fmla="*/ 180 w 180"/>
                <a:gd name="T3" fmla="*/ 0 h 308"/>
                <a:gd name="T4" fmla="*/ 0 w 180"/>
                <a:gd name="T5" fmla="*/ 76 h 308"/>
                <a:gd name="T6" fmla="*/ 0 w 180"/>
                <a:gd name="T7" fmla="*/ 308 h 308"/>
                <a:gd name="T8" fmla="*/ 180 w 180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8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70" name="Freeform 418">
              <a:extLst>
                <a:ext uri="{FF2B5EF4-FFF2-40B4-BE49-F238E27FC236}">
                  <a16:creationId xmlns:a16="http://schemas.microsoft.com/office/drawing/2014/main" id="{F1F1F0DD-EF28-1E27-6A4D-EBD343090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847"/>
              <a:ext cx="180" cy="308"/>
            </a:xfrm>
            <a:custGeom>
              <a:avLst/>
              <a:gdLst>
                <a:gd name="T0" fmla="*/ 180 w 180"/>
                <a:gd name="T1" fmla="*/ 232 h 308"/>
                <a:gd name="T2" fmla="*/ 180 w 180"/>
                <a:gd name="T3" fmla="*/ 0 h 308"/>
                <a:gd name="T4" fmla="*/ 0 w 180"/>
                <a:gd name="T5" fmla="*/ 76 h 308"/>
                <a:gd name="T6" fmla="*/ 0 w 180"/>
                <a:gd name="T7" fmla="*/ 308 h 308"/>
                <a:gd name="T8" fmla="*/ 180 w 180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8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71" name="Freeform 419">
              <a:extLst>
                <a:ext uri="{FF2B5EF4-FFF2-40B4-BE49-F238E27FC236}">
                  <a16:creationId xmlns:a16="http://schemas.microsoft.com/office/drawing/2014/main" id="{83E5B1E7-A0EE-21F1-B510-C7DAE699A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770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3 w 363"/>
                <a:gd name="T3" fmla="*/ 0 h 153"/>
                <a:gd name="T4" fmla="*/ 363 w 363"/>
                <a:gd name="T5" fmla="*/ 77 h 153"/>
                <a:gd name="T6" fmla="*/ 183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72" name="Freeform 420">
              <a:extLst>
                <a:ext uri="{FF2B5EF4-FFF2-40B4-BE49-F238E27FC236}">
                  <a16:creationId xmlns:a16="http://schemas.microsoft.com/office/drawing/2014/main" id="{41ACF826-6F12-E399-7B17-A1EC03894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770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3 w 363"/>
                <a:gd name="T3" fmla="*/ 0 h 153"/>
                <a:gd name="T4" fmla="*/ 363 w 363"/>
                <a:gd name="T5" fmla="*/ 77 h 153"/>
                <a:gd name="T6" fmla="*/ 183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73" name="Freeform 421">
              <a:extLst>
                <a:ext uri="{FF2B5EF4-FFF2-40B4-BE49-F238E27FC236}">
                  <a16:creationId xmlns:a16="http://schemas.microsoft.com/office/drawing/2014/main" id="{74E1BEB9-B722-D067-BCC6-F9CE9C558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211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9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9"/>
                  </a:lnTo>
                  <a:lnTo>
                    <a:pt x="182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74" name="Freeform 422">
              <a:extLst>
                <a:ext uri="{FF2B5EF4-FFF2-40B4-BE49-F238E27FC236}">
                  <a16:creationId xmlns:a16="http://schemas.microsoft.com/office/drawing/2014/main" id="{547566D4-B2F3-8BBA-BF22-7E361DDB7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211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9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9"/>
                  </a:lnTo>
                  <a:lnTo>
                    <a:pt x="182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75" name="Freeform 423">
              <a:extLst>
                <a:ext uri="{FF2B5EF4-FFF2-40B4-BE49-F238E27FC236}">
                  <a16:creationId xmlns:a16="http://schemas.microsoft.com/office/drawing/2014/main" id="{B434F49C-0A8D-B1C9-00CC-B93CA60D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2211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76" name="Freeform 424">
              <a:extLst>
                <a:ext uri="{FF2B5EF4-FFF2-40B4-BE49-F238E27FC236}">
                  <a16:creationId xmlns:a16="http://schemas.microsoft.com/office/drawing/2014/main" id="{43338B0E-EFDF-0DD4-CC63-1AC99E05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2211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77" name="Freeform 425">
              <a:extLst>
                <a:ext uri="{FF2B5EF4-FFF2-40B4-BE49-F238E27FC236}">
                  <a16:creationId xmlns:a16="http://schemas.microsoft.com/office/drawing/2014/main" id="{F227A13D-3A3A-6994-7ABE-5D167F3B1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135"/>
              <a:ext cx="362" cy="155"/>
            </a:xfrm>
            <a:custGeom>
              <a:avLst/>
              <a:gdLst>
                <a:gd name="T0" fmla="*/ 0 w 362"/>
                <a:gd name="T1" fmla="*/ 76 h 155"/>
                <a:gd name="T2" fmla="*/ 182 w 362"/>
                <a:gd name="T3" fmla="*/ 0 h 155"/>
                <a:gd name="T4" fmla="*/ 362 w 362"/>
                <a:gd name="T5" fmla="*/ 76 h 155"/>
                <a:gd name="T6" fmla="*/ 182 w 362"/>
                <a:gd name="T7" fmla="*/ 155 h 155"/>
                <a:gd name="T8" fmla="*/ 0 w 362"/>
                <a:gd name="T9" fmla="*/ 7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5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78" name="Freeform 426">
              <a:extLst>
                <a:ext uri="{FF2B5EF4-FFF2-40B4-BE49-F238E27FC236}">
                  <a16:creationId xmlns:a16="http://schemas.microsoft.com/office/drawing/2014/main" id="{127F1328-1786-B794-7B6F-913CC0B97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2135"/>
              <a:ext cx="362" cy="155"/>
            </a:xfrm>
            <a:custGeom>
              <a:avLst/>
              <a:gdLst>
                <a:gd name="T0" fmla="*/ 0 w 362"/>
                <a:gd name="T1" fmla="*/ 76 h 155"/>
                <a:gd name="T2" fmla="*/ 182 w 362"/>
                <a:gd name="T3" fmla="*/ 0 h 155"/>
                <a:gd name="T4" fmla="*/ 362 w 362"/>
                <a:gd name="T5" fmla="*/ 76 h 155"/>
                <a:gd name="T6" fmla="*/ 182 w 362"/>
                <a:gd name="T7" fmla="*/ 155 h 155"/>
                <a:gd name="T8" fmla="*/ 0 w 362"/>
                <a:gd name="T9" fmla="*/ 7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5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79" name="Freeform 427">
              <a:extLst>
                <a:ext uri="{FF2B5EF4-FFF2-40B4-BE49-F238E27FC236}">
                  <a16:creationId xmlns:a16="http://schemas.microsoft.com/office/drawing/2014/main" id="{4BADECD0-1168-3E85-7A63-F97337CDE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325"/>
              <a:ext cx="183" cy="309"/>
            </a:xfrm>
            <a:custGeom>
              <a:avLst/>
              <a:gdLst>
                <a:gd name="T0" fmla="*/ 0 w 183"/>
                <a:gd name="T1" fmla="*/ 232 h 309"/>
                <a:gd name="T2" fmla="*/ 0 w 183"/>
                <a:gd name="T3" fmla="*/ 0 h 309"/>
                <a:gd name="T4" fmla="*/ 183 w 183"/>
                <a:gd name="T5" fmla="*/ 78 h 309"/>
                <a:gd name="T6" fmla="*/ 183 w 183"/>
                <a:gd name="T7" fmla="*/ 309 h 309"/>
                <a:gd name="T8" fmla="*/ 0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2"/>
                  </a:moveTo>
                  <a:lnTo>
                    <a:pt x="0" y="0"/>
                  </a:lnTo>
                  <a:lnTo>
                    <a:pt x="183" y="78"/>
                  </a:lnTo>
                  <a:lnTo>
                    <a:pt x="183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80" name="Freeform 428">
              <a:extLst>
                <a:ext uri="{FF2B5EF4-FFF2-40B4-BE49-F238E27FC236}">
                  <a16:creationId xmlns:a16="http://schemas.microsoft.com/office/drawing/2014/main" id="{8628912B-324C-0436-815F-A0587192C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325"/>
              <a:ext cx="183" cy="309"/>
            </a:xfrm>
            <a:custGeom>
              <a:avLst/>
              <a:gdLst>
                <a:gd name="T0" fmla="*/ 0 w 183"/>
                <a:gd name="T1" fmla="*/ 232 h 309"/>
                <a:gd name="T2" fmla="*/ 0 w 183"/>
                <a:gd name="T3" fmla="*/ 0 h 309"/>
                <a:gd name="T4" fmla="*/ 183 w 183"/>
                <a:gd name="T5" fmla="*/ 78 h 309"/>
                <a:gd name="T6" fmla="*/ 183 w 183"/>
                <a:gd name="T7" fmla="*/ 309 h 309"/>
                <a:gd name="T8" fmla="*/ 0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2"/>
                  </a:moveTo>
                  <a:lnTo>
                    <a:pt x="0" y="0"/>
                  </a:lnTo>
                  <a:lnTo>
                    <a:pt x="183" y="78"/>
                  </a:lnTo>
                  <a:lnTo>
                    <a:pt x="183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81" name="Freeform 429">
              <a:extLst>
                <a:ext uri="{FF2B5EF4-FFF2-40B4-BE49-F238E27FC236}">
                  <a16:creationId xmlns:a16="http://schemas.microsoft.com/office/drawing/2014/main" id="{7A3674ED-899A-D346-2564-F6162B1C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325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8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8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82" name="Freeform 430">
              <a:extLst>
                <a:ext uri="{FF2B5EF4-FFF2-40B4-BE49-F238E27FC236}">
                  <a16:creationId xmlns:a16="http://schemas.microsoft.com/office/drawing/2014/main" id="{FB9F02EE-EEFE-9FDA-34F5-49F14A8F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325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8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8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83" name="Freeform 431">
              <a:extLst>
                <a:ext uri="{FF2B5EF4-FFF2-40B4-BE49-F238E27FC236}">
                  <a16:creationId xmlns:a16="http://schemas.microsoft.com/office/drawing/2014/main" id="{2BA99B2A-E79A-F017-8DBF-A7321224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248"/>
              <a:ext cx="363" cy="155"/>
            </a:xfrm>
            <a:custGeom>
              <a:avLst/>
              <a:gdLst>
                <a:gd name="T0" fmla="*/ 0 w 363"/>
                <a:gd name="T1" fmla="*/ 77 h 155"/>
                <a:gd name="T2" fmla="*/ 183 w 363"/>
                <a:gd name="T3" fmla="*/ 0 h 155"/>
                <a:gd name="T4" fmla="*/ 363 w 363"/>
                <a:gd name="T5" fmla="*/ 77 h 155"/>
                <a:gd name="T6" fmla="*/ 183 w 363"/>
                <a:gd name="T7" fmla="*/ 155 h 155"/>
                <a:gd name="T8" fmla="*/ 0 w 363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84" name="Freeform 432">
              <a:extLst>
                <a:ext uri="{FF2B5EF4-FFF2-40B4-BE49-F238E27FC236}">
                  <a16:creationId xmlns:a16="http://schemas.microsoft.com/office/drawing/2014/main" id="{0427EF4F-B38B-A6B6-8085-FF66A781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248"/>
              <a:ext cx="363" cy="155"/>
            </a:xfrm>
            <a:custGeom>
              <a:avLst/>
              <a:gdLst>
                <a:gd name="T0" fmla="*/ 0 w 363"/>
                <a:gd name="T1" fmla="*/ 77 h 155"/>
                <a:gd name="T2" fmla="*/ 183 w 363"/>
                <a:gd name="T3" fmla="*/ 0 h 155"/>
                <a:gd name="T4" fmla="*/ 363 w 363"/>
                <a:gd name="T5" fmla="*/ 77 h 155"/>
                <a:gd name="T6" fmla="*/ 183 w 363"/>
                <a:gd name="T7" fmla="*/ 155 h 155"/>
                <a:gd name="T8" fmla="*/ 0 w 363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5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85" name="Freeform 433">
              <a:extLst>
                <a:ext uri="{FF2B5EF4-FFF2-40B4-BE49-F238E27FC236}">
                  <a16:creationId xmlns:a16="http://schemas.microsoft.com/office/drawing/2014/main" id="{519CF93E-4F79-39BD-DF8F-79EF88E8F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440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7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86" name="Freeform 434">
              <a:extLst>
                <a:ext uri="{FF2B5EF4-FFF2-40B4-BE49-F238E27FC236}">
                  <a16:creationId xmlns:a16="http://schemas.microsoft.com/office/drawing/2014/main" id="{3D6A9AB7-2EA5-4AC9-3224-1CE2F24D8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440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7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87" name="Freeform 435">
              <a:extLst>
                <a:ext uri="{FF2B5EF4-FFF2-40B4-BE49-F238E27FC236}">
                  <a16:creationId xmlns:a16="http://schemas.microsoft.com/office/drawing/2014/main" id="{FE0D2F56-BC99-C1DE-390F-AF5659504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440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88" name="Freeform 436">
              <a:extLst>
                <a:ext uri="{FF2B5EF4-FFF2-40B4-BE49-F238E27FC236}">
                  <a16:creationId xmlns:a16="http://schemas.microsoft.com/office/drawing/2014/main" id="{1E72214F-85D0-BF5E-CAAB-07D6A1F6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440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89" name="Freeform 437">
              <a:extLst>
                <a:ext uri="{FF2B5EF4-FFF2-40B4-BE49-F238E27FC236}">
                  <a16:creationId xmlns:a16="http://schemas.microsoft.com/office/drawing/2014/main" id="{B8CFB602-B0D9-ED37-5C64-5EABE67E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361"/>
              <a:ext cx="362" cy="156"/>
            </a:xfrm>
            <a:custGeom>
              <a:avLst/>
              <a:gdLst>
                <a:gd name="T0" fmla="*/ 0 w 362"/>
                <a:gd name="T1" fmla="*/ 79 h 156"/>
                <a:gd name="T2" fmla="*/ 182 w 362"/>
                <a:gd name="T3" fmla="*/ 0 h 156"/>
                <a:gd name="T4" fmla="*/ 362 w 362"/>
                <a:gd name="T5" fmla="*/ 79 h 156"/>
                <a:gd name="T6" fmla="*/ 182 w 362"/>
                <a:gd name="T7" fmla="*/ 156 h 156"/>
                <a:gd name="T8" fmla="*/ 0 w 362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9"/>
                  </a:moveTo>
                  <a:lnTo>
                    <a:pt x="182" y="0"/>
                  </a:lnTo>
                  <a:lnTo>
                    <a:pt x="362" y="79"/>
                  </a:lnTo>
                  <a:lnTo>
                    <a:pt x="182" y="15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90" name="Freeform 438">
              <a:extLst>
                <a:ext uri="{FF2B5EF4-FFF2-40B4-BE49-F238E27FC236}">
                  <a16:creationId xmlns:a16="http://schemas.microsoft.com/office/drawing/2014/main" id="{D16F0085-6C8A-6111-107F-5EB2479E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361"/>
              <a:ext cx="362" cy="156"/>
            </a:xfrm>
            <a:custGeom>
              <a:avLst/>
              <a:gdLst>
                <a:gd name="T0" fmla="*/ 0 w 362"/>
                <a:gd name="T1" fmla="*/ 79 h 156"/>
                <a:gd name="T2" fmla="*/ 182 w 362"/>
                <a:gd name="T3" fmla="*/ 0 h 156"/>
                <a:gd name="T4" fmla="*/ 362 w 362"/>
                <a:gd name="T5" fmla="*/ 79 h 156"/>
                <a:gd name="T6" fmla="*/ 182 w 362"/>
                <a:gd name="T7" fmla="*/ 156 h 156"/>
                <a:gd name="T8" fmla="*/ 0 w 362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9"/>
                  </a:moveTo>
                  <a:lnTo>
                    <a:pt x="182" y="0"/>
                  </a:lnTo>
                  <a:lnTo>
                    <a:pt x="362" y="79"/>
                  </a:lnTo>
                  <a:lnTo>
                    <a:pt x="182" y="156"/>
                  </a:lnTo>
                  <a:lnTo>
                    <a:pt x="0" y="79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91" name="Freeform 439">
              <a:extLst>
                <a:ext uri="{FF2B5EF4-FFF2-40B4-BE49-F238E27FC236}">
                  <a16:creationId xmlns:a16="http://schemas.microsoft.com/office/drawing/2014/main" id="{D1DD32B2-794C-3604-010B-6EF477BB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553"/>
              <a:ext cx="183" cy="307"/>
            </a:xfrm>
            <a:custGeom>
              <a:avLst/>
              <a:gdLst>
                <a:gd name="T0" fmla="*/ 0 w 183"/>
                <a:gd name="T1" fmla="*/ 230 h 307"/>
                <a:gd name="T2" fmla="*/ 0 w 183"/>
                <a:gd name="T3" fmla="*/ 0 h 307"/>
                <a:gd name="T4" fmla="*/ 183 w 183"/>
                <a:gd name="T5" fmla="*/ 77 h 307"/>
                <a:gd name="T6" fmla="*/ 183 w 183"/>
                <a:gd name="T7" fmla="*/ 307 h 307"/>
                <a:gd name="T8" fmla="*/ 0 w 183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7">
                  <a:moveTo>
                    <a:pt x="0" y="230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92" name="Freeform 440">
              <a:extLst>
                <a:ext uri="{FF2B5EF4-FFF2-40B4-BE49-F238E27FC236}">
                  <a16:creationId xmlns:a16="http://schemas.microsoft.com/office/drawing/2014/main" id="{B12564B5-30BA-0A9A-6665-9AF4F4309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553"/>
              <a:ext cx="183" cy="307"/>
            </a:xfrm>
            <a:custGeom>
              <a:avLst/>
              <a:gdLst>
                <a:gd name="T0" fmla="*/ 0 w 183"/>
                <a:gd name="T1" fmla="*/ 230 h 307"/>
                <a:gd name="T2" fmla="*/ 0 w 183"/>
                <a:gd name="T3" fmla="*/ 0 h 307"/>
                <a:gd name="T4" fmla="*/ 183 w 183"/>
                <a:gd name="T5" fmla="*/ 77 h 307"/>
                <a:gd name="T6" fmla="*/ 183 w 183"/>
                <a:gd name="T7" fmla="*/ 307 h 307"/>
                <a:gd name="T8" fmla="*/ 0 w 183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7">
                  <a:moveTo>
                    <a:pt x="0" y="230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93" name="Freeform 441">
              <a:extLst>
                <a:ext uri="{FF2B5EF4-FFF2-40B4-BE49-F238E27FC236}">
                  <a16:creationId xmlns:a16="http://schemas.microsoft.com/office/drawing/2014/main" id="{A02F0BE5-F547-189D-E4E7-E766863A5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553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94" name="Freeform 442">
              <a:extLst>
                <a:ext uri="{FF2B5EF4-FFF2-40B4-BE49-F238E27FC236}">
                  <a16:creationId xmlns:a16="http://schemas.microsoft.com/office/drawing/2014/main" id="{1A73CA47-48A1-E72C-169B-A55411C5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553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95" name="Freeform 443">
              <a:extLst>
                <a:ext uri="{FF2B5EF4-FFF2-40B4-BE49-F238E27FC236}">
                  <a16:creationId xmlns:a16="http://schemas.microsoft.com/office/drawing/2014/main" id="{711F53B4-CEE6-870C-E790-05E3C893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474"/>
              <a:ext cx="363" cy="156"/>
            </a:xfrm>
            <a:custGeom>
              <a:avLst/>
              <a:gdLst>
                <a:gd name="T0" fmla="*/ 0 w 363"/>
                <a:gd name="T1" fmla="*/ 79 h 156"/>
                <a:gd name="T2" fmla="*/ 183 w 363"/>
                <a:gd name="T3" fmla="*/ 0 h 156"/>
                <a:gd name="T4" fmla="*/ 363 w 363"/>
                <a:gd name="T5" fmla="*/ 79 h 156"/>
                <a:gd name="T6" fmla="*/ 183 w 363"/>
                <a:gd name="T7" fmla="*/ 156 h 156"/>
                <a:gd name="T8" fmla="*/ 0 w 363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9"/>
                  </a:moveTo>
                  <a:lnTo>
                    <a:pt x="183" y="0"/>
                  </a:lnTo>
                  <a:lnTo>
                    <a:pt x="363" y="79"/>
                  </a:lnTo>
                  <a:lnTo>
                    <a:pt x="183" y="15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96" name="Freeform 444">
              <a:extLst>
                <a:ext uri="{FF2B5EF4-FFF2-40B4-BE49-F238E27FC236}">
                  <a16:creationId xmlns:a16="http://schemas.microsoft.com/office/drawing/2014/main" id="{91895832-C47D-AE7C-36EC-BE4CE9DCC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474"/>
              <a:ext cx="363" cy="156"/>
            </a:xfrm>
            <a:custGeom>
              <a:avLst/>
              <a:gdLst>
                <a:gd name="T0" fmla="*/ 0 w 363"/>
                <a:gd name="T1" fmla="*/ 79 h 156"/>
                <a:gd name="T2" fmla="*/ 183 w 363"/>
                <a:gd name="T3" fmla="*/ 0 h 156"/>
                <a:gd name="T4" fmla="*/ 363 w 363"/>
                <a:gd name="T5" fmla="*/ 79 h 156"/>
                <a:gd name="T6" fmla="*/ 183 w 363"/>
                <a:gd name="T7" fmla="*/ 156 h 156"/>
                <a:gd name="T8" fmla="*/ 0 w 363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9"/>
                  </a:moveTo>
                  <a:lnTo>
                    <a:pt x="183" y="0"/>
                  </a:lnTo>
                  <a:lnTo>
                    <a:pt x="363" y="79"/>
                  </a:lnTo>
                  <a:lnTo>
                    <a:pt x="183" y="156"/>
                  </a:lnTo>
                  <a:lnTo>
                    <a:pt x="0" y="79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97" name="Freeform 445">
              <a:extLst>
                <a:ext uri="{FF2B5EF4-FFF2-40B4-BE49-F238E27FC236}">
                  <a16:creationId xmlns:a16="http://schemas.microsoft.com/office/drawing/2014/main" id="{974D729D-CA31-00F5-119A-66B76EA5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918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7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698" name="Freeform 446">
              <a:extLst>
                <a:ext uri="{FF2B5EF4-FFF2-40B4-BE49-F238E27FC236}">
                  <a16:creationId xmlns:a16="http://schemas.microsoft.com/office/drawing/2014/main" id="{2C12715D-5ECE-10EB-0563-52DFDD40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918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7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99" name="Freeform 447">
              <a:extLst>
                <a:ext uri="{FF2B5EF4-FFF2-40B4-BE49-F238E27FC236}">
                  <a16:creationId xmlns:a16="http://schemas.microsoft.com/office/drawing/2014/main" id="{3D22193F-5AAA-941F-3044-87C92F686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1918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00" name="Freeform 448">
              <a:extLst>
                <a:ext uri="{FF2B5EF4-FFF2-40B4-BE49-F238E27FC236}">
                  <a16:creationId xmlns:a16="http://schemas.microsoft.com/office/drawing/2014/main" id="{FB34AD38-30AD-C156-C1C2-09EB4DC5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1918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01" name="Freeform 449">
              <a:extLst>
                <a:ext uri="{FF2B5EF4-FFF2-40B4-BE49-F238E27FC236}">
                  <a16:creationId xmlns:a16="http://schemas.microsoft.com/office/drawing/2014/main" id="{940A0477-2BBE-0061-D5C4-05E804C87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841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02" name="Freeform 450">
              <a:extLst>
                <a:ext uri="{FF2B5EF4-FFF2-40B4-BE49-F238E27FC236}">
                  <a16:creationId xmlns:a16="http://schemas.microsoft.com/office/drawing/2014/main" id="{593C5E6C-7436-473C-1DDC-D8EA57F6E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841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03" name="Freeform 451">
              <a:extLst>
                <a:ext uri="{FF2B5EF4-FFF2-40B4-BE49-F238E27FC236}">
                  <a16:creationId xmlns:a16="http://schemas.microsoft.com/office/drawing/2014/main" id="{FA930C80-578A-8888-FBCB-F62896DB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031"/>
              <a:ext cx="183" cy="309"/>
            </a:xfrm>
            <a:custGeom>
              <a:avLst/>
              <a:gdLst>
                <a:gd name="T0" fmla="*/ 0 w 183"/>
                <a:gd name="T1" fmla="*/ 230 h 309"/>
                <a:gd name="T2" fmla="*/ 0 w 183"/>
                <a:gd name="T3" fmla="*/ 0 h 309"/>
                <a:gd name="T4" fmla="*/ 183 w 183"/>
                <a:gd name="T5" fmla="*/ 77 h 309"/>
                <a:gd name="T6" fmla="*/ 183 w 183"/>
                <a:gd name="T7" fmla="*/ 309 h 309"/>
                <a:gd name="T8" fmla="*/ 0 w 183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0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04" name="Freeform 452">
              <a:extLst>
                <a:ext uri="{FF2B5EF4-FFF2-40B4-BE49-F238E27FC236}">
                  <a16:creationId xmlns:a16="http://schemas.microsoft.com/office/drawing/2014/main" id="{BA5973F9-07DE-FB87-F215-F877CCB0C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2031"/>
              <a:ext cx="183" cy="309"/>
            </a:xfrm>
            <a:custGeom>
              <a:avLst/>
              <a:gdLst>
                <a:gd name="T0" fmla="*/ 0 w 183"/>
                <a:gd name="T1" fmla="*/ 230 h 309"/>
                <a:gd name="T2" fmla="*/ 0 w 183"/>
                <a:gd name="T3" fmla="*/ 0 h 309"/>
                <a:gd name="T4" fmla="*/ 183 w 183"/>
                <a:gd name="T5" fmla="*/ 77 h 309"/>
                <a:gd name="T6" fmla="*/ 183 w 183"/>
                <a:gd name="T7" fmla="*/ 309 h 309"/>
                <a:gd name="T8" fmla="*/ 0 w 183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0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9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05" name="Freeform 453">
              <a:extLst>
                <a:ext uri="{FF2B5EF4-FFF2-40B4-BE49-F238E27FC236}">
                  <a16:creationId xmlns:a16="http://schemas.microsoft.com/office/drawing/2014/main" id="{9F6D18E0-97E5-EEB1-D2D1-6D611EFE1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031"/>
              <a:ext cx="180" cy="309"/>
            </a:xfrm>
            <a:custGeom>
              <a:avLst/>
              <a:gdLst>
                <a:gd name="T0" fmla="*/ 180 w 180"/>
                <a:gd name="T1" fmla="*/ 230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06" name="Freeform 454">
              <a:extLst>
                <a:ext uri="{FF2B5EF4-FFF2-40B4-BE49-F238E27FC236}">
                  <a16:creationId xmlns:a16="http://schemas.microsoft.com/office/drawing/2014/main" id="{1AF87F51-1D19-1E66-8868-8B63C324A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031"/>
              <a:ext cx="180" cy="309"/>
            </a:xfrm>
            <a:custGeom>
              <a:avLst/>
              <a:gdLst>
                <a:gd name="T0" fmla="*/ 180 w 180"/>
                <a:gd name="T1" fmla="*/ 230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07" name="Freeform 455">
              <a:extLst>
                <a:ext uri="{FF2B5EF4-FFF2-40B4-BE49-F238E27FC236}">
                  <a16:creationId xmlns:a16="http://schemas.microsoft.com/office/drawing/2014/main" id="{34E0626E-3302-6B56-1E22-B9A10863D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1954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3 w 363"/>
                <a:gd name="T3" fmla="*/ 0 h 154"/>
                <a:gd name="T4" fmla="*/ 363 w 363"/>
                <a:gd name="T5" fmla="*/ 77 h 154"/>
                <a:gd name="T6" fmla="*/ 183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08" name="Freeform 456">
              <a:extLst>
                <a:ext uri="{FF2B5EF4-FFF2-40B4-BE49-F238E27FC236}">
                  <a16:creationId xmlns:a16="http://schemas.microsoft.com/office/drawing/2014/main" id="{43B2A9EC-93F4-ED49-B5EA-758F54FA9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1954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3 w 363"/>
                <a:gd name="T3" fmla="*/ 0 h 154"/>
                <a:gd name="T4" fmla="*/ 363 w 363"/>
                <a:gd name="T5" fmla="*/ 77 h 154"/>
                <a:gd name="T6" fmla="*/ 183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09" name="Freeform 457">
              <a:extLst>
                <a:ext uri="{FF2B5EF4-FFF2-40B4-BE49-F238E27FC236}">
                  <a16:creationId xmlns:a16="http://schemas.microsoft.com/office/drawing/2014/main" id="{4A2E1F27-71C9-D363-42A2-2BDF6B438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144"/>
              <a:ext cx="182" cy="309"/>
            </a:xfrm>
            <a:custGeom>
              <a:avLst/>
              <a:gdLst>
                <a:gd name="T0" fmla="*/ 0 w 182"/>
                <a:gd name="T1" fmla="*/ 231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1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10" name="Freeform 458">
              <a:extLst>
                <a:ext uri="{FF2B5EF4-FFF2-40B4-BE49-F238E27FC236}">
                  <a16:creationId xmlns:a16="http://schemas.microsoft.com/office/drawing/2014/main" id="{2F571B50-2DF2-C65F-9095-4011E8431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144"/>
              <a:ext cx="182" cy="309"/>
            </a:xfrm>
            <a:custGeom>
              <a:avLst/>
              <a:gdLst>
                <a:gd name="T0" fmla="*/ 0 w 182"/>
                <a:gd name="T1" fmla="*/ 231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1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11" name="Freeform 459">
              <a:extLst>
                <a:ext uri="{FF2B5EF4-FFF2-40B4-BE49-F238E27FC236}">
                  <a16:creationId xmlns:a16="http://schemas.microsoft.com/office/drawing/2014/main" id="{E61FBC60-7759-5CFE-3DA7-C3CF3123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144"/>
              <a:ext cx="180" cy="309"/>
            </a:xfrm>
            <a:custGeom>
              <a:avLst/>
              <a:gdLst>
                <a:gd name="T0" fmla="*/ 180 w 180"/>
                <a:gd name="T1" fmla="*/ 231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1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12" name="Freeform 460">
              <a:extLst>
                <a:ext uri="{FF2B5EF4-FFF2-40B4-BE49-F238E27FC236}">
                  <a16:creationId xmlns:a16="http://schemas.microsoft.com/office/drawing/2014/main" id="{11838872-6628-72F8-845B-72D87BEF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144"/>
              <a:ext cx="180" cy="309"/>
            </a:xfrm>
            <a:custGeom>
              <a:avLst/>
              <a:gdLst>
                <a:gd name="T0" fmla="*/ 180 w 180"/>
                <a:gd name="T1" fmla="*/ 231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1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13" name="Freeform 461">
              <a:extLst>
                <a:ext uri="{FF2B5EF4-FFF2-40B4-BE49-F238E27FC236}">
                  <a16:creationId xmlns:a16="http://schemas.microsoft.com/office/drawing/2014/main" id="{C31B5E05-18E6-EA5A-9863-36B43F1C9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068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2 w 362"/>
                <a:gd name="T3" fmla="*/ 0 h 153"/>
                <a:gd name="T4" fmla="*/ 362 w 362"/>
                <a:gd name="T5" fmla="*/ 76 h 153"/>
                <a:gd name="T6" fmla="*/ 182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14" name="Freeform 462">
              <a:extLst>
                <a:ext uri="{FF2B5EF4-FFF2-40B4-BE49-F238E27FC236}">
                  <a16:creationId xmlns:a16="http://schemas.microsoft.com/office/drawing/2014/main" id="{9BF5799E-5E8F-8F3F-AE0B-A882E4F92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068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2 w 362"/>
                <a:gd name="T3" fmla="*/ 0 h 153"/>
                <a:gd name="T4" fmla="*/ 362 w 362"/>
                <a:gd name="T5" fmla="*/ 76 h 153"/>
                <a:gd name="T6" fmla="*/ 182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15" name="Freeform 463">
              <a:extLst>
                <a:ext uri="{FF2B5EF4-FFF2-40B4-BE49-F238E27FC236}">
                  <a16:creationId xmlns:a16="http://schemas.microsoft.com/office/drawing/2014/main" id="{E90447C6-10A9-A36E-6179-E395D852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257"/>
              <a:ext cx="183" cy="309"/>
            </a:xfrm>
            <a:custGeom>
              <a:avLst/>
              <a:gdLst>
                <a:gd name="T0" fmla="*/ 0 w 183"/>
                <a:gd name="T1" fmla="*/ 233 h 309"/>
                <a:gd name="T2" fmla="*/ 0 w 183"/>
                <a:gd name="T3" fmla="*/ 0 h 309"/>
                <a:gd name="T4" fmla="*/ 183 w 183"/>
                <a:gd name="T5" fmla="*/ 77 h 309"/>
                <a:gd name="T6" fmla="*/ 183 w 183"/>
                <a:gd name="T7" fmla="*/ 309 h 309"/>
                <a:gd name="T8" fmla="*/ 0 w 183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3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16" name="Freeform 464">
              <a:extLst>
                <a:ext uri="{FF2B5EF4-FFF2-40B4-BE49-F238E27FC236}">
                  <a16:creationId xmlns:a16="http://schemas.microsoft.com/office/drawing/2014/main" id="{A19863C1-DF99-ABFC-5888-9E1F0F6A0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257"/>
              <a:ext cx="183" cy="309"/>
            </a:xfrm>
            <a:custGeom>
              <a:avLst/>
              <a:gdLst>
                <a:gd name="T0" fmla="*/ 0 w 183"/>
                <a:gd name="T1" fmla="*/ 233 h 309"/>
                <a:gd name="T2" fmla="*/ 0 w 183"/>
                <a:gd name="T3" fmla="*/ 0 h 309"/>
                <a:gd name="T4" fmla="*/ 183 w 183"/>
                <a:gd name="T5" fmla="*/ 77 h 309"/>
                <a:gd name="T6" fmla="*/ 183 w 183"/>
                <a:gd name="T7" fmla="*/ 309 h 309"/>
                <a:gd name="T8" fmla="*/ 0 w 183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3"/>
                  </a:moveTo>
                  <a:lnTo>
                    <a:pt x="0" y="0"/>
                  </a:lnTo>
                  <a:lnTo>
                    <a:pt x="183" y="77"/>
                  </a:lnTo>
                  <a:lnTo>
                    <a:pt x="183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17" name="Freeform 465">
              <a:extLst>
                <a:ext uri="{FF2B5EF4-FFF2-40B4-BE49-F238E27FC236}">
                  <a16:creationId xmlns:a16="http://schemas.microsoft.com/office/drawing/2014/main" id="{DA402B2F-9E5E-79A7-0AAF-2DC16F04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257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18" name="Freeform 466">
              <a:extLst>
                <a:ext uri="{FF2B5EF4-FFF2-40B4-BE49-F238E27FC236}">
                  <a16:creationId xmlns:a16="http://schemas.microsoft.com/office/drawing/2014/main" id="{F405D008-6CD4-0C6D-39E6-BEDB96FE9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2257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19" name="Freeform 467">
              <a:extLst>
                <a:ext uri="{FF2B5EF4-FFF2-40B4-BE49-F238E27FC236}">
                  <a16:creationId xmlns:a16="http://schemas.microsoft.com/office/drawing/2014/main" id="{FC75A556-5FB7-F8D4-6A73-03B3522FF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181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3 w 363"/>
                <a:gd name="T3" fmla="*/ 0 h 153"/>
                <a:gd name="T4" fmla="*/ 363 w 363"/>
                <a:gd name="T5" fmla="*/ 76 h 153"/>
                <a:gd name="T6" fmla="*/ 183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3" y="0"/>
                  </a:lnTo>
                  <a:lnTo>
                    <a:pt x="363" y="76"/>
                  </a:lnTo>
                  <a:lnTo>
                    <a:pt x="183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20" name="Freeform 468">
              <a:extLst>
                <a:ext uri="{FF2B5EF4-FFF2-40B4-BE49-F238E27FC236}">
                  <a16:creationId xmlns:a16="http://schemas.microsoft.com/office/drawing/2014/main" id="{F670969A-3055-250E-D626-561FBD25D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181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3 w 363"/>
                <a:gd name="T3" fmla="*/ 0 h 153"/>
                <a:gd name="T4" fmla="*/ 363 w 363"/>
                <a:gd name="T5" fmla="*/ 76 h 153"/>
                <a:gd name="T6" fmla="*/ 183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3" y="0"/>
                  </a:lnTo>
                  <a:lnTo>
                    <a:pt x="363" y="76"/>
                  </a:lnTo>
                  <a:lnTo>
                    <a:pt x="183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21" name="Freeform 469">
              <a:extLst>
                <a:ext uri="{FF2B5EF4-FFF2-40B4-BE49-F238E27FC236}">
                  <a16:creationId xmlns:a16="http://schemas.microsoft.com/office/drawing/2014/main" id="{2DAC4963-6ECC-FDEB-69C5-EC029C48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622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22" name="Freeform 470">
              <a:extLst>
                <a:ext uri="{FF2B5EF4-FFF2-40B4-BE49-F238E27FC236}">
                  <a16:creationId xmlns:a16="http://schemas.microsoft.com/office/drawing/2014/main" id="{E4DAF515-C8FD-1012-863F-F43ECD7D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622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23" name="Freeform 471">
              <a:extLst>
                <a:ext uri="{FF2B5EF4-FFF2-40B4-BE49-F238E27FC236}">
                  <a16:creationId xmlns:a16="http://schemas.microsoft.com/office/drawing/2014/main" id="{12C39611-4631-863B-5CFB-B3908B1C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1622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24" name="Freeform 472">
              <a:extLst>
                <a:ext uri="{FF2B5EF4-FFF2-40B4-BE49-F238E27FC236}">
                  <a16:creationId xmlns:a16="http://schemas.microsoft.com/office/drawing/2014/main" id="{2970512F-1368-9E40-7016-5710A341D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1622"/>
              <a:ext cx="180" cy="309"/>
            </a:xfrm>
            <a:custGeom>
              <a:avLst/>
              <a:gdLst>
                <a:gd name="T0" fmla="*/ 180 w 180"/>
                <a:gd name="T1" fmla="*/ 233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3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25" name="Freeform 473">
              <a:extLst>
                <a:ext uri="{FF2B5EF4-FFF2-40B4-BE49-F238E27FC236}">
                  <a16:creationId xmlns:a16="http://schemas.microsoft.com/office/drawing/2014/main" id="{1CDD6660-19E2-496C-1F17-436580418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546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2 w 362"/>
                <a:gd name="T3" fmla="*/ 0 h 153"/>
                <a:gd name="T4" fmla="*/ 362 w 362"/>
                <a:gd name="T5" fmla="*/ 76 h 153"/>
                <a:gd name="T6" fmla="*/ 182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26" name="Freeform 474">
              <a:extLst>
                <a:ext uri="{FF2B5EF4-FFF2-40B4-BE49-F238E27FC236}">
                  <a16:creationId xmlns:a16="http://schemas.microsoft.com/office/drawing/2014/main" id="{F09D3803-C367-E418-9926-2F796DE0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546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2 w 362"/>
                <a:gd name="T3" fmla="*/ 0 h 153"/>
                <a:gd name="T4" fmla="*/ 362 w 362"/>
                <a:gd name="T5" fmla="*/ 76 h 153"/>
                <a:gd name="T6" fmla="*/ 182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27" name="Freeform 475">
              <a:extLst>
                <a:ext uri="{FF2B5EF4-FFF2-40B4-BE49-F238E27FC236}">
                  <a16:creationId xmlns:a16="http://schemas.microsoft.com/office/drawing/2014/main" id="{21EEB6BE-617D-A64E-D561-CC2911E00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1736"/>
              <a:ext cx="183" cy="308"/>
            </a:xfrm>
            <a:custGeom>
              <a:avLst/>
              <a:gdLst>
                <a:gd name="T0" fmla="*/ 0 w 183"/>
                <a:gd name="T1" fmla="*/ 232 h 308"/>
                <a:gd name="T2" fmla="*/ 0 w 183"/>
                <a:gd name="T3" fmla="*/ 0 h 308"/>
                <a:gd name="T4" fmla="*/ 183 w 183"/>
                <a:gd name="T5" fmla="*/ 76 h 308"/>
                <a:gd name="T6" fmla="*/ 183 w 183"/>
                <a:gd name="T7" fmla="*/ 308 h 308"/>
                <a:gd name="T8" fmla="*/ 0 w 183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8">
                  <a:moveTo>
                    <a:pt x="0" y="232"/>
                  </a:moveTo>
                  <a:lnTo>
                    <a:pt x="0" y="0"/>
                  </a:lnTo>
                  <a:lnTo>
                    <a:pt x="183" y="76"/>
                  </a:lnTo>
                  <a:lnTo>
                    <a:pt x="183" y="308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28" name="Freeform 476">
              <a:extLst>
                <a:ext uri="{FF2B5EF4-FFF2-40B4-BE49-F238E27FC236}">
                  <a16:creationId xmlns:a16="http://schemas.microsoft.com/office/drawing/2014/main" id="{54114983-DBE6-633F-A85E-F832A961D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1736"/>
              <a:ext cx="183" cy="308"/>
            </a:xfrm>
            <a:custGeom>
              <a:avLst/>
              <a:gdLst>
                <a:gd name="T0" fmla="*/ 0 w 183"/>
                <a:gd name="T1" fmla="*/ 232 h 308"/>
                <a:gd name="T2" fmla="*/ 0 w 183"/>
                <a:gd name="T3" fmla="*/ 0 h 308"/>
                <a:gd name="T4" fmla="*/ 183 w 183"/>
                <a:gd name="T5" fmla="*/ 76 h 308"/>
                <a:gd name="T6" fmla="*/ 183 w 183"/>
                <a:gd name="T7" fmla="*/ 308 h 308"/>
                <a:gd name="T8" fmla="*/ 0 w 183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8">
                  <a:moveTo>
                    <a:pt x="0" y="232"/>
                  </a:moveTo>
                  <a:lnTo>
                    <a:pt x="0" y="0"/>
                  </a:lnTo>
                  <a:lnTo>
                    <a:pt x="183" y="76"/>
                  </a:lnTo>
                  <a:lnTo>
                    <a:pt x="183" y="308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29" name="Freeform 477">
              <a:extLst>
                <a:ext uri="{FF2B5EF4-FFF2-40B4-BE49-F238E27FC236}">
                  <a16:creationId xmlns:a16="http://schemas.microsoft.com/office/drawing/2014/main" id="{A5B2B6DD-1D12-16C6-370D-D263D619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1736"/>
              <a:ext cx="180" cy="308"/>
            </a:xfrm>
            <a:custGeom>
              <a:avLst/>
              <a:gdLst>
                <a:gd name="T0" fmla="*/ 180 w 180"/>
                <a:gd name="T1" fmla="*/ 232 h 308"/>
                <a:gd name="T2" fmla="*/ 180 w 180"/>
                <a:gd name="T3" fmla="*/ 0 h 308"/>
                <a:gd name="T4" fmla="*/ 0 w 180"/>
                <a:gd name="T5" fmla="*/ 76 h 308"/>
                <a:gd name="T6" fmla="*/ 0 w 180"/>
                <a:gd name="T7" fmla="*/ 308 h 308"/>
                <a:gd name="T8" fmla="*/ 180 w 180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8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30" name="Freeform 478">
              <a:extLst>
                <a:ext uri="{FF2B5EF4-FFF2-40B4-BE49-F238E27FC236}">
                  <a16:creationId xmlns:a16="http://schemas.microsoft.com/office/drawing/2014/main" id="{B60A2467-BFDF-928E-3501-22C339CFA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1736"/>
              <a:ext cx="180" cy="308"/>
            </a:xfrm>
            <a:custGeom>
              <a:avLst/>
              <a:gdLst>
                <a:gd name="T0" fmla="*/ 180 w 180"/>
                <a:gd name="T1" fmla="*/ 232 h 308"/>
                <a:gd name="T2" fmla="*/ 180 w 180"/>
                <a:gd name="T3" fmla="*/ 0 h 308"/>
                <a:gd name="T4" fmla="*/ 0 w 180"/>
                <a:gd name="T5" fmla="*/ 76 h 308"/>
                <a:gd name="T6" fmla="*/ 0 w 180"/>
                <a:gd name="T7" fmla="*/ 308 h 308"/>
                <a:gd name="T8" fmla="*/ 180 w 180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8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31" name="Freeform 479">
              <a:extLst>
                <a:ext uri="{FF2B5EF4-FFF2-40B4-BE49-F238E27FC236}">
                  <a16:creationId xmlns:a16="http://schemas.microsoft.com/office/drawing/2014/main" id="{1F021B9F-9E81-DDF4-36D7-AAE997122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1659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3 w 363"/>
                <a:gd name="T3" fmla="*/ 0 h 153"/>
                <a:gd name="T4" fmla="*/ 363 w 363"/>
                <a:gd name="T5" fmla="*/ 77 h 153"/>
                <a:gd name="T6" fmla="*/ 183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32" name="Freeform 480">
              <a:extLst>
                <a:ext uri="{FF2B5EF4-FFF2-40B4-BE49-F238E27FC236}">
                  <a16:creationId xmlns:a16="http://schemas.microsoft.com/office/drawing/2014/main" id="{EB32265F-8DC2-9327-1DD8-65272C861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1659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3 w 363"/>
                <a:gd name="T3" fmla="*/ 0 h 153"/>
                <a:gd name="T4" fmla="*/ 363 w 363"/>
                <a:gd name="T5" fmla="*/ 77 h 153"/>
                <a:gd name="T6" fmla="*/ 183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33" name="Freeform 481">
              <a:extLst>
                <a:ext uri="{FF2B5EF4-FFF2-40B4-BE49-F238E27FC236}">
                  <a16:creationId xmlns:a16="http://schemas.microsoft.com/office/drawing/2014/main" id="{FCB1EE4B-587A-B619-F88F-57CE704A2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1849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34" name="Freeform 482">
              <a:extLst>
                <a:ext uri="{FF2B5EF4-FFF2-40B4-BE49-F238E27FC236}">
                  <a16:creationId xmlns:a16="http://schemas.microsoft.com/office/drawing/2014/main" id="{299A4033-FDCA-A858-934F-8AC91B2E9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1849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35" name="Freeform 483">
              <a:extLst>
                <a:ext uri="{FF2B5EF4-FFF2-40B4-BE49-F238E27FC236}">
                  <a16:creationId xmlns:a16="http://schemas.microsoft.com/office/drawing/2014/main" id="{F7F882DD-3D5E-F876-7D53-5C5C8DCA7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1849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36" name="Freeform 484">
              <a:extLst>
                <a:ext uri="{FF2B5EF4-FFF2-40B4-BE49-F238E27FC236}">
                  <a16:creationId xmlns:a16="http://schemas.microsoft.com/office/drawing/2014/main" id="{27EB6419-B60E-CAF9-2A48-B320AC4A5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1849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37" name="Freeform 485">
              <a:extLst>
                <a:ext uri="{FF2B5EF4-FFF2-40B4-BE49-F238E27FC236}">
                  <a16:creationId xmlns:a16="http://schemas.microsoft.com/office/drawing/2014/main" id="{084C8708-1074-0AC6-0E86-7A9D62286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1772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38" name="Freeform 486">
              <a:extLst>
                <a:ext uri="{FF2B5EF4-FFF2-40B4-BE49-F238E27FC236}">
                  <a16:creationId xmlns:a16="http://schemas.microsoft.com/office/drawing/2014/main" id="{DE10EE88-61E2-0CD5-7B3E-F70D358C0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1772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39" name="Freeform 487">
              <a:extLst>
                <a:ext uri="{FF2B5EF4-FFF2-40B4-BE49-F238E27FC236}">
                  <a16:creationId xmlns:a16="http://schemas.microsoft.com/office/drawing/2014/main" id="{D9437A45-2FA8-D74B-1013-C204BF22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1962"/>
              <a:ext cx="183" cy="309"/>
            </a:xfrm>
            <a:custGeom>
              <a:avLst/>
              <a:gdLst>
                <a:gd name="T0" fmla="*/ 0 w 183"/>
                <a:gd name="T1" fmla="*/ 232 h 309"/>
                <a:gd name="T2" fmla="*/ 0 w 183"/>
                <a:gd name="T3" fmla="*/ 0 h 309"/>
                <a:gd name="T4" fmla="*/ 183 w 183"/>
                <a:gd name="T5" fmla="*/ 79 h 309"/>
                <a:gd name="T6" fmla="*/ 183 w 183"/>
                <a:gd name="T7" fmla="*/ 309 h 309"/>
                <a:gd name="T8" fmla="*/ 0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2"/>
                  </a:moveTo>
                  <a:lnTo>
                    <a:pt x="0" y="0"/>
                  </a:lnTo>
                  <a:lnTo>
                    <a:pt x="183" y="79"/>
                  </a:lnTo>
                  <a:lnTo>
                    <a:pt x="183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40" name="Freeform 488">
              <a:extLst>
                <a:ext uri="{FF2B5EF4-FFF2-40B4-BE49-F238E27FC236}">
                  <a16:creationId xmlns:a16="http://schemas.microsoft.com/office/drawing/2014/main" id="{E94E58BD-33EF-D422-7F5F-A47F4DC1D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1962"/>
              <a:ext cx="183" cy="309"/>
            </a:xfrm>
            <a:custGeom>
              <a:avLst/>
              <a:gdLst>
                <a:gd name="T0" fmla="*/ 0 w 183"/>
                <a:gd name="T1" fmla="*/ 232 h 309"/>
                <a:gd name="T2" fmla="*/ 0 w 183"/>
                <a:gd name="T3" fmla="*/ 0 h 309"/>
                <a:gd name="T4" fmla="*/ 183 w 183"/>
                <a:gd name="T5" fmla="*/ 79 h 309"/>
                <a:gd name="T6" fmla="*/ 183 w 183"/>
                <a:gd name="T7" fmla="*/ 309 h 309"/>
                <a:gd name="T8" fmla="*/ 0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0" y="232"/>
                  </a:moveTo>
                  <a:lnTo>
                    <a:pt x="0" y="0"/>
                  </a:lnTo>
                  <a:lnTo>
                    <a:pt x="183" y="79"/>
                  </a:lnTo>
                  <a:lnTo>
                    <a:pt x="183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41" name="Freeform 489">
              <a:extLst>
                <a:ext uri="{FF2B5EF4-FFF2-40B4-BE49-F238E27FC236}">
                  <a16:creationId xmlns:a16="http://schemas.microsoft.com/office/drawing/2014/main" id="{7E5B918E-39A1-C1C9-B85D-AFAA0FD4B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1962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42" name="Freeform 490">
              <a:extLst>
                <a:ext uri="{FF2B5EF4-FFF2-40B4-BE49-F238E27FC236}">
                  <a16:creationId xmlns:a16="http://schemas.microsoft.com/office/drawing/2014/main" id="{2F2AE041-EFD5-B369-98B9-CBF134B2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" y="1962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43" name="Freeform 491">
              <a:extLst>
                <a:ext uri="{FF2B5EF4-FFF2-40B4-BE49-F238E27FC236}">
                  <a16:creationId xmlns:a16="http://schemas.microsoft.com/office/drawing/2014/main" id="{98102DE2-A976-C9F2-6E44-C4DD4EFD4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1885"/>
              <a:ext cx="363" cy="156"/>
            </a:xfrm>
            <a:custGeom>
              <a:avLst/>
              <a:gdLst>
                <a:gd name="T0" fmla="*/ 0 w 363"/>
                <a:gd name="T1" fmla="*/ 77 h 156"/>
                <a:gd name="T2" fmla="*/ 183 w 363"/>
                <a:gd name="T3" fmla="*/ 0 h 156"/>
                <a:gd name="T4" fmla="*/ 363 w 363"/>
                <a:gd name="T5" fmla="*/ 77 h 156"/>
                <a:gd name="T6" fmla="*/ 183 w 363"/>
                <a:gd name="T7" fmla="*/ 156 h 156"/>
                <a:gd name="T8" fmla="*/ 0 w 363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44" name="Freeform 492">
              <a:extLst>
                <a:ext uri="{FF2B5EF4-FFF2-40B4-BE49-F238E27FC236}">
                  <a16:creationId xmlns:a16="http://schemas.microsoft.com/office/drawing/2014/main" id="{F4840389-5888-3E78-F6F8-175949CE9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1885"/>
              <a:ext cx="363" cy="156"/>
            </a:xfrm>
            <a:custGeom>
              <a:avLst/>
              <a:gdLst>
                <a:gd name="T0" fmla="*/ 0 w 363"/>
                <a:gd name="T1" fmla="*/ 77 h 156"/>
                <a:gd name="T2" fmla="*/ 183 w 363"/>
                <a:gd name="T3" fmla="*/ 0 h 156"/>
                <a:gd name="T4" fmla="*/ 363 w 363"/>
                <a:gd name="T5" fmla="*/ 77 h 156"/>
                <a:gd name="T6" fmla="*/ 183 w 363"/>
                <a:gd name="T7" fmla="*/ 156 h 156"/>
                <a:gd name="T8" fmla="*/ 0 w 363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7"/>
                  </a:moveTo>
                  <a:lnTo>
                    <a:pt x="183" y="0"/>
                  </a:lnTo>
                  <a:lnTo>
                    <a:pt x="363" y="77"/>
                  </a:lnTo>
                  <a:lnTo>
                    <a:pt x="183" y="156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45" name="Freeform 493">
              <a:extLst>
                <a:ext uri="{FF2B5EF4-FFF2-40B4-BE49-F238E27FC236}">
                  <a16:creationId xmlns:a16="http://schemas.microsoft.com/office/drawing/2014/main" id="{83C4E231-3040-2D10-E562-4C794CD11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620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46" name="Freeform 494">
              <a:extLst>
                <a:ext uri="{FF2B5EF4-FFF2-40B4-BE49-F238E27FC236}">
                  <a16:creationId xmlns:a16="http://schemas.microsoft.com/office/drawing/2014/main" id="{ECF9E9BA-654D-C776-C2E0-A7F9845B1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620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47" name="Freeform 495">
              <a:extLst>
                <a:ext uri="{FF2B5EF4-FFF2-40B4-BE49-F238E27FC236}">
                  <a16:creationId xmlns:a16="http://schemas.microsoft.com/office/drawing/2014/main" id="{C429A34E-9FB1-BED0-D9D5-119939D78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620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48" name="Freeform 496">
              <a:extLst>
                <a:ext uri="{FF2B5EF4-FFF2-40B4-BE49-F238E27FC236}">
                  <a16:creationId xmlns:a16="http://schemas.microsoft.com/office/drawing/2014/main" id="{65A4C76C-538E-3D16-C91A-9388D8E14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620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49" name="Freeform 497">
              <a:extLst>
                <a:ext uri="{FF2B5EF4-FFF2-40B4-BE49-F238E27FC236}">
                  <a16:creationId xmlns:a16="http://schemas.microsoft.com/office/drawing/2014/main" id="{B0FECD91-9B24-4307-1766-2326BA97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543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1 w 363"/>
                <a:gd name="T3" fmla="*/ 0 h 154"/>
                <a:gd name="T4" fmla="*/ 363 w 363"/>
                <a:gd name="T5" fmla="*/ 77 h 154"/>
                <a:gd name="T6" fmla="*/ 181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50" name="Freeform 498">
              <a:extLst>
                <a:ext uri="{FF2B5EF4-FFF2-40B4-BE49-F238E27FC236}">
                  <a16:creationId xmlns:a16="http://schemas.microsoft.com/office/drawing/2014/main" id="{6DD71F83-472A-6A60-5CCA-561C2CD78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543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1 w 363"/>
                <a:gd name="T3" fmla="*/ 0 h 154"/>
                <a:gd name="T4" fmla="*/ 363 w 363"/>
                <a:gd name="T5" fmla="*/ 77 h 154"/>
                <a:gd name="T6" fmla="*/ 181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51" name="Freeform 499">
              <a:extLst>
                <a:ext uri="{FF2B5EF4-FFF2-40B4-BE49-F238E27FC236}">
                  <a16:creationId xmlns:a16="http://schemas.microsoft.com/office/drawing/2014/main" id="{413C081E-C50C-60EE-1354-5002D803A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733"/>
              <a:ext cx="180" cy="309"/>
            </a:xfrm>
            <a:custGeom>
              <a:avLst/>
              <a:gdLst>
                <a:gd name="T0" fmla="*/ 0 w 180"/>
                <a:gd name="T1" fmla="*/ 233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3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52" name="Freeform 500">
              <a:extLst>
                <a:ext uri="{FF2B5EF4-FFF2-40B4-BE49-F238E27FC236}">
                  <a16:creationId xmlns:a16="http://schemas.microsoft.com/office/drawing/2014/main" id="{1EFCA6E8-AD1F-F71D-890C-6AF510B3A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733"/>
              <a:ext cx="180" cy="309"/>
            </a:xfrm>
            <a:custGeom>
              <a:avLst/>
              <a:gdLst>
                <a:gd name="T0" fmla="*/ 0 w 180"/>
                <a:gd name="T1" fmla="*/ 233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3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53" name="Freeform 501">
              <a:extLst>
                <a:ext uri="{FF2B5EF4-FFF2-40B4-BE49-F238E27FC236}">
                  <a16:creationId xmlns:a16="http://schemas.microsoft.com/office/drawing/2014/main" id="{5A50DD18-54F0-D83B-5A48-43E743D89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733"/>
              <a:ext cx="182" cy="309"/>
            </a:xfrm>
            <a:custGeom>
              <a:avLst/>
              <a:gdLst>
                <a:gd name="T0" fmla="*/ 182 w 182"/>
                <a:gd name="T1" fmla="*/ 233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3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54" name="Freeform 502">
              <a:extLst>
                <a:ext uri="{FF2B5EF4-FFF2-40B4-BE49-F238E27FC236}">
                  <a16:creationId xmlns:a16="http://schemas.microsoft.com/office/drawing/2014/main" id="{FD43E9D2-0324-00E6-0FC1-3843F11C2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733"/>
              <a:ext cx="182" cy="309"/>
            </a:xfrm>
            <a:custGeom>
              <a:avLst/>
              <a:gdLst>
                <a:gd name="T0" fmla="*/ 182 w 182"/>
                <a:gd name="T1" fmla="*/ 233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3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55" name="Freeform 503">
              <a:extLst>
                <a:ext uri="{FF2B5EF4-FFF2-40B4-BE49-F238E27FC236}">
                  <a16:creationId xmlns:a16="http://schemas.microsoft.com/office/drawing/2014/main" id="{72258189-BBE3-BE6D-E60E-D38ADE305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657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56" name="Freeform 504">
              <a:extLst>
                <a:ext uri="{FF2B5EF4-FFF2-40B4-BE49-F238E27FC236}">
                  <a16:creationId xmlns:a16="http://schemas.microsoft.com/office/drawing/2014/main" id="{BA930D85-BA0F-C251-F0E0-525747F82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657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57" name="Freeform 505">
              <a:extLst>
                <a:ext uri="{FF2B5EF4-FFF2-40B4-BE49-F238E27FC236}">
                  <a16:creationId xmlns:a16="http://schemas.microsoft.com/office/drawing/2014/main" id="{225577DD-37CB-A0B1-E995-BE9DD3B51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847"/>
              <a:ext cx="181" cy="308"/>
            </a:xfrm>
            <a:custGeom>
              <a:avLst/>
              <a:gdLst>
                <a:gd name="T0" fmla="*/ 0 w 181"/>
                <a:gd name="T1" fmla="*/ 232 h 308"/>
                <a:gd name="T2" fmla="*/ 0 w 181"/>
                <a:gd name="T3" fmla="*/ 0 h 308"/>
                <a:gd name="T4" fmla="*/ 181 w 181"/>
                <a:gd name="T5" fmla="*/ 76 h 308"/>
                <a:gd name="T6" fmla="*/ 181 w 181"/>
                <a:gd name="T7" fmla="*/ 308 h 308"/>
                <a:gd name="T8" fmla="*/ 0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0" y="232"/>
                  </a:moveTo>
                  <a:lnTo>
                    <a:pt x="0" y="0"/>
                  </a:lnTo>
                  <a:lnTo>
                    <a:pt x="181" y="76"/>
                  </a:lnTo>
                  <a:lnTo>
                    <a:pt x="181" y="308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58" name="Freeform 506">
              <a:extLst>
                <a:ext uri="{FF2B5EF4-FFF2-40B4-BE49-F238E27FC236}">
                  <a16:creationId xmlns:a16="http://schemas.microsoft.com/office/drawing/2014/main" id="{DBFF0533-4AA8-2472-0816-AD742CC5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847"/>
              <a:ext cx="181" cy="308"/>
            </a:xfrm>
            <a:custGeom>
              <a:avLst/>
              <a:gdLst>
                <a:gd name="T0" fmla="*/ 0 w 181"/>
                <a:gd name="T1" fmla="*/ 232 h 308"/>
                <a:gd name="T2" fmla="*/ 0 w 181"/>
                <a:gd name="T3" fmla="*/ 0 h 308"/>
                <a:gd name="T4" fmla="*/ 181 w 181"/>
                <a:gd name="T5" fmla="*/ 76 h 308"/>
                <a:gd name="T6" fmla="*/ 181 w 181"/>
                <a:gd name="T7" fmla="*/ 308 h 308"/>
                <a:gd name="T8" fmla="*/ 0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0" y="232"/>
                  </a:moveTo>
                  <a:lnTo>
                    <a:pt x="0" y="0"/>
                  </a:lnTo>
                  <a:lnTo>
                    <a:pt x="181" y="76"/>
                  </a:lnTo>
                  <a:lnTo>
                    <a:pt x="181" y="308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59" name="Freeform 507">
              <a:extLst>
                <a:ext uri="{FF2B5EF4-FFF2-40B4-BE49-F238E27FC236}">
                  <a16:creationId xmlns:a16="http://schemas.microsoft.com/office/drawing/2014/main" id="{C5F1E59B-0A1E-D029-7884-6E39BBAE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847"/>
              <a:ext cx="182" cy="308"/>
            </a:xfrm>
            <a:custGeom>
              <a:avLst/>
              <a:gdLst>
                <a:gd name="T0" fmla="*/ 182 w 182"/>
                <a:gd name="T1" fmla="*/ 232 h 308"/>
                <a:gd name="T2" fmla="*/ 182 w 182"/>
                <a:gd name="T3" fmla="*/ 0 h 308"/>
                <a:gd name="T4" fmla="*/ 0 w 182"/>
                <a:gd name="T5" fmla="*/ 76 h 308"/>
                <a:gd name="T6" fmla="*/ 0 w 182"/>
                <a:gd name="T7" fmla="*/ 308 h 308"/>
                <a:gd name="T8" fmla="*/ 182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60" name="Freeform 508">
              <a:extLst>
                <a:ext uri="{FF2B5EF4-FFF2-40B4-BE49-F238E27FC236}">
                  <a16:creationId xmlns:a16="http://schemas.microsoft.com/office/drawing/2014/main" id="{6E552729-D76C-B6E7-3BDC-F94FD0D54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847"/>
              <a:ext cx="182" cy="308"/>
            </a:xfrm>
            <a:custGeom>
              <a:avLst/>
              <a:gdLst>
                <a:gd name="T0" fmla="*/ 182 w 182"/>
                <a:gd name="T1" fmla="*/ 232 h 308"/>
                <a:gd name="T2" fmla="*/ 182 w 182"/>
                <a:gd name="T3" fmla="*/ 0 h 308"/>
                <a:gd name="T4" fmla="*/ 0 w 182"/>
                <a:gd name="T5" fmla="*/ 76 h 308"/>
                <a:gd name="T6" fmla="*/ 0 w 182"/>
                <a:gd name="T7" fmla="*/ 308 h 308"/>
                <a:gd name="T8" fmla="*/ 182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61" name="Freeform 509">
              <a:extLst>
                <a:ext uri="{FF2B5EF4-FFF2-40B4-BE49-F238E27FC236}">
                  <a16:creationId xmlns:a16="http://schemas.microsoft.com/office/drawing/2014/main" id="{1947C1E1-A99D-8F07-BF27-64E3902FB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770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1 w 363"/>
                <a:gd name="T3" fmla="*/ 0 h 153"/>
                <a:gd name="T4" fmla="*/ 363 w 363"/>
                <a:gd name="T5" fmla="*/ 77 h 153"/>
                <a:gd name="T6" fmla="*/ 181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62" name="Freeform 510">
              <a:extLst>
                <a:ext uri="{FF2B5EF4-FFF2-40B4-BE49-F238E27FC236}">
                  <a16:creationId xmlns:a16="http://schemas.microsoft.com/office/drawing/2014/main" id="{81926390-F49E-A007-46F7-EC32373DB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770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1 w 363"/>
                <a:gd name="T3" fmla="*/ 0 h 153"/>
                <a:gd name="T4" fmla="*/ 363 w 363"/>
                <a:gd name="T5" fmla="*/ 77 h 153"/>
                <a:gd name="T6" fmla="*/ 181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63" name="Freeform 511">
              <a:extLst>
                <a:ext uri="{FF2B5EF4-FFF2-40B4-BE49-F238E27FC236}">
                  <a16:creationId xmlns:a16="http://schemas.microsoft.com/office/drawing/2014/main" id="{30C4F8AF-79F0-3C0A-AAD0-E80D8D241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960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6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64" name="Freeform 512">
              <a:extLst>
                <a:ext uri="{FF2B5EF4-FFF2-40B4-BE49-F238E27FC236}">
                  <a16:creationId xmlns:a16="http://schemas.microsoft.com/office/drawing/2014/main" id="{900D9611-7FE8-9F10-C52D-B826C328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960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6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65" name="Freeform 513">
              <a:extLst>
                <a:ext uri="{FF2B5EF4-FFF2-40B4-BE49-F238E27FC236}">
                  <a16:creationId xmlns:a16="http://schemas.microsoft.com/office/drawing/2014/main" id="{0DC8CA75-3DC6-15AD-33D6-1DF364327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960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6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66" name="Freeform 514">
              <a:extLst>
                <a:ext uri="{FF2B5EF4-FFF2-40B4-BE49-F238E27FC236}">
                  <a16:creationId xmlns:a16="http://schemas.microsoft.com/office/drawing/2014/main" id="{78FFFDB0-76D4-0E47-0DBA-0FB57B2E2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960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6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67" name="Freeform 515">
              <a:extLst>
                <a:ext uri="{FF2B5EF4-FFF2-40B4-BE49-F238E27FC236}">
                  <a16:creationId xmlns:a16="http://schemas.microsoft.com/office/drawing/2014/main" id="{493A0D39-CA02-3610-1B9D-8B89778E2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883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2 w 362"/>
                <a:gd name="T3" fmla="*/ 0 h 153"/>
                <a:gd name="T4" fmla="*/ 362 w 362"/>
                <a:gd name="T5" fmla="*/ 77 h 153"/>
                <a:gd name="T6" fmla="*/ 182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68" name="Freeform 516">
              <a:extLst>
                <a:ext uri="{FF2B5EF4-FFF2-40B4-BE49-F238E27FC236}">
                  <a16:creationId xmlns:a16="http://schemas.microsoft.com/office/drawing/2014/main" id="{3AFDD009-FB1E-456D-2424-E71E1D69F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883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2 w 362"/>
                <a:gd name="T3" fmla="*/ 0 h 153"/>
                <a:gd name="T4" fmla="*/ 362 w 362"/>
                <a:gd name="T5" fmla="*/ 77 h 153"/>
                <a:gd name="T6" fmla="*/ 182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69" name="Freeform 517">
              <a:extLst>
                <a:ext uri="{FF2B5EF4-FFF2-40B4-BE49-F238E27FC236}">
                  <a16:creationId xmlns:a16="http://schemas.microsoft.com/office/drawing/2014/main" id="{2EEE3B3D-EF38-A6A3-73DB-0C4B6FD4A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325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8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8"/>
                  </a:lnTo>
                  <a:lnTo>
                    <a:pt x="181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70" name="Freeform 518">
              <a:extLst>
                <a:ext uri="{FF2B5EF4-FFF2-40B4-BE49-F238E27FC236}">
                  <a16:creationId xmlns:a16="http://schemas.microsoft.com/office/drawing/2014/main" id="{88E017A5-3855-2192-2079-F0EEFD975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325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8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8"/>
                  </a:lnTo>
                  <a:lnTo>
                    <a:pt x="181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71" name="Freeform 519">
              <a:extLst>
                <a:ext uri="{FF2B5EF4-FFF2-40B4-BE49-F238E27FC236}">
                  <a16:creationId xmlns:a16="http://schemas.microsoft.com/office/drawing/2014/main" id="{08BF42D4-8E5A-46F5-92EA-47A3FD8AD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325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8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8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72" name="Freeform 520">
              <a:extLst>
                <a:ext uri="{FF2B5EF4-FFF2-40B4-BE49-F238E27FC236}">
                  <a16:creationId xmlns:a16="http://schemas.microsoft.com/office/drawing/2014/main" id="{8358E1E9-1737-5E68-7ECB-4E16B0905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325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8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8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73" name="Freeform 521">
              <a:extLst>
                <a:ext uri="{FF2B5EF4-FFF2-40B4-BE49-F238E27FC236}">
                  <a16:creationId xmlns:a16="http://schemas.microsoft.com/office/drawing/2014/main" id="{62BEA1C7-90D1-0CFD-352E-58FA8CD63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248"/>
              <a:ext cx="363" cy="155"/>
            </a:xfrm>
            <a:custGeom>
              <a:avLst/>
              <a:gdLst>
                <a:gd name="T0" fmla="*/ 0 w 363"/>
                <a:gd name="T1" fmla="*/ 77 h 155"/>
                <a:gd name="T2" fmla="*/ 181 w 363"/>
                <a:gd name="T3" fmla="*/ 0 h 155"/>
                <a:gd name="T4" fmla="*/ 363 w 363"/>
                <a:gd name="T5" fmla="*/ 77 h 155"/>
                <a:gd name="T6" fmla="*/ 181 w 363"/>
                <a:gd name="T7" fmla="*/ 155 h 155"/>
                <a:gd name="T8" fmla="*/ 0 w 363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74" name="Freeform 522">
              <a:extLst>
                <a:ext uri="{FF2B5EF4-FFF2-40B4-BE49-F238E27FC236}">
                  <a16:creationId xmlns:a16="http://schemas.microsoft.com/office/drawing/2014/main" id="{A31EB41C-DF75-523B-0705-1DB850F5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248"/>
              <a:ext cx="363" cy="155"/>
            </a:xfrm>
            <a:custGeom>
              <a:avLst/>
              <a:gdLst>
                <a:gd name="T0" fmla="*/ 0 w 363"/>
                <a:gd name="T1" fmla="*/ 77 h 155"/>
                <a:gd name="T2" fmla="*/ 181 w 363"/>
                <a:gd name="T3" fmla="*/ 0 h 155"/>
                <a:gd name="T4" fmla="*/ 363 w 363"/>
                <a:gd name="T5" fmla="*/ 77 h 155"/>
                <a:gd name="T6" fmla="*/ 181 w 363"/>
                <a:gd name="T7" fmla="*/ 155 h 155"/>
                <a:gd name="T8" fmla="*/ 0 w 363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5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75" name="Freeform 523">
              <a:extLst>
                <a:ext uri="{FF2B5EF4-FFF2-40B4-BE49-F238E27FC236}">
                  <a16:creationId xmlns:a16="http://schemas.microsoft.com/office/drawing/2014/main" id="{005B80BF-80AF-EFB7-00F5-67B6C48F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440"/>
              <a:ext cx="180" cy="307"/>
            </a:xfrm>
            <a:custGeom>
              <a:avLst/>
              <a:gdLst>
                <a:gd name="T0" fmla="*/ 0 w 180"/>
                <a:gd name="T1" fmla="*/ 230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0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76" name="Freeform 524">
              <a:extLst>
                <a:ext uri="{FF2B5EF4-FFF2-40B4-BE49-F238E27FC236}">
                  <a16:creationId xmlns:a16="http://schemas.microsoft.com/office/drawing/2014/main" id="{D800310E-F7FC-AC45-4D66-923F536A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440"/>
              <a:ext cx="180" cy="307"/>
            </a:xfrm>
            <a:custGeom>
              <a:avLst/>
              <a:gdLst>
                <a:gd name="T0" fmla="*/ 0 w 180"/>
                <a:gd name="T1" fmla="*/ 230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0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77" name="Freeform 525">
              <a:extLst>
                <a:ext uri="{FF2B5EF4-FFF2-40B4-BE49-F238E27FC236}">
                  <a16:creationId xmlns:a16="http://schemas.microsoft.com/office/drawing/2014/main" id="{C58097FA-A82A-EC15-C71D-4CACAEDA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440"/>
              <a:ext cx="182" cy="307"/>
            </a:xfrm>
            <a:custGeom>
              <a:avLst/>
              <a:gdLst>
                <a:gd name="T0" fmla="*/ 182 w 182"/>
                <a:gd name="T1" fmla="*/ 230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78" name="Freeform 526">
              <a:extLst>
                <a:ext uri="{FF2B5EF4-FFF2-40B4-BE49-F238E27FC236}">
                  <a16:creationId xmlns:a16="http://schemas.microsoft.com/office/drawing/2014/main" id="{9F0262B3-19E0-C521-5FC3-4FDE5226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440"/>
              <a:ext cx="182" cy="307"/>
            </a:xfrm>
            <a:custGeom>
              <a:avLst/>
              <a:gdLst>
                <a:gd name="T0" fmla="*/ 182 w 182"/>
                <a:gd name="T1" fmla="*/ 230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79" name="Freeform 527">
              <a:extLst>
                <a:ext uri="{FF2B5EF4-FFF2-40B4-BE49-F238E27FC236}">
                  <a16:creationId xmlns:a16="http://schemas.microsoft.com/office/drawing/2014/main" id="{D04BE758-D7A1-A41C-6AAC-853CC757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361"/>
              <a:ext cx="362" cy="156"/>
            </a:xfrm>
            <a:custGeom>
              <a:avLst/>
              <a:gdLst>
                <a:gd name="T0" fmla="*/ 0 w 362"/>
                <a:gd name="T1" fmla="*/ 79 h 156"/>
                <a:gd name="T2" fmla="*/ 180 w 362"/>
                <a:gd name="T3" fmla="*/ 0 h 156"/>
                <a:gd name="T4" fmla="*/ 362 w 362"/>
                <a:gd name="T5" fmla="*/ 79 h 156"/>
                <a:gd name="T6" fmla="*/ 180 w 362"/>
                <a:gd name="T7" fmla="*/ 156 h 156"/>
                <a:gd name="T8" fmla="*/ 0 w 362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9"/>
                  </a:moveTo>
                  <a:lnTo>
                    <a:pt x="180" y="0"/>
                  </a:lnTo>
                  <a:lnTo>
                    <a:pt x="362" y="79"/>
                  </a:lnTo>
                  <a:lnTo>
                    <a:pt x="180" y="15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80" name="Freeform 528">
              <a:extLst>
                <a:ext uri="{FF2B5EF4-FFF2-40B4-BE49-F238E27FC236}">
                  <a16:creationId xmlns:a16="http://schemas.microsoft.com/office/drawing/2014/main" id="{D3FC509C-CA6E-8CD4-3058-B8FD4BD51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361"/>
              <a:ext cx="362" cy="156"/>
            </a:xfrm>
            <a:custGeom>
              <a:avLst/>
              <a:gdLst>
                <a:gd name="T0" fmla="*/ 0 w 362"/>
                <a:gd name="T1" fmla="*/ 79 h 156"/>
                <a:gd name="T2" fmla="*/ 180 w 362"/>
                <a:gd name="T3" fmla="*/ 0 h 156"/>
                <a:gd name="T4" fmla="*/ 362 w 362"/>
                <a:gd name="T5" fmla="*/ 79 h 156"/>
                <a:gd name="T6" fmla="*/ 180 w 362"/>
                <a:gd name="T7" fmla="*/ 156 h 156"/>
                <a:gd name="T8" fmla="*/ 0 w 362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9"/>
                  </a:moveTo>
                  <a:lnTo>
                    <a:pt x="180" y="0"/>
                  </a:lnTo>
                  <a:lnTo>
                    <a:pt x="362" y="79"/>
                  </a:lnTo>
                  <a:lnTo>
                    <a:pt x="180" y="156"/>
                  </a:lnTo>
                  <a:lnTo>
                    <a:pt x="0" y="79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81" name="Freeform 529">
              <a:extLst>
                <a:ext uri="{FF2B5EF4-FFF2-40B4-BE49-F238E27FC236}">
                  <a16:creationId xmlns:a16="http://schemas.microsoft.com/office/drawing/2014/main" id="{D0938AC9-49A8-00A0-BA35-AD3D9426D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553"/>
              <a:ext cx="181" cy="307"/>
            </a:xfrm>
            <a:custGeom>
              <a:avLst/>
              <a:gdLst>
                <a:gd name="T0" fmla="*/ 0 w 181"/>
                <a:gd name="T1" fmla="*/ 230 h 307"/>
                <a:gd name="T2" fmla="*/ 0 w 181"/>
                <a:gd name="T3" fmla="*/ 0 h 307"/>
                <a:gd name="T4" fmla="*/ 181 w 181"/>
                <a:gd name="T5" fmla="*/ 77 h 307"/>
                <a:gd name="T6" fmla="*/ 181 w 181"/>
                <a:gd name="T7" fmla="*/ 307 h 307"/>
                <a:gd name="T8" fmla="*/ 0 w 181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7">
                  <a:moveTo>
                    <a:pt x="0" y="230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82" name="Freeform 530">
              <a:extLst>
                <a:ext uri="{FF2B5EF4-FFF2-40B4-BE49-F238E27FC236}">
                  <a16:creationId xmlns:a16="http://schemas.microsoft.com/office/drawing/2014/main" id="{9814C540-5958-1D45-51E9-D6828341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553"/>
              <a:ext cx="181" cy="307"/>
            </a:xfrm>
            <a:custGeom>
              <a:avLst/>
              <a:gdLst>
                <a:gd name="T0" fmla="*/ 0 w 181"/>
                <a:gd name="T1" fmla="*/ 230 h 307"/>
                <a:gd name="T2" fmla="*/ 0 w 181"/>
                <a:gd name="T3" fmla="*/ 0 h 307"/>
                <a:gd name="T4" fmla="*/ 181 w 181"/>
                <a:gd name="T5" fmla="*/ 77 h 307"/>
                <a:gd name="T6" fmla="*/ 181 w 181"/>
                <a:gd name="T7" fmla="*/ 307 h 307"/>
                <a:gd name="T8" fmla="*/ 0 w 181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7">
                  <a:moveTo>
                    <a:pt x="0" y="230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83" name="Freeform 531">
              <a:extLst>
                <a:ext uri="{FF2B5EF4-FFF2-40B4-BE49-F238E27FC236}">
                  <a16:creationId xmlns:a16="http://schemas.microsoft.com/office/drawing/2014/main" id="{BCBF18B5-F99D-2D22-4FC4-30E69448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553"/>
              <a:ext cx="182" cy="307"/>
            </a:xfrm>
            <a:custGeom>
              <a:avLst/>
              <a:gdLst>
                <a:gd name="T0" fmla="*/ 182 w 182"/>
                <a:gd name="T1" fmla="*/ 230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84" name="Freeform 532">
              <a:extLst>
                <a:ext uri="{FF2B5EF4-FFF2-40B4-BE49-F238E27FC236}">
                  <a16:creationId xmlns:a16="http://schemas.microsoft.com/office/drawing/2014/main" id="{74D939CB-D7B5-0873-2644-F301EEB0E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553"/>
              <a:ext cx="182" cy="307"/>
            </a:xfrm>
            <a:custGeom>
              <a:avLst/>
              <a:gdLst>
                <a:gd name="T0" fmla="*/ 182 w 182"/>
                <a:gd name="T1" fmla="*/ 230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85" name="Freeform 533">
              <a:extLst>
                <a:ext uri="{FF2B5EF4-FFF2-40B4-BE49-F238E27FC236}">
                  <a16:creationId xmlns:a16="http://schemas.microsoft.com/office/drawing/2014/main" id="{AB6CA89E-9629-9971-A5B9-C70FE42AE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474"/>
              <a:ext cx="363" cy="156"/>
            </a:xfrm>
            <a:custGeom>
              <a:avLst/>
              <a:gdLst>
                <a:gd name="T0" fmla="*/ 0 w 363"/>
                <a:gd name="T1" fmla="*/ 79 h 156"/>
                <a:gd name="T2" fmla="*/ 181 w 363"/>
                <a:gd name="T3" fmla="*/ 0 h 156"/>
                <a:gd name="T4" fmla="*/ 363 w 363"/>
                <a:gd name="T5" fmla="*/ 79 h 156"/>
                <a:gd name="T6" fmla="*/ 181 w 363"/>
                <a:gd name="T7" fmla="*/ 156 h 156"/>
                <a:gd name="T8" fmla="*/ 0 w 363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9"/>
                  </a:moveTo>
                  <a:lnTo>
                    <a:pt x="181" y="0"/>
                  </a:lnTo>
                  <a:lnTo>
                    <a:pt x="363" y="79"/>
                  </a:lnTo>
                  <a:lnTo>
                    <a:pt x="181" y="156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86" name="Freeform 534">
              <a:extLst>
                <a:ext uri="{FF2B5EF4-FFF2-40B4-BE49-F238E27FC236}">
                  <a16:creationId xmlns:a16="http://schemas.microsoft.com/office/drawing/2014/main" id="{FB128EAF-E823-8965-5E20-547293C6C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474"/>
              <a:ext cx="363" cy="156"/>
            </a:xfrm>
            <a:custGeom>
              <a:avLst/>
              <a:gdLst>
                <a:gd name="T0" fmla="*/ 0 w 363"/>
                <a:gd name="T1" fmla="*/ 79 h 156"/>
                <a:gd name="T2" fmla="*/ 181 w 363"/>
                <a:gd name="T3" fmla="*/ 0 h 156"/>
                <a:gd name="T4" fmla="*/ 363 w 363"/>
                <a:gd name="T5" fmla="*/ 79 h 156"/>
                <a:gd name="T6" fmla="*/ 181 w 363"/>
                <a:gd name="T7" fmla="*/ 156 h 156"/>
                <a:gd name="T8" fmla="*/ 0 w 363"/>
                <a:gd name="T9" fmla="*/ 79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9"/>
                  </a:moveTo>
                  <a:lnTo>
                    <a:pt x="181" y="0"/>
                  </a:lnTo>
                  <a:lnTo>
                    <a:pt x="363" y="79"/>
                  </a:lnTo>
                  <a:lnTo>
                    <a:pt x="181" y="156"/>
                  </a:lnTo>
                  <a:lnTo>
                    <a:pt x="0" y="79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87" name="Freeform 535">
              <a:extLst>
                <a:ext uri="{FF2B5EF4-FFF2-40B4-BE49-F238E27FC236}">
                  <a16:creationId xmlns:a16="http://schemas.microsoft.com/office/drawing/2014/main" id="{3136ADD1-FF4D-5BCD-07BC-4EECA921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666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7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88" name="Freeform 536">
              <a:extLst>
                <a:ext uri="{FF2B5EF4-FFF2-40B4-BE49-F238E27FC236}">
                  <a16:creationId xmlns:a16="http://schemas.microsoft.com/office/drawing/2014/main" id="{45499036-BF53-8BBB-86D2-E04FAFD8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666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7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89" name="Freeform 537">
              <a:extLst>
                <a:ext uri="{FF2B5EF4-FFF2-40B4-BE49-F238E27FC236}">
                  <a16:creationId xmlns:a16="http://schemas.microsoft.com/office/drawing/2014/main" id="{CCBE48F6-4A4B-0329-2649-E06C2C65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666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90" name="Freeform 538">
              <a:extLst>
                <a:ext uri="{FF2B5EF4-FFF2-40B4-BE49-F238E27FC236}">
                  <a16:creationId xmlns:a16="http://schemas.microsoft.com/office/drawing/2014/main" id="{5FC4A7B3-F8F5-E576-8FD1-7AE21C26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666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7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91" name="Freeform 539">
              <a:extLst>
                <a:ext uri="{FF2B5EF4-FFF2-40B4-BE49-F238E27FC236}">
                  <a16:creationId xmlns:a16="http://schemas.microsoft.com/office/drawing/2014/main" id="{BA462B98-23EA-074C-6A45-C3DF71C18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589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92" name="Freeform 540">
              <a:extLst>
                <a:ext uri="{FF2B5EF4-FFF2-40B4-BE49-F238E27FC236}">
                  <a16:creationId xmlns:a16="http://schemas.microsoft.com/office/drawing/2014/main" id="{60C680BF-3885-FC3F-4F81-26B9FCE3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589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93" name="Freeform 541">
              <a:extLst>
                <a:ext uri="{FF2B5EF4-FFF2-40B4-BE49-F238E27FC236}">
                  <a16:creationId xmlns:a16="http://schemas.microsoft.com/office/drawing/2014/main" id="{00A28BAE-AF50-0196-CA1B-02800F3EC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031"/>
              <a:ext cx="181" cy="309"/>
            </a:xfrm>
            <a:custGeom>
              <a:avLst/>
              <a:gdLst>
                <a:gd name="T0" fmla="*/ 0 w 181"/>
                <a:gd name="T1" fmla="*/ 230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0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94" name="Freeform 542">
              <a:extLst>
                <a:ext uri="{FF2B5EF4-FFF2-40B4-BE49-F238E27FC236}">
                  <a16:creationId xmlns:a16="http://schemas.microsoft.com/office/drawing/2014/main" id="{7506A166-C695-B860-6EE5-7BF9531E4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031"/>
              <a:ext cx="181" cy="309"/>
            </a:xfrm>
            <a:custGeom>
              <a:avLst/>
              <a:gdLst>
                <a:gd name="T0" fmla="*/ 0 w 181"/>
                <a:gd name="T1" fmla="*/ 230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0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95" name="Freeform 543">
              <a:extLst>
                <a:ext uri="{FF2B5EF4-FFF2-40B4-BE49-F238E27FC236}">
                  <a16:creationId xmlns:a16="http://schemas.microsoft.com/office/drawing/2014/main" id="{B2D8333F-222C-33EE-9047-AD8D94031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031"/>
              <a:ext cx="182" cy="309"/>
            </a:xfrm>
            <a:custGeom>
              <a:avLst/>
              <a:gdLst>
                <a:gd name="T0" fmla="*/ 182 w 182"/>
                <a:gd name="T1" fmla="*/ 230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96" name="Freeform 544">
              <a:extLst>
                <a:ext uri="{FF2B5EF4-FFF2-40B4-BE49-F238E27FC236}">
                  <a16:creationId xmlns:a16="http://schemas.microsoft.com/office/drawing/2014/main" id="{E6242332-700A-3429-3B54-3DA42E80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2031"/>
              <a:ext cx="182" cy="309"/>
            </a:xfrm>
            <a:custGeom>
              <a:avLst/>
              <a:gdLst>
                <a:gd name="T0" fmla="*/ 182 w 182"/>
                <a:gd name="T1" fmla="*/ 230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97" name="Freeform 545">
              <a:extLst>
                <a:ext uri="{FF2B5EF4-FFF2-40B4-BE49-F238E27FC236}">
                  <a16:creationId xmlns:a16="http://schemas.microsoft.com/office/drawing/2014/main" id="{E83F3899-E1C6-E7F9-172E-EBA3E2017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954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1 w 363"/>
                <a:gd name="T3" fmla="*/ 0 h 154"/>
                <a:gd name="T4" fmla="*/ 363 w 363"/>
                <a:gd name="T5" fmla="*/ 77 h 154"/>
                <a:gd name="T6" fmla="*/ 181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798" name="Freeform 546">
              <a:extLst>
                <a:ext uri="{FF2B5EF4-FFF2-40B4-BE49-F238E27FC236}">
                  <a16:creationId xmlns:a16="http://schemas.microsoft.com/office/drawing/2014/main" id="{B7979257-3E13-5841-6FEF-4B9025B50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954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1 w 363"/>
                <a:gd name="T3" fmla="*/ 0 h 154"/>
                <a:gd name="T4" fmla="*/ 363 w 363"/>
                <a:gd name="T5" fmla="*/ 77 h 154"/>
                <a:gd name="T6" fmla="*/ 181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99" name="Freeform 547">
              <a:extLst>
                <a:ext uri="{FF2B5EF4-FFF2-40B4-BE49-F238E27FC236}">
                  <a16:creationId xmlns:a16="http://schemas.microsoft.com/office/drawing/2014/main" id="{7DBF9B9F-7219-9B4D-110F-89E21C82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144"/>
              <a:ext cx="180" cy="309"/>
            </a:xfrm>
            <a:custGeom>
              <a:avLst/>
              <a:gdLst>
                <a:gd name="T0" fmla="*/ 0 w 180"/>
                <a:gd name="T1" fmla="*/ 231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00" name="Freeform 548">
              <a:extLst>
                <a:ext uri="{FF2B5EF4-FFF2-40B4-BE49-F238E27FC236}">
                  <a16:creationId xmlns:a16="http://schemas.microsoft.com/office/drawing/2014/main" id="{0F796F1A-1977-7142-64DB-67D1F149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144"/>
              <a:ext cx="180" cy="309"/>
            </a:xfrm>
            <a:custGeom>
              <a:avLst/>
              <a:gdLst>
                <a:gd name="T0" fmla="*/ 0 w 180"/>
                <a:gd name="T1" fmla="*/ 231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01" name="Freeform 549">
              <a:extLst>
                <a:ext uri="{FF2B5EF4-FFF2-40B4-BE49-F238E27FC236}">
                  <a16:creationId xmlns:a16="http://schemas.microsoft.com/office/drawing/2014/main" id="{1DAB57B3-F1ED-DC47-F0E6-83C276DCB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144"/>
              <a:ext cx="182" cy="309"/>
            </a:xfrm>
            <a:custGeom>
              <a:avLst/>
              <a:gdLst>
                <a:gd name="T0" fmla="*/ 182 w 182"/>
                <a:gd name="T1" fmla="*/ 231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02" name="Freeform 550">
              <a:extLst>
                <a:ext uri="{FF2B5EF4-FFF2-40B4-BE49-F238E27FC236}">
                  <a16:creationId xmlns:a16="http://schemas.microsoft.com/office/drawing/2014/main" id="{E9596709-FA2B-A649-9CB7-3E441384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144"/>
              <a:ext cx="182" cy="309"/>
            </a:xfrm>
            <a:custGeom>
              <a:avLst/>
              <a:gdLst>
                <a:gd name="T0" fmla="*/ 182 w 182"/>
                <a:gd name="T1" fmla="*/ 231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03" name="Freeform 551">
              <a:extLst>
                <a:ext uri="{FF2B5EF4-FFF2-40B4-BE49-F238E27FC236}">
                  <a16:creationId xmlns:a16="http://schemas.microsoft.com/office/drawing/2014/main" id="{7EDD31C3-9245-3BF0-9500-327AC3FB5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68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04" name="Freeform 552">
              <a:extLst>
                <a:ext uri="{FF2B5EF4-FFF2-40B4-BE49-F238E27FC236}">
                  <a16:creationId xmlns:a16="http://schemas.microsoft.com/office/drawing/2014/main" id="{DA20AEAD-2C72-A689-5509-934F789B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68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05" name="Freeform 553">
              <a:extLst>
                <a:ext uri="{FF2B5EF4-FFF2-40B4-BE49-F238E27FC236}">
                  <a16:creationId xmlns:a16="http://schemas.microsoft.com/office/drawing/2014/main" id="{96BF010A-DF22-1B18-944B-945D22CD3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257"/>
              <a:ext cx="181" cy="309"/>
            </a:xfrm>
            <a:custGeom>
              <a:avLst/>
              <a:gdLst>
                <a:gd name="T0" fmla="*/ 0 w 181"/>
                <a:gd name="T1" fmla="*/ 233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3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06" name="Freeform 554">
              <a:extLst>
                <a:ext uri="{FF2B5EF4-FFF2-40B4-BE49-F238E27FC236}">
                  <a16:creationId xmlns:a16="http://schemas.microsoft.com/office/drawing/2014/main" id="{D95DD91C-236B-2C3B-2AF3-EB00201D5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257"/>
              <a:ext cx="181" cy="309"/>
            </a:xfrm>
            <a:custGeom>
              <a:avLst/>
              <a:gdLst>
                <a:gd name="T0" fmla="*/ 0 w 181"/>
                <a:gd name="T1" fmla="*/ 233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3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07" name="Freeform 555">
              <a:extLst>
                <a:ext uri="{FF2B5EF4-FFF2-40B4-BE49-F238E27FC236}">
                  <a16:creationId xmlns:a16="http://schemas.microsoft.com/office/drawing/2014/main" id="{DDE1915C-9E6C-A5BA-3F88-0B3E5053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257"/>
              <a:ext cx="182" cy="309"/>
            </a:xfrm>
            <a:custGeom>
              <a:avLst/>
              <a:gdLst>
                <a:gd name="T0" fmla="*/ 182 w 182"/>
                <a:gd name="T1" fmla="*/ 233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3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08" name="Freeform 556">
              <a:extLst>
                <a:ext uri="{FF2B5EF4-FFF2-40B4-BE49-F238E27FC236}">
                  <a16:creationId xmlns:a16="http://schemas.microsoft.com/office/drawing/2014/main" id="{8AD45241-6D57-82F7-8313-68F577F63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257"/>
              <a:ext cx="182" cy="309"/>
            </a:xfrm>
            <a:custGeom>
              <a:avLst/>
              <a:gdLst>
                <a:gd name="T0" fmla="*/ 182 w 182"/>
                <a:gd name="T1" fmla="*/ 233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3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09" name="Freeform 557">
              <a:extLst>
                <a:ext uri="{FF2B5EF4-FFF2-40B4-BE49-F238E27FC236}">
                  <a16:creationId xmlns:a16="http://schemas.microsoft.com/office/drawing/2014/main" id="{1DB80354-E9D7-B923-673E-06E0E55C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181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1 w 363"/>
                <a:gd name="T3" fmla="*/ 0 h 153"/>
                <a:gd name="T4" fmla="*/ 363 w 363"/>
                <a:gd name="T5" fmla="*/ 76 h 153"/>
                <a:gd name="T6" fmla="*/ 181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1" y="0"/>
                  </a:lnTo>
                  <a:lnTo>
                    <a:pt x="363" y="76"/>
                  </a:lnTo>
                  <a:lnTo>
                    <a:pt x="181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10" name="Freeform 558">
              <a:extLst>
                <a:ext uri="{FF2B5EF4-FFF2-40B4-BE49-F238E27FC236}">
                  <a16:creationId xmlns:a16="http://schemas.microsoft.com/office/drawing/2014/main" id="{B338C464-87EC-5B3B-6E5E-9B071C32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2181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1 w 363"/>
                <a:gd name="T3" fmla="*/ 0 h 153"/>
                <a:gd name="T4" fmla="*/ 363 w 363"/>
                <a:gd name="T5" fmla="*/ 76 h 153"/>
                <a:gd name="T6" fmla="*/ 181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1" y="0"/>
                  </a:lnTo>
                  <a:lnTo>
                    <a:pt x="363" y="76"/>
                  </a:lnTo>
                  <a:lnTo>
                    <a:pt x="181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11" name="Freeform 559">
              <a:extLst>
                <a:ext uri="{FF2B5EF4-FFF2-40B4-BE49-F238E27FC236}">
                  <a16:creationId xmlns:a16="http://schemas.microsoft.com/office/drawing/2014/main" id="{BA996F61-66C6-1CFD-6F38-8C723A784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371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6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12" name="Freeform 560">
              <a:extLst>
                <a:ext uri="{FF2B5EF4-FFF2-40B4-BE49-F238E27FC236}">
                  <a16:creationId xmlns:a16="http://schemas.microsoft.com/office/drawing/2014/main" id="{23462CC3-993B-1D06-7B3E-97F062E7E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371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6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13" name="Freeform 561">
              <a:extLst>
                <a:ext uri="{FF2B5EF4-FFF2-40B4-BE49-F238E27FC236}">
                  <a16:creationId xmlns:a16="http://schemas.microsoft.com/office/drawing/2014/main" id="{8CB9CCBB-975D-2E28-2538-7060A4D2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371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6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14" name="Freeform 562">
              <a:extLst>
                <a:ext uri="{FF2B5EF4-FFF2-40B4-BE49-F238E27FC236}">
                  <a16:creationId xmlns:a16="http://schemas.microsoft.com/office/drawing/2014/main" id="{ABB3B673-EF66-F016-81B9-243072A50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371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6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15" name="Freeform 563">
              <a:extLst>
                <a:ext uri="{FF2B5EF4-FFF2-40B4-BE49-F238E27FC236}">
                  <a16:creationId xmlns:a16="http://schemas.microsoft.com/office/drawing/2014/main" id="{56AD406D-C222-104E-0C32-84874348C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294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2 w 362"/>
                <a:gd name="T3" fmla="*/ 0 h 153"/>
                <a:gd name="T4" fmla="*/ 362 w 362"/>
                <a:gd name="T5" fmla="*/ 77 h 153"/>
                <a:gd name="T6" fmla="*/ 182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16" name="Freeform 564">
              <a:extLst>
                <a:ext uri="{FF2B5EF4-FFF2-40B4-BE49-F238E27FC236}">
                  <a16:creationId xmlns:a16="http://schemas.microsoft.com/office/drawing/2014/main" id="{EF4705A2-8457-60E1-85BE-5A365819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294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2 w 362"/>
                <a:gd name="T3" fmla="*/ 0 h 153"/>
                <a:gd name="T4" fmla="*/ 362 w 362"/>
                <a:gd name="T5" fmla="*/ 77 h 153"/>
                <a:gd name="T6" fmla="*/ 182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17" name="Freeform 565">
              <a:extLst>
                <a:ext uri="{FF2B5EF4-FFF2-40B4-BE49-F238E27FC236}">
                  <a16:creationId xmlns:a16="http://schemas.microsoft.com/office/drawing/2014/main" id="{B096F9D3-97DB-FDD9-A7A5-2D646B0F0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736"/>
              <a:ext cx="181" cy="308"/>
            </a:xfrm>
            <a:custGeom>
              <a:avLst/>
              <a:gdLst>
                <a:gd name="T0" fmla="*/ 0 w 181"/>
                <a:gd name="T1" fmla="*/ 232 h 308"/>
                <a:gd name="T2" fmla="*/ 0 w 181"/>
                <a:gd name="T3" fmla="*/ 0 h 308"/>
                <a:gd name="T4" fmla="*/ 181 w 181"/>
                <a:gd name="T5" fmla="*/ 76 h 308"/>
                <a:gd name="T6" fmla="*/ 181 w 181"/>
                <a:gd name="T7" fmla="*/ 308 h 308"/>
                <a:gd name="T8" fmla="*/ 0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0" y="232"/>
                  </a:moveTo>
                  <a:lnTo>
                    <a:pt x="0" y="0"/>
                  </a:lnTo>
                  <a:lnTo>
                    <a:pt x="181" y="76"/>
                  </a:lnTo>
                  <a:lnTo>
                    <a:pt x="181" y="308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18" name="Freeform 566">
              <a:extLst>
                <a:ext uri="{FF2B5EF4-FFF2-40B4-BE49-F238E27FC236}">
                  <a16:creationId xmlns:a16="http://schemas.microsoft.com/office/drawing/2014/main" id="{7AB28757-BE71-D738-4F41-F1A6F8030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736"/>
              <a:ext cx="181" cy="308"/>
            </a:xfrm>
            <a:custGeom>
              <a:avLst/>
              <a:gdLst>
                <a:gd name="T0" fmla="*/ 0 w 181"/>
                <a:gd name="T1" fmla="*/ 232 h 308"/>
                <a:gd name="T2" fmla="*/ 0 w 181"/>
                <a:gd name="T3" fmla="*/ 0 h 308"/>
                <a:gd name="T4" fmla="*/ 181 w 181"/>
                <a:gd name="T5" fmla="*/ 76 h 308"/>
                <a:gd name="T6" fmla="*/ 181 w 181"/>
                <a:gd name="T7" fmla="*/ 308 h 308"/>
                <a:gd name="T8" fmla="*/ 0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0" y="232"/>
                  </a:moveTo>
                  <a:lnTo>
                    <a:pt x="0" y="0"/>
                  </a:lnTo>
                  <a:lnTo>
                    <a:pt x="181" y="76"/>
                  </a:lnTo>
                  <a:lnTo>
                    <a:pt x="181" y="308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19" name="Freeform 567">
              <a:extLst>
                <a:ext uri="{FF2B5EF4-FFF2-40B4-BE49-F238E27FC236}">
                  <a16:creationId xmlns:a16="http://schemas.microsoft.com/office/drawing/2014/main" id="{3611BB7F-A150-91CB-91E5-B714B8F5A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1736"/>
              <a:ext cx="182" cy="308"/>
            </a:xfrm>
            <a:custGeom>
              <a:avLst/>
              <a:gdLst>
                <a:gd name="T0" fmla="*/ 182 w 182"/>
                <a:gd name="T1" fmla="*/ 232 h 308"/>
                <a:gd name="T2" fmla="*/ 182 w 182"/>
                <a:gd name="T3" fmla="*/ 0 h 308"/>
                <a:gd name="T4" fmla="*/ 0 w 182"/>
                <a:gd name="T5" fmla="*/ 76 h 308"/>
                <a:gd name="T6" fmla="*/ 0 w 182"/>
                <a:gd name="T7" fmla="*/ 308 h 308"/>
                <a:gd name="T8" fmla="*/ 182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20" name="Freeform 568">
              <a:extLst>
                <a:ext uri="{FF2B5EF4-FFF2-40B4-BE49-F238E27FC236}">
                  <a16:creationId xmlns:a16="http://schemas.microsoft.com/office/drawing/2014/main" id="{8F23B45F-C3E8-659A-800C-D8245151A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1736"/>
              <a:ext cx="182" cy="308"/>
            </a:xfrm>
            <a:custGeom>
              <a:avLst/>
              <a:gdLst>
                <a:gd name="T0" fmla="*/ 182 w 182"/>
                <a:gd name="T1" fmla="*/ 232 h 308"/>
                <a:gd name="T2" fmla="*/ 182 w 182"/>
                <a:gd name="T3" fmla="*/ 0 h 308"/>
                <a:gd name="T4" fmla="*/ 0 w 182"/>
                <a:gd name="T5" fmla="*/ 76 h 308"/>
                <a:gd name="T6" fmla="*/ 0 w 182"/>
                <a:gd name="T7" fmla="*/ 308 h 308"/>
                <a:gd name="T8" fmla="*/ 182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21" name="Freeform 569">
              <a:extLst>
                <a:ext uri="{FF2B5EF4-FFF2-40B4-BE49-F238E27FC236}">
                  <a16:creationId xmlns:a16="http://schemas.microsoft.com/office/drawing/2014/main" id="{7DE8EA46-597B-EC45-8CB8-4EE36534A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659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1 w 363"/>
                <a:gd name="T3" fmla="*/ 0 h 153"/>
                <a:gd name="T4" fmla="*/ 363 w 363"/>
                <a:gd name="T5" fmla="*/ 77 h 153"/>
                <a:gd name="T6" fmla="*/ 181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22" name="Freeform 570">
              <a:extLst>
                <a:ext uri="{FF2B5EF4-FFF2-40B4-BE49-F238E27FC236}">
                  <a16:creationId xmlns:a16="http://schemas.microsoft.com/office/drawing/2014/main" id="{C1892028-5ADE-6D5A-8B15-7B4C01EF8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659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1 w 363"/>
                <a:gd name="T3" fmla="*/ 0 h 153"/>
                <a:gd name="T4" fmla="*/ 363 w 363"/>
                <a:gd name="T5" fmla="*/ 77 h 153"/>
                <a:gd name="T6" fmla="*/ 181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23" name="Freeform 571">
              <a:extLst>
                <a:ext uri="{FF2B5EF4-FFF2-40B4-BE49-F238E27FC236}">
                  <a16:creationId xmlns:a16="http://schemas.microsoft.com/office/drawing/2014/main" id="{63E535C0-1A0C-C7C1-2340-3BF92C523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849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24" name="Freeform 572">
              <a:extLst>
                <a:ext uri="{FF2B5EF4-FFF2-40B4-BE49-F238E27FC236}">
                  <a16:creationId xmlns:a16="http://schemas.microsoft.com/office/drawing/2014/main" id="{4C1E829D-2C02-95CC-CD48-89E5D241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849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25" name="Freeform 573">
              <a:extLst>
                <a:ext uri="{FF2B5EF4-FFF2-40B4-BE49-F238E27FC236}">
                  <a16:creationId xmlns:a16="http://schemas.microsoft.com/office/drawing/2014/main" id="{86360FF9-D4FE-7B8E-1A1A-E1845D6B1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1849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26" name="Freeform 574">
              <a:extLst>
                <a:ext uri="{FF2B5EF4-FFF2-40B4-BE49-F238E27FC236}">
                  <a16:creationId xmlns:a16="http://schemas.microsoft.com/office/drawing/2014/main" id="{ED5A20C4-2B50-229C-B72D-3D74A344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1849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27" name="Freeform 575">
              <a:extLst>
                <a:ext uri="{FF2B5EF4-FFF2-40B4-BE49-F238E27FC236}">
                  <a16:creationId xmlns:a16="http://schemas.microsoft.com/office/drawing/2014/main" id="{7F8053B6-0804-0FB5-872B-A0F9DF87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772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28" name="Freeform 576">
              <a:extLst>
                <a:ext uri="{FF2B5EF4-FFF2-40B4-BE49-F238E27FC236}">
                  <a16:creationId xmlns:a16="http://schemas.microsoft.com/office/drawing/2014/main" id="{A4E4CC0A-CFBB-642E-6891-13ADE1B56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772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29" name="Freeform 577">
              <a:extLst>
                <a:ext uri="{FF2B5EF4-FFF2-40B4-BE49-F238E27FC236}">
                  <a16:creationId xmlns:a16="http://schemas.microsoft.com/office/drawing/2014/main" id="{B0FCCC13-53DC-ED24-EE29-8588D3C9A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962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9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9"/>
                  </a:lnTo>
                  <a:lnTo>
                    <a:pt x="181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30" name="Freeform 578">
              <a:extLst>
                <a:ext uri="{FF2B5EF4-FFF2-40B4-BE49-F238E27FC236}">
                  <a16:creationId xmlns:a16="http://schemas.microsoft.com/office/drawing/2014/main" id="{889AC370-EF9C-6B12-CDF2-37A60D7F4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962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9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9"/>
                  </a:lnTo>
                  <a:lnTo>
                    <a:pt x="181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31" name="Freeform 579">
              <a:extLst>
                <a:ext uri="{FF2B5EF4-FFF2-40B4-BE49-F238E27FC236}">
                  <a16:creationId xmlns:a16="http://schemas.microsoft.com/office/drawing/2014/main" id="{75129710-95F5-7AE3-E80A-3FB50533A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1962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9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32" name="Freeform 580">
              <a:extLst>
                <a:ext uri="{FF2B5EF4-FFF2-40B4-BE49-F238E27FC236}">
                  <a16:creationId xmlns:a16="http://schemas.microsoft.com/office/drawing/2014/main" id="{EEEB827C-21DE-D2F9-31DA-C30381F86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1962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9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33" name="Freeform 581">
              <a:extLst>
                <a:ext uri="{FF2B5EF4-FFF2-40B4-BE49-F238E27FC236}">
                  <a16:creationId xmlns:a16="http://schemas.microsoft.com/office/drawing/2014/main" id="{CB1503AB-FF59-B7C2-3E2D-A2F9D78C5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885"/>
              <a:ext cx="363" cy="156"/>
            </a:xfrm>
            <a:custGeom>
              <a:avLst/>
              <a:gdLst>
                <a:gd name="T0" fmla="*/ 0 w 363"/>
                <a:gd name="T1" fmla="*/ 77 h 156"/>
                <a:gd name="T2" fmla="*/ 181 w 363"/>
                <a:gd name="T3" fmla="*/ 0 h 156"/>
                <a:gd name="T4" fmla="*/ 363 w 363"/>
                <a:gd name="T5" fmla="*/ 77 h 156"/>
                <a:gd name="T6" fmla="*/ 181 w 363"/>
                <a:gd name="T7" fmla="*/ 156 h 156"/>
                <a:gd name="T8" fmla="*/ 0 w 363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34" name="Freeform 582">
              <a:extLst>
                <a:ext uri="{FF2B5EF4-FFF2-40B4-BE49-F238E27FC236}">
                  <a16:creationId xmlns:a16="http://schemas.microsoft.com/office/drawing/2014/main" id="{1187394B-894F-8F44-AE7A-F37ADFFA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" y="1885"/>
              <a:ext cx="363" cy="156"/>
            </a:xfrm>
            <a:custGeom>
              <a:avLst/>
              <a:gdLst>
                <a:gd name="T0" fmla="*/ 0 w 363"/>
                <a:gd name="T1" fmla="*/ 77 h 156"/>
                <a:gd name="T2" fmla="*/ 181 w 363"/>
                <a:gd name="T3" fmla="*/ 0 h 156"/>
                <a:gd name="T4" fmla="*/ 363 w 363"/>
                <a:gd name="T5" fmla="*/ 77 h 156"/>
                <a:gd name="T6" fmla="*/ 181 w 363"/>
                <a:gd name="T7" fmla="*/ 156 h 156"/>
                <a:gd name="T8" fmla="*/ 0 w 363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6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35" name="Freeform 583">
              <a:extLst>
                <a:ext uri="{FF2B5EF4-FFF2-40B4-BE49-F238E27FC236}">
                  <a16:creationId xmlns:a16="http://schemas.microsoft.com/office/drawing/2014/main" id="{58C3FFEE-A9F4-0355-17CA-84DC2B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075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9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9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36" name="Freeform 584">
              <a:extLst>
                <a:ext uri="{FF2B5EF4-FFF2-40B4-BE49-F238E27FC236}">
                  <a16:creationId xmlns:a16="http://schemas.microsoft.com/office/drawing/2014/main" id="{CCAD8BDA-FCDB-CBF8-8F0D-756FA7D61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2075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9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9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37" name="Freeform 585">
              <a:extLst>
                <a:ext uri="{FF2B5EF4-FFF2-40B4-BE49-F238E27FC236}">
                  <a16:creationId xmlns:a16="http://schemas.microsoft.com/office/drawing/2014/main" id="{A5B70F77-8EC1-38CA-6369-B827DB180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075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38" name="Freeform 586">
              <a:extLst>
                <a:ext uri="{FF2B5EF4-FFF2-40B4-BE49-F238E27FC236}">
                  <a16:creationId xmlns:a16="http://schemas.microsoft.com/office/drawing/2014/main" id="{68FCAF00-60D1-AEC9-B542-F06775E5B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2075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39" name="Freeform 587">
              <a:extLst>
                <a:ext uri="{FF2B5EF4-FFF2-40B4-BE49-F238E27FC236}">
                  <a16:creationId xmlns:a16="http://schemas.microsoft.com/office/drawing/2014/main" id="{767E152F-0DA8-CB32-98FB-75E1885F6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1998"/>
              <a:ext cx="362" cy="156"/>
            </a:xfrm>
            <a:custGeom>
              <a:avLst/>
              <a:gdLst>
                <a:gd name="T0" fmla="*/ 0 w 362"/>
                <a:gd name="T1" fmla="*/ 77 h 156"/>
                <a:gd name="T2" fmla="*/ 182 w 362"/>
                <a:gd name="T3" fmla="*/ 0 h 156"/>
                <a:gd name="T4" fmla="*/ 362 w 362"/>
                <a:gd name="T5" fmla="*/ 77 h 156"/>
                <a:gd name="T6" fmla="*/ 182 w 362"/>
                <a:gd name="T7" fmla="*/ 156 h 156"/>
                <a:gd name="T8" fmla="*/ 0 w 362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40" name="Freeform 588">
              <a:extLst>
                <a:ext uri="{FF2B5EF4-FFF2-40B4-BE49-F238E27FC236}">
                  <a16:creationId xmlns:a16="http://schemas.microsoft.com/office/drawing/2014/main" id="{039F8239-1D7B-47DA-4FCB-ABB0A2371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1998"/>
              <a:ext cx="362" cy="156"/>
            </a:xfrm>
            <a:custGeom>
              <a:avLst/>
              <a:gdLst>
                <a:gd name="T0" fmla="*/ 0 w 362"/>
                <a:gd name="T1" fmla="*/ 77 h 156"/>
                <a:gd name="T2" fmla="*/ 182 w 362"/>
                <a:gd name="T3" fmla="*/ 0 h 156"/>
                <a:gd name="T4" fmla="*/ 362 w 362"/>
                <a:gd name="T5" fmla="*/ 77 h 156"/>
                <a:gd name="T6" fmla="*/ 182 w 362"/>
                <a:gd name="T7" fmla="*/ 156 h 156"/>
                <a:gd name="T8" fmla="*/ 0 w 362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6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41" name="Freeform 589">
              <a:extLst>
                <a:ext uri="{FF2B5EF4-FFF2-40B4-BE49-F238E27FC236}">
                  <a16:creationId xmlns:a16="http://schemas.microsoft.com/office/drawing/2014/main" id="{DDA1EAEB-0E5F-136C-2ED3-E5EA890F2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756"/>
              <a:ext cx="180" cy="309"/>
            </a:xfrm>
            <a:custGeom>
              <a:avLst/>
              <a:gdLst>
                <a:gd name="T0" fmla="*/ 0 w 180"/>
                <a:gd name="T1" fmla="*/ 231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42" name="Freeform 590">
              <a:extLst>
                <a:ext uri="{FF2B5EF4-FFF2-40B4-BE49-F238E27FC236}">
                  <a16:creationId xmlns:a16="http://schemas.microsoft.com/office/drawing/2014/main" id="{6DA23923-A2C9-2B75-79D7-B98C92626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756"/>
              <a:ext cx="180" cy="309"/>
            </a:xfrm>
            <a:custGeom>
              <a:avLst/>
              <a:gdLst>
                <a:gd name="T0" fmla="*/ 0 w 180"/>
                <a:gd name="T1" fmla="*/ 231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43" name="Freeform 591">
              <a:extLst>
                <a:ext uri="{FF2B5EF4-FFF2-40B4-BE49-F238E27FC236}">
                  <a16:creationId xmlns:a16="http://schemas.microsoft.com/office/drawing/2014/main" id="{B83E0EAA-96D6-6D35-336D-8CA97575F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756"/>
              <a:ext cx="182" cy="309"/>
            </a:xfrm>
            <a:custGeom>
              <a:avLst/>
              <a:gdLst>
                <a:gd name="T0" fmla="*/ 182 w 182"/>
                <a:gd name="T1" fmla="*/ 231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44" name="Freeform 592">
              <a:extLst>
                <a:ext uri="{FF2B5EF4-FFF2-40B4-BE49-F238E27FC236}">
                  <a16:creationId xmlns:a16="http://schemas.microsoft.com/office/drawing/2014/main" id="{C5469020-3297-B3B2-6FB3-B7226DB2E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756"/>
              <a:ext cx="182" cy="309"/>
            </a:xfrm>
            <a:custGeom>
              <a:avLst/>
              <a:gdLst>
                <a:gd name="T0" fmla="*/ 182 w 182"/>
                <a:gd name="T1" fmla="*/ 231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45" name="Freeform 593">
              <a:extLst>
                <a:ext uri="{FF2B5EF4-FFF2-40B4-BE49-F238E27FC236}">
                  <a16:creationId xmlns:a16="http://schemas.microsoft.com/office/drawing/2014/main" id="{61A17066-FB16-1D5B-3C20-A0866E79E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680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46" name="Freeform 594">
              <a:extLst>
                <a:ext uri="{FF2B5EF4-FFF2-40B4-BE49-F238E27FC236}">
                  <a16:creationId xmlns:a16="http://schemas.microsoft.com/office/drawing/2014/main" id="{DAC03B14-B0CB-86BF-95CA-3EBF6FD2F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680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47" name="Freeform 595">
              <a:extLst>
                <a:ext uri="{FF2B5EF4-FFF2-40B4-BE49-F238E27FC236}">
                  <a16:creationId xmlns:a16="http://schemas.microsoft.com/office/drawing/2014/main" id="{78A31A38-9AC0-3902-745D-782B3983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870"/>
              <a:ext cx="181" cy="308"/>
            </a:xfrm>
            <a:custGeom>
              <a:avLst/>
              <a:gdLst>
                <a:gd name="T0" fmla="*/ 0 w 181"/>
                <a:gd name="T1" fmla="*/ 232 h 308"/>
                <a:gd name="T2" fmla="*/ 0 w 181"/>
                <a:gd name="T3" fmla="*/ 0 h 308"/>
                <a:gd name="T4" fmla="*/ 181 w 181"/>
                <a:gd name="T5" fmla="*/ 76 h 308"/>
                <a:gd name="T6" fmla="*/ 181 w 181"/>
                <a:gd name="T7" fmla="*/ 308 h 308"/>
                <a:gd name="T8" fmla="*/ 0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0" y="232"/>
                  </a:moveTo>
                  <a:lnTo>
                    <a:pt x="0" y="0"/>
                  </a:lnTo>
                  <a:lnTo>
                    <a:pt x="181" y="76"/>
                  </a:lnTo>
                  <a:lnTo>
                    <a:pt x="181" y="308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48" name="Freeform 596">
              <a:extLst>
                <a:ext uri="{FF2B5EF4-FFF2-40B4-BE49-F238E27FC236}">
                  <a16:creationId xmlns:a16="http://schemas.microsoft.com/office/drawing/2014/main" id="{ED68F8B4-9ECB-348E-F64B-9344C7DD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870"/>
              <a:ext cx="181" cy="308"/>
            </a:xfrm>
            <a:custGeom>
              <a:avLst/>
              <a:gdLst>
                <a:gd name="T0" fmla="*/ 0 w 181"/>
                <a:gd name="T1" fmla="*/ 232 h 308"/>
                <a:gd name="T2" fmla="*/ 0 w 181"/>
                <a:gd name="T3" fmla="*/ 0 h 308"/>
                <a:gd name="T4" fmla="*/ 181 w 181"/>
                <a:gd name="T5" fmla="*/ 76 h 308"/>
                <a:gd name="T6" fmla="*/ 181 w 181"/>
                <a:gd name="T7" fmla="*/ 308 h 308"/>
                <a:gd name="T8" fmla="*/ 0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0" y="232"/>
                  </a:moveTo>
                  <a:lnTo>
                    <a:pt x="0" y="0"/>
                  </a:lnTo>
                  <a:lnTo>
                    <a:pt x="181" y="76"/>
                  </a:lnTo>
                  <a:lnTo>
                    <a:pt x="181" y="308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49" name="Freeform 597">
              <a:extLst>
                <a:ext uri="{FF2B5EF4-FFF2-40B4-BE49-F238E27FC236}">
                  <a16:creationId xmlns:a16="http://schemas.microsoft.com/office/drawing/2014/main" id="{FFA34FAC-BAD2-12D0-F767-4E73BABE7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870"/>
              <a:ext cx="182" cy="308"/>
            </a:xfrm>
            <a:custGeom>
              <a:avLst/>
              <a:gdLst>
                <a:gd name="T0" fmla="*/ 182 w 182"/>
                <a:gd name="T1" fmla="*/ 232 h 308"/>
                <a:gd name="T2" fmla="*/ 182 w 182"/>
                <a:gd name="T3" fmla="*/ 0 h 308"/>
                <a:gd name="T4" fmla="*/ 0 w 182"/>
                <a:gd name="T5" fmla="*/ 76 h 308"/>
                <a:gd name="T6" fmla="*/ 0 w 182"/>
                <a:gd name="T7" fmla="*/ 308 h 308"/>
                <a:gd name="T8" fmla="*/ 182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50" name="Freeform 598">
              <a:extLst>
                <a:ext uri="{FF2B5EF4-FFF2-40B4-BE49-F238E27FC236}">
                  <a16:creationId xmlns:a16="http://schemas.microsoft.com/office/drawing/2014/main" id="{A6C27509-7E28-AE65-144A-01DBCE2EC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870"/>
              <a:ext cx="182" cy="308"/>
            </a:xfrm>
            <a:custGeom>
              <a:avLst/>
              <a:gdLst>
                <a:gd name="T0" fmla="*/ 182 w 182"/>
                <a:gd name="T1" fmla="*/ 232 h 308"/>
                <a:gd name="T2" fmla="*/ 182 w 182"/>
                <a:gd name="T3" fmla="*/ 0 h 308"/>
                <a:gd name="T4" fmla="*/ 0 w 182"/>
                <a:gd name="T5" fmla="*/ 76 h 308"/>
                <a:gd name="T6" fmla="*/ 0 w 182"/>
                <a:gd name="T7" fmla="*/ 308 h 308"/>
                <a:gd name="T8" fmla="*/ 182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8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51" name="Freeform 599">
              <a:extLst>
                <a:ext uri="{FF2B5EF4-FFF2-40B4-BE49-F238E27FC236}">
                  <a16:creationId xmlns:a16="http://schemas.microsoft.com/office/drawing/2014/main" id="{66B8CE92-6216-92E9-B4A1-0C2ED28B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793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1 w 363"/>
                <a:gd name="T3" fmla="*/ 0 h 153"/>
                <a:gd name="T4" fmla="*/ 363 w 363"/>
                <a:gd name="T5" fmla="*/ 77 h 153"/>
                <a:gd name="T6" fmla="*/ 181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52" name="Freeform 600">
              <a:extLst>
                <a:ext uri="{FF2B5EF4-FFF2-40B4-BE49-F238E27FC236}">
                  <a16:creationId xmlns:a16="http://schemas.microsoft.com/office/drawing/2014/main" id="{69FC8D9F-A437-91F2-13BF-4A042A8B5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793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1 w 363"/>
                <a:gd name="T3" fmla="*/ 0 h 153"/>
                <a:gd name="T4" fmla="*/ 363 w 363"/>
                <a:gd name="T5" fmla="*/ 77 h 153"/>
                <a:gd name="T6" fmla="*/ 181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53" name="Freeform 601">
              <a:extLst>
                <a:ext uri="{FF2B5EF4-FFF2-40B4-BE49-F238E27FC236}">
                  <a16:creationId xmlns:a16="http://schemas.microsoft.com/office/drawing/2014/main" id="{308C4F83-2A60-6B09-84E3-6E28E688D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83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54" name="Freeform 602">
              <a:extLst>
                <a:ext uri="{FF2B5EF4-FFF2-40B4-BE49-F238E27FC236}">
                  <a16:creationId xmlns:a16="http://schemas.microsoft.com/office/drawing/2014/main" id="{7565FA5D-A8D7-886E-FF99-29E6A8D95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83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55" name="Freeform 603">
              <a:extLst>
                <a:ext uri="{FF2B5EF4-FFF2-40B4-BE49-F238E27FC236}">
                  <a16:creationId xmlns:a16="http://schemas.microsoft.com/office/drawing/2014/main" id="{66F31833-5102-5F51-BD3A-2A7C6D434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983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56" name="Freeform 604">
              <a:extLst>
                <a:ext uri="{FF2B5EF4-FFF2-40B4-BE49-F238E27FC236}">
                  <a16:creationId xmlns:a16="http://schemas.microsoft.com/office/drawing/2014/main" id="{2814C881-0DCA-51A2-BF30-4C7D2ECEB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983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57" name="Freeform 605">
              <a:extLst>
                <a:ext uri="{FF2B5EF4-FFF2-40B4-BE49-F238E27FC236}">
                  <a16:creationId xmlns:a16="http://schemas.microsoft.com/office/drawing/2014/main" id="{6941E9A9-A9C0-69B9-7BC1-D77AE4923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06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58" name="Freeform 606">
              <a:extLst>
                <a:ext uri="{FF2B5EF4-FFF2-40B4-BE49-F238E27FC236}">
                  <a16:creationId xmlns:a16="http://schemas.microsoft.com/office/drawing/2014/main" id="{CDA928FF-EC75-50B6-63B2-1EEBBCE79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06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59" name="Freeform 607">
              <a:extLst>
                <a:ext uri="{FF2B5EF4-FFF2-40B4-BE49-F238E27FC236}">
                  <a16:creationId xmlns:a16="http://schemas.microsoft.com/office/drawing/2014/main" id="{C25F3222-6B08-6ACF-3891-B9715494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3096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60" name="Freeform 608">
              <a:extLst>
                <a:ext uri="{FF2B5EF4-FFF2-40B4-BE49-F238E27FC236}">
                  <a16:creationId xmlns:a16="http://schemas.microsoft.com/office/drawing/2014/main" id="{C0A55930-508B-F00D-A7BE-AD156F70B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3096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61" name="Freeform 609">
              <a:extLst>
                <a:ext uri="{FF2B5EF4-FFF2-40B4-BE49-F238E27FC236}">
                  <a16:creationId xmlns:a16="http://schemas.microsoft.com/office/drawing/2014/main" id="{C3429EF2-2FF4-511E-EFF0-ABF3F3F90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3096"/>
              <a:ext cx="183" cy="309"/>
            </a:xfrm>
            <a:custGeom>
              <a:avLst/>
              <a:gdLst>
                <a:gd name="T0" fmla="*/ 183 w 183"/>
                <a:gd name="T1" fmla="*/ 232 h 309"/>
                <a:gd name="T2" fmla="*/ 183 w 183"/>
                <a:gd name="T3" fmla="*/ 0 h 309"/>
                <a:gd name="T4" fmla="*/ 0 w 183"/>
                <a:gd name="T5" fmla="*/ 77 h 309"/>
                <a:gd name="T6" fmla="*/ 0 w 183"/>
                <a:gd name="T7" fmla="*/ 309 h 309"/>
                <a:gd name="T8" fmla="*/ 183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183" y="232"/>
                  </a:moveTo>
                  <a:lnTo>
                    <a:pt x="183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3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62" name="Freeform 610">
              <a:extLst>
                <a:ext uri="{FF2B5EF4-FFF2-40B4-BE49-F238E27FC236}">
                  <a16:creationId xmlns:a16="http://schemas.microsoft.com/office/drawing/2014/main" id="{98EDB5D0-91DD-8CAF-CCE7-A03E1EF4F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3096"/>
              <a:ext cx="183" cy="309"/>
            </a:xfrm>
            <a:custGeom>
              <a:avLst/>
              <a:gdLst>
                <a:gd name="T0" fmla="*/ 183 w 183"/>
                <a:gd name="T1" fmla="*/ 232 h 309"/>
                <a:gd name="T2" fmla="*/ 183 w 183"/>
                <a:gd name="T3" fmla="*/ 0 h 309"/>
                <a:gd name="T4" fmla="*/ 0 w 183"/>
                <a:gd name="T5" fmla="*/ 77 h 309"/>
                <a:gd name="T6" fmla="*/ 0 w 183"/>
                <a:gd name="T7" fmla="*/ 309 h 309"/>
                <a:gd name="T8" fmla="*/ 183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183" y="232"/>
                  </a:moveTo>
                  <a:lnTo>
                    <a:pt x="183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3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63" name="Freeform 611">
              <a:extLst>
                <a:ext uri="{FF2B5EF4-FFF2-40B4-BE49-F238E27FC236}">
                  <a16:creationId xmlns:a16="http://schemas.microsoft.com/office/drawing/2014/main" id="{30B4F38C-56C3-68ED-6620-D1658D1A8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3019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0 w 363"/>
                <a:gd name="T3" fmla="*/ 0 h 154"/>
                <a:gd name="T4" fmla="*/ 363 w 363"/>
                <a:gd name="T5" fmla="*/ 77 h 154"/>
                <a:gd name="T6" fmla="*/ 180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0" y="0"/>
                  </a:lnTo>
                  <a:lnTo>
                    <a:pt x="363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64" name="Freeform 612">
              <a:extLst>
                <a:ext uri="{FF2B5EF4-FFF2-40B4-BE49-F238E27FC236}">
                  <a16:creationId xmlns:a16="http://schemas.microsoft.com/office/drawing/2014/main" id="{5B5E163E-61B6-C9B2-ECCE-7F7F98F4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3019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0 w 363"/>
                <a:gd name="T3" fmla="*/ 0 h 154"/>
                <a:gd name="T4" fmla="*/ 363 w 363"/>
                <a:gd name="T5" fmla="*/ 77 h 154"/>
                <a:gd name="T6" fmla="*/ 180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0" y="0"/>
                  </a:lnTo>
                  <a:lnTo>
                    <a:pt x="363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65" name="Freeform 613">
              <a:extLst>
                <a:ext uri="{FF2B5EF4-FFF2-40B4-BE49-F238E27FC236}">
                  <a16:creationId xmlns:a16="http://schemas.microsoft.com/office/drawing/2014/main" id="{B5666330-FE95-3DF7-8026-17BD995E3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461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9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9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66" name="Freeform 614">
              <a:extLst>
                <a:ext uri="{FF2B5EF4-FFF2-40B4-BE49-F238E27FC236}">
                  <a16:creationId xmlns:a16="http://schemas.microsoft.com/office/drawing/2014/main" id="{5233B544-4C74-B3C6-141A-9FA1C73DB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461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9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9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67" name="Freeform 615">
              <a:extLst>
                <a:ext uri="{FF2B5EF4-FFF2-40B4-BE49-F238E27FC236}">
                  <a16:creationId xmlns:a16="http://schemas.microsoft.com/office/drawing/2014/main" id="{424EADBE-B954-23E9-EA66-48E0AA8B8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461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9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68" name="Freeform 616">
              <a:extLst>
                <a:ext uri="{FF2B5EF4-FFF2-40B4-BE49-F238E27FC236}">
                  <a16:creationId xmlns:a16="http://schemas.microsoft.com/office/drawing/2014/main" id="{B80F2B96-ED8B-5C47-9DFF-F54A6B38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461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9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69" name="Freeform 617">
              <a:extLst>
                <a:ext uri="{FF2B5EF4-FFF2-40B4-BE49-F238E27FC236}">
                  <a16:creationId xmlns:a16="http://schemas.microsoft.com/office/drawing/2014/main" id="{D331B0DD-5571-DA8A-7B9E-60612A47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384"/>
              <a:ext cx="362" cy="156"/>
            </a:xfrm>
            <a:custGeom>
              <a:avLst/>
              <a:gdLst>
                <a:gd name="T0" fmla="*/ 0 w 362"/>
                <a:gd name="T1" fmla="*/ 77 h 156"/>
                <a:gd name="T2" fmla="*/ 180 w 362"/>
                <a:gd name="T3" fmla="*/ 0 h 156"/>
                <a:gd name="T4" fmla="*/ 362 w 362"/>
                <a:gd name="T5" fmla="*/ 77 h 156"/>
                <a:gd name="T6" fmla="*/ 180 w 362"/>
                <a:gd name="T7" fmla="*/ 156 h 156"/>
                <a:gd name="T8" fmla="*/ 0 w 362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70" name="Freeform 618">
              <a:extLst>
                <a:ext uri="{FF2B5EF4-FFF2-40B4-BE49-F238E27FC236}">
                  <a16:creationId xmlns:a16="http://schemas.microsoft.com/office/drawing/2014/main" id="{78320AF2-D4B3-F51F-7C00-0EA0DA88D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384"/>
              <a:ext cx="362" cy="156"/>
            </a:xfrm>
            <a:custGeom>
              <a:avLst/>
              <a:gdLst>
                <a:gd name="T0" fmla="*/ 0 w 362"/>
                <a:gd name="T1" fmla="*/ 77 h 156"/>
                <a:gd name="T2" fmla="*/ 180 w 362"/>
                <a:gd name="T3" fmla="*/ 0 h 156"/>
                <a:gd name="T4" fmla="*/ 362 w 362"/>
                <a:gd name="T5" fmla="*/ 77 h 156"/>
                <a:gd name="T6" fmla="*/ 180 w 362"/>
                <a:gd name="T7" fmla="*/ 156 h 156"/>
                <a:gd name="T8" fmla="*/ 0 w 362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6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6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71" name="Freeform 619">
              <a:extLst>
                <a:ext uri="{FF2B5EF4-FFF2-40B4-BE49-F238E27FC236}">
                  <a16:creationId xmlns:a16="http://schemas.microsoft.com/office/drawing/2014/main" id="{8FC9B705-2B83-6A0B-EFAF-0C7E17E4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574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9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9"/>
                  </a:lnTo>
                  <a:lnTo>
                    <a:pt x="181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72" name="Freeform 620">
              <a:extLst>
                <a:ext uri="{FF2B5EF4-FFF2-40B4-BE49-F238E27FC236}">
                  <a16:creationId xmlns:a16="http://schemas.microsoft.com/office/drawing/2014/main" id="{03AA2037-4305-9A4A-C17C-F6300F9CB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574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9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9"/>
                  </a:lnTo>
                  <a:lnTo>
                    <a:pt x="181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73" name="Freeform 621">
              <a:extLst>
                <a:ext uri="{FF2B5EF4-FFF2-40B4-BE49-F238E27FC236}">
                  <a16:creationId xmlns:a16="http://schemas.microsoft.com/office/drawing/2014/main" id="{9C1C9403-9F40-E55A-2E6A-1EB0DA36D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574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9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74" name="Freeform 622">
              <a:extLst>
                <a:ext uri="{FF2B5EF4-FFF2-40B4-BE49-F238E27FC236}">
                  <a16:creationId xmlns:a16="http://schemas.microsoft.com/office/drawing/2014/main" id="{9E407853-9E27-D371-E6D9-AD5F6D2BD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574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9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75" name="Freeform 623">
              <a:extLst>
                <a:ext uri="{FF2B5EF4-FFF2-40B4-BE49-F238E27FC236}">
                  <a16:creationId xmlns:a16="http://schemas.microsoft.com/office/drawing/2014/main" id="{2ACBE8AA-005C-188E-6952-7C7D094F8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497"/>
              <a:ext cx="363" cy="156"/>
            </a:xfrm>
            <a:custGeom>
              <a:avLst/>
              <a:gdLst>
                <a:gd name="T0" fmla="*/ 0 w 363"/>
                <a:gd name="T1" fmla="*/ 77 h 156"/>
                <a:gd name="T2" fmla="*/ 181 w 363"/>
                <a:gd name="T3" fmla="*/ 0 h 156"/>
                <a:gd name="T4" fmla="*/ 363 w 363"/>
                <a:gd name="T5" fmla="*/ 77 h 156"/>
                <a:gd name="T6" fmla="*/ 181 w 363"/>
                <a:gd name="T7" fmla="*/ 156 h 156"/>
                <a:gd name="T8" fmla="*/ 0 w 363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6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76" name="Freeform 624">
              <a:extLst>
                <a:ext uri="{FF2B5EF4-FFF2-40B4-BE49-F238E27FC236}">
                  <a16:creationId xmlns:a16="http://schemas.microsoft.com/office/drawing/2014/main" id="{C1B369FF-41CB-D028-F51B-464031EC3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497"/>
              <a:ext cx="363" cy="156"/>
            </a:xfrm>
            <a:custGeom>
              <a:avLst/>
              <a:gdLst>
                <a:gd name="T0" fmla="*/ 0 w 363"/>
                <a:gd name="T1" fmla="*/ 77 h 156"/>
                <a:gd name="T2" fmla="*/ 181 w 363"/>
                <a:gd name="T3" fmla="*/ 0 h 156"/>
                <a:gd name="T4" fmla="*/ 363 w 363"/>
                <a:gd name="T5" fmla="*/ 77 h 156"/>
                <a:gd name="T6" fmla="*/ 181 w 363"/>
                <a:gd name="T7" fmla="*/ 156 h 156"/>
                <a:gd name="T8" fmla="*/ 0 w 363"/>
                <a:gd name="T9" fmla="*/ 7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6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6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77" name="Freeform 625">
              <a:extLst>
                <a:ext uri="{FF2B5EF4-FFF2-40B4-BE49-F238E27FC236}">
                  <a16:creationId xmlns:a16="http://schemas.microsoft.com/office/drawing/2014/main" id="{D527F1C6-978E-9DEB-07EB-F59A93A9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689"/>
              <a:ext cx="180" cy="307"/>
            </a:xfrm>
            <a:custGeom>
              <a:avLst/>
              <a:gdLst>
                <a:gd name="T0" fmla="*/ 0 w 180"/>
                <a:gd name="T1" fmla="*/ 230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0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78" name="Freeform 626">
              <a:extLst>
                <a:ext uri="{FF2B5EF4-FFF2-40B4-BE49-F238E27FC236}">
                  <a16:creationId xmlns:a16="http://schemas.microsoft.com/office/drawing/2014/main" id="{8346222A-550C-3771-764A-E7C64EF4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689"/>
              <a:ext cx="180" cy="307"/>
            </a:xfrm>
            <a:custGeom>
              <a:avLst/>
              <a:gdLst>
                <a:gd name="T0" fmla="*/ 0 w 180"/>
                <a:gd name="T1" fmla="*/ 230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0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79" name="Freeform 627">
              <a:extLst>
                <a:ext uri="{FF2B5EF4-FFF2-40B4-BE49-F238E27FC236}">
                  <a16:creationId xmlns:a16="http://schemas.microsoft.com/office/drawing/2014/main" id="{F8B05078-0F9C-C12E-F3B7-FA6C458E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689"/>
              <a:ext cx="182" cy="307"/>
            </a:xfrm>
            <a:custGeom>
              <a:avLst/>
              <a:gdLst>
                <a:gd name="T0" fmla="*/ 182 w 182"/>
                <a:gd name="T1" fmla="*/ 230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80" name="Freeform 628">
              <a:extLst>
                <a:ext uri="{FF2B5EF4-FFF2-40B4-BE49-F238E27FC236}">
                  <a16:creationId xmlns:a16="http://schemas.microsoft.com/office/drawing/2014/main" id="{886578C4-115E-A24F-093B-810018653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689"/>
              <a:ext cx="182" cy="307"/>
            </a:xfrm>
            <a:custGeom>
              <a:avLst/>
              <a:gdLst>
                <a:gd name="T0" fmla="*/ 182 w 182"/>
                <a:gd name="T1" fmla="*/ 230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81" name="Freeform 629">
              <a:extLst>
                <a:ext uri="{FF2B5EF4-FFF2-40B4-BE49-F238E27FC236}">
                  <a16:creationId xmlns:a16="http://schemas.microsoft.com/office/drawing/2014/main" id="{A404439E-4BF4-5B87-B90F-69CEF4F4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611"/>
              <a:ext cx="362" cy="155"/>
            </a:xfrm>
            <a:custGeom>
              <a:avLst/>
              <a:gdLst>
                <a:gd name="T0" fmla="*/ 0 w 362"/>
                <a:gd name="T1" fmla="*/ 78 h 155"/>
                <a:gd name="T2" fmla="*/ 180 w 362"/>
                <a:gd name="T3" fmla="*/ 0 h 155"/>
                <a:gd name="T4" fmla="*/ 362 w 362"/>
                <a:gd name="T5" fmla="*/ 78 h 155"/>
                <a:gd name="T6" fmla="*/ 180 w 362"/>
                <a:gd name="T7" fmla="*/ 155 h 155"/>
                <a:gd name="T8" fmla="*/ 0 w 362"/>
                <a:gd name="T9" fmla="*/ 78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8"/>
                  </a:moveTo>
                  <a:lnTo>
                    <a:pt x="180" y="0"/>
                  </a:lnTo>
                  <a:lnTo>
                    <a:pt x="362" y="78"/>
                  </a:lnTo>
                  <a:lnTo>
                    <a:pt x="180" y="15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82" name="Freeform 630">
              <a:extLst>
                <a:ext uri="{FF2B5EF4-FFF2-40B4-BE49-F238E27FC236}">
                  <a16:creationId xmlns:a16="http://schemas.microsoft.com/office/drawing/2014/main" id="{637AEB74-A4EC-B170-13E5-8215F877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611"/>
              <a:ext cx="362" cy="155"/>
            </a:xfrm>
            <a:custGeom>
              <a:avLst/>
              <a:gdLst>
                <a:gd name="T0" fmla="*/ 0 w 362"/>
                <a:gd name="T1" fmla="*/ 78 h 155"/>
                <a:gd name="T2" fmla="*/ 180 w 362"/>
                <a:gd name="T3" fmla="*/ 0 h 155"/>
                <a:gd name="T4" fmla="*/ 362 w 362"/>
                <a:gd name="T5" fmla="*/ 78 h 155"/>
                <a:gd name="T6" fmla="*/ 180 w 362"/>
                <a:gd name="T7" fmla="*/ 155 h 155"/>
                <a:gd name="T8" fmla="*/ 0 w 362"/>
                <a:gd name="T9" fmla="*/ 78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8"/>
                  </a:moveTo>
                  <a:lnTo>
                    <a:pt x="180" y="0"/>
                  </a:lnTo>
                  <a:lnTo>
                    <a:pt x="362" y="78"/>
                  </a:lnTo>
                  <a:lnTo>
                    <a:pt x="180" y="155"/>
                  </a:lnTo>
                  <a:lnTo>
                    <a:pt x="0" y="78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83" name="Freeform 631">
              <a:extLst>
                <a:ext uri="{FF2B5EF4-FFF2-40B4-BE49-F238E27FC236}">
                  <a16:creationId xmlns:a16="http://schemas.microsoft.com/office/drawing/2014/main" id="{8FAD0BDB-F0C0-B0DA-35C3-5EAD2D044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802"/>
              <a:ext cx="180" cy="307"/>
            </a:xfrm>
            <a:custGeom>
              <a:avLst/>
              <a:gdLst>
                <a:gd name="T0" fmla="*/ 0 w 180"/>
                <a:gd name="T1" fmla="*/ 231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84" name="Freeform 632">
              <a:extLst>
                <a:ext uri="{FF2B5EF4-FFF2-40B4-BE49-F238E27FC236}">
                  <a16:creationId xmlns:a16="http://schemas.microsoft.com/office/drawing/2014/main" id="{80C091B5-AC52-C0D1-78B7-25A21B1BD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802"/>
              <a:ext cx="180" cy="307"/>
            </a:xfrm>
            <a:custGeom>
              <a:avLst/>
              <a:gdLst>
                <a:gd name="T0" fmla="*/ 0 w 180"/>
                <a:gd name="T1" fmla="*/ 231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85" name="Freeform 633">
              <a:extLst>
                <a:ext uri="{FF2B5EF4-FFF2-40B4-BE49-F238E27FC236}">
                  <a16:creationId xmlns:a16="http://schemas.microsoft.com/office/drawing/2014/main" id="{676B6E92-FD2F-9B51-FC86-C7CEFD703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802"/>
              <a:ext cx="183" cy="307"/>
            </a:xfrm>
            <a:custGeom>
              <a:avLst/>
              <a:gdLst>
                <a:gd name="T0" fmla="*/ 183 w 183"/>
                <a:gd name="T1" fmla="*/ 231 h 307"/>
                <a:gd name="T2" fmla="*/ 183 w 183"/>
                <a:gd name="T3" fmla="*/ 0 h 307"/>
                <a:gd name="T4" fmla="*/ 0 w 183"/>
                <a:gd name="T5" fmla="*/ 77 h 307"/>
                <a:gd name="T6" fmla="*/ 0 w 183"/>
                <a:gd name="T7" fmla="*/ 307 h 307"/>
                <a:gd name="T8" fmla="*/ 183 w 183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7">
                  <a:moveTo>
                    <a:pt x="183" y="231"/>
                  </a:moveTo>
                  <a:lnTo>
                    <a:pt x="183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3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86" name="Freeform 634">
              <a:extLst>
                <a:ext uri="{FF2B5EF4-FFF2-40B4-BE49-F238E27FC236}">
                  <a16:creationId xmlns:a16="http://schemas.microsoft.com/office/drawing/2014/main" id="{954EB0F0-95F8-49EE-CEB3-66303ED4D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802"/>
              <a:ext cx="183" cy="307"/>
            </a:xfrm>
            <a:custGeom>
              <a:avLst/>
              <a:gdLst>
                <a:gd name="T0" fmla="*/ 183 w 183"/>
                <a:gd name="T1" fmla="*/ 231 h 307"/>
                <a:gd name="T2" fmla="*/ 183 w 183"/>
                <a:gd name="T3" fmla="*/ 0 h 307"/>
                <a:gd name="T4" fmla="*/ 0 w 183"/>
                <a:gd name="T5" fmla="*/ 77 h 307"/>
                <a:gd name="T6" fmla="*/ 0 w 183"/>
                <a:gd name="T7" fmla="*/ 307 h 307"/>
                <a:gd name="T8" fmla="*/ 183 w 183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7">
                  <a:moveTo>
                    <a:pt x="183" y="231"/>
                  </a:moveTo>
                  <a:lnTo>
                    <a:pt x="183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3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87" name="Freeform 635">
              <a:extLst>
                <a:ext uri="{FF2B5EF4-FFF2-40B4-BE49-F238E27FC236}">
                  <a16:creationId xmlns:a16="http://schemas.microsoft.com/office/drawing/2014/main" id="{6FBA17B9-C8C0-090A-4F06-0468F147E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724"/>
              <a:ext cx="363" cy="155"/>
            </a:xfrm>
            <a:custGeom>
              <a:avLst/>
              <a:gdLst>
                <a:gd name="T0" fmla="*/ 0 w 363"/>
                <a:gd name="T1" fmla="*/ 78 h 155"/>
                <a:gd name="T2" fmla="*/ 180 w 363"/>
                <a:gd name="T3" fmla="*/ 0 h 155"/>
                <a:gd name="T4" fmla="*/ 363 w 363"/>
                <a:gd name="T5" fmla="*/ 78 h 155"/>
                <a:gd name="T6" fmla="*/ 180 w 363"/>
                <a:gd name="T7" fmla="*/ 155 h 155"/>
                <a:gd name="T8" fmla="*/ 0 w 363"/>
                <a:gd name="T9" fmla="*/ 78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8"/>
                  </a:moveTo>
                  <a:lnTo>
                    <a:pt x="180" y="0"/>
                  </a:lnTo>
                  <a:lnTo>
                    <a:pt x="363" y="78"/>
                  </a:lnTo>
                  <a:lnTo>
                    <a:pt x="180" y="15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88" name="Freeform 636">
              <a:extLst>
                <a:ext uri="{FF2B5EF4-FFF2-40B4-BE49-F238E27FC236}">
                  <a16:creationId xmlns:a16="http://schemas.microsoft.com/office/drawing/2014/main" id="{99B4E9E2-3BA9-0563-3BAF-C28886FCA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724"/>
              <a:ext cx="363" cy="155"/>
            </a:xfrm>
            <a:custGeom>
              <a:avLst/>
              <a:gdLst>
                <a:gd name="T0" fmla="*/ 0 w 363"/>
                <a:gd name="T1" fmla="*/ 78 h 155"/>
                <a:gd name="T2" fmla="*/ 180 w 363"/>
                <a:gd name="T3" fmla="*/ 0 h 155"/>
                <a:gd name="T4" fmla="*/ 363 w 363"/>
                <a:gd name="T5" fmla="*/ 78 h 155"/>
                <a:gd name="T6" fmla="*/ 180 w 363"/>
                <a:gd name="T7" fmla="*/ 155 h 155"/>
                <a:gd name="T8" fmla="*/ 0 w 363"/>
                <a:gd name="T9" fmla="*/ 78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8"/>
                  </a:moveTo>
                  <a:lnTo>
                    <a:pt x="180" y="0"/>
                  </a:lnTo>
                  <a:lnTo>
                    <a:pt x="363" y="78"/>
                  </a:lnTo>
                  <a:lnTo>
                    <a:pt x="180" y="155"/>
                  </a:lnTo>
                  <a:lnTo>
                    <a:pt x="0" y="78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89" name="Freeform 637">
              <a:extLst>
                <a:ext uri="{FF2B5EF4-FFF2-40B4-BE49-F238E27FC236}">
                  <a16:creationId xmlns:a16="http://schemas.microsoft.com/office/drawing/2014/main" id="{A012C8D0-4F11-7CFF-7E4E-F31FFEF5D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167"/>
              <a:ext cx="180" cy="307"/>
            </a:xfrm>
            <a:custGeom>
              <a:avLst/>
              <a:gdLst>
                <a:gd name="T0" fmla="*/ 0 w 180"/>
                <a:gd name="T1" fmla="*/ 231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90" name="Freeform 638">
              <a:extLst>
                <a:ext uri="{FF2B5EF4-FFF2-40B4-BE49-F238E27FC236}">
                  <a16:creationId xmlns:a16="http://schemas.microsoft.com/office/drawing/2014/main" id="{1A2621B5-6A91-7917-7F3A-28EB134FA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167"/>
              <a:ext cx="180" cy="307"/>
            </a:xfrm>
            <a:custGeom>
              <a:avLst/>
              <a:gdLst>
                <a:gd name="T0" fmla="*/ 0 w 180"/>
                <a:gd name="T1" fmla="*/ 231 h 307"/>
                <a:gd name="T2" fmla="*/ 0 w 180"/>
                <a:gd name="T3" fmla="*/ 0 h 307"/>
                <a:gd name="T4" fmla="*/ 180 w 180"/>
                <a:gd name="T5" fmla="*/ 77 h 307"/>
                <a:gd name="T6" fmla="*/ 180 w 180"/>
                <a:gd name="T7" fmla="*/ 307 h 307"/>
                <a:gd name="T8" fmla="*/ 0 w 180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0" y="231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7"/>
                  </a:lnTo>
                  <a:lnTo>
                    <a:pt x="0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91" name="Freeform 639">
              <a:extLst>
                <a:ext uri="{FF2B5EF4-FFF2-40B4-BE49-F238E27FC236}">
                  <a16:creationId xmlns:a16="http://schemas.microsoft.com/office/drawing/2014/main" id="{FF985D52-97E8-4E79-2970-C77932183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167"/>
              <a:ext cx="182" cy="307"/>
            </a:xfrm>
            <a:custGeom>
              <a:avLst/>
              <a:gdLst>
                <a:gd name="T0" fmla="*/ 182 w 182"/>
                <a:gd name="T1" fmla="*/ 231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92" name="Freeform 640">
              <a:extLst>
                <a:ext uri="{FF2B5EF4-FFF2-40B4-BE49-F238E27FC236}">
                  <a16:creationId xmlns:a16="http://schemas.microsoft.com/office/drawing/2014/main" id="{DA00BFEA-C302-6F72-75A9-23D29D90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167"/>
              <a:ext cx="182" cy="307"/>
            </a:xfrm>
            <a:custGeom>
              <a:avLst/>
              <a:gdLst>
                <a:gd name="T0" fmla="*/ 182 w 182"/>
                <a:gd name="T1" fmla="*/ 231 h 307"/>
                <a:gd name="T2" fmla="*/ 182 w 182"/>
                <a:gd name="T3" fmla="*/ 0 h 307"/>
                <a:gd name="T4" fmla="*/ 0 w 182"/>
                <a:gd name="T5" fmla="*/ 77 h 307"/>
                <a:gd name="T6" fmla="*/ 0 w 182"/>
                <a:gd name="T7" fmla="*/ 307 h 307"/>
                <a:gd name="T8" fmla="*/ 182 w 182"/>
                <a:gd name="T9" fmla="*/ 231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7"/>
                  </a:lnTo>
                  <a:lnTo>
                    <a:pt x="182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93" name="Freeform 641">
              <a:extLst>
                <a:ext uri="{FF2B5EF4-FFF2-40B4-BE49-F238E27FC236}">
                  <a16:creationId xmlns:a16="http://schemas.microsoft.com/office/drawing/2014/main" id="{72E8D7C7-EBAD-6E58-A539-A906FFAB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091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94" name="Freeform 642">
              <a:extLst>
                <a:ext uri="{FF2B5EF4-FFF2-40B4-BE49-F238E27FC236}">
                  <a16:creationId xmlns:a16="http://schemas.microsoft.com/office/drawing/2014/main" id="{92F1797E-4888-D387-BAB2-B5F0EECC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2091"/>
              <a:ext cx="362" cy="153"/>
            </a:xfrm>
            <a:custGeom>
              <a:avLst/>
              <a:gdLst>
                <a:gd name="T0" fmla="*/ 0 w 362"/>
                <a:gd name="T1" fmla="*/ 76 h 153"/>
                <a:gd name="T2" fmla="*/ 180 w 362"/>
                <a:gd name="T3" fmla="*/ 0 h 153"/>
                <a:gd name="T4" fmla="*/ 362 w 362"/>
                <a:gd name="T5" fmla="*/ 76 h 153"/>
                <a:gd name="T6" fmla="*/ 180 w 362"/>
                <a:gd name="T7" fmla="*/ 153 h 153"/>
                <a:gd name="T8" fmla="*/ 0 w 362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6"/>
                  </a:moveTo>
                  <a:lnTo>
                    <a:pt x="180" y="0"/>
                  </a:lnTo>
                  <a:lnTo>
                    <a:pt x="362" y="76"/>
                  </a:lnTo>
                  <a:lnTo>
                    <a:pt x="180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95" name="Freeform 643">
              <a:extLst>
                <a:ext uri="{FF2B5EF4-FFF2-40B4-BE49-F238E27FC236}">
                  <a16:creationId xmlns:a16="http://schemas.microsoft.com/office/drawing/2014/main" id="{F49218A9-1723-525A-FB55-746D9A963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280"/>
              <a:ext cx="181" cy="309"/>
            </a:xfrm>
            <a:custGeom>
              <a:avLst/>
              <a:gdLst>
                <a:gd name="T0" fmla="*/ 0 w 181"/>
                <a:gd name="T1" fmla="*/ 231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1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96" name="Freeform 644">
              <a:extLst>
                <a:ext uri="{FF2B5EF4-FFF2-40B4-BE49-F238E27FC236}">
                  <a16:creationId xmlns:a16="http://schemas.microsoft.com/office/drawing/2014/main" id="{DCE9BBC0-C369-3273-2154-E16FC84E9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280"/>
              <a:ext cx="181" cy="309"/>
            </a:xfrm>
            <a:custGeom>
              <a:avLst/>
              <a:gdLst>
                <a:gd name="T0" fmla="*/ 0 w 181"/>
                <a:gd name="T1" fmla="*/ 231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1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97" name="Freeform 645">
              <a:extLst>
                <a:ext uri="{FF2B5EF4-FFF2-40B4-BE49-F238E27FC236}">
                  <a16:creationId xmlns:a16="http://schemas.microsoft.com/office/drawing/2014/main" id="{1CFF5208-1BE1-F2DC-5CE4-927DFEFB1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280"/>
              <a:ext cx="182" cy="309"/>
            </a:xfrm>
            <a:custGeom>
              <a:avLst/>
              <a:gdLst>
                <a:gd name="T0" fmla="*/ 182 w 182"/>
                <a:gd name="T1" fmla="*/ 231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898" name="Freeform 646">
              <a:extLst>
                <a:ext uri="{FF2B5EF4-FFF2-40B4-BE49-F238E27FC236}">
                  <a16:creationId xmlns:a16="http://schemas.microsoft.com/office/drawing/2014/main" id="{65CD137A-8CCE-AE0A-CD0F-568E4EA2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280"/>
              <a:ext cx="182" cy="309"/>
            </a:xfrm>
            <a:custGeom>
              <a:avLst/>
              <a:gdLst>
                <a:gd name="T0" fmla="*/ 182 w 182"/>
                <a:gd name="T1" fmla="*/ 231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1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1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1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99" name="Freeform 647">
              <a:extLst>
                <a:ext uri="{FF2B5EF4-FFF2-40B4-BE49-F238E27FC236}">
                  <a16:creationId xmlns:a16="http://schemas.microsoft.com/office/drawing/2014/main" id="{0D2DAFE4-5598-60EE-B162-2FD868C5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204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1 w 363"/>
                <a:gd name="T3" fmla="*/ 0 h 153"/>
                <a:gd name="T4" fmla="*/ 363 w 363"/>
                <a:gd name="T5" fmla="*/ 76 h 153"/>
                <a:gd name="T6" fmla="*/ 181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1" y="0"/>
                  </a:lnTo>
                  <a:lnTo>
                    <a:pt x="363" y="76"/>
                  </a:lnTo>
                  <a:lnTo>
                    <a:pt x="181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00" name="Freeform 648">
              <a:extLst>
                <a:ext uri="{FF2B5EF4-FFF2-40B4-BE49-F238E27FC236}">
                  <a16:creationId xmlns:a16="http://schemas.microsoft.com/office/drawing/2014/main" id="{4149C9D4-8B30-9F92-4393-60C4D786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2204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1 w 363"/>
                <a:gd name="T3" fmla="*/ 0 h 153"/>
                <a:gd name="T4" fmla="*/ 363 w 363"/>
                <a:gd name="T5" fmla="*/ 76 h 153"/>
                <a:gd name="T6" fmla="*/ 181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1" y="0"/>
                  </a:lnTo>
                  <a:lnTo>
                    <a:pt x="363" y="76"/>
                  </a:lnTo>
                  <a:lnTo>
                    <a:pt x="181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01" name="Freeform 649">
              <a:extLst>
                <a:ext uri="{FF2B5EF4-FFF2-40B4-BE49-F238E27FC236}">
                  <a16:creationId xmlns:a16="http://schemas.microsoft.com/office/drawing/2014/main" id="{4B1F6913-141D-FE98-6839-251F8BC8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394"/>
              <a:ext cx="180" cy="309"/>
            </a:xfrm>
            <a:custGeom>
              <a:avLst/>
              <a:gdLst>
                <a:gd name="T0" fmla="*/ 0 w 180"/>
                <a:gd name="T1" fmla="*/ 230 h 309"/>
                <a:gd name="T2" fmla="*/ 0 w 180"/>
                <a:gd name="T3" fmla="*/ 0 h 309"/>
                <a:gd name="T4" fmla="*/ 180 w 180"/>
                <a:gd name="T5" fmla="*/ 76 h 309"/>
                <a:gd name="T6" fmla="*/ 180 w 180"/>
                <a:gd name="T7" fmla="*/ 309 h 309"/>
                <a:gd name="T8" fmla="*/ 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0"/>
                  </a:moveTo>
                  <a:lnTo>
                    <a:pt x="0" y="0"/>
                  </a:lnTo>
                  <a:lnTo>
                    <a:pt x="180" y="76"/>
                  </a:lnTo>
                  <a:lnTo>
                    <a:pt x="180" y="30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02" name="Freeform 650">
              <a:extLst>
                <a:ext uri="{FF2B5EF4-FFF2-40B4-BE49-F238E27FC236}">
                  <a16:creationId xmlns:a16="http://schemas.microsoft.com/office/drawing/2014/main" id="{DD817851-EE2B-26CD-8C04-A1EC14E84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394"/>
              <a:ext cx="180" cy="309"/>
            </a:xfrm>
            <a:custGeom>
              <a:avLst/>
              <a:gdLst>
                <a:gd name="T0" fmla="*/ 0 w 180"/>
                <a:gd name="T1" fmla="*/ 230 h 309"/>
                <a:gd name="T2" fmla="*/ 0 w 180"/>
                <a:gd name="T3" fmla="*/ 0 h 309"/>
                <a:gd name="T4" fmla="*/ 180 w 180"/>
                <a:gd name="T5" fmla="*/ 76 h 309"/>
                <a:gd name="T6" fmla="*/ 180 w 180"/>
                <a:gd name="T7" fmla="*/ 309 h 309"/>
                <a:gd name="T8" fmla="*/ 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0"/>
                  </a:moveTo>
                  <a:lnTo>
                    <a:pt x="0" y="0"/>
                  </a:lnTo>
                  <a:lnTo>
                    <a:pt x="180" y="76"/>
                  </a:lnTo>
                  <a:lnTo>
                    <a:pt x="180" y="309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03" name="Freeform 651">
              <a:extLst>
                <a:ext uri="{FF2B5EF4-FFF2-40B4-BE49-F238E27FC236}">
                  <a16:creationId xmlns:a16="http://schemas.microsoft.com/office/drawing/2014/main" id="{AA6EB87D-2A1A-F3B5-52EF-9E1A8763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394"/>
              <a:ext cx="182" cy="309"/>
            </a:xfrm>
            <a:custGeom>
              <a:avLst/>
              <a:gdLst>
                <a:gd name="T0" fmla="*/ 182 w 182"/>
                <a:gd name="T1" fmla="*/ 230 h 309"/>
                <a:gd name="T2" fmla="*/ 182 w 182"/>
                <a:gd name="T3" fmla="*/ 0 h 309"/>
                <a:gd name="T4" fmla="*/ 0 w 182"/>
                <a:gd name="T5" fmla="*/ 76 h 309"/>
                <a:gd name="T6" fmla="*/ 0 w 182"/>
                <a:gd name="T7" fmla="*/ 309 h 309"/>
                <a:gd name="T8" fmla="*/ 182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0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2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04" name="Freeform 652">
              <a:extLst>
                <a:ext uri="{FF2B5EF4-FFF2-40B4-BE49-F238E27FC236}">
                  <a16:creationId xmlns:a16="http://schemas.microsoft.com/office/drawing/2014/main" id="{15CDA8B1-EC5B-E5F1-C3C8-98F92866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394"/>
              <a:ext cx="182" cy="309"/>
            </a:xfrm>
            <a:custGeom>
              <a:avLst/>
              <a:gdLst>
                <a:gd name="T0" fmla="*/ 182 w 182"/>
                <a:gd name="T1" fmla="*/ 230 h 309"/>
                <a:gd name="T2" fmla="*/ 182 w 182"/>
                <a:gd name="T3" fmla="*/ 0 h 309"/>
                <a:gd name="T4" fmla="*/ 0 w 182"/>
                <a:gd name="T5" fmla="*/ 76 h 309"/>
                <a:gd name="T6" fmla="*/ 0 w 182"/>
                <a:gd name="T7" fmla="*/ 309 h 309"/>
                <a:gd name="T8" fmla="*/ 182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0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2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05" name="Freeform 653">
              <a:extLst>
                <a:ext uri="{FF2B5EF4-FFF2-40B4-BE49-F238E27FC236}">
                  <a16:creationId xmlns:a16="http://schemas.microsoft.com/office/drawing/2014/main" id="{36411293-8D63-53C2-467C-917AACD85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317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0 w 362"/>
                <a:gd name="T3" fmla="*/ 0 h 153"/>
                <a:gd name="T4" fmla="*/ 362 w 362"/>
                <a:gd name="T5" fmla="*/ 77 h 153"/>
                <a:gd name="T6" fmla="*/ 180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06" name="Freeform 654">
              <a:extLst>
                <a:ext uri="{FF2B5EF4-FFF2-40B4-BE49-F238E27FC236}">
                  <a16:creationId xmlns:a16="http://schemas.microsoft.com/office/drawing/2014/main" id="{CF0F9A87-2CFC-A75C-70D4-55FA6D68A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317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0 w 362"/>
                <a:gd name="T3" fmla="*/ 0 h 153"/>
                <a:gd name="T4" fmla="*/ 362 w 362"/>
                <a:gd name="T5" fmla="*/ 77 h 153"/>
                <a:gd name="T6" fmla="*/ 180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07" name="Freeform 655">
              <a:extLst>
                <a:ext uri="{FF2B5EF4-FFF2-40B4-BE49-F238E27FC236}">
                  <a16:creationId xmlns:a16="http://schemas.microsoft.com/office/drawing/2014/main" id="{431205F0-49BC-77EF-0077-724A4F63D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507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08" name="Freeform 656">
              <a:extLst>
                <a:ext uri="{FF2B5EF4-FFF2-40B4-BE49-F238E27FC236}">
                  <a16:creationId xmlns:a16="http://schemas.microsoft.com/office/drawing/2014/main" id="{4C9665B6-2A5F-F1C0-2359-F0CF0216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507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09" name="Freeform 657">
              <a:extLst>
                <a:ext uri="{FF2B5EF4-FFF2-40B4-BE49-F238E27FC236}">
                  <a16:creationId xmlns:a16="http://schemas.microsoft.com/office/drawing/2014/main" id="{8C414E38-3D4E-429E-3672-EFEB1750F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507"/>
              <a:ext cx="183" cy="309"/>
            </a:xfrm>
            <a:custGeom>
              <a:avLst/>
              <a:gdLst>
                <a:gd name="T0" fmla="*/ 183 w 183"/>
                <a:gd name="T1" fmla="*/ 232 h 309"/>
                <a:gd name="T2" fmla="*/ 183 w 183"/>
                <a:gd name="T3" fmla="*/ 0 h 309"/>
                <a:gd name="T4" fmla="*/ 0 w 183"/>
                <a:gd name="T5" fmla="*/ 77 h 309"/>
                <a:gd name="T6" fmla="*/ 0 w 183"/>
                <a:gd name="T7" fmla="*/ 309 h 309"/>
                <a:gd name="T8" fmla="*/ 183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183" y="232"/>
                  </a:moveTo>
                  <a:lnTo>
                    <a:pt x="183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3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10" name="Freeform 658">
              <a:extLst>
                <a:ext uri="{FF2B5EF4-FFF2-40B4-BE49-F238E27FC236}">
                  <a16:creationId xmlns:a16="http://schemas.microsoft.com/office/drawing/2014/main" id="{B77C06F9-1E83-B180-A3EC-6F3FA85B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507"/>
              <a:ext cx="183" cy="309"/>
            </a:xfrm>
            <a:custGeom>
              <a:avLst/>
              <a:gdLst>
                <a:gd name="T0" fmla="*/ 183 w 183"/>
                <a:gd name="T1" fmla="*/ 232 h 309"/>
                <a:gd name="T2" fmla="*/ 183 w 183"/>
                <a:gd name="T3" fmla="*/ 0 h 309"/>
                <a:gd name="T4" fmla="*/ 0 w 183"/>
                <a:gd name="T5" fmla="*/ 77 h 309"/>
                <a:gd name="T6" fmla="*/ 0 w 183"/>
                <a:gd name="T7" fmla="*/ 309 h 309"/>
                <a:gd name="T8" fmla="*/ 183 w 183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183" y="232"/>
                  </a:moveTo>
                  <a:lnTo>
                    <a:pt x="183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3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11" name="Freeform 659">
              <a:extLst>
                <a:ext uri="{FF2B5EF4-FFF2-40B4-BE49-F238E27FC236}">
                  <a16:creationId xmlns:a16="http://schemas.microsoft.com/office/drawing/2014/main" id="{59EA0FBB-05A8-5485-7E21-EBA237410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430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0 w 363"/>
                <a:gd name="T3" fmla="*/ 0 h 154"/>
                <a:gd name="T4" fmla="*/ 363 w 363"/>
                <a:gd name="T5" fmla="*/ 77 h 154"/>
                <a:gd name="T6" fmla="*/ 180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0" y="0"/>
                  </a:lnTo>
                  <a:lnTo>
                    <a:pt x="363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12" name="Freeform 660">
              <a:extLst>
                <a:ext uri="{FF2B5EF4-FFF2-40B4-BE49-F238E27FC236}">
                  <a16:creationId xmlns:a16="http://schemas.microsoft.com/office/drawing/2014/main" id="{B4445919-8D29-85F5-2C5A-787C2AC75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430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0 w 363"/>
                <a:gd name="T3" fmla="*/ 0 h 154"/>
                <a:gd name="T4" fmla="*/ 363 w 363"/>
                <a:gd name="T5" fmla="*/ 77 h 154"/>
                <a:gd name="T6" fmla="*/ 180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0" y="0"/>
                  </a:lnTo>
                  <a:lnTo>
                    <a:pt x="363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13" name="Freeform 661">
              <a:extLst>
                <a:ext uri="{FF2B5EF4-FFF2-40B4-BE49-F238E27FC236}">
                  <a16:creationId xmlns:a16="http://schemas.microsoft.com/office/drawing/2014/main" id="{4D9A18C0-C115-2284-8863-C4AD73F08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872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14" name="Freeform 662">
              <a:extLst>
                <a:ext uri="{FF2B5EF4-FFF2-40B4-BE49-F238E27FC236}">
                  <a16:creationId xmlns:a16="http://schemas.microsoft.com/office/drawing/2014/main" id="{FF98AC00-F990-CCD8-BC9D-97B96777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872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15" name="Freeform 663">
              <a:extLst>
                <a:ext uri="{FF2B5EF4-FFF2-40B4-BE49-F238E27FC236}">
                  <a16:creationId xmlns:a16="http://schemas.microsoft.com/office/drawing/2014/main" id="{EA9DBDF7-1D75-DB23-E24A-8102F1A4D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1872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16" name="Freeform 664">
              <a:extLst>
                <a:ext uri="{FF2B5EF4-FFF2-40B4-BE49-F238E27FC236}">
                  <a16:creationId xmlns:a16="http://schemas.microsoft.com/office/drawing/2014/main" id="{9F17FCFE-955F-1109-F7C5-3E9FFC77D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1872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17" name="Freeform 665">
              <a:extLst>
                <a:ext uri="{FF2B5EF4-FFF2-40B4-BE49-F238E27FC236}">
                  <a16:creationId xmlns:a16="http://schemas.microsoft.com/office/drawing/2014/main" id="{072899D1-FE96-EA8D-6AA6-C20915C5A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795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18" name="Freeform 666">
              <a:extLst>
                <a:ext uri="{FF2B5EF4-FFF2-40B4-BE49-F238E27FC236}">
                  <a16:creationId xmlns:a16="http://schemas.microsoft.com/office/drawing/2014/main" id="{18AAD0D8-AABC-FE9A-1FA6-347A947B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795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19" name="Freeform 667">
              <a:extLst>
                <a:ext uri="{FF2B5EF4-FFF2-40B4-BE49-F238E27FC236}">
                  <a16:creationId xmlns:a16="http://schemas.microsoft.com/office/drawing/2014/main" id="{7F724C05-ADAC-6CB8-2B5D-9D1E5DA8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985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20" name="Freeform 668">
              <a:extLst>
                <a:ext uri="{FF2B5EF4-FFF2-40B4-BE49-F238E27FC236}">
                  <a16:creationId xmlns:a16="http://schemas.microsoft.com/office/drawing/2014/main" id="{14E6E09D-F644-557A-9C98-6AE29AC81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985"/>
              <a:ext cx="181" cy="309"/>
            </a:xfrm>
            <a:custGeom>
              <a:avLst/>
              <a:gdLst>
                <a:gd name="T0" fmla="*/ 0 w 181"/>
                <a:gd name="T1" fmla="*/ 232 h 309"/>
                <a:gd name="T2" fmla="*/ 0 w 181"/>
                <a:gd name="T3" fmla="*/ 0 h 309"/>
                <a:gd name="T4" fmla="*/ 181 w 181"/>
                <a:gd name="T5" fmla="*/ 77 h 309"/>
                <a:gd name="T6" fmla="*/ 181 w 181"/>
                <a:gd name="T7" fmla="*/ 309 h 309"/>
                <a:gd name="T8" fmla="*/ 0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0" y="232"/>
                  </a:moveTo>
                  <a:lnTo>
                    <a:pt x="0" y="0"/>
                  </a:lnTo>
                  <a:lnTo>
                    <a:pt x="181" y="77"/>
                  </a:lnTo>
                  <a:lnTo>
                    <a:pt x="181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21" name="Freeform 669">
              <a:extLst>
                <a:ext uri="{FF2B5EF4-FFF2-40B4-BE49-F238E27FC236}">
                  <a16:creationId xmlns:a16="http://schemas.microsoft.com/office/drawing/2014/main" id="{0D2083B6-D69F-E041-5A55-2A2E91C3F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985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22" name="Freeform 670">
              <a:extLst>
                <a:ext uri="{FF2B5EF4-FFF2-40B4-BE49-F238E27FC236}">
                  <a16:creationId xmlns:a16="http://schemas.microsoft.com/office/drawing/2014/main" id="{6601F42E-5A06-3420-CB17-1C7623B4D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985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23" name="Freeform 671">
              <a:extLst>
                <a:ext uri="{FF2B5EF4-FFF2-40B4-BE49-F238E27FC236}">
                  <a16:creationId xmlns:a16="http://schemas.microsoft.com/office/drawing/2014/main" id="{ED701BF5-BA82-B280-24FC-E8B0186F3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908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1 w 363"/>
                <a:gd name="T3" fmla="*/ 0 h 154"/>
                <a:gd name="T4" fmla="*/ 363 w 363"/>
                <a:gd name="T5" fmla="*/ 77 h 154"/>
                <a:gd name="T6" fmla="*/ 181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24" name="Freeform 672">
              <a:extLst>
                <a:ext uri="{FF2B5EF4-FFF2-40B4-BE49-F238E27FC236}">
                  <a16:creationId xmlns:a16="http://schemas.microsoft.com/office/drawing/2014/main" id="{A9095C24-52DC-440F-FC21-A28C936EB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1908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1 w 363"/>
                <a:gd name="T3" fmla="*/ 0 h 154"/>
                <a:gd name="T4" fmla="*/ 363 w 363"/>
                <a:gd name="T5" fmla="*/ 77 h 154"/>
                <a:gd name="T6" fmla="*/ 181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1" y="0"/>
                  </a:lnTo>
                  <a:lnTo>
                    <a:pt x="363" y="77"/>
                  </a:lnTo>
                  <a:lnTo>
                    <a:pt x="181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25" name="Freeform 673">
              <a:extLst>
                <a:ext uri="{FF2B5EF4-FFF2-40B4-BE49-F238E27FC236}">
                  <a16:creationId xmlns:a16="http://schemas.microsoft.com/office/drawing/2014/main" id="{FD183552-DE58-63B4-B0B1-5B56D49AF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098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26" name="Freeform 674">
              <a:extLst>
                <a:ext uri="{FF2B5EF4-FFF2-40B4-BE49-F238E27FC236}">
                  <a16:creationId xmlns:a16="http://schemas.microsoft.com/office/drawing/2014/main" id="{2D5306B1-7DA8-BA85-48AC-F5419B090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098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27" name="Freeform 675">
              <a:extLst>
                <a:ext uri="{FF2B5EF4-FFF2-40B4-BE49-F238E27FC236}">
                  <a16:creationId xmlns:a16="http://schemas.microsoft.com/office/drawing/2014/main" id="{76C7012B-7D72-EE9A-9BA8-FF7735FF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098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28" name="Freeform 676">
              <a:extLst>
                <a:ext uri="{FF2B5EF4-FFF2-40B4-BE49-F238E27FC236}">
                  <a16:creationId xmlns:a16="http://schemas.microsoft.com/office/drawing/2014/main" id="{4F3A2E94-EB89-E0F9-3523-F018B08B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098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29" name="Freeform 677">
              <a:extLst>
                <a:ext uri="{FF2B5EF4-FFF2-40B4-BE49-F238E27FC236}">
                  <a16:creationId xmlns:a16="http://schemas.microsoft.com/office/drawing/2014/main" id="{AC3B94B8-870E-E5CC-AEC2-721657D03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021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30" name="Freeform 678">
              <a:extLst>
                <a:ext uri="{FF2B5EF4-FFF2-40B4-BE49-F238E27FC236}">
                  <a16:creationId xmlns:a16="http://schemas.microsoft.com/office/drawing/2014/main" id="{CA37740C-EFF3-36A0-63F6-514886E4B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021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31" name="Freeform 679">
              <a:extLst>
                <a:ext uri="{FF2B5EF4-FFF2-40B4-BE49-F238E27FC236}">
                  <a16:creationId xmlns:a16="http://schemas.microsoft.com/office/drawing/2014/main" id="{0E83B91F-4589-3D05-FCB1-69A42522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211"/>
              <a:ext cx="180" cy="309"/>
            </a:xfrm>
            <a:custGeom>
              <a:avLst/>
              <a:gdLst>
                <a:gd name="T0" fmla="*/ 0 w 180"/>
                <a:gd name="T1" fmla="*/ 233 h 309"/>
                <a:gd name="T2" fmla="*/ 0 w 180"/>
                <a:gd name="T3" fmla="*/ 0 h 309"/>
                <a:gd name="T4" fmla="*/ 180 w 180"/>
                <a:gd name="T5" fmla="*/ 79 h 309"/>
                <a:gd name="T6" fmla="*/ 180 w 180"/>
                <a:gd name="T7" fmla="*/ 309 h 309"/>
                <a:gd name="T8" fmla="*/ 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3"/>
                  </a:moveTo>
                  <a:lnTo>
                    <a:pt x="0" y="0"/>
                  </a:lnTo>
                  <a:lnTo>
                    <a:pt x="180" y="79"/>
                  </a:lnTo>
                  <a:lnTo>
                    <a:pt x="180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32" name="Freeform 680">
              <a:extLst>
                <a:ext uri="{FF2B5EF4-FFF2-40B4-BE49-F238E27FC236}">
                  <a16:creationId xmlns:a16="http://schemas.microsoft.com/office/drawing/2014/main" id="{14C89656-D0CF-B96B-091E-9AE0ABBA0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211"/>
              <a:ext cx="180" cy="309"/>
            </a:xfrm>
            <a:custGeom>
              <a:avLst/>
              <a:gdLst>
                <a:gd name="T0" fmla="*/ 0 w 180"/>
                <a:gd name="T1" fmla="*/ 233 h 309"/>
                <a:gd name="T2" fmla="*/ 0 w 180"/>
                <a:gd name="T3" fmla="*/ 0 h 309"/>
                <a:gd name="T4" fmla="*/ 180 w 180"/>
                <a:gd name="T5" fmla="*/ 79 h 309"/>
                <a:gd name="T6" fmla="*/ 180 w 180"/>
                <a:gd name="T7" fmla="*/ 309 h 309"/>
                <a:gd name="T8" fmla="*/ 0 w 180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3"/>
                  </a:moveTo>
                  <a:lnTo>
                    <a:pt x="0" y="0"/>
                  </a:lnTo>
                  <a:lnTo>
                    <a:pt x="180" y="79"/>
                  </a:lnTo>
                  <a:lnTo>
                    <a:pt x="180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33" name="Freeform 681">
              <a:extLst>
                <a:ext uri="{FF2B5EF4-FFF2-40B4-BE49-F238E27FC236}">
                  <a16:creationId xmlns:a16="http://schemas.microsoft.com/office/drawing/2014/main" id="{6175772F-0FC8-FCBB-9E05-19437F4FD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1"/>
              <a:ext cx="183" cy="309"/>
            </a:xfrm>
            <a:custGeom>
              <a:avLst/>
              <a:gdLst>
                <a:gd name="T0" fmla="*/ 183 w 183"/>
                <a:gd name="T1" fmla="*/ 233 h 309"/>
                <a:gd name="T2" fmla="*/ 183 w 183"/>
                <a:gd name="T3" fmla="*/ 0 h 309"/>
                <a:gd name="T4" fmla="*/ 0 w 183"/>
                <a:gd name="T5" fmla="*/ 79 h 309"/>
                <a:gd name="T6" fmla="*/ 0 w 183"/>
                <a:gd name="T7" fmla="*/ 309 h 309"/>
                <a:gd name="T8" fmla="*/ 183 w 183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183" y="233"/>
                  </a:moveTo>
                  <a:lnTo>
                    <a:pt x="183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3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34" name="Freeform 682">
              <a:extLst>
                <a:ext uri="{FF2B5EF4-FFF2-40B4-BE49-F238E27FC236}">
                  <a16:creationId xmlns:a16="http://schemas.microsoft.com/office/drawing/2014/main" id="{2D8ED9F9-2CE0-5C55-09FB-91F6E7023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" y="2211"/>
              <a:ext cx="183" cy="309"/>
            </a:xfrm>
            <a:custGeom>
              <a:avLst/>
              <a:gdLst>
                <a:gd name="T0" fmla="*/ 183 w 183"/>
                <a:gd name="T1" fmla="*/ 233 h 309"/>
                <a:gd name="T2" fmla="*/ 183 w 183"/>
                <a:gd name="T3" fmla="*/ 0 h 309"/>
                <a:gd name="T4" fmla="*/ 0 w 183"/>
                <a:gd name="T5" fmla="*/ 79 h 309"/>
                <a:gd name="T6" fmla="*/ 0 w 183"/>
                <a:gd name="T7" fmla="*/ 309 h 309"/>
                <a:gd name="T8" fmla="*/ 183 w 183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309">
                  <a:moveTo>
                    <a:pt x="183" y="233"/>
                  </a:moveTo>
                  <a:lnTo>
                    <a:pt x="183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3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35" name="Freeform 683">
              <a:extLst>
                <a:ext uri="{FF2B5EF4-FFF2-40B4-BE49-F238E27FC236}">
                  <a16:creationId xmlns:a16="http://schemas.microsoft.com/office/drawing/2014/main" id="{EB8D03B4-7300-7F89-756B-F18E318C0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135"/>
              <a:ext cx="363" cy="155"/>
            </a:xfrm>
            <a:custGeom>
              <a:avLst/>
              <a:gdLst>
                <a:gd name="T0" fmla="*/ 0 w 363"/>
                <a:gd name="T1" fmla="*/ 76 h 155"/>
                <a:gd name="T2" fmla="*/ 180 w 363"/>
                <a:gd name="T3" fmla="*/ 0 h 155"/>
                <a:gd name="T4" fmla="*/ 363 w 363"/>
                <a:gd name="T5" fmla="*/ 76 h 155"/>
                <a:gd name="T6" fmla="*/ 180 w 363"/>
                <a:gd name="T7" fmla="*/ 155 h 155"/>
                <a:gd name="T8" fmla="*/ 0 w 363"/>
                <a:gd name="T9" fmla="*/ 7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6"/>
                  </a:moveTo>
                  <a:lnTo>
                    <a:pt x="180" y="0"/>
                  </a:lnTo>
                  <a:lnTo>
                    <a:pt x="363" y="76"/>
                  </a:lnTo>
                  <a:lnTo>
                    <a:pt x="180" y="155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36" name="Freeform 684">
              <a:extLst>
                <a:ext uri="{FF2B5EF4-FFF2-40B4-BE49-F238E27FC236}">
                  <a16:creationId xmlns:a16="http://schemas.microsoft.com/office/drawing/2014/main" id="{60E4F594-7AB1-5E93-27D6-1268C033A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" y="2135"/>
              <a:ext cx="363" cy="155"/>
            </a:xfrm>
            <a:custGeom>
              <a:avLst/>
              <a:gdLst>
                <a:gd name="T0" fmla="*/ 0 w 363"/>
                <a:gd name="T1" fmla="*/ 76 h 155"/>
                <a:gd name="T2" fmla="*/ 180 w 363"/>
                <a:gd name="T3" fmla="*/ 0 h 155"/>
                <a:gd name="T4" fmla="*/ 363 w 363"/>
                <a:gd name="T5" fmla="*/ 76 h 155"/>
                <a:gd name="T6" fmla="*/ 180 w 363"/>
                <a:gd name="T7" fmla="*/ 155 h 155"/>
                <a:gd name="T8" fmla="*/ 0 w 363"/>
                <a:gd name="T9" fmla="*/ 7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6"/>
                  </a:moveTo>
                  <a:lnTo>
                    <a:pt x="180" y="0"/>
                  </a:lnTo>
                  <a:lnTo>
                    <a:pt x="363" y="76"/>
                  </a:lnTo>
                  <a:lnTo>
                    <a:pt x="180" y="155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37" name="Freeform 685">
              <a:extLst>
                <a:ext uri="{FF2B5EF4-FFF2-40B4-BE49-F238E27FC236}">
                  <a16:creationId xmlns:a16="http://schemas.microsoft.com/office/drawing/2014/main" id="{2C821419-9070-BFA3-2708-410AF6DD5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893"/>
              <a:ext cx="182" cy="309"/>
            </a:xfrm>
            <a:custGeom>
              <a:avLst/>
              <a:gdLst>
                <a:gd name="T0" fmla="*/ 0 w 182"/>
                <a:gd name="T1" fmla="*/ 230 h 309"/>
                <a:gd name="T2" fmla="*/ 0 w 182"/>
                <a:gd name="T3" fmla="*/ 0 h 309"/>
                <a:gd name="T4" fmla="*/ 182 w 182"/>
                <a:gd name="T5" fmla="*/ 76 h 309"/>
                <a:gd name="T6" fmla="*/ 182 w 182"/>
                <a:gd name="T7" fmla="*/ 309 h 309"/>
                <a:gd name="T8" fmla="*/ 0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0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38" name="Freeform 686">
              <a:extLst>
                <a:ext uri="{FF2B5EF4-FFF2-40B4-BE49-F238E27FC236}">
                  <a16:creationId xmlns:a16="http://schemas.microsoft.com/office/drawing/2014/main" id="{E495383E-C0B7-E003-41FD-8478F0B2A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893"/>
              <a:ext cx="182" cy="309"/>
            </a:xfrm>
            <a:custGeom>
              <a:avLst/>
              <a:gdLst>
                <a:gd name="T0" fmla="*/ 0 w 182"/>
                <a:gd name="T1" fmla="*/ 230 h 309"/>
                <a:gd name="T2" fmla="*/ 0 w 182"/>
                <a:gd name="T3" fmla="*/ 0 h 309"/>
                <a:gd name="T4" fmla="*/ 182 w 182"/>
                <a:gd name="T5" fmla="*/ 76 h 309"/>
                <a:gd name="T6" fmla="*/ 182 w 182"/>
                <a:gd name="T7" fmla="*/ 309 h 309"/>
                <a:gd name="T8" fmla="*/ 0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0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9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39" name="Freeform 687">
              <a:extLst>
                <a:ext uri="{FF2B5EF4-FFF2-40B4-BE49-F238E27FC236}">
                  <a16:creationId xmlns:a16="http://schemas.microsoft.com/office/drawing/2014/main" id="{56AB10E8-5479-796A-6EB9-C207522CF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893"/>
              <a:ext cx="181" cy="309"/>
            </a:xfrm>
            <a:custGeom>
              <a:avLst/>
              <a:gdLst>
                <a:gd name="T0" fmla="*/ 181 w 181"/>
                <a:gd name="T1" fmla="*/ 230 h 309"/>
                <a:gd name="T2" fmla="*/ 181 w 181"/>
                <a:gd name="T3" fmla="*/ 0 h 309"/>
                <a:gd name="T4" fmla="*/ 0 w 181"/>
                <a:gd name="T5" fmla="*/ 76 h 309"/>
                <a:gd name="T6" fmla="*/ 0 w 181"/>
                <a:gd name="T7" fmla="*/ 309 h 309"/>
                <a:gd name="T8" fmla="*/ 181 w 181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0"/>
                  </a:moveTo>
                  <a:lnTo>
                    <a:pt x="181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1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40" name="Freeform 688">
              <a:extLst>
                <a:ext uri="{FF2B5EF4-FFF2-40B4-BE49-F238E27FC236}">
                  <a16:creationId xmlns:a16="http://schemas.microsoft.com/office/drawing/2014/main" id="{D1E1D63A-E7A4-88AB-00F1-68AD7EC7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893"/>
              <a:ext cx="181" cy="309"/>
            </a:xfrm>
            <a:custGeom>
              <a:avLst/>
              <a:gdLst>
                <a:gd name="T0" fmla="*/ 181 w 181"/>
                <a:gd name="T1" fmla="*/ 230 h 309"/>
                <a:gd name="T2" fmla="*/ 181 w 181"/>
                <a:gd name="T3" fmla="*/ 0 h 309"/>
                <a:gd name="T4" fmla="*/ 0 w 181"/>
                <a:gd name="T5" fmla="*/ 76 h 309"/>
                <a:gd name="T6" fmla="*/ 0 w 181"/>
                <a:gd name="T7" fmla="*/ 309 h 309"/>
                <a:gd name="T8" fmla="*/ 181 w 181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0"/>
                  </a:moveTo>
                  <a:lnTo>
                    <a:pt x="181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1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41" name="Freeform 689">
              <a:extLst>
                <a:ext uri="{FF2B5EF4-FFF2-40B4-BE49-F238E27FC236}">
                  <a16:creationId xmlns:a16="http://schemas.microsoft.com/office/drawing/2014/main" id="{5ADD45D1-0ED9-F947-5AE7-DE58CE0D2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816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2 w 363"/>
                <a:gd name="T3" fmla="*/ 0 h 153"/>
                <a:gd name="T4" fmla="*/ 363 w 363"/>
                <a:gd name="T5" fmla="*/ 77 h 153"/>
                <a:gd name="T6" fmla="*/ 182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42" name="Freeform 690">
              <a:extLst>
                <a:ext uri="{FF2B5EF4-FFF2-40B4-BE49-F238E27FC236}">
                  <a16:creationId xmlns:a16="http://schemas.microsoft.com/office/drawing/2014/main" id="{932B3C57-D94F-D0EB-80FE-C67BA8B5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816"/>
              <a:ext cx="363" cy="153"/>
            </a:xfrm>
            <a:custGeom>
              <a:avLst/>
              <a:gdLst>
                <a:gd name="T0" fmla="*/ 0 w 363"/>
                <a:gd name="T1" fmla="*/ 77 h 153"/>
                <a:gd name="T2" fmla="*/ 182 w 363"/>
                <a:gd name="T3" fmla="*/ 0 h 153"/>
                <a:gd name="T4" fmla="*/ 363 w 363"/>
                <a:gd name="T5" fmla="*/ 77 h 153"/>
                <a:gd name="T6" fmla="*/ 182 w 363"/>
                <a:gd name="T7" fmla="*/ 153 h 153"/>
                <a:gd name="T8" fmla="*/ 0 w 363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43" name="Freeform 691">
              <a:extLst>
                <a:ext uri="{FF2B5EF4-FFF2-40B4-BE49-F238E27FC236}">
                  <a16:creationId xmlns:a16="http://schemas.microsoft.com/office/drawing/2014/main" id="{111B1201-BA14-55D1-6EF4-6AD101E7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3006"/>
              <a:ext cx="182" cy="309"/>
            </a:xfrm>
            <a:custGeom>
              <a:avLst/>
              <a:gdLst>
                <a:gd name="T0" fmla="*/ 0 w 182"/>
                <a:gd name="T1" fmla="*/ 230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44" name="Freeform 692">
              <a:extLst>
                <a:ext uri="{FF2B5EF4-FFF2-40B4-BE49-F238E27FC236}">
                  <a16:creationId xmlns:a16="http://schemas.microsoft.com/office/drawing/2014/main" id="{0ABCFB48-7744-E9EE-3666-F8B51DABF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3006"/>
              <a:ext cx="182" cy="309"/>
            </a:xfrm>
            <a:custGeom>
              <a:avLst/>
              <a:gdLst>
                <a:gd name="T0" fmla="*/ 0 w 182"/>
                <a:gd name="T1" fmla="*/ 230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45" name="Freeform 693">
              <a:extLst>
                <a:ext uri="{FF2B5EF4-FFF2-40B4-BE49-F238E27FC236}">
                  <a16:creationId xmlns:a16="http://schemas.microsoft.com/office/drawing/2014/main" id="{CB6AE034-B4E7-DB02-06A2-C4C578D74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3006"/>
              <a:ext cx="180" cy="309"/>
            </a:xfrm>
            <a:custGeom>
              <a:avLst/>
              <a:gdLst>
                <a:gd name="T0" fmla="*/ 180 w 180"/>
                <a:gd name="T1" fmla="*/ 230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46" name="Freeform 694">
              <a:extLst>
                <a:ext uri="{FF2B5EF4-FFF2-40B4-BE49-F238E27FC236}">
                  <a16:creationId xmlns:a16="http://schemas.microsoft.com/office/drawing/2014/main" id="{51045075-BB2F-6BC6-1AD6-E1DDEF584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3006"/>
              <a:ext cx="180" cy="309"/>
            </a:xfrm>
            <a:custGeom>
              <a:avLst/>
              <a:gdLst>
                <a:gd name="T0" fmla="*/ 180 w 180"/>
                <a:gd name="T1" fmla="*/ 230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0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47" name="Freeform 695">
              <a:extLst>
                <a:ext uri="{FF2B5EF4-FFF2-40B4-BE49-F238E27FC236}">
                  <a16:creationId xmlns:a16="http://schemas.microsoft.com/office/drawing/2014/main" id="{931F24B6-9774-9552-DF64-47513EE82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929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48" name="Freeform 696">
              <a:extLst>
                <a:ext uri="{FF2B5EF4-FFF2-40B4-BE49-F238E27FC236}">
                  <a16:creationId xmlns:a16="http://schemas.microsoft.com/office/drawing/2014/main" id="{C3C60EAB-F56D-C931-4854-D0A3A013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929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49" name="Freeform 697">
              <a:extLst>
                <a:ext uri="{FF2B5EF4-FFF2-40B4-BE49-F238E27FC236}">
                  <a16:creationId xmlns:a16="http://schemas.microsoft.com/office/drawing/2014/main" id="{7F055C29-C603-3B31-ABD0-571D5A52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3119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50" name="Freeform 698">
              <a:extLst>
                <a:ext uri="{FF2B5EF4-FFF2-40B4-BE49-F238E27FC236}">
                  <a16:creationId xmlns:a16="http://schemas.microsoft.com/office/drawing/2014/main" id="{0A9DDD7D-6FD1-DBB5-ED2A-2EB39657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3119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51" name="Freeform 699">
              <a:extLst>
                <a:ext uri="{FF2B5EF4-FFF2-40B4-BE49-F238E27FC236}">
                  <a16:creationId xmlns:a16="http://schemas.microsoft.com/office/drawing/2014/main" id="{CDE6DEC4-4C04-E639-9DEC-C4119953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3119"/>
              <a:ext cx="181" cy="309"/>
            </a:xfrm>
            <a:custGeom>
              <a:avLst/>
              <a:gdLst>
                <a:gd name="T0" fmla="*/ 181 w 181"/>
                <a:gd name="T1" fmla="*/ 232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2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52" name="Freeform 700">
              <a:extLst>
                <a:ext uri="{FF2B5EF4-FFF2-40B4-BE49-F238E27FC236}">
                  <a16:creationId xmlns:a16="http://schemas.microsoft.com/office/drawing/2014/main" id="{3AF05F32-97A0-1FD3-B844-424B9F3E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3119"/>
              <a:ext cx="181" cy="309"/>
            </a:xfrm>
            <a:custGeom>
              <a:avLst/>
              <a:gdLst>
                <a:gd name="T0" fmla="*/ 181 w 181"/>
                <a:gd name="T1" fmla="*/ 232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2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53" name="Freeform 701">
              <a:extLst>
                <a:ext uri="{FF2B5EF4-FFF2-40B4-BE49-F238E27FC236}">
                  <a16:creationId xmlns:a16="http://schemas.microsoft.com/office/drawing/2014/main" id="{6B84F2F5-347A-1D6F-8DAD-27904ECB1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3042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54" name="Freeform 702">
              <a:extLst>
                <a:ext uri="{FF2B5EF4-FFF2-40B4-BE49-F238E27FC236}">
                  <a16:creationId xmlns:a16="http://schemas.microsoft.com/office/drawing/2014/main" id="{DA9DA2C3-1258-9235-CEA7-4632DEF3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3042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55" name="Freeform 703">
              <a:extLst>
                <a:ext uri="{FF2B5EF4-FFF2-40B4-BE49-F238E27FC236}">
                  <a16:creationId xmlns:a16="http://schemas.microsoft.com/office/drawing/2014/main" id="{76B688E9-4CC2-51FA-FB25-2715E33D1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232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56" name="Freeform 704">
              <a:extLst>
                <a:ext uri="{FF2B5EF4-FFF2-40B4-BE49-F238E27FC236}">
                  <a16:creationId xmlns:a16="http://schemas.microsoft.com/office/drawing/2014/main" id="{0EFFF7DB-F536-8F1A-F0B9-81DCB2073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232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57" name="Freeform 705">
              <a:extLst>
                <a:ext uri="{FF2B5EF4-FFF2-40B4-BE49-F238E27FC236}">
                  <a16:creationId xmlns:a16="http://schemas.microsoft.com/office/drawing/2014/main" id="{8D6294F5-6F74-9570-CC99-5BECA5E4A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3232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58" name="Freeform 706">
              <a:extLst>
                <a:ext uri="{FF2B5EF4-FFF2-40B4-BE49-F238E27FC236}">
                  <a16:creationId xmlns:a16="http://schemas.microsoft.com/office/drawing/2014/main" id="{FD2EB82F-64DD-3C66-D825-CB1C779A1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3232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59" name="Freeform 707">
              <a:extLst>
                <a:ext uri="{FF2B5EF4-FFF2-40B4-BE49-F238E27FC236}">
                  <a16:creationId xmlns:a16="http://schemas.microsoft.com/office/drawing/2014/main" id="{AF0C344A-83E1-F75C-0764-7F5DC8958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155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60" name="Freeform 708">
              <a:extLst>
                <a:ext uri="{FF2B5EF4-FFF2-40B4-BE49-F238E27FC236}">
                  <a16:creationId xmlns:a16="http://schemas.microsoft.com/office/drawing/2014/main" id="{98F38D6E-BDAC-7DBE-8253-6DCDD276B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155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61" name="Freeform 709">
              <a:extLst>
                <a:ext uri="{FF2B5EF4-FFF2-40B4-BE49-F238E27FC236}">
                  <a16:creationId xmlns:a16="http://schemas.microsoft.com/office/drawing/2014/main" id="{B55E99CB-CED3-7C2D-4AA2-6E5725F47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597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62" name="Freeform 710">
              <a:extLst>
                <a:ext uri="{FF2B5EF4-FFF2-40B4-BE49-F238E27FC236}">
                  <a16:creationId xmlns:a16="http://schemas.microsoft.com/office/drawing/2014/main" id="{913A5306-303D-C0A2-638C-85764EEC2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597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63" name="Freeform 711">
              <a:extLst>
                <a:ext uri="{FF2B5EF4-FFF2-40B4-BE49-F238E27FC236}">
                  <a16:creationId xmlns:a16="http://schemas.microsoft.com/office/drawing/2014/main" id="{A145B161-2D99-7F62-DC6A-F7F4F25D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597"/>
              <a:ext cx="181" cy="309"/>
            </a:xfrm>
            <a:custGeom>
              <a:avLst/>
              <a:gdLst>
                <a:gd name="T0" fmla="*/ 181 w 181"/>
                <a:gd name="T1" fmla="*/ 232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2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64" name="Freeform 712">
              <a:extLst>
                <a:ext uri="{FF2B5EF4-FFF2-40B4-BE49-F238E27FC236}">
                  <a16:creationId xmlns:a16="http://schemas.microsoft.com/office/drawing/2014/main" id="{DF7D8820-98BB-80C7-D32C-90DCD3D3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597"/>
              <a:ext cx="181" cy="309"/>
            </a:xfrm>
            <a:custGeom>
              <a:avLst/>
              <a:gdLst>
                <a:gd name="T0" fmla="*/ 181 w 181"/>
                <a:gd name="T1" fmla="*/ 232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2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65" name="Freeform 713">
              <a:extLst>
                <a:ext uri="{FF2B5EF4-FFF2-40B4-BE49-F238E27FC236}">
                  <a16:creationId xmlns:a16="http://schemas.microsoft.com/office/drawing/2014/main" id="{212A7D34-8396-07B0-6772-D3CF790F4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520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66" name="Freeform 714">
              <a:extLst>
                <a:ext uri="{FF2B5EF4-FFF2-40B4-BE49-F238E27FC236}">
                  <a16:creationId xmlns:a16="http://schemas.microsoft.com/office/drawing/2014/main" id="{67A5A994-1165-AC08-F07B-621845A66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520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67" name="Freeform 715">
              <a:extLst>
                <a:ext uri="{FF2B5EF4-FFF2-40B4-BE49-F238E27FC236}">
                  <a16:creationId xmlns:a16="http://schemas.microsoft.com/office/drawing/2014/main" id="{25708A7E-4F28-FA57-6B82-A7F7C3C2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710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9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9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68" name="Freeform 716">
              <a:extLst>
                <a:ext uri="{FF2B5EF4-FFF2-40B4-BE49-F238E27FC236}">
                  <a16:creationId xmlns:a16="http://schemas.microsoft.com/office/drawing/2014/main" id="{90211745-D9B2-6C6C-C99D-BDFC34312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710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9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9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69" name="Freeform 717">
              <a:extLst>
                <a:ext uri="{FF2B5EF4-FFF2-40B4-BE49-F238E27FC236}">
                  <a16:creationId xmlns:a16="http://schemas.microsoft.com/office/drawing/2014/main" id="{E09CCD1E-E473-8315-20CF-7365888A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2710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70" name="Freeform 718">
              <a:extLst>
                <a:ext uri="{FF2B5EF4-FFF2-40B4-BE49-F238E27FC236}">
                  <a16:creationId xmlns:a16="http://schemas.microsoft.com/office/drawing/2014/main" id="{3372E1F0-9344-3A16-6CE3-CCBC5D9A8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2710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9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9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71" name="Freeform 719">
              <a:extLst>
                <a:ext uri="{FF2B5EF4-FFF2-40B4-BE49-F238E27FC236}">
                  <a16:creationId xmlns:a16="http://schemas.microsoft.com/office/drawing/2014/main" id="{03C55713-EDDF-32F1-EC57-6CBADE6B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634"/>
              <a:ext cx="362" cy="155"/>
            </a:xfrm>
            <a:custGeom>
              <a:avLst/>
              <a:gdLst>
                <a:gd name="T0" fmla="*/ 0 w 362"/>
                <a:gd name="T1" fmla="*/ 76 h 155"/>
                <a:gd name="T2" fmla="*/ 182 w 362"/>
                <a:gd name="T3" fmla="*/ 0 h 155"/>
                <a:gd name="T4" fmla="*/ 362 w 362"/>
                <a:gd name="T5" fmla="*/ 76 h 155"/>
                <a:gd name="T6" fmla="*/ 182 w 362"/>
                <a:gd name="T7" fmla="*/ 155 h 155"/>
                <a:gd name="T8" fmla="*/ 0 w 362"/>
                <a:gd name="T9" fmla="*/ 7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5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72" name="Freeform 720">
              <a:extLst>
                <a:ext uri="{FF2B5EF4-FFF2-40B4-BE49-F238E27FC236}">
                  <a16:creationId xmlns:a16="http://schemas.microsoft.com/office/drawing/2014/main" id="{92B0C94B-3A09-E37C-0937-0D9A77DD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634"/>
              <a:ext cx="362" cy="155"/>
            </a:xfrm>
            <a:custGeom>
              <a:avLst/>
              <a:gdLst>
                <a:gd name="T0" fmla="*/ 0 w 362"/>
                <a:gd name="T1" fmla="*/ 76 h 155"/>
                <a:gd name="T2" fmla="*/ 182 w 362"/>
                <a:gd name="T3" fmla="*/ 0 h 155"/>
                <a:gd name="T4" fmla="*/ 362 w 362"/>
                <a:gd name="T5" fmla="*/ 76 h 155"/>
                <a:gd name="T6" fmla="*/ 182 w 362"/>
                <a:gd name="T7" fmla="*/ 155 h 155"/>
                <a:gd name="T8" fmla="*/ 0 w 362"/>
                <a:gd name="T9" fmla="*/ 76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6"/>
                  </a:moveTo>
                  <a:lnTo>
                    <a:pt x="182" y="0"/>
                  </a:lnTo>
                  <a:lnTo>
                    <a:pt x="362" y="76"/>
                  </a:lnTo>
                  <a:lnTo>
                    <a:pt x="182" y="155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73" name="Freeform 721">
              <a:extLst>
                <a:ext uri="{FF2B5EF4-FFF2-40B4-BE49-F238E27FC236}">
                  <a16:creationId xmlns:a16="http://schemas.microsoft.com/office/drawing/2014/main" id="{9B5CA735-7EA5-B85B-087A-D4612A939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824"/>
              <a:ext cx="182" cy="308"/>
            </a:xfrm>
            <a:custGeom>
              <a:avLst/>
              <a:gdLst>
                <a:gd name="T0" fmla="*/ 0 w 182"/>
                <a:gd name="T1" fmla="*/ 232 h 308"/>
                <a:gd name="T2" fmla="*/ 0 w 182"/>
                <a:gd name="T3" fmla="*/ 0 h 308"/>
                <a:gd name="T4" fmla="*/ 182 w 182"/>
                <a:gd name="T5" fmla="*/ 78 h 308"/>
                <a:gd name="T6" fmla="*/ 182 w 182"/>
                <a:gd name="T7" fmla="*/ 308 h 308"/>
                <a:gd name="T8" fmla="*/ 0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0" y="232"/>
                  </a:moveTo>
                  <a:lnTo>
                    <a:pt x="0" y="0"/>
                  </a:lnTo>
                  <a:lnTo>
                    <a:pt x="182" y="78"/>
                  </a:lnTo>
                  <a:lnTo>
                    <a:pt x="182" y="308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74" name="Freeform 722">
              <a:extLst>
                <a:ext uri="{FF2B5EF4-FFF2-40B4-BE49-F238E27FC236}">
                  <a16:creationId xmlns:a16="http://schemas.microsoft.com/office/drawing/2014/main" id="{9C1E3818-5288-C950-CC17-95ADC668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824"/>
              <a:ext cx="182" cy="308"/>
            </a:xfrm>
            <a:custGeom>
              <a:avLst/>
              <a:gdLst>
                <a:gd name="T0" fmla="*/ 0 w 182"/>
                <a:gd name="T1" fmla="*/ 232 h 308"/>
                <a:gd name="T2" fmla="*/ 0 w 182"/>
                <a:gd name="T3" fmla="*/ 0 h 308"/>
                <a:gd name="T4" fmla="*/ 182 w 182"/>
                <a:gd name="T5" fmla="*/ 78 h 308"/>
                <a:gd name="T6" fmla="*/ 182 w 182"/>
                <a:gd name="T7" fmla="*/ 308 h 308"/>
                <a:gd name="T8" fmla="*/ 0 w 182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8">
                  <a:moveTo>
                    <a:pt x="0" y="232"/>
                  </a:moveTo>
                  <a:lnTo>
                    <a:pt x="0" y="0"/>
                  </a:lnTo>
                  <a:lnTo>
                    <a:pt x="182" y="78"/>
                  </a:lnTo>
                  <a:lnTo>
                    <a:pt x="182" y="308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75" name="Freeform 723">
              <a:extLst>
                <a:ext uri="{FF2B5EF4-FFF2-40B4-BE49-F238E27FC236}">
                  <a16:creationId xmlns:a16="http://schemas.microsoft.com/office/drawing/2014/main" id="{2390E6E6-97AA-F68E-0AA9-059B64F70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824"/>
              <a:ext cx="181" cy="308"/>
            </a:xfrm>
            <a:custGeom>
              <a:avLst/>
              <a:gdLst>
                <a:gd name="T0" fmla="*/ 181 w 181"/>
                <a:gd name="T1" fmla="*/ 232 h 308"/>
                <a:gd name="T2" fmla="*/ 181 w 181"/>
                <a:gd name="T3" fmla="*/ 0 h 308"/>
                <a:gd name="T4" fmla="*/ 0 w 181"/>
                <a:gd name="T5" fmla="*/ 78 h 308"/>
                <a:gd name="T6" fmla="*/ 0 w 181"/>
                <a:gd name="T7" fmla="*/ 308 h 308"/>
                <a:gd name="T8" fmla="*/ 181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181" y="232"/>
                  </a:moveTo>
                  <a:lnTo>
                    <a:pt x="181" y="0"/>
                  </a:lnTo>
                  <a:lnTo>
                    <a:pt x="0" y="78"/>
                  </a:lnTo>
                  <a:lnTo>
                    <a:pt x="0" y="308"/>
                  </a:lnTo>
                  <a:lnTo>
                    <a:pt x="181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76" name="Freeform 724">
              <a:extLst>
                <a:ext uri="{FF2B5EF4-FFF2-40B4-BE49-F238E27FC236}">
                  <a16:creationId xmlns:a16="http://schemas.microsoft.com/office/drawing/2014/main" id="{F6FF478A-FA24-5EE3-3C38-0AEE1412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824"/>
              <a:ext cx="181" cy="308"/>
            </a:xfrm>
            <a:custGeom>
              <a:avLst/>
              <a:gdLst>
                <a:gd name="T0" fmla="*/ 181 w 181"/>
                <a:gd name="T1" fmla="*/ 232 h 308"/>
                <a:gd name="T2" fmla="*/ 181 w 181"/>
                <a:gd name="T3" fmla="*/ 0 h 308"/>
                <a:gd name="T4" fmla="*/ 0 w 181"/>
                <a:gd name="T5" fmla="*/ 78 h 308"/>
                <a:gd name="T6" fmla="*/ 0 w 181"/>
                <a:gd name="T7" fmla="*/ 308 h 308"/>
                <a:gd name="T8" fmla="*/ 181 w 181"/>
                <a:gd name="T9" fmla="*/ 23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8">
                  <a:moveTo>
                    <a:pt x="181" y="232"/>
                  </a:moveTo>
                  <a:lnTo>
                    <a:pt x="181" y="0"/>
                  </a:lnTo>
                  <a:lnTo>
                    <a:pt x="0" y="78"/>
                  </a:lnTo>
                  <a:lnTo>
                    <a:pt x="0" y="308"/>
                  </a:lnTo>
                  <a:lnTo>
                    <a:pt x="181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77" name="Freeform 725">
              <a:extLst>
                <a:ext uri="{FF2B5EF4-FFF2-40B4-BE49-F238E27FC236}">
                  <a16:creationId xmlns:a16="http://schemas.microsoft.com/office/drawing/2014/main" id="{7E65E0A6-4F97-A744-17FD-B860BAD9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747"/>
              <a:ext cx="363" cy="155"/>
            </a:xfrm>
            <a:custGeom>
              <a:avLst/>
              <a:gdLst>
                <a:gd name="T0" fmla="*/ 0 w 363"/>
                <a:gd name="T1" fmla="*/ 77 h 155"/>
                <a:gd name="T2" fmla="*/ 182 w 363"/>
                <a:gd name="T3" fmla="*/ 0 h 155"/>
                <a:gd name="T4" fmla="*/ 363 w 363"/>
                <a:gd name="T5" fmla="*/ 77 h 155"/>
                <a:gd name="T6" fmla="*/ 182 w 363"/>
                <a:gd name="T7" fmla="*/ 155 h 155"/>
                <a:gd name="T8" fmla="*/ 0 w 363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78" name="Freeform 726">
              <a:extLst>
                <a:ext uri="{FF2B5EF4-FFF2-40B4-BE49-F238E27FC236}">
                  <a16:creationId xmlns:a16="http://schemas.microsoft.com/office/drawing/2014/main" id="{3DFF6D9C-7867-64E1-976D-2E930AFDA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747"/>
              <a:ext cx="363" cy="155"/>
            </a:xfrm>
            <a:custGeom>
              <a:avLst/>
              <a:gdLst>
                <a:gd name="T0" fmla="*/ 0 w 363"/>
                <a:gd name="T1" fmla="*/ 77 h 155"/>
                <a:gd name="T2" fmla="*/ 182 w 363"/>
                <a:gd name="T3" fmla="*/ 0 h 155"/>
                <a:gd name="T4" fmla="*/ 363 w 363"/>
                <a:gd name="T5" fmla="*/ 77 h 155"/>
                <a:gd name="T6" fmla="*/ 182 w 363"/>
                <a:gd name="T7" fmla="*/ 155 h 155"/>
                <a:gd name="T8" fmla="*/ 0 w 363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5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79" name="Freeform 727">
              <a:extLst>
                <a:ext uri="{FF2B5EF4-FFF2-40B4-BE49-F238E27FC236}">
                  <a16:creationId xmlns:a16="http://schemas.microsoft.com/office/drawing/2014/main" id="{FDDD2DA8-3914-34DE-0F74-F6B72D0F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37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8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8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80" name="Freeform 728">
              <a:extLst>
                <a:ext uri="{FF2B5EF4-FFF2-40B4-BE49-F238E27FC236}">
                  <a16:creationId xmlns:a16="http://schemas.microsoft.com/office/drawing/2014/main" id="{7A6B4FCE-D629-855E-AA5E-34D1EE103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37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8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8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81" name="Freeform 729">
              <a:extLst>
                <a:ext uri="{FF2B5EF4-FFF2-40B4-BE49-F238E27FC236}">
                  <a16:creationId xmlns:a16="http://schemas.microsoft.com/office/drawing/2014/main" id="{25D0D845-68DE-50EB-9ED2-3C516366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937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8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8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82" name="Freeform 730">
              <a:extLst>
                <a:ext uri="{FF2B5EF4-FFF2-40B4-BE49-F238E27FC236}">
                  <a16:creationId xmlns:a16="http://schemas.microsoft.com/office/drawing/2014/main" id="{4A73A896-3410-D64C-32CD-EC3551B8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937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8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8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83" name="Freeform 731">
              <a:extLst>
                <a:ext uri="{FF2B5EF4-FFF2-40B4-BE49-F238E27FC236}">
                  <a16:creationId xmlns:a16="http://schemas.microsoft.com/office/drawing/2014/main" id="{FEB51747-41C6-F84D-F383-45ED38997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860"/>
              <a:ext cx="362" cy="155"/>
            </a:xfrm>
            <a:custGeom>
              <a:avLst/>
              <a:gdLst>
                <a:gd name="T0" fmla="*/ 0 w 362"/>
                <a:gd name="T1" fmla="*/ 77 h 155"/>
                <a:gd name="T2" fmla="*/ 180 w 362"/>
                <a:gd name="T3" fmla="*/ 0 h 155"/>
                <a:gd name="T4" fmla="*/ 362 w 362"/>
                <a:gd name="T5" fmla="*/ 77 h 155"/>
                <a:gd name="T6" fmla="*/ 180 w 362"/>
                <a:gd name="T7" fmla="*/ 155 h 155"/>
                <a:gd name="T8" fmla="*/ 0 w 362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84" name="Freeform 732">
              <a:extLst>
                <a:ext uri="{FF2B5EF4-FFF2-40B4-BE49-F238E27FC236}">
                  <a16:creationId xmlns:a16="http://schemas.microsoft.com/office/drawing/2014/main" id="{99EED073-44F6-0B83-D6C5-644EDC48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860"/>
              <a:ext cx="362" cy="155"/>
            </a:xfrm>
            <a:custGeom>
              <a:avLst/>
              <a:gdLst>
                <a:gd name="T0" fmla="*/ 0 w 362"/>
                <a:gd name="T1" fmla="*/ 77 h 155"/>
                <a:gd name="T2" fmla="*/ 180 w 362"/>
                <a:gd name="T3" fmla="*/ 0 h 155"/>
                <a:gd name="T4" fmla="*/ 362 w 362"/>
                <a:gd name="T5" fmla="*/ 77 h 155"/>
                <a:gd name="T6" fmla="*/ 180 w 362"/>
                <a:gd name="T7" fmla="*/ 155 h 155"/>
                <a:gd name="T8" fmla="*/ 0 w 362"/>
                <a:gd name="T9" fmla="*/ 7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5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5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85" name="Freeform 733">
              <a:extLst>
                <a:ext uri="{FF2B5EF4-FFF2-40B4-BE49-F238E27FC236}">
                  <a16:creationId xmlns:a16="http://schemas.microsoft.com/office/drawing/2014/main" id="{98E574D3-4D3E-1997-CCED-505459A89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304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6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86" name="Freeform 734">
              <a:extLst>
                <a:ext uri="{FF2B5EF4-FFF2-40B4-BE49-F238E27FC236}">
                  <a16:creationId xmlns:a16="http://schemas.microsoft.com/office/drawing/2014/main" id="{0A5D3314-6BCC-28DE-0F65-7E3C259F7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304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6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87" name="Freeform 735">
              <a:extLst>
                <a:ext uri="{FF2B5EF4-FFF2-40B4-BE49-F238E27FC236}">
                  <a16:creationId xmlns:a16="http://schemas.microsoft.com/office/drawing/2014/main" id="{958B6BFA-115D-F9BC-6D1C-950F99269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304"/>
              <a:ext cx="181" cy="307"/>
            </a:xfrm>
            <a:custGeom>
              <a:avLst/>
              <a:gdLst>
                <a:gd name="T0" fmla="*/ 181 w 181"/>
                <a:gd name="T1" fmla="*/ 230 h 307"/>
                <a:gd name="T2" fmla="*/ 181 w 181"/>
                <a:gd name="T3" fmla="*/ 0 h 307"/>
                <a:gd name="T4" fmla="*/ 0 w 181"/>
                <a:gd name="T5" fmla="*/ 76 h 307"/>
                <a:gd name="T6" fmla="*/ 0 w 181"/>
                <a:gd name="T7" fmla="*/ 307 h 307"/>
                <a:gd name="T8" fmla="*/ 181 w 181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7">
                  <a:moveTo>
                    <a:pt x="181" y="230"/>
                  </a:moveTo>
                  <a:lnTo>
                    <a:pt x="181" y="0"/>
                  </a:lnTo>
                  <a:lnTo>
                    <a:pt x="0" y="76"/>
                  </a:lnTo>
                  <a:lnTo>
                    <a:pt x="0" y="307"/>
                  </a:lnTo>
                  <a:lnTo>
                    <a:pt x="181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88" name="Freeform 736">
              <a:extLst>
                <a:ext uri="{FF2B5EF4-FFF2-40B4-BE49-F238E27FC236}">
                  <a16:creationId xmlns:a16="http://schemas.microsoft.com/office/drawing/2014/main" id="{A2468E3F-82B0-B638-DC8B-0694BC0AD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304"/>
              <a:ext cx="181" cy="307"/>
            </a:xfrm>
            <a:custGeom>
              <a:avLst/>
              <a:gdLst>
                <a:gd name="T0" fmla="*/ 181 w 181"/>
                <a:gd name="T1" fmla="*/ 230 h 307"/>
                <a:gd name="T2" fmla="*/ 181 w 181"/>
                <a:gd name="T3" fmla="*/ 0 h 307"/>
                <a:gd name="T4" fmla="*/ 0 w 181"/>
                <a:gd name="T5" fmla="*/ 76 h 307"/>
                <a:gd name="T6" fmla="*/ 0 w 181"/>
                <a:gd name="T7" fmla="*/ 307 h 307"/>
                <a:gd name="T8" fmla="*/ 181 w 181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7">
                  <a:moveTo>
                    <a:pt x="181" y="230"/>
                  </a:moveTo>
                  <a:lnTo>
                    <a:pt x="181" y="0"/>
                  </a:lnTo>
                  <a:lnTo>
                    <a:pt x="0" y="76"/>
                  </a:lnTo>
                  <a:lnTo>
                    <a:pt x="0" y="307"/>
                  </a:lnTo>
                  <a:lnTo>
                    <a:pt x="181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89" name="Freeform 737">
              <a:extLst>
                <a:ext uri="{FF2B5EF4-FFF2-40B4-BE49-F238E27FC236}">
                  <a16:creationId xmlns:a16="http://schemas.microsoft.com/office/drawing/2014/main" id="{9A940F7F-EED2-EB7C-9947-A1B81ABF0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225"/>
              <a:ext cx="363" cy="155"/>
            </a:xfrm>
            <a:custGeom>
              <a:avLst/>
              <a:gdLst>
                <a:gd name="T0" fmla="*/ 0 w 363"/>
                <a:gd name="T1" fmla="*/ 79 h 155"/>
                <a:gd name="T2" fmla="*/ 182 w 363"/>
                <a:gd name="T3" fmla="*/ 0 h 155"/>
                <a:gd name="T4" fmla="*/ 363 w 363"/>
                <a:gd name="T5" fmla="*/ 79 h 155"/>
                <a:gd name="T6" fmla="*/ 182 w 363"/>
                <a:gd name="T7" fmla="*/ 155 h 155"/>
                <a:gd name="T8" fmla="*/ 0 w 363"/>
                <a:gd name="T9" fmla="*/ 79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9"/>
                  </a:moveTo>
                  <a:lnTo>
                    <a:pt x="182" y="0"/>
                  </a:lnTo>
                  <a:lnTo>
                    <a:pt x="363" y="79"/>
                  </a:lnTo>
                  <a:lnTo>
                    <a:pt x="182" y="155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90" name="Freeform 738">
              <a:extLst>
                <a:ext uri="{FF2B5EF4-FFF2-40B4-BE49-F238E27FC236}">
                  <a16:creationId xmlns:a16="http://schemas.microsoft.com/office/drawing/2014/main" id="{C9F12940-B13F-F442-6C03-0B54D0CB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225"/>
              <a:ext cx="363" cy="155"/>
            </a:xfrm>
            <a:custGeom>
              <a:avLst/>
              <a:gdLst>
                <a:gd name="T0" fmla="*/ 0 w 363"/>
                <a:gd name="T1" fmla="*/ 79 h 155"/>
                <a:gd name="T2" fmla="*/ 182 w 363"/>
                <a:gd name="T3" fmla="*/ 0 h 155"/>
                <a:gd name="T4" fmla="*/ 363 w 363"/>
                <a:gd name="T5" fmla="*/ 79 h 155"/>
                <a:gd name="T6" fmla="*/ 182 w 363"/>
                <a:gd name="T7" fmla="*/ 155 h 155"/>
                <a:gd name="T8" fmla="*/ 0 w 363"/>
                <a:gd name="T9" fmla="*/ 79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5">
                  <a:moveTo>
                    <a:pt x="0" y="79"/>
                  </a:moveTo>
                  <a:lnTo>
                    <a:pt x="182" y="0"/>
                  </a:lnTo>
                  <a:lnTo>
                    <a:pt x="363" y="79"/>
                  </a:lnTo>
                  <a:lnTo>
                    <a:pt x="182" y="155"/>
                  </a:lnTo>
                  <a:lnTo>
                    <a:pt x="0" y="79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91" name="Freeform 739">
              <a:extLst>
                <a:ext uri="{FF2B5EF4-FFF2-40B4-BE49-F238E27FC236}">
                  <a16:creationId xmlns:a16="http://schemas.microsoft.com/office/drawing/2014/main" id="{1AE8DDFA-CE6E-D13E-9FCB-5D55BF79F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417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6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7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92" name="Freeform 740">
              <a:extLst>
                <a:ext uri="{FF2B5EF4-FFF2-40B4-BE49-F238E27FC236}">
                  <a16:creationId xmlns:a16="http://schemas.microsoft.com/office/drawing/2014/main" id="{912D6D5D-B4D7-C5FD-28EE-72A52B139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417"/>
              <a:ext cx="182" cy="307"/>
            </a:xfrm>
            <a:custGeom>
              <a:avLst/>
              <a:gdLst>
                <a:gd name="T0" fmla="*/ 0 w 182"/>
                <a:gd name="T1" fmla="*/ 230 h 307"/>
                <a:gd name="T2" fmla="*/ 0 w 182"/>
                <a:gd name="T3" fmla="*/ 0 h 307"/>
                <a:gd name="T4" fmla="*/ 182 w 182"/>
                <a:gd name="T5" fmla="*/ 76 h 307"/>
                <a:gd name="T6" fmla="*/ 182 w 182"/>
                <a:gd name="T7" fmla="*/ 307 h 307"/>
                <a:gd name="T8" fmla="*/ 0 w 182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7">
                  <a:moveTo>
                    <a:pt x="0" y="230"/>
                  </a:moveTo>
                  <a:lnTo>
                    <a:pt x="0" y="0"/>
                  </a:lnTo>
                  <a:lnTo>
                    <a:pt x="182" y="76"/>
                  </a:lnTo>
                  <a:lnTo>
                    <a:pt x="182" y="307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93" name="Freeform 741">
              <a:extLst>
                <a:ext uri="{FF2B5EF4-FFF2-40B4-BE49-F238E27FC236}">
                  <a16:creationId xmlns:a16="http://schemas.microsoft.com/office/drawing/2014/main" id="{5FC8ADDB-0629-2D60-9668-FF2FCDEB3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2417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6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7"/>
                  </a:lnTo>
                  <a:lnTo>
                    <a:pt x="18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94" name="Freeform 742">
              <a:extLst>
                <a:ext uri="{FF2B5EF4-FFF2-40B4-BE49-F238E27FC236}">
                  <a16:creationId xmlns:a16="http://schemas.microsoft.com/office/drawing/2014/main" id="{1EAD17EF-7644-F159-7076-F1448C596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2417"/>
              <a:ext cx="180" cy="307"/>
            </a:xfrm>
            <a:custGeom>
              <a:avLst/>
              <a:gdLst>
                <a:gd name="T0" fmla="*/ 180 w 180"/>
                <a:gd name="T1" fmla="*/ 230 h 307"/>
                <a:gd name="T2" fmla="*/ 180 w 180"/>
                <a:gd name="T3" fmla="*/ 0 h 307"/>
                <a:gd name="T4" fmla="*/ 0 w 180"/>
                <a:gd name="T5" fmla="*/ 76 h 307"/>
                <a:gd name="T6" fmla="*/ 0 w 180"/>
                <a:gd name="T7" fmla="*/ 307 h 307"/>
                <a:gd name="T8" fmla="*/ 180 w 180"/>
                <a:gd name="T9" fmla="*/ 23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7">
                  <a:moveTo>
                    <a:pt x="180" y="230"/>
                  </a:moveTo>
                  <a:lnTo>
                    <a:pt x="180" y="0"/>
                  </a:lnTo>
                  <a:lnTo>
                    <a:pt x="0" y="76"/>
                  </a:lnTo>
                  <a:lnTo>
                    <a:pt x="0" y="307"/>
                  </a:lnTo>
                  <a:lnTo>
                    <a:pt x="18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95" name="Freeform 743">
              <a:extLst>
                <a:ext uri="{FF2B5EF4-FFF2-40B4-BE49-F238E27FC236}">
                  <a16:creationId xmlns:a16="http://schemas.microsoft.com/office/drawing/2014/main" id="{51F4164F-CE19-9291-99C1-3CC83FB75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340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2 w 362"/>
                <a:gd name="T3" fmla="*/ 0 h 153"/>
                <a:gd name="T4" fmla="*/ 362 w 362"/>
                <a:gd name="T5" fmla="*/ 77 h 153"/>
                <a:gd name="T6" fmla="*/ 182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96" name="Freeform 744">
              <a:extLst>
                <a:ext uri="{FF2B5EF4-FFF2-40B4-BE49-F238E27FC236}">
                  <a16:creationId xmlns:a16="http://schemas.microsoft.com/office/drawing/2014/main" id="{E79FE0C3-8622-8E6C-A67A-A6F60FEC9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340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2 w 362"/>
                <a:gd name="T3" fmla="*/ 0 h 153"/>
                <a:gd name="T4" fmla="*/ 362 w 362"/>
                <a:gd name="T5" fmla="*/ 77 h 153"/>
                <a:gd name="T6" fmla="*/ 182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97" name="Freeform 745">
              <a:extLst>
                <a:ext uri="{FF2B5EF4-FFF2-40B4-BE49-F238E27FC236}">
                  <a16:creationId xmlns:a16="http://schemas.microsoft.com/office/drawing/2014/main" id="{3104AE97-C5CB-831F-E460-8C7054C54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530"/>
              <a:ext cx="182" cy="309"/>
            </a:xfrm>
            <a:custGeom>
              <a:avLst/>
              <a:gdLst>
                <a:gd name="T0" fmla="*/ 0 w 182"/>
                <a:gd name="T1" fmla="*/ 230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2998" name="Freeform 746">
              <a:extLst>
                <a:ext uri="{FF2B5EF4-FFF2-40B4-BE49-F238E27FC236}">
                  <a16:creationId xmlns:a16="http://schemas.microsoft.com/office/drawing/2014/main" id="{9E957641-5B60-E694-64AB-965370609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530"/>
              <a:ext cx="182" cy="309"/>
            </a:xfrm>
            <a:custGeom>
              <a:avLst/>
              <a:gdLst>
                <a:gd name="T0" fmla="*/ 0 w 182"/>
                <a:gd name="T1" fmla="*/ 230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0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99" name="Freeform 747">
              <a:extLst>
                <a:ext uri="{FF2B5EF4-FFF2-40B4-BE49-F238E27FC236}">
                  <a16:creationId xmlns:a16="http://schemas.microsoft.com/office/drawing/2014/main" id="{A3599E06-0478-D7EA-D8BB-5F74AE29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530"/>
              <a:ext cx="181" cy="309"/>
            </a:xfrm>
            <a:custGeom>
              <a:avLst/>
              <a:gdLst>
                <a:gd name="T0" fmla="*/ 181 w 181"/>
                <a:gd name="T1" fmla="*/ 230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0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00" name="Freeform 748">
              <a:extLst>
                <a:ext uri="{FF2B5EF4-FFF2-40B4-BE49-F238E27FC236}">
                  <a16:creationId xmlns:a16="http://schemas.microsoft.com/office/drawing/2014/main" id="{5F42244F-5FB7-1CA0-05CF-F6F407FE7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530"/>
              <a:ext cx="181" cy="309"/>
            </a:xfrm>
            <a:custGeom>
              <a:avLst/>
              <a:gdLst>
                <a:gd name="T0" fmla="*/ 181 w 181"/>
                <a:gd name="T1" fmla="*/ 230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0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01" name="Freeform 749">
              <a:extLst>
                <a:ext uri="{FF2B5EF4-FFF2-40B4-BE49-F238E27FC236}">
                  <a16:creationId xmlns:a16="http://schemas.microsoft.com/office/drawing/2014/main" id="{8A7B9F8F-3576-671D-9648-68BB16062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453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02" name="Freeform 750">
              <a:extLst>
                <a:ext uri="{FF2B5EF4-FFF2-40B4-BE49-F238E27FC236}">
                  <a16:creationId xmlns:a16="http://schemas.microsoft.com/office/drawing/2014/main" id="{B889C32F-8C71-D752-832F-8BC0BAC5C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453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03" name="Freeform 751">
              <a:extLst>
                <a:ext uri="{FF2B5EF4-FFF2-40B4-BE49-F238E27FC236}">
                  <a16:creationId xmlns:a16="http://schemas.microsoft.com/office/drawing/2014/main" id="{931B763B-3052-31DD-529B-47361197E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643"/>
              <a:ext cx="180" cy="309"/>
            </a:xfrm>
            <a:custGeom>
              <a:avLst/>
              <a:gdLst>
                <a:gd name="T0" fmla="*/ 0 w 180"/>
                <a:gd name="T1" fmla="*/ 230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0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04" name="Freeform 752">
              <a:extLst>
                <a:ext uri="{FF2B5EF4-FFF2-40B4-BE49-F238E27FC236}">
                  <a16:creationId xmlns:a16="http://schemas.microsoft.com/office/drawing/2014/main" id="{84CC0F91-FCC0-6BE3-6E81-AE15B556F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643"/>
              <a:ext cx="180" cy="309"/>
            </a:xfrm>
            <a:custGeom>
              <a:avLst/>
              <a:gdLst>
                <a:gd name="T0" fmla="*/ 0 w 180"/>
                <a:gd name="T1" fmla="*/ 230 h 309"/>
                <a:gd name="T2" fmla="*/ 0 w 180"/>
                <a:gd name="T3" fmla="*/ 0 h 309"/>
                <a:gd name="T4" fmla="*/ 180 w 180"/>
                <a:gd name="T5" fmla="*/ 77 h 309"/>
                <a:gd name="T6" fmla="*/ 180 w 180"/>
                <a:gd name="T7" fmla="*/ 309 h 309"/>
                <a:gd name="T8" fmla="*/ 0 w 180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0"/>
                  </a:moveTo>
                  <a:lnTo>
                    <a:pt x="0" y="0"/>
                  </a:lnTo>
                  <a:lnTo>
                    <a:pt x="180" y="77"/>
                  </a:lnTo>
                  <a:lnTo>
                    <a:pt x="180" y="309"/>
                  </a:lnTo>
                  <a:lnTo>
                    <a:pt x="0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05" name="Freeform 753">
              <a:extLst>
                <a:ext uri="{FF2B5EF4-FFF2-40B4-BE49-F238E27FC236}">
                  <a16:creationId xmlns:a16="http://schemas.microsoft.com/office/drawing/2014/main" id="{6251E07A-8FDA-5B0F-5FBB-86F7A2C41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643"/>
              <a:ext cx="182" cy="309"/>
            </a:xfrm>
            <a:custGeom>
              <a:avLst/>
              <a:gdLst>
                <a:gd name="T0" fmla="*/ 182 w 182"/>
                <a:gd name="T1" fmla="*/ 230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06" name="Freeform 754">
              <a:extLst>
                <a:ext uri="{FF2B5EF4-FFF2-40B4-BE49-F238E27FC236}">
                  <a16:creationId xmlns:a16="http://schemas.microsoft.com/office/drawing/2014/main" id="{63EBEA90-D631-3475-C205-53FC1F59C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643"/>
              <a:ext cx="182" cy="309"/>
            </a:xfrm>
            <a:custGeom>
              <a:avLst/>
              <a:gdLst>
                <a:gd name="T0" fmla="*/ 182 w 182"/>
                <a:gd name="T1" fmla="*/ 230 h 309"/>
                <a:gd name="T2" fmla="*/ 182 w 182"/>
                <a:gd name="T3" fmla="*/ 0 h 309"/>
                <a:gd name="T4" fmla="*/ 0 w 182"/>
                <a:gd name="T5" fmla="*/ 77 h 309"/>
                <a:gd name="T6" fmla="*/ 0 w 182"/>
                <a:gd name="T7" fmla="*/ 309 h 309"/>
                <a:gd name="T8" fmla="*/ 182 w 182"/>
                <a:gd name="T9" fmla="*/ 23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0"/>
                  </a:moveTo>
                  <a:lnTo>
                    <a:pt x="182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2" y="230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07" name="Freeform 755">
              <a:extLst>
                <a:ext uri="{FF2B5EF4-FFF2-40B4-BE49-F238E27FC236}">
                  <a16:creationId xmlns:a16="http://schemas.microsoft.com/office/drawing/2014/main" id="{CBB0D149-E158-E55C-ECD0-59A31FAAF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566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08" name="Freeform 756">
              <a:extLst>
                <a:ext uri="{FF2B5EF4-FFF2-40B4-BE49-F238E27FC236}">
                  <a16:creationId xmlns:a16="http://schemas.microsoft.com/office/drawing/2014/main" id="{844B848A-52EB-2941-43FB-36542840B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566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0 w 362"/>
                <a:gd name="T3" fmla="*/ 0 h 154"/>
                <a:gd name="T4" fmla="*/ 362 w 362"/>
                <a:gd name="T5" fmla="*/ 77 h 154"/>
                <a:gd name="T6" fmla="*/ 180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09" name="Freeform 757">
              <a:extLst>
                <a:ext uri="{FF2B5EF4-FFF2-40B4-BE49-F238E27FC236}">
                  <a16:creationId xmlns:a16="http://schemas.microsoft.com/office/drawing/2014/main" id="{5707BF87-ACA3-EA36-C1C9-2F4261B5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008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10" name="Freeform 758">
              <a:extLst>
                <a:ext uri="{FF2B5EF4-FFF2-40B4-BE49-F238E27FC236}">
                  <a16:creationId xmlns:a16="http://schemas.microsoft.com/office/drawing/2014/main" id="{43A183A2-F327-BD92-6477-4277FF930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2008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11" name="Freeform 759">
              <a:extLst>
                <a:ext uri="{FF2B5EF4-FFF2-40B4-BE49-F238E27FC236}">
                  <a16:creationId xmlns:a16="http://schemas.microsoft.com/office/drawing/2014/main" id="{7627B0F2-2EAD-3975-6D9F-D141D9C4B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008"/>
              <a:ext cx="181" cy="309"/>
            </a:xfrm>
            <a:custGeom>
              <a:avLst/>
              <a:gdLst>
                <a:gd name="T0" fmla="*/ 181 w 181"/>
                <a:gd name="T1" fmla="*/ 232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2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12" name="Freeform 760">
              <a:extLst>
                <a:ext uri="{FF2B5EF4-FFF2-40B4-BE49-F238E27FC236}">
                  <a16:creationId xmlns:a16="http://schemas.microsoft.com/office/drawing/2014/main" id="{99E4C47F-E6C1-DBAD-78BC-EC9E46EA2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2008"/>
              <a:ext cx="181" cy="309"/>
            </a:xfrm>
            <a:custGeom>
              <a:avLst/>
              <a:gdLst>
                <a:gd name="T0" fmla="*/ 181 w 181"/>
                <a:gd name="T1" fmla="*/ 232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2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13" name="Freeform 761">
              <a:extLst>
                <a:ext uri="{FF2B5EF4-FFF2-40B4-BE49-F238E27FC236}">
                  <a16:creationId xmlns:a16="http://schemas.microsoft.com/office/drawing/2014/main" id="{99A7025C-DD25-EDCF-6866-07CCDB2D9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1931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14" name="Freeform 762">
              <a:extLst>
                <a:ext uri="{FF2B5EF4-FFF2-40B4-BE49-F238E27FC236}">
                  <a16:creationId xmlns:a16="http://schemas.microsoft.com/office/drawing/2014/main" id="{7207C0AA-3486-6584-845A-4755243D9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" y="1931"/>
              <a:ext cx="363" cy="154"/>
            </a:xfrm>
            <a:custGeom>
              <a:avLst/>
              <a:gdLst>
                <a:gd name="T0" fmla="*/ 0 w 363"/>
                <a:gd name="T1" fmla="*/ 77 h 154"/>
                <a:gd name="T2" fmla="*/ 182 w 363"/>
                <a:gd name="T3" fmla="*/ 0 h 154"/>
                <a:gd name="T4" fmla="*/ 363 w 363"/>
                <a:gd name="T5" fmla="*/ 77 h 154"/>
                <a:gd name="T6" fmla="*/ 182 w 363"/>
                <a:gd name="T7" fmla="*/ 154 h 154"/>
                <a:gd name="T8" fmla="*/ 0 w 363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4">
                  <a:moveTo>
                    <a:pt x="0" y="77"/>
                  </a:moveTo>
                  <a:lnTo>
                    <a:pt x="182" y="0"/>
                  </a:lnTo>
                  <a:lnTo>
                    <a:pt x="363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15" name="Freeform 763">
              <a:extLst>
                <a:ext uri="{FF2B5EF4-FFF2-40B4-BE49-F238E27FC236}">
                  <a16:creationId xmlns:a16="http://schemas.microsoft.com/office/drawing/2014/main" id="{59EEE87E-19D7-5A26-066D-5C8741F4D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121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16" name="Freeform 764">
              <a:extLst>
                <a:ext uri="{FF2B5EF4-FFF2-40B4-BE49-F238E27FC236}">
                  <a16:creationId xmlns:a16="http://schemas.microsoft.com/office/drawing/2014/main" id="{FE7A5284-5582-80A4-7874-B548EEC1F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121"/>
              <a:ext cx="182" cy="309"/>
            </a:xfrm>
            <a:custGeom>
              <a:avLst/>
              <a:gdLst>
                <a:gd name="T0" fmla="*/ 0 w 182"/>
                <a:gd name="T1" fmla="*/ 232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2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17" name="Freeform 765">
              <a:extLst>
                <a:ext uri="{FF2B5EF4-FFF2-40B4-BE49-F238E27FC236}">
                  <a16:creationId xmlns:a16="http://schemas.microsoft.com/office/drawing/2014/main" id="{4E095ACF-DF9C-64A2-6AA5-FA3C2AB6A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2121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18" name="Freeform 766">
              <a:extLst>
                <a:ext uri="{FF2B5EF4-FFF2-40B4-BE49-F238E27FC236}">
                  <a16:creationId xmlns:a16="http://schemas.microsoft.com/office/drawing/2014/main" id="{C88A4421-3EAD-0E5F-39E4-DAA57339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2121"/>
              <a:ext cx="180" cy="309"/>
            </a:xfrm>
            <a:custGeom>
              <a:avLst/>
              <a:gdLst>
                <a:gd name="T0" fmla="*/ 180 w 180"/>
                <a:gd name="T1" fmla="*/ 232 h 309"/>
                <a:gd name="T2" fmla="*/ 180 w 180"/>
                <a:gd name="T3" fmla="*/ 0 h 309"/>
                <a:gd name="T4" fmla="*/ 0 w 180"/>
                <a:gd name="T5" fmla="*/ 77 h 309"/>
                <a:gd name="T6" fmla="*/ 0 w 180"/>
                <a:gd name="T7" fmla="*/ 309 h 309"/>
                <a:gd name="T8" fmla="*/ 18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180" y="232"/>
                  </a:moveTo>
                  <a:lnTo>
                    <a:pt x="180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19" name="Freeform 767">
              <a:extLst>
                <a:ext uri="{FF2B5EF4-FFF2-40B4-BE49-F238E27FC236}">
                  <a16:creationId xmlns:a16="http://schemas.microsoft.com/office/drawing/2014/main" id="{487AEDA0-B29C-9E9A-8187-9C3370E62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044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20" name="Freeform 768">
              <a:extLst>
                <a:ext uri="{FF2B5EF4-FFF2-40B4-BE49-F238E27FC236}">
                  <a16:creationId xmlns:a16="http://schemas.microsoft.com/office/drawing/2014/main" id="{81E1DF67-47BB-D306-202B-D59757951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2044"/>
              <a:ext cx="362" cy="154"/>
            </a:xfrm>
            <a:custGeom>
              <a:avLst/>
              <a:gdLst>
                <a:gd name="T0" fmla="*/ 0 w 362"/>
                <a:gd name="T1" fmla="*/ 77 h 154"/>
                <a:gd name="T2" fmla="*/ 182 w 362"/>
                <a:gd name="T3" fmla="*/ 0 h 154"/>
                <a:gd name="T4" fmla="*/ 362 w 362"/>
                <a:gd name="T5" fmla="*/ 77 h 154"/>
                <a:gd name="T6" fmla="*/ 182 w 362"/>
                <a:gd name="T7" fmla="*/ 154 h 154"/>
                <a:gd name="T8" fmla="*/ 0 w 362"/>
                <a:gd name="T9" fmla="*/ 77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4">
                  <a:moveTo>
                    <a:pt x="0" y="77"/>
                  </a:moveTo>
                  <a:lnTo>
                    <a:pt x="182" y="0"/>
                  </a:lnTo>
                  <a:lnTo>
                    <a:pt x="362" y="77"/>
                  </a:lnTo>
                  <a:lnTo>
                    <a:pt x="182" y="154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21" name="Freeform 769">
              <a:extLst>
                <a:ext uri="{FF2B5EF4-FFF2-40B4-BE49-F238E27FC236}">
                  <a16:creationId xmlns:a16="http://schemas.microsoft.com/office/drawing/2014/main" id="{57A4AFD3-95CB-5A1B-6520-66A684DE4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234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22" name="Freeform 770">
              <a:extLst>
                <a:ext uri="{FF2B5EF4-FFF2-40B4-BE49-F238E27FC236}">
                  <a16:creationId xmlns:a16="http://schemas.microsoft.com/office/drawing/2014/main" id="{9DCABAA8-7011-F64E-6BDD-8B7D4D74B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234"/>
              <a:ext cx="182" cy="309"/>
            </a:xfrm>
            <a:custGeom>
              <a:avLst/>
              <a:gdLst>
                <a:gd name="T0" fmla="*/ 0 w 182"/>
                <a:gd name="T1" fmla="*/ 233 h 309"/>
                <a:gd name="T2" fmla="*/ 0 w 182"/>
                <a:gd name="T3" fmla="*/ 0 h 309"/>
                <a:gd name="T4" fmla="*/ 182 w 182"/>
                <a:gd name="T5" fmla="*/ 77 h 309"/>
                <a:gd name="T6" fmla="*/ 182 w 182"/>
                <a:gd name="T7" fmla="*/ 309 h 309"/>
                <a:gd name="T8" fmla="*/ 0 w 182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0" y="233"/>
                  </a:moveTo>
                  <a:lnTo>
                    <a:pt x="0" y="0"/>
                  </a:lnTo>
                  <a:lnTo>
                    <a:pt x="182" y="77"/>
                  </a:lnTo>
                  <a:lnTo>
                    <a:pt x="182" y="309"/>
                  </a:lnTo>
                  <a:lnTo>
                    <a:pt x="0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23" name="Freeform 771">
              <a:extLst>
                <a:ext uri="{FF2B5EF4-FFF2-40B4-BE49-F238E27FC236}">
                  <a16:creationId xmlns:a16="http://schemas.microsoft.com/office/drawing/2014/main" id="{1178673B-DBC4-0418-209B-9EAF5FFF1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234"/>
              <a:ext cx="181" cy="309"/>
            </a:xfrm>
            <a:custGeom>
              <a:avLst/>
              <a:gdLst>
                <a:gd name="T0" fmla="*/ 181 w 181"/>
                <a:gd name="T1" fmla="*/ 233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3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24" name="Freeform 772">
              <a:extLst>
                <a:ext uri="{FF2B5EF4-FFF2-40B4-BE49-F238E27FC236}">
                  <a16:creationId xmlns:a16="http://schemas.microsoft.com/office/drawing/2014/main" id="{29E15F04-87E3-5337-A0FB-E0154CE70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234"/>
              <a:ext cx="181" cy="309"/>
            </a:xfrm>
            <a:custGeom>
              <a:avLst/>
              <a:gdLst>
                <a:gd name="T0" fmla="*/ 181 w 181"/>
                <a:gd name="T1" fmla="*/ 233 h 309"/>
                <a:gd name="T2" fmla="*/ 181 w 181"/>
                <a:gd name="T3" fmla="*/ 0 h 309"/>
                <a:gd name="T4" fmla="*/ 0 w 181"/>
                <a:gd name="T5" fmla="*/ 77 h 309"/>
                <a:gd name="T6" fmla="*/ 0 w 181"/>
                <a:gd name="T7" fmla="*/ 309 h 309"/>
                <a:gd name="T8" fmla="*/ 181 w 181"/>
                <a:gd name="T9" fmla="*/ 233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309">
                  <a:moveTo>
                    <a:pt x="181" y="233"/>
                  </a:moveTo>
                  <a:lnTo>
                    <a:pt x="181" y="0"/>
                  </a:lnTo>
                  <a:lnTo>
                    <a:pt x="0" y="77"/>
                  </a:lnTo>
                  <a:lnTo>
                    <a:pt x="0" y="309"/>
                  </a:lnTo>
                  <a:lnTo>
                    <a:pt x="181" y="233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25" name="Freeform 773">
              <a:extLst>
                <a:ext uri="{FF2B5EF4-FFF2-40B4-BE49-F238E27FC236}">
                  <a16:creationId xmlns:a16="http://schemas.microsoft.com/office/drawing/2014/main" id="{32663A27-94CA-4757-0EEE-9E9077F73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158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2 w 363"/>
                <a:gd name="T3" fmla="*/ 0 h 153"/>
                <a:gd name="T4" fmla="*/ 363 w 363"/>
                <a:gd name="T5" fmla="*/ 76 h 153"/>
                <a:gd name="T6" fmla="*/ 182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2" y="0"/>
                  </a:lnTo>
                  <a:lnTo>
                    <a:pt x="363" y="76"/>
                  </a:lnTo>
                  <a:lnTo>
                    <a:pt x="182" y="15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26" name="Freeform 774">
              <a:extLst>
                <a:ext uri="{FF2B5EF4-FFF2-40B4-BE49-F238E27FC236}">
                  <a16:creationId xmlns:a16="http://schemas.microsoft.com/office/drawing/2014/main" id="{09C67BA5-6B40-5E6E-6041-904560D1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2158"/>
              <a:ext cx="363" cy="153"/>
            </a:xfrm>
            <a:custGeom>
              <a:avLst/>
              <a:gdLst>
                <a:gd name="T0" fmla="*/ 0 w 363"/>
                <a:gd name="T1" fmla="*/ 76 h 153"/>
                <a:gd name="T2" fmla="*/ 182 w 363"/>
                <a:gd name="T3" fmla="*/ 0 h 153"/>
                <a:gd name="T4" fmla="*/ 363 w 363"/>
                <a:gd name="T5" fmla="*/ 76 h 153"/>
                <a:gd name="T6" fmla="*/ 182 w 363"/>
                <a:gd name="T7" fmla="*/ 153 h 153"/>
                <a:gd name="T8" fmla="*/ 0 w 363"/>
                <a:gd name="T9" fmla="*/ 76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3" h="153">
                  <a:moveTo>
                    <a:pt x="0" y="76"/>
                  </a:moveTo>
                  <a:lnTo>
                    <a:pt x="182" y="0"/>
                  </a:lnTo>
                  <a:lnTo>
                    <a:pt x="363" y="76"/>
                  </a:lnTo>
                  <a:lnTo>
                    <a:pt x="182" y="153"/>
                  </a:lnTo>
                  <a:lnTo>
                    <a:pt x="0" y="76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27" name="Freeform 775">
              <a:extLst>
                <a:ext uri="{FF2B5EF4-FFF2-40B4-BE49-F238E27FC236}">
                  <a16:creationId xmlns:a16="http://schemas.microsoft.com/office/drawing/2014/main" id="{3EC038BA-1329-EB1E-8A03-FC68395CB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348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6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6"/>
                  </a:lnTo>
                  <a:lnTo>
                    <a:pt x="180" y="30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28" name="Freeform 776">
              <a:extLst>
                <a:ext uri="{FF2B5EF4-FFF2-40B4-BE49-F238E27FC236}">
                  <a16:creationId xmlns:a16="http://schemas.microsoft.com/office/drawing/2014/main" id="{5C5B765E-571F-0D31-54B2-F8E534E6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348"/>
              <a:ext cx="180" cy="309"/>
            </a:xfrm>
            <a:custGeom>
              <a:avLst/>
              <a:gdLst>
                <a:gd name="T0" fmla="*/ 0 w 180"/>
                <a:gd name="T1" fmla="*/ 232 h 309"/>
                <a:gd name="T2" fmla="*/ 0 w 180"/>
                <a:gd name="T3" fmla="*/ 0 h 309"/>
                <a:gd name="T4" fmla="*/ 180 w 180"/>
                <a:gd name="T5" fmla="*/ 76 h 309"/>
                <a:gd name="T6" fmla="*/ 180 w 180"/>
                <a:gd name="T7" fmla="*/ 309 h 309"/>
                <a:gd name="T8" fmla="*/ 0 w 180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" h="309">
                  <a:moveTo>
                    <a:pt x="0" y="232"/>
                  </a:moveTo>
                  <a:lnTo>
                    <a:pt x="0" y="0"/>
                  </a:lnTo>
                  <a:lnTo>
                    <a:pt x="180" y="76"/>
                  </a:lnTo>
                  <a:lnTo>
                    <a:pt x="180" y="309"/>
                  </a:lnTo>
                  <a:lnTo>
                    <a:pt x="0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29" name="Freeform 777">
              <a:extLst>
                <a:ext uri="{FF2B5EF4-FFF2-40B4-BE49-F238E27FC236}">
                  <a16:creationId xmlns:a16="http://schemas.microsoft.com/office/drawing/2014/main" id="{A2DDF6A9-B311-961C-A657-AA4D498BB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348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6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2" y="2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30" name="Freeform 778">
              <a:extLst>
                <a:ext uri="{FF2B5EF4-FFF2-40B4-BE49-F238E27FC236}">
                  <a16:creationId xmlns:a16="http://schemas.microsoft.com/office/drawing/2014/main" id="{5B85F4D8-A876-E12E-3F3F-A0B50D82B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2348"/>
              <a:ext cx="182" cy="309"/>
            </a:xfrm>
            <a:custGeom>
              <a:avLst/>
              <a:gdLst>
                <a:gd name="T0" fmla="*/ 182 w 182"/>
                <a:gd name="T1" fmla="*/ 232 h 309"/>
                <a:gd name="T2" fmla="*/ 182 w 182"/>
                <a:gd name="T3" fmla="*/ 0 h 309"/>
                <a:gd name="T4" fmla="*/ 0 w 182"/>
                <a:gd name="T5" fmla="*/ 76 h 309"/>
                <a:gd name="T6" fmla="*/ 0 w 182"/>
                <a:gd name="T7" fmla="*/ 309 h 309"/>
                <a:gd name="T8" fmla="*/ 182 w 182"/>
                <a:gd name="T9" fmla="*/ 232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309">
                  <a:moveTo>
                    <a:pt x="182" y="232"/>
                  </a:moveTo>
                  <a:lnTo>
                    <a:pt x="182" y="0"/>
                  </a:lnTo>
                  <a:lnTo>
                    <a:pt x="0" y="76"/>
                  </a:lnTo>
                  <a:lnTo>
                    <a:pt x="0" y="309"/>
                  </a:lnTo>
                  <a:lnTo>
                    <a:pt x="182" y="232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31" name="Freeform 779">
              <a:extLst>
                <a:ext uri="{FF2B5EF4-FFF2-40B4-BE49-F238E27FC236}">
                  <a16:creationId xmlns:a16="http://schemas.microsoft.com/office/drawing/2014/main" id="{AC19645A-6133-022B-4041-534406336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271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0 w 362"/>
                <a:gd name="T3" fmla="*/ 0 h 153"/>
                <a:gd name="T4" fmla="*/ 362 w 362"/>
                <a:gd name="T5" fmla="*/ 77 h 153"/>
                <a:gd name="T6" fmla="*/ 180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3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032" name="Freeform 780">
              <a:extLst>
                <a:ext uri="{FF2B5EF4-FFF2-40B4-BE49-F238E27FC236}">
                  <a16:creationId xmlns:a16="http://schemas.microsoft.com/office/drawing/2014/main" id="{DDE3C537-06B9-9C0F-925E-10C9C8DA1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271"/>
              <a:ext cx="362" cy="153"/>
            </a:xfrm>
            <a:custGeom>
              <a:avLst/>
              <a:gdLst>
                <a:gd name="T0" fmla="*/ 0 w 362"/>
                <a:gd name="T1" fmla="*/ 77 h 153"/>
                <a:gd name="T2" fmla="*/ 180 w 362"/>
                <a:gd name="T3" fmla="*/ 0 h 153"/>
                <a:gd name="T4" fmla="*/ 362 w 362"/>
                <a:gd name="T5" fmla="*/ 77 h 153"/>
                <a:gd name="T6" fmla="*/ 180 w 362"/>
                <a:gd name="T7" fmla="*/ 153 h 153"/>
                <a:gd name="T8" fmla="*/ 0 w 362"/>
                <a:gd name="T9" fmla="*/ 77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153">
                  <a:moveTo>
                    <a:pt x="0" y="77"/>
                  </a:moveTo>
                  <a:lnTo>
                    <a:pt x="180" y="0"/>
                  </a:lnTo>
                  <a:lnTo>
                    <a:pt x="362" y="77"/>
                  </a:lnTo>
                  <a:lnTo>
                    <a:pt x="180" y="153"/>
                  </a:lnTo>
                  <a:lnTo>
                    <a:pt x="0" y="77"/>
                  </a:lnTo>
                </a:path>
              </a:pathLst>
            </a:custGeom>
            <a:solidFill>
              <a:schemeClr val="tx1"/>
            </a:solidFill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reeform 2">
            <a:extLst>
              <a:ext uri="{FF2B5EF4-FFF2-40B4-BE49-F238E27FC236}">
                <a16:creationId xmlns:a16="http://schemas.microsoft.com/office/drawing/2014/main" id="{37D5856B-65F1-342A-BEEB-4687C12ECF18}"/>
              </a:ext>
            </a:extLst>
          </p:cNvPr>
          <p:cNvSpPr>
            <a:spLocks/>
          </p:cNvSpPr>
          <p:nvPr/>
        </p:nvSpPr>
        <p:spPr bwMode="auto">
          <a:xfrm>
            <a:off x="4540250" y="3521075"/>
            <a:ext cx="42863" cy="2195513"/>
          </a:xfrm>
          <a:custGeom>
            <a:avLst/>
            <a:gdLst>
              <a:gd name="T0" fmla="*/ 2147483646 w 11"/>
              <a:gd name="T1" fmla="*/ 2147483646 h 557"/>
              <a:gd name="T2" fmla="*/ 2147483646 w 11"/>
              <a:gd name="T3" fmla="*/ 2147483646 h 557"/>
              <a:gd name="T4" fmla="*/ 2147483646 w 11"/>
              <a:gd name="T5" fmla="*/ 0 h 557"/>
              <a:gd name="T6" fmla="*/ 0 w 11"/>
              <a:gd name="T7" fmla="*/ 0 h 557"/>
              <a:gd name="T8" fmla="*/ 0 w 11"/>
              <a:gd name="T9" fmla="*/ 2147483646 h 557"/>
              <a:gd name="T10" fmla="*/ 2147483646 w 11"/>
              <a:gd name="T11" fmla="*/ 2147483646 h 557"/>
              <a:gd name="T12" fmla="*/ 2147483646 w 11"/>
              <a:gd name="T13" fmla="*/ 2147483646 h 557"/>
              <a:gd name="T14" fmla="*/ 2147483646 w 11"/>
              <a:gd name="T15" fmla="*/ 2147483646 h 557"/>
              <a:gd name="T16" fmla="*/ 2147483646 w 11"/>
              <a:gd name="T17" fmla="*/ 2147483646 h 557"/>
              <a:gd name="T18" fmla="*/ 2147483646 w 11"/>
              <a:gd name="T19" fmla="*/ 2147483646 h 5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" h="557">
                <a:moveTo>
                  <a:pt x="2" y="553"/>
                </a:moveTo>
                <a:lnTo>
                  <a:pt x="11" y="547"/>
                </a:lnTo>
                <a:lnTo>
                  <a:pt x="11" y="0"/>
                </a:lnTo>
                <a:lnTo>
                  <a:pt x="0" y="0"/>
                </a:lnTo>
                <a:lnTo>
                  <a:pt x="0" y="547"/>
                </a:lnTo>
                <a:lnTo>
                  <a:pt x="7" y="541"/>
                </a:lnTo>
                <a:lnTo>
                  <a:pt x="2" y="553"/>
                </a:lnTo>
                <a:lnTo>
                  <a:pt x="11" y="557"/>
                </a:lnTo>
                <a:lnTo>
                  <a:pt x="11" y="547"/>
                </a:lnTo>
                <a:lnTo>
                  <a:pt x="2" y="553"/>
                </a:lnTo>
                <a:close/>
              </a:path>
            </a:pathLst>
          </a:custGeom>
          <a:solidFill>
            <a:srgbClr val="1F1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grpSp>
        <p:nvGrpSpPr>
          <p:cNvPr id="113666" name="Group 3">
            <a:extLst>
              <a:ext uri="{FF2B5EF4-FFF2-40B4-BE49-F238E27FC236}">
                <a16:creationId xmlns:a16="http://schemas.microsoft.com/office/drawing/2014/main" id="{41B62305-B542-9A3E-B78B-53843BB8A8D1}"/>
              </a:ext>
            </a:extLst>
          </p:cNvPr>
          <p:cNvGrpSpPr>
            <a:grpSpLocks/>
          </p:cNvGrpSpPr>
          <p:nvPr/>
        </p:nvGrpSpPr>
        <p:grpSpPr bwMode="auto">
          <a:xfrm>
            <a:off x="2784475" y="1782763"/>
            <a:ext cx="3544888" cy="3933825"/>
            <a:chOff x="328" y="1929"/>
            <a:chExt cx="900" cy="998"/>
          </a:xfrm>
        </p:grpSpPr>
        <p:sp>
          <p:nvSpPr>
            <p:cNvPr id="113671" name="Freeform 4">
              <a:extLst>
                <a:ext uri="{FF2B5EF4-FFF2-40B4-BE49-F238E27FC236}">
                  <a16:creationId xmlns:a16="http://schemas.microsoft.com/office/drawing/2014/main" id="{6B32BECE-9B84-3EC7-0AAD-FE6A3309F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1929"/>
              <a:ext cx="441" cy="228"/>
            </a:xfrm>
            <a:custGeom>
              <a:avLst/>
              <a:gdLst>
                <a:gd name="T0" fmla="*/ 441 w 441"/>
                <a:gd name="T1" fmla="*/ 0 h 228"/>
                <a:gd name="T2" fmla="*/ 436 w 441"/>
                <a:gd name="T3" fmla="*/ 0 h 228"/>
                <a:gd name="T4" fmla="*/ 0 w 441"/>
                <a:gd name="T5" fmla="*/ 218 h 228"/>
                <a:gd name="T6" fmla="*/ 4 w 441"/>
                <a:gd name="T7" fmla="*/ 228 h 228"/>
                <a:gd name="T8" fmla="*/ 441 w 441"/>
                <a:gd name="T9" fmla="*/ 11 h 228"/>
                <a:gd name="T10" fmla="*/ 436 w 441"/>
                <a:gd name="T11" fmla="*/ 11 h 228"/>
                <a:gd name="T12" fmla="*/ 441 w 441"/>
                <a:gd name="T13" fmla="*/ 0 h 228"/>
                <a:gd name="T14" fmla="*/ 439 w 441"/>
                <a:gd name="T15" fmla="*/ 0 h 228"/>
                <a:gd name="T16" fmla="*/ 436 w 441"/>
                <a:gd name="T17" fmla="*/ 0 h 228"/>
                <a:gd name="T18" fmla="*/ 441 w 441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28">
                  <a:moveTo>
                    <a:pt x="441" y="0"/>
                  </a:moveTo>
                  <a:lnTo>
                    <a:pt x="436" y="0"/>
                  </a:lnTo>
                  <a:lnTo>
                    <a:pt x="0" y="218"/>
                  </a:lnTo>
                  <a:lnTo>
                    <a:pt x="4" y="228"/>
                  </a:lnTo>
                  <a:lnTo>
                    <a:pt x="441" y="11"/>
                  </a:lnTo>
                  <a:lnTo>
                    <a:pt x="436" y="11"/>
                  </a:lnTo>
                  <a:lnTo>
                    <a:pt x="441" y="0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2" name="Freeform 5">
              <a:extLst>
                <a:ext uri="{FF2B5EF4-FFF2-40B4-BE49-F238E27FC236}">
                  <a16:creationId xmlns:a16="http://schemas.microsoft.com/office/drawing/2014/main" id="{B493EFE1-B575-1606-EA12-B4AD445A6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" y="1929"/>
              <a:ext cx="452" cy="228"/>
            </a:xfrm>
            <a:custGeom>
              <a:avLst/>
              <a:gdLst>
                <a:gd name="T0" fmla="*/ 441 w 452"/>
                <a:gd name="T1" fmla="*/ 228 h 228"/>
                <a:gd name="T2" fmla="*/ 441 w 452"/>
                <a:gd name="T3" fmla="*/ 218 h 228"/>
                <a:gd name="T4" fmla="*/ 5 w 452"/>
                <a:gd name="T5" fmla="*/ 0 h 228"/>
                <a:gd name="T6" fmla="*/ 0 w 452"/>
                <a:gd name="T7" fmla="*/ 11 h 228"/>
                <a:gd name="T8" fmla="*/ 437 w 452"/>
                <a:gd name="T9" fmla="*/ 228 h 228"/>
                <a:gd name="T10" fmla="*/ 437 w 452"/>
                <a:gd name="T11" fmla="*/ 218 h 228"/>
                <a:gd name="T12" fmla="*/ 441 w 452"/>
                <a:gd name="T13" fmla="*/ 228 h 228"/>
                <a:gd name="T14" fmla="*/ 452 w 452"/>
                <a:gd name="T15" fmla="*/ 224 h 228"/>
                <a:gd name="T16" fmla="*/ 441 w 452"/>
                <a:gd name="T17" fmla="*/ 218 h 228"/>
                <a:gd name="T18" fmla="*/ 441 w 452"/>
                <a:gd name="T19" fmla="*/ 228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" h="228">
                  <a:moveTo>
                    <a:pt x="441" y="228"/>
                  </a:moveTo>
                  <a:lnTo>
                    <a:pt x="441" y="218"/>
                  </a:lnTo>
                  <a:lnTo>
                    <a:pt x="5" y="0"/>
                  </a:lnTo>
                  <a:lnTo>
                    <a:pt x="0" y="11"/>
                  </a:lnTo>
                  <a:lnTo>
                    <a:pt x="437" y="228"/>
                  </a:lnTo>
                  <a:lnTo>
                    <a:pt x="437" y="218"/>
                  </a:lnTo>
                  <a:lnTo>
                    <a:pt x="441" y="228"/>
                  </a:lnTo>
                  <a:lnTo>
                    <a:pt x="452" y="224"/>
                  </a:lnTo>
                  <a:lnTo>
                    <a:pt x="441" y="218"/>
                  </a:lnTo>
                  <a:lnTo>
                    <a:pt x="441" y="2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3" name="Freeform 6">
              <a:extLst>
                <a:ext uri="{FF2B5EF4-FFF2-40B4-BE49-F238E27FC236}">
                  <a16:creationId xmlns:a16="http://schemas.microsoft.com/office/drawing/2014/main" id="{F92950A4-254C-DD73-918E-1F80B5E9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" y="2147"/>
              <a:ext cx="441" cy="231"/>
            </a:xfrm>
            <a:custGeom>
              <a:avLst/>
              <a:gdLst>
                <a:gd name="T0" fmla="*/ 0 w 441"/>
                <a:gd name="T1" fmla="*/ 229 h 231"/>
                <a:gd name="T2" fmla="*/ 5 w 441"/>
                <a:gd name="T3" fmla="*/ 229 h 231"/>
                <a:gd name="T4" fmla="*/ 441 w 441"/>
                <a:gd name="T5" fmla="*/ 10 h 231"/>
                <a:gd name="T6" fmla="*/ 437 w 441"/>
                <a:gd name="T7" fmla="*/ 0 h 231"/>
                <a:gd name="T8" fmla="*/ 0 w 441"/>
                <a:gd name="T9" fmla="*/ 219 h 231"/>
                <a:gd name="T10" fmla="*/ 5 w 441"/>
                <a:gd name="T11" fmla="*/ 219 h 231"/>
                <a:gd name="T12" fmla="*/ 0 w 441"/>
                <a:gd name="T13" fmla="*/ 229 h 231"/>
                <a:gd name="T14" fmla="*/ 3 w 441"/>
                <a:gd name="T15" fmla="*/ 231 h 231"/>
                <a:gd name="T16" fmla="*/ 5 w 441"/>
                <a:gd name="T17" fmla="*/ 229 h 231"/>
                <a:gd name="T18" fmla="*/ 0 w 441"/>
                <a:gd name="T19" fmla="*/ 229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31">
                  <a:moveTo>
                    <a:pt x="0" y="229"/>
                  </a:moveTo>
                  <a:lnTo>
                    <a:pt x="5" y="229"/>
                  </a:lnTo>
                  <a:lnTo>
                    <a:pt x="441" y="10"/>
                  </a:lnTo>
                  <a:lnTo>
                    <a:pt x="437" y="0"/>
                  </a:lnTo>
                  <a:lnTo>
                    <a:pt x="0" y="219"/>
                  </a:lnTo>
                  <a:lnTo>
                    <a:pt x="5" y="219"/>
                  </a:lnTo>
                  <a:lnTo>
                    <a:pt x="0" y="229"/>
                  </a:lnTo>
                  <a:lnTo>
                    <a:pt x="3" y="231"/>
                  </a:lnTo>
                  <a:lnTo>
                    <a:pt x="5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4" name="Freeform 7">
              <a:extLst>
                <a:ext uri="{FF2B5EF4-FFF2-40B4-BE49-F238E27FC236}">
                  <a16:creationId xmlns:a16="http://schemas.microsoft.com/office/drawing/2014/main" id="{5E7BFCE5-D310-6B86-5207-96B270836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" y="2147"/>
              <a:ext cx="453" cy="229"/>
            </a:xfrm>
            <a:custGeom>
              <a:avLst/>
              <a:gdLst>
                <a:gd name="T0" fmla="*/ 12 w 453"/>
                <a:gd name="T1" fmla="*/ 0 h 229"/>
                <a:gd name="T2" fmla="*/ 12 w 453"/>
                <a:gd name="T3" fmla="*/ 10 h 229"/>
                <a:gd name="T4" fmla="*/ 448 w 453"/>
                <a:gd name="T5" fmla="*/ 229 h 229"/>
                <a:gd name="T6" fmla="*/ 453 w 453"/>
                <a:gd name="T7" fmla="*/ 219 h 229"/>
                <a:gd name="T8" fmla="*/ 16 w 453"/>
                <a:gd name="T9" fmla="*/ 0 h 229"/>
                <a:gd name="T10" fmla="*/ 16 w 453"/>
                <a:gd name="T11" fmla="*/ 10 h 229"/>
                <a:gd name="T12" fmla="*/ 12 w 453"/>
                <a:gd name="T13" fmla="*/ 0 h 229"/>
                <a:gd name="T14" fmla="*/ 0 w 453"/>
                <a:gd name="T15" fmla="*/ 6 h 229"/>
                <a:gd name="T16" fmla="*/ 12 w 453"/>
                <a:gd name="T17" fmla="*/ 10 h 229"/>
                <a:gd name="T18" fmla="*/ 12 w 453"/>
                <a:gd name="T19" fmla="*/ 0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" h="229">
                  <a:moveTo>
                    <a:pt x="12" y="0"/>
                  </a:moveTo>
                  <a:lnTo>
                    <a:pt x="12" y="10"/>
                  </a:lnTo>
                  <a:lnTo>
                    <a:pt x="448" y="229"/>
                  </a:lnTo>
                  <a:lnTo>
                    <a:pt x="453" y="219"/>
                  </a:lnTo>
                  <a:lnTo>
                    <a:pt x="16" y="0"/>
                  </a:lnTo>
                  <a:lnTo>
                    <a:pt x="16" y="1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12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5" name="Freeform 8">
              <a:extLst>
                <a:ext uri="{FF2B5EF4-FFF2-40B4-BE49-F238E27FC236}">
                  <a16:creationId xmlns:a16="http://schemas.microsoft.com/office/drawing/2014/main" id="{8DC684E5-B873-E8BF-24A9-5CB52CD0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2147"/>
              <a:ext cx="445" cy="229"/>
            </a:xfrm>
            <a:custGeom>
              <a:avLst/>
              <a:gdLst>
                <a:gd name="T0" fmla="*/ 445 w 445"/>
                <a:gd name="T1" fmla="*/ 223 h 229"/>
                <a:gd name="T2" fmla="*/ 441 w 445"/>
                <a:gd name="T3" fmla="*/ 219 h 229"/>
                <a:gd name="T4" fmla="*/ 4 w 445"/>
                <a:gd name="T5" fmla="*/ 0 h 229"/>
                <a:gd name="T6" fmla="*/ 0 w 445"/>
                <a:gd name="T7" fmla="*/ 10 h 229"/>
                <a:gd name="T8" fmla="*/ 436 w 445"/>
                <a:gd name="T9" fmla="*/ 229 h 229"/>
                <a:gd name="T10" fmla="*/ 434 w 445"/>
                <a:gd name="T11" fmla="*/ 223 h 229"/>
                <a:gd name="T12" fmla="*/ 445 w 445"/>
                <a:gd name="T13" fmla="*/ 223 h 229"/>
                <a:gd name="T14" fmla="*/ 445 w 445"/>
                <a:gd name="T15" fmla="*/ 221 h 229"/>
                <a:gd name="T16" fmla="*/ 441 w 445"/>
                <a:gd name="T17" fmla="*/ 219 h 229"/>
                <a:gd name="T18" fmla="*/ 445 w 445"/>
                <a:gd name="T19" fmla="*/ 223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445" y="223"/>
                  </a:moveTo>
                  <a:lnTo>
                    <a:pt x="441" y="219"/>
                  </a:lnTo>
                  <a:lnTo>
                    <a:pt x="4" y="0"/>
                  </a:lnTo>
                  <a:lnTo>
                    <a:pt x="0" y="10"/>
                  </a:lnTo>
                  <a:lnTo>
                    <a:pt x="436" y="229"/>
                  </a:lnTo>
                  <a:lnTo>
                    <a:pt x="434" y="223"/>
                  </a:lnTo>
                  <a:lnTo>
                    <a:pt x="445" y="223"/>
                  </a:lnTo>
                  <a:lnTo>
                    <a:pt x="445" y="221"/>
                  </a:lnTo>
                  <a:lnTo>
                    <a:pt x="441" y="219"/>
                  </a:lnTo>
                  <a:lnTo>
                    <a:pt x="445" y="2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6" name="Freeform 9">
              <a:extLst>
                <a:ext uri="{FF2B5EF4-FFF2-40B4-BE49-F238E27FC236}">
                  <a16:creationId xmlns:a16="http://schemas.microsoft.com/office/drawing/2014/main" id="{03E9385D-530A-DEC1-4CF1-BA1D0C5EC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2692"/>
              <a:ext cx="445" cy="231"/>
            </a:xfrm>
            <a:custGeom>
              <a:avLst/>
              <a:gdLst>
                <a:gd name="T0" fmla="*/ 0 w 445"/>
                <a:gd name="T1" fmla="*/ 6 h 231"/>
                <a:gd name="T2" fmla="*/ 4 w 445"/>
                <a:gd name="T3" fmla="*/ 12 h 231"/>
                <a:gd name="T4" fmla="*/ 440 w 445"/>
                <a:gd name="T5" fmla="*/ 231 h 231"/>
                <a:gd name="T6" fmla="*/ 445 w 445"/>
                <a:gd name="T7" fmla="*/ 219 h 231"/>
                <a:gd name="T8" fmla="*/ 8 w 445"/>
                <a:gd name="T9" fmla="*/ 0 h 231"/>
                <a:gd name="T10" fmla="*/ 12 w 445"/>
                <a:gd name="T11" fmla="*/ 6 h 231"/>
                <a:gd name="T12" fmla="*/ 0 w 445"/>
                <a:gd name="T13" fmla="*/ 6 h 231"/>
                <a:gd name="T14" fmla="*/ 0 w 445"/>
                <a:gd name="T15" fmla="*/ 10 h 231"/>
                <a:gd name="T16" fmla="*/ 4 w 445"/>
                <a:gd name="T17" fmla="*/ 12 h 231"/>
                <a:gd name="T18" fmla="*/ 0 w 445"/>
                <a:gd name="T19" fmla="*/ 6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31">
                  <a:moveTo>
                    <a:pt x="0" y="6"/>
                  </a:moveTo>
                  <a:lnTo>
                    <a:pt x="4" y="12"/>
                  </a:lnTo>
                  <a:lnTo>
                    <a:pt x="440" y="231"/>
                  </a:lnTo>
                  <a:lnTo>
                    <a:pt x="445" y="219"/>
                  </a:lnTo>
                  <a:lnTo>
                    <a:pt x="8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7" name="Freeform 10">
              <a:extLst>
                <a:ext uri="{FF2B5EF4-FFF2-40B4-BE49-F238E27FC236}">
                  <a16:creationId xmlns:a16="http://schemas.microsoft.com/office/drawing/2014/main" id="{55CDA8D6-4483-2A2F-6FA1-1E5E33CB6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2144"/>
              <a:ext cx="12" cy="554"/>
            </a:xfrm>
            <a:custGeom>
              <a:avLst/>
              <a:gdLst>
                <a:gd name="T0" fmla="*/ 8 w 12"/>
                <a:gd name="T1" fmla="*/ 3 h 554"/>
                <a:gd name="T2" fmla="*/ 0 w 12"/>
                <a:gd name="T3" fmla="*/ 9 h 554"/>
                <a:gd name="T4" fmla="*/ 0 w 12"/>
                <a:gd name="T5" fmla="*/ 554 h 554"/>
                <a:gd name="T6" fmla="*/ 12 w 12"/>
                <a:gd name="T7" fmla="*/ 554 h 554"/>
                <a:gd name="T8" fmla="*/ 12 w 12"/>
                <a:gd name="T9" fmla="*/ 9 h 554"/>
                <a:gd name="T10" fmla="*/ 4 w 12"/>
                <a:gd name="T11" fmla="*/ 13 h 554"/>
                <a:gd name="T12" fmla="*/ 8 w 12"/>
                <a:gd name="T13" fmla="*/ 3 h 554"/>
                <a:gd name="T14" fmla="*/ 0 w 12"/>
                <a:gd name="T15" fmla="*/ 0 h 554"/>
                <a:gd name="T16" fmla="*/ 0 w 12"/>
                <a:gd name="T17" fmla="*/ 9 h 554"/>
                <a:gd name="T18" fmla="*/ 8 w 12"/>
                <a:gd name="T19" fmla="*/ 3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4">
                  <a:moveTo>
                    <a:pt x="8" y="3"/>
                  </a:moveTo>
                  <a:lnTo>
                    <a:pt x="0" y="9"/>
                  </a:lnTo>
                  <a:lnTo>
                    <a:pt x="0" y="554"/>
                  </a:lnTo>
                  <a:lnTo>
                    <a:pt x="12" y="554"/>
                  </a:lnTo>
                  <a:lnTo>
                    <a:pt x="12" y="9"/>
                  </a:lnTo>
                  <a:lnTo>
                    <a:pt x="4" y="13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8" name="Freeform 11">
              <a:extLst>
                <a:ext uri="{FF2B5EF4-FFF2-40B4-BE49-F238E27FC236}">
                  <a16:creationId xmlns:a16="http://schemas.microsoft.com/office/drawing/2014/main" id="{C729C5E2-AFC6-265C-75FC-5831EF452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2147"/>
              <a:ext cx="443" cy="229"/>
            </a:xfrm>
            <a:custGeom>
              <a:avLst/>
              <a:gdLst>
                <a:gd name="T0" fmla="*/ 11 w 443"/>
                <a:gd name="T1" fmla="*/ 223 h 229"/>
                <a:gd name="T2" fmla="*/ 7 w 443"/>
                <a:gd name="T3" fmla="*/ 229 h 229"/>
                <a:gd name="T4" fmla="*/ 443 w 443"/>
                <a:gd name="T5" fmla="*/ 10 h 229"/>
                <a:gd name="T6" fmla="*/ 439 w 443"/>
                <a:gd name="T7" fmla="*/ 0 h 229"/>
                <a:gd name="T8" fmla="*/ 2 w 443"/>
                <a:gd name="T9" fmla="*/ 219 h 229"/>
                <a:gd name="T10" fmla="*/ 0 w 443"/>
                <a:gd name="T11" fmla="*/ 223 h 229"/>
                <a:gd name="T12" fmla="*/ 2 w 443"/>
                <a:gd name="T13" fmla="*/ 219 h 229"/>
                <a:gd name="T14" fmla="*/ 0 w 443"/>
                <a:gd name="T15" fmla="*/ 221 h 229"/>
                <a:gd name="T16" fmla="*/ 0 w 443"/>
                <a:gd name="T17" fmla="*/ 223 h 229"/>
                <a:gd name="T18" fmla="*/ 11 w 443"/>
                <a:gd name="T19" fmla="*/ 223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3" h="229">
                  <a:moveTo>
                    <a:pt x="11" y="223"/>
                  </a:moveTo>
                  <a:lnTo>
                    <a:pt x="7" y="229"/>
                  </a:lnTo>
                  <a:lnTo>
                    <a:pt x="443" y="10"/>
                  </a:lnTo>
                  <a:lnTo>
                    <a:pt x="439" y="0"/>
                  </a:lnTo>
                  <a:lnTo>
                    <a:pt x="2" y="219"/>
                  </a:lnTo>
                  <a:lnTo>
                    <a:pt x="0" y="223"/>
                  </a:lnTo>
                  <a:lnTo>
                    <a:pt x="2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11" y="2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79" name="Freeform 12">
              <a:extLst>
                <a:ext uri="{FF2B5EF4-FFF2-40B4-BE49-F238E27FC236}">
                  <a16:creationId xmlns:a16="http://schemas.microsoft.com/office/drawing/2014/main" id="{5E207520-C985-9D11-900E-7865A2EC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2370"/>
              <a:ext cx="11" cy="557"/>
            </a:xfrm>
            <a:custGeom>
              <a:avLst/>
              <a:gdLst>
                <a:gd name="T0" fmla="*/ 2 w 11"/>
                <a:gd name="T1" fmla="*/ 541 h 557"/>
                <a:gd name="T2" fmla="*/ 11 w 11"/>
                <a:gd name="T3" fmla="*/ 547 h 557"/>
                <a:gd name="T4" fmla="*/ 11 w 11"/>
                <a:gd name="T5" fmla="*/ 0 h 557"/>
                <a:gd name="T6" fmla="*/ 0 w 11"/>
                <a:gd name="T7" fmla="*/ 0 h 557"/>
                <a:gd name="T8" fmla="*/ 0 w 11"/>
                <a:gd name="T9" fmla="*/ 547 h 557"/>
                <a:gd name="T10" fmla="*/ 7 w 11"/>
                <a:gd name="T11" fmla="*/ 553 h 557"/>
                <a:gd name="T12" fmla="*/ 0 w 11"/>
                <a:gd name="T13" fmla="*/ 547 h 557"/>
                <a:gd name="T14" fmla="*/ 0 w 11"/>
                <a:gd name="T15" fmla="*/ 557 h 557"/>
                <a:gd name="T16" fmla="*/ 7 w 11"/>
                <a:gd name="T17" fmla="*/ 553 h 557"/>
                <a:gd name="T18" fmla="*/ 2 w 11"/>
                <a:gd name="T19" fmla="*/ 541 h 5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7">
                  <a:moveTo>
                    <a:pt x="2" y="541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7" y="553"/>
                  </a:lnTo>
                  <a:lnTo>
                    <a:pt x="0" y="547"/>
                  </a:lnTo>
                  <a:lnTo>
                    <a:pt x="0" y="557"/>
                  </a:lnTo>
                  <a:lnTo>
                    <a:pt x="7" y="553"/>
                  </a:lnTo>
                  <a:lnTo>
                    <a:pt x="2" y="54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80" name="Freeform 13">
              <a:extLst>
                <a:ext uri="{FF2B5EF4-FFF2-40B4-BE49-F238E27FC236}">
                  <a16:creationId xmlns:a16="http://schemas.microsoft.com/office/drawing/2014/main" id="{51348535-6E93-CF97-45F6-55358B5E2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" y="2692"/>
              <a:ext cx="445" cy="231"/>
            </a:xfrm>
            <a:custGeom>
              <a:avLst/>
              <a:gdLst>
                <a:gd name="T0" fmla="*/ 433 w 445"/>
                <a:gd name="T1" fmla="*/ 6 h 231"/>
                <a:gd name="T2" fmla="*/ 437 w 445"/>
                <a:gd name="T3" fmla="*/ 0 h 231"/>
                <a:gd name="T4" fmla="*/ 0 w 445"/>
                <a:gd name="T5" fmla="*/ 219 h 231"/>
                <a:gd name="T6" fmla="*/ 5 w 445"/>
                <a:gd name="T7" fmla="*/ 231 h 231"/>
                <a:gd name="T8" fmla="*/ 441 w 445"/>
                <a:gd name="T9" fmla="*/ 12 h 231"/>
                <a:gd name="T10" fmla="*/ 445 w 445"/>
                <a:gd name="T11" fmla="*/ 6 h 231"/>
                <a:gd name="T12" fmla="*/ 441 w 445"/>
                <a:gd name="T13" fmla="*/ 12 h 231"/>
                <a:gd name="T14" fmla="*/ 445 w 445"/>
                <a:gd name="T15" fmla="*/ 10 h 231"/>
                <a:gd name="T16" fmla="*/ 445 w 445"/>
                <a:gd name="T17" fmla="*/ 6 h 231"/>
                <a:gd name="T18" fmla="*/ 433 w 445"/>
                <a:gd name="T19" fmla="*/ 6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31">
                  <a:moveTo>
                    <a:pt x="433" y="6"/>
                  </a:moveTo>
                  <a:lnTo>
                    <a:pt x="437" y="0"/>
                  </a:lnTo>
                  <a:lnTo>
                    <a:pt x="0" y="219"/>
                  </a:lnTo>
                  <a:lnTo>
                    <a:pt x="5" y="231"/>
                  </a:lnTo>
                  <a:lnTo>
                    <a:pt x="441" y="12"/>
                  </a:lnTo>
                  <a:lnTo>
                    <a:pt x="445" y="6"/>
                  </a:lnTo>
                  <a:lnTo>
                    <a:pt x="441" y="12"/>
                  </a:lnTo>
                  <a:lnTo>
                    <a:pt x="445" y="10"/>
                  </a:lnTo>
                  <a:lnTo>
                    <a:pt x="445" y="6"/>
                  </a:lnTo>
                  <a:lnTo>
                    <a:pt x="433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  <p:sp>
          <p:nvSpPr>
            <p:cNvPr id="113681" name="Freeform 14">
              <a:extLst>
                <a:ext uri="{FF2B5EF4-FFF2-40B4-BE49-F238E27FC236}">
                  <a16:creationId xmlns:a16="http://schemas.microsoft.com/office/drawing/2014/main" id="{28AEBD50-4AB0-5354-59C5-127B256D4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2144"/>
              <a:ext cx="12" cy="554"/>
            </a:xfrm>
            <a:custGeom>
              <a:avLst/>
              <a:gdLst>
                <a:gd name="T0" fmla="*/ 8 w 12"/>
                <a:gd name="T1" fmla="*/ 13 h 554"/>
                <a:gd name="T2" fmla="*/ 0 w 12"/>
                <a:gd name="T3" fmla="*/ 9 h 554"/>
                <a:gd name="T4" fmla="*/ 0 w 12"/>
                <a:gd name="T5" fmla="*/ 554 h 554"/>
                <a:gd name="T6" fmla="*/ 12 w 12"/>
                <a:gd name="T7" fmla="*/ 554 h 554"/>
                <a:gd name="T8" fmla="*/ 12 w 12"/>
                <a:gd name="T9" fmla="*/ 9 h 554"/>
                <a:gd name="T10" fmla="*/ 4 w 12"/>
                <a:gd name="T11" fmla="*/ 3 h 554"/>
                <a:gd name="T12" fmla="*/ 12 w 12"/>
                <a:gd name="T13" fmla="*/ 9 h 554"/>
                <a:gd name="T14" fmla="*/ 12 w 12"/>
                <a:gd name="T15" fmla="*/ 0 h 554"/>
                <a:gd name="T16" fmla="*/ 4 w 12"/>
                <a:gd name="T17" fmla="*/ 3 h 554"/>
                <a:gd name="T18" fmla="*/ 8 w 12"/>
                <a:gd name="T19" fmla="*/ 13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4">
                  <a:moveTo>
                    <a:pt x="8" y="13"/>
                  </a:moveTo>
                  <a:lnTo>
                    <a:pt x="0" y="9"/>
                  </a:lnTo>
                  <a:lnTo>
                    <a:pt x="0" y="554"/>
                  </a:lnTo>
                  <a:lnTo>
                    <a:pt x="12" y="554"/>
                  </a:lnTo>
                  <a:lnTo>
                    <a:pt x="12" y="9"/>
                  </a:lnTo>
                  <a:lnTo>
                    <a:pt x="4" y="3"/>
                  </a:lnTo>
                  <a:lnTo>
                    <a:pt x="12" y="9"/>
                  </a:lnTo>
                  <a:lnTo>
                    <a:pt x="12" y="0"/>
                  </a:lnTo>
                  <a:lnTo>
                    <a:pt x="4" y="3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/>
            </a:p>
          </p:txBody>
        </p:sp>
      </p:grpSp>
      <p:sp>
        <p:nvSpPr>
          <p:cNvPr id="113667" name="Rectangle 15">
            <a:extLst>
              <a:ext uri="{FF2B5EF4-FFF2-40B4-BE49-F238E27FC236}">
                <a16:creationId xmlns:a16="http://schemas.microsoft.com/office/drawing/2014/main" id="{10DDD615-0C0A-5EAA-E4DE-B85789C3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530850"/>
            <a:ext cx="12573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Tempo</a:t>
            </a:r>
          </a:p>
        </p:txBody>
      </p:sp>
      <p:sp>
        <p:nvSpPr>
          <p:cNvPr id="113668" name="Rectangle 16">
            <a:extLst>
              <a:ext uri="{FF2B5EF4-FFF2-40B4-BE49-F238E27FC236}">
                <a16:creationId xmlns:a16="http://schemas.microsoft.com/office/drawing/2014/main" id="{9AF2DC88-F148-6F73-0164-1514A6516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8925"/>
            <a:ext cx="33416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Aree di mercato</a:t>
            </a:r>
            <a:endParaRPr lang="it-IT" altLang="it-IT" sz="2400" b="1">
              <a:latin typeface="Comic Sans MS" panose="030F0902030302020204" pitchFamily="66" charset="0"/>
            </a:endParaRPr>
          </a:p>
        </p:txBody>
      </p:sp>
      <p:sp>
        <p:nvSpPr>
          <p:cNvPr id="113669" name="Rectangle 17">
            <a:extLst>
              <a:ext uri="{FF2B5EF4-FFF2-40B4-BE49-F238E27FC236}">
                <a16:creationId xmlns:a16="http://schemas.microsoft.com/office/drawing/2014/main" id="{DEBE5A36-D0BA-F386-2FC8-9A8FE49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3260725"/>
            <a:ext cx="15763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Prodotti</a:t>
            </a:r>
          </a:p>
        </p:txBody>
      </p:sp>
      <p:sp>
        <p:nvSpPr>
          <p:cNvPr id="113670" name="Rectangle 18">
            <a:extLst>
              <a:ext uri="{FF2B5EF4-FFF2-40B4-BE49-F238E27FC236}">
                <a16:creationId xmlns:a16="http://schemas.microsoft.com/office/drawing/2014/main" id="{C8851D52-EB5D-2836-4E6D-9FC97B79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latin typeface="Comic Sans MS" panose="030F0902030302020204" pitchFamily="66" charset="0"/>
              </a:rPr>
              <a:t>Viste su dati multidimensionali</a:t>
            </a:r>
            <a:endParaRPr lang="it-IT" altLang="it-IT" sz="3200">
              <a:solidFill>
                <a:srgbClr val="FFFFFF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74FBB0AE-A3C0-6D8C-BCAF-D4F227D5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1800"/>
            <a:ext cx="84582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 b="1">
                <a:latin typeface="Comic Sans MS" panose="030F0902030302020204" pitchFamily="66" charset="0"/>
              </a:rPr>
              <a:t>Il </a:t>
            </a:r>
            <a:r>
              <a:rPr lang="it-IT" altLang="it-IT" sz="2400" b="1">
                <a:solidFill>
                  <a:schemeClr val="accent2"/>
                </a:solidFill>
                <a:latin typeface="Comic Sans MS" panose="030F0902030302020204" pitchFamily="66" charset="0"/>
              </a:rPr>
              <a:t>manager regionale</a:t>
            </a:r>
            <a:r>
              <a:rPr lang="it-IT" altLang="it-IT" sz="2400" b="1">
                <a:latin typeface="Comic Sans MS" panose="030F0902030302020204" pitchFamily="66" charset="0"/>
              </a:rPr>
              <a:t> e’ interessato alla vendita dei prodotti in tutti i periodi temporali relativamente alla propria regione</a:t>
            </a:r>
            <a:endParaRPr lang="it-IT" altLang="it-IT" sz="2400" b="1">
              <a:solidFill>
                <a:srgbClr val="FFFFFF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114690" name="Group 3">
            <a:extLst>
              <a:ext uri="{FF2B5EF4-FFF2-40B4-BE49-F238E27FC236}">
                <a16:creationId xmlns:a16="http://schemas.microsoft.com/office/drawing/2014/main" id="{C854516D-BB08-BA15-7457-EAF6FC8D355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133600"/>
            <a:ext cx="3565525" cy="3962400"/>
            <a:chOff x="1677" y="1371"/>
            <a:chExt cx="898" cy="998"/>
          </a:xfrm>
        </p:grpSpPr>
        <p:sp>
          <p:nvSpPr>
            <p:cNvPr id="114694" name="Freeform 4">
              <a:extLst>
                <a:ext uri="{FF2B5EF4-FFF2-40B4-BE49-F238E27FC236}">
                  <a16:creationId xmlns:a16="http://schemas.microsoft.com/office/drawing/2014/main" id="{D93EA0AB-B8FF-8FE2-2D68-2117BB62B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1918"/>
              <a:ext cx="442" cy="228"/>
            </a:xfrm>
            <a:custGeom>
              <a:avLst/>
              <a:gdLst>
                <a:gd name="T0" fmla="*/ 440 w 442"/>
                <a:gd name="T1" fmla="*/ 222 h 228"/>
                <a:gd name="T2" fmla="*/ 442 w 442"/>
                <a:gd name="T3" fmla="*/ 218 h 228"/>
                <a:gd name="T4" fmla="*/ 6 w 442"/>
                <a:gd name="T5" fmla="*/ 0 h 228"/>
                <a:gd name="T6" fmla="*/ 0 w 442"/>
                <a:gd name="T7" fmla="*/ 9 h 228"/>
                <a:gd name="T8" fmla="*/ 438 w 442"/>
                <a:gd name="T9" fmla="*/ 228 h 228"/>
                <a:gd name="T10" fmla="*/ 440 w 442"/>
                <a:gd name="T11" fmla="*/ 222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2" h="228">
                  <a:moveTo>
                    <a:pt x="440" y="222"/>
                  </a:moveTo>
                  <a:lnTo>
                    <a:pt x="442" y="218"/>
                  </a:lnTo>
                  <a:lnTo>
                    <a:pt x="6" y="0"/>
                  </a:lnTo>
                  <a:lnTo>
                    <a:pt x="0" y="9"/>
                  </a:lnTo>
                  <a:lnTo>
                    <a:pt x="438" y="228"/>
                  </a:lnTo>
                  <a:lnTo>
                    <a:pt x="440" y="22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95" name="Freeform 5">
              <a:extLst>
                <a:ext uri="{FF2B5EF4-FFF2-40B4-BE49-F238E27FC236}">
                  <a16:creationId xmlns:a16="http://schemas.microsoft.com/office/drawing/2014/main" id="{24707779-742C-21E2-C987-83209C9F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" y="1918"/>
              <a:ext cx="443" cy="228"/>
            </a:xfrm>
            <a:custGeom>
              <a:avLst/>
              <a:gdLst>
                <a:gd name="T0" fmla="*/ 439 w 443"/>
                <a:gd name="T1" fmla="*/ 5 h 228"/>
                <a:gd name="T2" fmla="*/ 437 w 443"/>
                <a:gd name="T3" fmla="*/ 0 h 228"/>
                <a:gd name="T4" fmla="*/ 0 w 443"/>
                <a:gd name="T5" fmla="*/ 218 h 228"/>
                <a:gd name="T6" fmla="*/ 6 w 443"/>
                <a:gd name="T7" fmla="*/ 228 h 228"/>
                <a:gd name="T8" fmla="*/ 443 w 443"/>
                <a:gd name="T9" fmla="*/ 9 h 228"/>
                <a:gd name="T10" fmla="*/ 439 w 443"/>
                <a:gd name="T11" fmla="*/ 5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3" h="228">
                  <a:moveTo>
                    <a:pt x="439" y="5"/>
                  </a:moveTo>
                  <a:lnTo>
                    <a:pt x="437" y="0"/>
                  </a:lnTo>
                  <a:lnTo>
                    <a:pt x="0" y="218"/>
                  </a:lnTo>
                  <a:lnTo>
                    <a:pt x="6" y="228"/>
                  </a:lnTo>
                  <a:lnTo>
                    <a:pt x="443" y="9"/>
                  </a:lnTo>
                  <a:lnTo>
                    <a:pt x="439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96" name="Freeform 6">
              <a:extLst>
                <a:ext uri="{FF2B5EF4-FFF2-40B4-BE49-F238E27FC236}">
                  <a16:creationId xmlns:a16="http://schemas.microsoft.com/office/drawing/2014/main" id="{F2B71DF1-8D8F-479A-8FDF-7C9401A3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1376"/>
              <a:ext cx="11" cy="547"/>
            </a:xfrm>
            <a:custGeom>
              <a:avLst/>
              <a:gdLst>
                <a:gd name="T0" fmla="*/ 5 w 11"/>
                <a:gd name="T1" fmla="*/ 547 h 547"/>
                <a:gd name="T2" fmla="*/ 11 w 11"/>
                <a:gd name="T3" fmla="*/ 547 h 547"/>
                <a:gd name="T4" fmla="*/ 11 w 11"/>
                <a:gd name="T5" fmla="*/ 0 h 547"/>
                <a:gd name="T6" fmla="*/ 0 w 11"/>
                <a:gd name="T7" fmla="*/ 0 h 547"/>
                <a:gd name="T8" fmla="*/ 0 w 11"/>
                <a:gd name="T9" fmla="*/ 547 h 547"/>
                <a:gd name="T10" fmla="*/ 5 w 11"/>
                <a:gd name="T11" fmla="*/ 547 h 5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547">
                  <a:moveTo>
                    <a:pt x="5" y="547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5" y="547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97" name="Freeform 7">
              <a:extLst>
                <a:ext uri="{FF2B5EF4-FFF2-40B4-BE49-F238E27FC236}">
                  <a16:creationId xmlns:a16="http://schemas.microsoft.com/office/drawing/2014/main" id="{41990AD4-83B7-A69D-F52A-5FDA4876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6" y="1469"/>
              <a:ext cx="436" cy="763"/>
            </a:xfrm>
            <a:custGeom>
              <a:avLst/>
              <a:gdLst>
                <a:gd name="T0" fmla="*/ 0 w 436"/>
                <a:gd name="T1" fmla="*/ 0 h 763"/>
                <a:gd name="T2" fmla="*/ 436 w 436"/>
                <a:gd name="T3" fmla="*/ 216 h 763"/>
                <a:gd name="T4" fmla="*/ 436 w 436"/>
                <a:gd name="T5" fmla="*/ 763 h 763"/>
                <a:gd name="T6" fmla="*/ 0 w 436"/>
                <a:gd name="T7" fmla="*/ 545 h 763"/>
                <a:gd name="T8" fmla="*/ 0 w 436"/>
                <a:gd name="T9" fmla="*/ 0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6" h="763">
                  <a:moveTo>
                    <a:pt x="0" y="0"/>
                  </a:moveTo>
                  <a:lnTo>
                    <a:pt x="436" y="216"/>
                  </a:lnTo>
                  <a:lnTo>
                    <a:pt x="436" y="763"/>
                  </a:lnTo>
                  <a:lnTo>
                    <a:pt x="0" y="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DC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98" name="Freeform 8">
              <a:extLst>
                <a:ext uri="{FF2B5EF4-FFF2-40B4-BE49-F238E27FC236}">
                  <a16:creationId xmlns:a16="http://schemas.microsoft.com/office/drawing/2014/main" id="{D638BBD6-88EE-1E39-6BEC-C0368B256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1463"/>
              <a:ext cx="445" cy="228"/>
            </a:xfrm>
            <a:custGeom>
              <a:avLst/>
              <a:gdLst>
                <a:gd name="T0" fmla="*/ 445 w 445"/>
                <a:gd name="T1" fmla="*/ 222 h 228"/>
                <a:gd name="T2" fmla="*/ 442 w 445"/>
                <a:gd name="T3" fmla="*/ 219 h 228"/>
                <a:gd name="T4" fmla="*/ 6 w 445"/>
                <a:gd name="T5" fmla="*/ 0 h 228"/>
                <a:gd name="T6" fmla="*/ 0 w 445"/>
                <a:gd name="T7" fmla="*/ 9 h 228"/>
                <a:gd name="T8" fmla="*/ 438 w 445"/>
                <a:gd name="T9" fmla="*/ 228 h 228"/>
                <a:gd name="T10" fmla="*/ 434 w 445"/>
                <a:gd name="T11" fmla="*/ 222 h 228"/>
                <a:gd name="T12" fmla="*/ 445 w 445"/>
                <a:gd name="T13" fmla="*/ 222 h 228"/>
                <a:gd name="T14" fmla="*/ 445 w 445"/>
                <a:gd name="T15" fmla="*/ 220 h 228"/>
                <a:gd name="T16" fmla="*/ 442 w 445"/>
                <a:gd name="T17" fmla="*/ 219 h 228"/>
                <a:gd name="T18" fmla="*/ 445 w 445"/>
                <a:gd name="T19" fmla="*/ 222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445" y="222"/>
                  </a:moveTo>
                  <a:lnTo>
                    <a:pt x="442" y="219"/>
                  </a:lnTo>
                  <a:lnTo>
                    <a:pt x="6" y="0"/>
                  </a:lnTo>
                  <a:lnTo>
                    <a:pt x="0" y="9"/>
                  </a:lnTo>
                  <a:lnTo>
                    <a:pt x="438" y="228"/>
                  </a:lnTo>
                  <a:lnTo>
                    <a:pt x="434" y="222"/>
                  </a:lnTo>
                  <a:lnTo>
                    <a:pt x="445" y="222"/>
                  </a:lnTo>
                  <a:lnTo>
                    <a:pt x="445" y="220"/>
                  </a:lnTo>
                  <a:lnTo>
                    <a:pt x="442" y="219"/>
                  </a:lnTo>
                  <a:lnTo>
                    <a:pt x="445" y="22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99" name="Freeform 9">
              <a:extLst>
                <a:ext uri="{FF2B5EF4-FFF2-40B4-BE49-F238E27FC236}">
                  <a16:creationId xmlns:a16="http://schemas.microsoft.com/office/drawing/2014/main" id="{0202560A-7A08-0A12-B98F-1B5694677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1685"/>
              <a:ext cx="11" cy="557"/>
            </a:xfrm>
            <a:custGeom>
              <a:avLst/>
              <a:gdLst>
                <a:gd name="T0" fmla="*/ 4 w 11"/>
                <a:gd name="T1" fmla="*/ 551 h 557"/>
                <a:gd name="T2" fmla="*/ 11 w 11"/>
                <a:gd name="T3" fmla="*/ 547 h 557"/>
                <a:gd name="T4" fmla="*/ 11 w 11"/>
                <a:gd name="T5" fmla="*/ 0 h 557"/>
                <a:gd name="T6" fmla="*/ 0 w 11"/>
                <a:gd name="T7" fmla="*/ 0 h 557"/>
                <a:gd name="T8" fmla="*/ 0 w 11"/>
                <a:gd name="T9" fmla="*/ 547 h 557"/>
                <a:gd name="T10" fmla="*/ 8 w 11"/>
                <a:gd name="T11" fmla="*/ 542 h 557"/>
                <a:gd name="T12" fmla="*/ 4 w 11"/>
                <a:gd name="T13" fmla="*/ 551 h 557"/>
                <a:gd name="T14" fmla="*/ 11 w 11"/>
                <a:gd name="T15" fmla="*/ 557 h 557"/>
                <a:gd name="T16" fmla="*/ 11 w 11"/>
                <a:gd name="T17" fmla="*/ 547 h 557"/>
                <a:gd name="T18" fmla="*/ 4 w 11"/>
                <a:gd name="T19" fmla="*/ 551 h 5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7">
                  <a:moveTo>
                    <a:pt x="4" y="551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8" y="542"/>
                  </a:lnTo>
                  <a:lnTo>
                    <a:pt x="4" y="551"/>
                  </a:lnTo>
                  <a:lnTo>
                    <a:pt x="11" y="557"/>
                  </a:lnTo>
                  <a:lnTo>
                    <a:pt x="11" y="547"/>
                  </a:lnTo>
                  <a:lnTo>
                    <a:pt x="4" y="55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0" name="Freeform 10">
              <a:extLst>
                <a:ext uri="{FF2B5EF4-FFF2-40B4-BE49-F238E27FC236}">
                  <a16:creationId xmlns:a16="http://schemas.microsoft.com/office/drawing/2014/main" id="{BF030AE5-0843-4799-A029-F98E26CFC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" y="2008"/>
              <a:ext cx="444" cy="228"/>
            </a:xfrm>
            <a:custGeom>
              <a:avLst/>
              <a:gdLst>
                <a:gd name="T0" fmla="*/ 0 w 444"/>
                <a:gd name="T1" fmla="*/ 6 h 228"/>
                <a:gd name="T2" fmla="*/ 2 w 444"/>
                <a:gd name="T3" fmla="*/ 11 h 228"/>
                <a:gd name="T4" fmla="*/ 440 w 444"/>
                <a:gd name="T5" fmla="*/ 228 h 228"/>
                <a:gd name="T6" fmla="*/ 444 w 444"/>
                <a:gd name="T7" fmla="*/ 219 h 228"/>
                <a:gd name="T8" fmla="*/ 8 w 444"/>
                <a:gd name="T9" fmla="*/ 0 h 228"/>
                <a:gd name="T10" fmla="*/ 12 w 444"/>
                <a:gd name="T11" fmla="*/ 6 h 228"/>
                <a:gd name="T12" fmla="*/ 0 w 444"/>
                <a:gd name="T13" fmla="*/ 6 h 228"/>
                <a:gd name="T14" fmla="*/ 0 w 444"/>
                <a:gd name="T15" fmla="*/ 9 h 228"/>
                <a:gd name="T16" fmla="*/ 2 w 444"/>
                <a:gd name="T17" fmla="*/ 11 h 228"/>
                <a:gd name="T18" fmla="*/ 0 w 444"/>
                <a:gd name="T19" fmla="*/ 6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228">
                  <a:moveTo>
                    <a:pt x="0" y="6"/>
                  </a:moveTo>
                  <a:lnTo>
                    <a:pt x="2" y="11"/>
                  </a:lnTo>
                  <a:lnTo>
                    <a:pt x="440" y="228"/>
                  </a:lnTo>
                  <a:lnTo>
                    <a:pt x="444" y="219"/>
                  </a:lnTo>
                  <a:lnTo>
                    <a:pt x="8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1" name="Freeform 11">
              <a:extLst>
                <a:ext uri="{FF2B5EF4-FFF2-40B4-BE49-F238E27FC236}">
                  <a16:creationId xmlns:a16="http://schemas.microsoft.com/office/drawing/2014/main" id="{E59D1D22-5C4A-81D5-F7D9-2676C9B61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" y="1459"/>
              <a:ext cx="12" cy="555"/>
            </a:xfrm>
            <a:custGeom>
              <a:avLst/>
              <a:gdLst>
                <a:gd name="T0" fmla="*/ 8 w 12"/>
                <a:gd name="T1" fmla="*/ 4 h 555"/>
                <a:gd name="T2" fmla="*/ 0 w 12"/>
                <a:gd name="T3" fmla="*/ 10 h 555"/>
                <a:gd name="T4" fmla="*/ 0 w 12"/>
                <a:gd name="T5" fmla="*/ 555 h 555"/>
                <a:gd name="T6" fmla="*/ 12 w 12"/>
                <a:gd name="T7" fmla="*/ 555 h 555"/>
                <a:gd name="T8" fmla="*/ 12 w 12"/>
                <a:gd name="T9" fmla="*/ 10 h 555"/>
                <a:gd name="T10" fmla="*/ 2 w 12"/>
                <a:gd name="T11" fmla="*/ 13 h 555"/>
                <a:gd name="T12" fmla="*/ 8 w 12"/>
                <a:gd name="T13" fmla="*/ 4 h 555"/>
                <a:gd name="T14" fmla="*/ 0 w 12"/>
                <a:gd name="T15" fmla="*/ 0 h 555"/>
                <a:gd name="T16" fmla="*/ 0 w 12"/>
                <a:gd name="T17" fmla="*/ 10 h 555"/>
                <a:gd name="T18" fmla="*/ 8 w 12"/>
                <a:gd name="T19" fmla="*/ 4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5">
                  <a:moveTo>
                    <a:pt x="8" y="4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2" y="555"/>
                  </a:lnTo>
                  <a:lnTo>
                    <a:pt x="12" y="10"/>
                  </a:lnTo>
                  <a:lnTo>
                    <a:pt x="2" y="13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2" name="Freeform 12">
              <a:extLst>
                <a:ext uri="{FF2B5EF4-FFF2-40B4-BE49-F238E27FC236}">
                  <a16:creationId xmlns:a16="http://schemas.microsoft.com/office/drawing/2014/main" id="{7D63C57A-119A-C778-A125-AEDBB0785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1505"/>
              <a:ext cx="436" cy="764"/>
            </a:xfrm>
            <a:custGeom>
              <a:avLst/>
              <a:gdLst>
                <a:gd name="T0" fmla="*/ 0 w 436"/>
                <a:gd name="T1" fmla="*/ 0 h 764"/>
                <a:gd name="T2" fmla="*/ 436 w 436"/>
                <a:gd name="T3" fmla="*/ 217 h 764"/>
                <a:gd name="T4" fmla="*/ 436 w 436"/>
                <a:gd name="T5" fmla="*/ 764 h 764"/>
                <a:gd name="T6" fmla="*/ 0 w 436"/>
                <a:gd name="T7" fmla="*/ 545 h 764"/>
                <a:gd name="T8" fmla="*/ 0 w 436"/>
                <a:gd name="T9" fmla="*/ 0 h 7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6" h="764">
                  <a:moveTo>
                    <a:pt x="0" y="0"/>
                  </a:moveTo>
                  <a:lnTo>
                    <a:pt x="436" y="217"/>
                  </a:lnTo>
                  <a:lnTo>
                    <a:pt x="436" y="764"/>
                  </a:lnTo>
                  <a:lnTo>
                    <a:pt x="0" y="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DDC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3" name="Freeform 13">
              <a:extLst>
                <a:ext uri="{FF2B5EF4-FFF2-40B4-BE49-F238E27FC236}">
                  <a16:creationId xmlns:a16="http://schemas.microsoft.com/office/drawing/2014/main" id="{15762DF4-C979-3E59-FBD1-0EED54528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499"/>
              <a:ext cx="445" cy="229"/>
            </a:xfrm>
            <a:custGeom>
              <a:avLst/>
              <a:gdLst>
                <a:gd name="T0" fmla="*/ 445 w 445"/>
                <a:gd name="T1" fmla="*/ 223 h 229"/>
                <a:gd name="T2" fmla="*/ 442 w 445"/>
                <a:gd name="T3" fmla="*/ 219 h 229"/>
                <a:gd name="T4" fmla="*/ 6 w 445"/>
                <a:gd name="T5" fmla="*/ 0 h 229"/>
                <a:gd name="T6" fmla="*/ 0 w 445"/>
                <a:gd name="T7" fmla="*/ 10 h 229"/>
                <a:gd name="T8" fmla="*/ 438 w 445"/>
                <a:gd name="T9" fmla="*/ 229 h 229"/>
                <a:gd name="T10" fmla="*/ 434 w 445"/>
                <a:gd name="T11" fmla="*/ 223 h 229"/>
                <a:gd name="T12" fmla="*/ 445 w 445"/>
                <a:gd name="T13" fmla="*/ 223 h 229"/>
                <a:gd name="T14" fmla="*/ 445 w 445"/>
                <a:gd name="T15" fmla="*/ 219 h 229"/>
                <a:gd name="T16" fmla="*/ 442 w 445"/>
                <a:gd name="T17" fmla="*/ 219 h 229"/>
                <a:gd name="T18" fmla="*/ 445 w 445"/>
                <a:gd name="T19" fmla="*/ 223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445" y="223"/>
                  </a:moveTo>
                  <a:lnTo>
                    <a:pt x="442" y="219"/>
                  </a:lnTo>
                  <a:lnTo>
                    <a:pt x="6" y="0"/>
                  </a:lnTo>
                  <a:lnTo>
                    <a:pt x="0" y="10"/>
                  </a:lnTo>
                  <a:lnTo>
                    <a:pt x="438" y="229"/>
                  </a:lnTo>
                  <a:lnTo>
                    <a:pt x="434" y="223"/>
                  </a:lnTo>
                  <a:lnTo>
                    <a:pt x="445" y="223"/>
                  </a:lnTo>
                  <a:lnTo>
                    <a:pt x="445" y="219"/>
                  </a:lnTo>
                  <a:lnTo>
                    <a:pt x="442" y="219"/>
                  </a:lnTo>
                  <a:lnTo>
                    <a:pt x="445" y="2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4" name="Freeform 14">
              <a:extLst>
                <a:ext uri="{FF2B5EF4-FFF2-40B4-BE49-F238E27FC236}">
                  <a16:creationId xmlns:a16="http://schemas.microsoft.com/office/drawing/2014/main" id="{0E706BC0-4502-E9E9-5A5B-6E67C109F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1722"/>
              <a:ext cx="11" cy="556"/>
            </a:xfrm>
            <a:custGeom>
              <a:avLst/>
              <a:gdLst>
                <a:gd name="T0" fmla="*/ 4 w 11"/>
                <a:gd name="T1" fmla="*/ 551 h 556"/>
                <a:gd name="T2" fmla="*/ 11 w 11"/>
                <a:gd name="T3" fmla="*/ 547 h 556"/>
                <a:gd name="T4" fmla="*/ 11 w 11"/>
                <a:gd name="T5" fmla="*/ 0 h 556"/>
                <a:gd name="T6" fmla="*/ 0 w 11"/>
                <a:gd name="T7" fmla="*/ 0 h 556"/>
                <a:gd name="T8" fmla="*/ 0 w 11"/>
                <a:gd name="T9" fmla="*/ 547 h 556"/>
                <a:gd name="T10" fmla="*/ 8 w 11"/>
                <a:gd name="T11" fmla="*/ 541 h 556"/>
                <a:gd name="T12" fmla="*/ 4 w 11"/>
                <a:gd name="T13" fmla="*/ 551 h 556"/>
                <a:gd name="T14" fmla="*/ 11 w 11"/>
                <a:gd name="T15" fmla="*/ 556 h 556"/>
                <a:gd name="T16" fmla="*/ 11 w 11"/>
                <a:gd name="T17" fmla="*/ 547 h 556"/>
                <a:gd name="T18" fmla="*/ 4 w 11"/>
                <a:gd name="T19" fmla="*/ 551 h 5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6">
                  <a:moveTo>
                    <a:pt x="4" y="551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8" y="541"/>
                  </a:lnTo>
                  <a:lnTo>
                    <a:pt x="4" y="551"/>
                  </a:lnTo>
                  <a:lnTo>
                    <a:pt x="11" y="556"/>
                  </a:lnTo>
                  <a:lnTo>
                    <a:pt x="11" y="547"/>
                  </a:lnTo>
                  <a:lnTo>
                    <a:pt x="4" y="55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5" name="Freeform 15">
              <a:extLst>
                <a:ext uri="{FF2B5EF4-FFF2-40B4-BE49-F238E27FC236}">
                  <a16:creationId xmlns:a16="http://schemas.microsoft.com/office/drawing/2014/main" id="{A93E9B78-AAB1-C414-4046-8CE2C62D5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2044"/>
              <a:ext cx="444" cy="229"/>
            </a:xfrm>
            <a:custGeom>
              <a:avLst/>
              <a:gdLst>
                <a:gd name="T0" fmla="*/ 0 w 444"/>
                <a:gd name="T1" fmla="*/ 6 h 229"/>
                <a:gd name="T2" fmla="*/ 2 w 444"/>
                <a:gd name="T3" fmla="*/ 12 h 229"/>
                <a:gd name="T4" fmla="*/ 440 w 444"/>
                <a:gd name="T5" fmla="*/ 229 h 229"/>
                <a:gd name="T6" fmla="*/ 444 w 444"/>
                <a:gd name="T7" fmla="*/ 219 h 229"/>
                <a:gd name="T8" fmla="*/ 8 w 444"/>
                <a:gd name="T9" fmla="*/ 0 h 229"/>
                <a:gd name="T10" fmla="*/ 12 w 444"/>
                <a:gd name="T11" fmla="*/ 6 h 229"/>
                <a:gd name="T12" fmla="*/ 0 w 444"/>
                <a:gd name="T13" fmla="*/ 6 h 229"/>
                <a:gd name="T14" fmla="*/ 0 w 444"/>
                <a:gd name="T15" fmla="*/ 10 h 229"/>
                <a:gd name="T16" fmla="*/ 2 w 444"/>
                <a:gd name="T17" fmla="*/ 12 h 229"/>
                <a:gd name="T18" fmla="*/ 0 w 444"/>
                <a:gd name="T19" fmla="*/ 6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229">
                  <a:moveTo>
                    <a:pt x="0" y="6"/>
                  </a:moveTo>
                  <a:lnTo>
                    <a:pt x="2" y="12"/>
                  </a:lnTo>
                  <a:lnTo>
                    <a:pt x="440" y="229"/>
                  </a:lnTo>
                  <a:lnTo>
                    <a:pt x="444" y="219"/>
                  </a:lnTo>
                  <a:lnTo>
                    <a:pt x="8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6" name="Freeform 16">
              <a:extLst>
                <a:ext uri="{FF2B5EF4-FFF2-40B4-BE49-F238E27FC236}">
                  <a16:creationId xmlns:a16="http://schemas.microsoft.com/office/drawing/2014/main" id="{41F7B499-25D5-C568-84F6-E3275E76D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495"/>
              <a:ext cx="12" cy="555"/>
            </a:xfrm>
            <a:custGeom>
              <a:avLst/>
              <a:gdLst>
                <a:gd name="T0" fmla="*/ 8 w 12"/>
                <a:gd name="T1" fmla="*/ 4 h 555"/>
                <a:gd name="T2" fmla="*/ 0 w 12"/>
                <a:gd name="T3" fmla="*/ 10 h 555"/>
                <a:gd name="T4" fmla="*/ 0 w 12"/>
                <a:gd name="T5" fmla="*/ 555 h 555"/>
                <a:gd name="T6" fmla="*/ 12 w 12"/>
                <a:gd name="T7" fmla="*/ 555 h 555"/>
                <a:gd name="T8" fmla="*/ 12 w 12"/>
                <a:gd name="T9" fmla="*/ 10 h 555"/>
                <a:gd name="T10" fmla="*/ 2 w 12"/>
                <a:gd name="T11" fmla="*/ 14 h 555"/>
                <a:gd name="T12" fmla="*/ 8 w 12"/>
                <a:gd name="T13" fmla="*/ 4 h 555"/>
                <a:gd name="T14" fmla="*/ 0 w 12"/>
                <a:gd name="T15" fmla="*/ 0 h 555"/>
                <a:gd name="T16" fmla="*/ 0 w 12"/>
                <a:gd name="T17" fmla="*/ 10 h 555"/>
                <a:gd name="T18" fmla="*/ 8 w 12"/>
                <a:gd name="T19" fmla="*/ 4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5">
                  <a:moveTo>
                    <a:pt x="8" y="4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2" y="555"/>
                  </a:lnTo>
                  <a:lnTo>
                    <a:pt x="12" y="10"/>
                  </a:lnTo>
                  <a:lnTo>
                    <a:pt x="2" y="1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7" name="Freeform 17">
              <a:extLst>
                <a:ext uri="{FF2B5EF4-FFF2-40B4-BE49-F238E27FC236}">
                  <a16:creationId xmlns:a16="http://schemas.microsoft.com/office/drawing/2014/main" id="{AED17AE0-81C1-E533-A11F-0725D548B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1469"/>
              <a:ext cx="509" cy="253"/>
            </a:xfrm>
            <a:custGeom>
              <a:avLst/>
              <a:gdLst>
                <a:gd name="T0" fmla="*/ 0 w 509"/>
                <a:gd name="T1" fmla="*/ 36 h 253"/>
                <a:gd name="T2" fmla="*/ 73 w 509"/>
                <a:gd name="T3" fmla="*/ 0 h 253"/>
                <a:gd name="T4" fmla="*/ 509 w 509"/>
                <a:gd name="T5" fmla="*/ 216 h 253"/>
                <a:gd name="T6" fmla="*/ 436 w 509"/>
                <a:gd name="T7" fmla="*/ 253 h 253"/>
                <a:gd name="T8" fmla="*/ 0 w 509"/>
                <a:gd name="T9" fmla="*/ 36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9" h="253">
                  <a:moveTo>
                    <a:pt x="0" y="36"/>
                  </a:moveTo>
                  <a:lnTo>
                    <a:pt x="73" y="0"/>
                  </a:lnTo>
                  <a:lnTo>
                    <a:pt x="509" y="216"/>
                  </a:lnTo>
                  <a:lnTo>
                    <a:pt x="436" y="25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4DDC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8" name="Freeform 18">
              <a:extLst>
                <a:ext uri="{FF2B5EF4-FFF2-40B4-BE49-F238E27FC236}">
                  <a16:creationId xmlns:a16="http://schemas.microsoft.com/office/drawing/2014/main" id="{0E2ABFC9-35EA-3916-6BD2-335E52B2E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461"/>
              <a:ext cx="79" cy="48"/>
            </a:xfrm>
            <a:custGeom>
              <a:avLst/>
              <a:gdLst>
                <a:gd name="T0" fmla="*/ 79 w 79"/>
                <a:gd name="T1" fmla="*/ 2 h 48"/>
                <a:gd name="T2" fmla="*/ 73 w 79"/>
                <a:gd name="T3" fmla="*/ 2 h 48"/>
                <a:gd name="T4" fmla="*/ 0 w 79"/>
                <a:gd name="T5" fmla="*/ 38 h 48"/>
                <a:gd name="T6" fmla="*/ 6 w 79"/>
                <a:gd name="T7" fmla="*/ 48 h 48"/>
                <a:gd name="T8" fmla="*/ 79 w 79"/>
                <a:gd name="T9" fmla="*/ 11 h 48"/>
                <a:gd name="T10" fmla="*/ 73 w 79"/>
                <a:gd name="T11" fmla="*/ 11 h 48"/>
                <a:gd name="T12" fmla="*/ 79 w 79"/>
                <a:gd name="T13" fmla="*/ 2 h 48"/>
                <a:gd name="T14" fmla="*/ 77 w 79"/>
                <a:gd name="T15" fmla="*/ 0 h 48"/>
                <a:gd name="T16" fmla="*/ 73 w 79"/>
                <a:gd name="T17" fmla="*/ 2 h 48"/>
                <a:gd name="T18" fmla="*/ 79 w 79"/>
                <a:gd name="T19" fmla="*/ 2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9" h="48">
                  <a:moveTo>
                    <a:pt x="79" y="2"/>
                  </a:moveTo>
                  <a:lnTo>
                    <a:pt x="73" y="2"/>
                  </a:lnTo>
                  <a:lnTo>
                    <a:pt x="0" y="38"/>
                  </a:lnTo>
                  <a:lnTo>
                    <a:pt x="6" y="48"/>
                  </a:lnTo>
                  <a:lnTo>
                    <a:pt x="79" y="11"/>
                  </a:lnTo>
                  <a:lnTo>
                    <a:pt x="73" y="11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9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09" name="Freeform 19">
              <a:extLst>
                <a:ext uri="{FF2B5EF4-FFF2-40B4-BE49-F238E27FC236}">
                  <a16:creationId xmlns:a16="http://schemas.microsoft.com/office/drawing/2014/main" id="{32A5C272-A348-8EC3-D6F2-3B527BAEE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1463"/>
              <a:ext cx="453" cy="228"/>
            </a:xfrm>
            <a:custGeom>
              <a:avLst/>
              <a:gdLst>
                <a:gd name="T0" fmla="*/ 442 w 453"/>
                <a:gd name="T1" fmla="*/ 228 h 228"/>
                <a:gd name="T2" fmla="*/ 442 w 453"/>
                <a:gd name="T3" fmla="*/ 219 h 228"/>
                <a:gd name="T4" fmla="*/ 6 w 453"/>
                <a:gd name="T5" fmla="*/ 0 h 228"/>
                <a:gd name="T6" fmla="*/ 0 w 453"/>
                <a:gd name="T7" fmla="*/ 9 h 228"/>
                <a:gd name="T8" fmla="*/ 438 w 453"/>
                <a:gd name="T9" fmla="*/ 228 h 228"/>
                <a:gd name="T10" fmla="*/ 438 w 453"/>
                <a:gd name="T11" fmla="*/ 219 h 228"/>
                <a:gd name="T12" fmla="*/ 442 w 453"/>
                <a:gd name="T13" fmla="*/ 228 h 228"/>
                <a:gd name="T14" fmla="*/ 453 w 453"/>
                <a:gd name="T15" fmla="*/ 222 h 228"/>
                <a:gd name="T16" fmla="*/ 442 w 453"/>
                <a:gd name="T17" fmla="*/ 219 h 228"/>
                <a:gd name="T18" fmla="*/ 442 w 453"/>
                <a:gd name="T19" fmla="*/ 228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" h="228">
                  <a:moveTo>
                    <a:pt x="442" y="228"/>
                  </a:moveTo>
                  <a:lnTo>
                    <a:pt x="442" y="219"/>
                  </a:lnTo>
                  <a:lnTo>
                    <a:pt x="6" y="0"/>
                  </a:lnTo>
                  <a:lnTo>
                    <a:pt x="0" y="9"/>
                  </a:lnTo>
                  <a:lnTo>
                    <a:pt x="438" y="228"/>
                  </a:lnTo>
                  <a:lnTo>
                    <a:pt x="438" y="219"/>
                  </a:lnTo>
                  <a:lnTo>
                    <a:pt x="442" y="228"/>
                  </a:lnTo>
                  <a:lnTo>
                    <a:pt x="453" y="222"/>
                  </a:lnTo>
                  <a:lnTo>
                    <a:pt x="442" y="219"/>
                  </a:lnTo>
                  <a:lnTo>
                    <a:pt x="442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0" name="Freeform 20">
              <a:extLst>
                <a:ext uri="{FF2B5EF4-FFF2-40B4-BE49-F238E27FC236}">
                  <a16:creationId xmlns:a16="http://schemas.microsoft.com/office/drawing/2014/main" id="{675B56CA-329B-7E1B-D696-67477DCE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1682"/>
              <a:ext cx="77" cy="48"/>
            </a:xfrm>
            <a:custGeom>
              <a:avLst/>
              <a:gdLst>
                <a:gd name="T0" fmla="*/ 0 w 77"/>
                <a:gd name="T1" fmla="*/ 46 h 48"/>
                <a:gd name="T2" fmla="*/ 4 w 77"/>
                <a:gd name="T3" fmla="*/ 46 h 48"/>
                <a:gd name="T4" fmla="*/ 77 w 77"/>
                <a:gd name="T5" fmla="*/ 9 h 48"/>
                <a:gd name="T6" fmla="*/ 73 w 77"/>
                <a:gd name="T7" fmla="*/ 0 h 48"/>
                <a:gd name="T8" fmla="*/ 0 w 77"/>
                <a:gd name="T9" fmla="*/ 36 h 48"/>
                <a:gd name="T10" fmla="*/ 4 w 77"/>
                <a:gd name="T11" fmla="*/ 36 h 48"/>
                <a:gd name="T12" fmla="*/ 0 w 77"/>
                <a:gd name="T13" fmla="*/ 46 h 48"/>
                <a:gd name="T14" fmla="*/ 2 w 77"/>
                <a:gd name="T15" fmla="*/ 48 h 48"/>
                <a:gd name="T16" fmla="*/ 4 w 77"/>
                <a:gd name="T17" fmla="*/ 46 h 48"/>
                <a:gd name="T18" fmla="*/ 0 w 77"/>
                <a:gd name="T19" fmla="*/ 4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" h="48">
                  <a:moveTo>
                    <a:pt x="0" y="46"/>
                  </a:moveTo>
                  <a:lnTo>
                    <a:pt x="4" y="46"/>
                  </a:lnTo>
                  <a:lnTo>
                    <a:pt x="77" y="9"/>
                  </a:lnTo>
                  <a:lnTo>
                    <a:pt x="73" y="0"/>
                  </a:lnTo>
                  <a:lnTo>
                    <a:pt x="0" y="36"/>
                  </a:lnTo>
                  <a:lnTo>
                    <a:pt x="4" y="36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1" name="Freeform 21">
              <a:extLst>
                <a:ext uri="{FF2B5EF4-FFF2-40B4-BE49-F238E27FC236}">
                  <a16:creationId xmlns:a16="http://schemas.microsoft.com/office/drawing/2014/main" id="{387234BD-FFD4-060D-44DB-D2EAB878B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1499"/>
              <a:ext cx="451" cy="229"/>
            </a:xfrm>
            <a:custGeom>
              <a:avLst/>
              <a:gdLst>
                <a:gd name="T0" fmla="*/ 9 w 451"/>
                <a:gd name="T1" fmla="*/ 0 h 229"/>
                <a:gd name="T2" fmla="*/ 9 w 451"/>
                <a:gd name="T3" fmla="*/ 10 h 229"/>
                <a:gd name="T4" fmla="*/ 447 w 451"/>
                <a:gd name="T5" fmla="*/ 229 h 229"/>
                <a:gd name="T6" fmla="*/ 451 w 451"/>
                <a:gd name="T7" fmla="*/ 219 h 229"/>
                <a:gd name="T8" fmla="*/ 15 w 451"/>
                <a:gd name="T9" fmla="*/ 0 h 229"/>
                <a:gd name="T10" fmla="*/ 15 w 451"/>
                <a:gd name="T11" fmla="*/ 10 h 229"/>
                <a:gd name="T12" fmla="*/ 9 w 451"/>
                <a:gd name="T13" fmla="*/ 0 h 229"/>
                <a:gd name="T14" fmla="*/ 0 w 451"/>
                <a:gd name="T15" fmla="*/ 6 h 229"/>
                <a:gd name="T16" fmla="*/ 9 w 451"/>
                <a:gd name="T17" fmla="*/ 10 h 229"/>
                <a:gd name="T18" fmla="*/ 9 w 451"/>
                <a:gd name="T19" fmla="*/ 0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9">
                  <a:moveTo>
                    <a:pt x="9" y="0"/>
                  </a:moveTo>
                  <a:lnTo>
                    <a:pt x="9" y="10"/>
                  </a:lnTo>
                  <a:lnTo>
                    <a:pt x="447" y="229"/>
                  </a:lnTo>
                  <a:lnTo>
                    <a:pt x="451" y="219"/>
                  </a:lnTo>
                  <a:lnTo>
                    <a:pt x="15" y="0"/>
                  </a:lnTo>
                  <a:lnTo>
                    <a:pt x="15" y="10"/>
                  </a:lnTo>
                  <a:lnTo>
                    <a:pt x="9" y="0"/>
                  </a:lnTo>
                  <a:lnTo>
                    <a:pt x="0" y="6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2" name="Freeform 22">
              <a:extLst>
                <a:ext uri="{FF2B5EF4-FFF2-40B4-BE49-F238E27FC236}">
                  <a16:creationId xmlns:a16="http://schemas.microsoft.com/office/drawing/2014/main" id="{1950AD60-E796-A92E-C7EC-EE81D8BB9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1685"/>
              <a:ext cx="73" cy="584"/>
            </a:xfrm>
            <a:custGeom>
              <a:avLst/>
              <a:gdLst>
                <a:gd name="T0" fmla="*/ 0 w 73"/>
                <a:gd name="T1" fmla="*/ 37 h 584"/>
                <a:gd name="T2" fmla="*/ 73 w 73"/>
                <a:gd name="T3" fmla="*/ 0 h 584"/>
                <a:gd name="T4" fmla="*/ 73 w 73"/>
                <a:gd name="T5" fmla="*/ 547 h 584"/>
                <a:gd name="T6" fmla="*/ 0 w 73"/>
                <a:gd name="T7" fmla="*/ 584 h 584"/>
                <a:gd name="T8" fmla="*/ 0 w 73"/>
                <a:gd name="T9" fmla="*/ 37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584">
                  <a:moveTo>
                    <a:pt x="0" y="37"/>
                  </a:moveTo>
                  <a:lnTo>
                    <a:pt x="73" y="0"/>
                  </a:lnTo>
                  <a:lnTo>
                    <a:pt x="73" y="547"/>
                  </a:lnTo>
                  <a:lnTo>
                    <a:pt x="0" y="584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B4DDC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3" name="Freeform 23">
              <a:extLst>
                <a:ext uri="{FF2B5EF4-FFF2-40B4-BE49-F238E27FC236}">
                  <a16:creationId xmlns:a16="http://schemas.microsoft.com/office/drawing/2014/main" id="{C748FF65-C946-23AF-0AB7-BA11C43C9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1678"/>
              <a:ext cx="80" cy="50"/>
            </a:xfrm>
            <a:custGeom>
              <a:avLst/>
              <a:gdLst>
                <a:gd name="T0" fmla="*/ 80 w 80"/>
                <a:gd name="T1" fmla="*/ 7 h 50"/>
                <a:gd name="T2" fmla="*/ 73 w 80"/>
                <a:gd name="T3" fmla="*/ 4 h 50"/>
                <a:gd name="T4" fmla="*/ 0 w 80"/>
                <a:gd name="T5" fmla="*/ 40 h 50"/>
                <a:gd name="T6" fmla="*/ 4 w 80"/>
                <a:gd name="T7" fmla="*/ 50 h 50"/>
                <a:gd name="T8" fmla="*/ 77 w 80"/>
                <a:gd name="T9" fmla="*/ 13 h 50"/>
                <a:gd name="T10" fmla="*/ 69 w 80"/>
                <a:gd name="T11" fmla="*/ 7 h 50"/>
                <a:gd name="T12" fmla="*/ 80 w 80"/>
                <a:gd name="T13" fmla="*/ 7 h 50"/>
                <a:gd name="T14" fmla="*/ 80 w 80"/>
                <a:gd name="T15" fmla="*/ 0 h 50"/>
                <a:gd name="T16" fmla="*/ 73 w 80"/>
                <a:gd name="T17" fmla="*/ 4 h 50"/>
                <a:gd name="T18" fmla="*/ 80 w 80"/>
                <a:gd name="T19" fmla="*/ 7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0">
                  <a:moveTo>
                    <a:pt x="80" y="7"/>
                  </a:moveTo>
                  <a:lnTo>
                    <a:pt x="73" y="4"/>
                  </a:lnTo>
                  <a:lnTo>
                    <a:pt x="0" y="40"/>
                  </a:lnTo>
                  <a:lnTo>
                    <a:pt x="4" y="50"/>
                  </a:lnTo>
                  <a:lnTo>
                    <a:pt x="77" y="13"/>
                  </a:lnTo>
                  <a:lnTo>
                    <a:pt x="69" y="7"/>
                  </a:lnTo>
                  <a:lnTo>
                    <a:pt x="80" y="7"/>
                  </a:lnTo>
                  <a:lnTo>
                    <a:pt x="80" y="0"/>
                  </a:lnTo>
                  <a:lnTo>
                    <a:pt x="73" y="4"/>
                  </a:lnTo>
                  <a:lnTo>
                    <a:pt x="80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4" name="Freeform 24">
              <a:extLst>
                <a:ext uri="{FF2B5EF4-FFF2-40B4-BE49-F238E27FC236}">
                  <a16:creationId xmlns:a16="http://schemas.microsoft.com/office/drawing/2014/main" id="{7C1F696F-5C03-323C-2CAB-C1E5CF92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1685"/>
              <a:ext cx="11" cy="551"/>
            </a:xfrm>
            <a:custGeom>
              <a:avLst/>
              <a:gdLst>
                <a:gd name="T0" fmla="*/ 8 w 11"/>
                <a:gd name="T1" fmla="*/ 551 h 551"/>
                <a:gd name="T2" fmla="*/ 11 w 11"/>
                <a:gd name="T3" fmla="*/ 547 h 551"/>
                <a:gd name="T4" fmla="*/ 11 w 11"/>
                <a:gd name="T5" fmla="*/ 0 h 551"/>
                <a:gd name="T6" fmla="*/ 0 w 11"/>
                <a:gd name="T7" fmla="*/ 0 h 551"/>
                <a:gd name="T8" fmla="*/ 0 w 11"/>
                <a:gd name="T9" fmla="*/ 547 h 551"/>
                <a:gd name="T10" fmla="*/ 4 w 11"/>
                <a:gd name="T11" fmla="*/ 542 h 551"/>
                <a:gd name="T12" fmla="*/ 8 w 11"/>
                <a:gd name="T13" fmla="*/ 551 h 551"/>
                <a:gd name="T14" fmla="*/ 11 w 11"/>
                <a:gd name="T15" fmla="*/ 551 h 551"/>
                <a:gd name="T16" fmla="*/ 11 w 11"/>
                <a:gd name="T17" fmla="*/ 547 h 551"/>
                <a:gd name="T18" fmla="*/ 8 w 11"/>
                <a:gd name="T19" fmla="*/ 551 h 5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1">
                  <a:moveTo>
                    <a:pt x="8" y="551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4" y="542"/>
                  </a:lnTo>
                  <a:lnTo>
                    <a:pt x="8" y="551"/>
                  </a:lnTo>
                  <a:lnTo>
                    <a:pt x="11" y="551"/>
                  </a:lnTo>
                  <a:lnTo>
                    <a:pt x="11" y="547"/>
                  </a:lnTo>
                  <a:lnTo>
                    <a:pt x="8" y="55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5" name="Freeform 25">
              <a:extLst>
                <a:ext uri="{FF2B5EF4-FFF2-40B4-BE49-F238E27FC236}">
                  <a16:creationId xmlns:a16="http://schemas.microsoft.com/office/drawing/2014/main" id="{D95B79A5-01A5-DBC4-ADF9-2F4DA4D18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2227"/>
              <a:ext cx="81" cy="51"/>
            </a:xfrm>
            <a:custGeom>
              <a:avLst/>
              <a:gdLst>
                <a:gd name="T0" fmla="*/ 0 w 81"/>
                <a:gd name="T1" fmla="*/ 42 h 51"/>
                <a:gd name="T2" fmla="*/ 8 w 81"/>
                <a:gd name="T3" fmla="*/ 46 h 51"/>
                <a:gd name="T4" fmla="*/ 81 w 81"/>
                <a:gd name="T5" fmla="*/ 9 h 51"/>
                <a:gd name="T6" fmla="*/ 77 w 81"/>
                <a:gd name="T7" fmla="*/ 0 h 51"/>
                <a:gd name="T8" fmla="*/ 4 w 81"/>
                <a:gd name="T9" fmla="*/ 36 h 51"/>
                <a:gd name="T10" fmla="*/ 11 w 81"/>
                <a:gd name="T11" fmla="*/ 42 h 51"/>
                <a:gd name="T12" fmla="*/ 0 w 81"/>
                <a:gd name="T13" fmla="*/ 42 h 51"/>
                <a:gd name="T14" fmla="*/ 0 w 81"/>
                <a:gd name="T15" fmla="*/ 51 h 51"/>
                <a:gd name="T16" fmla="*/ 8 w 81"/>
                <a:gd name="T17" fmla="*/ 46 h 51"/>
                <a:gd name="T18" fmla="*/ 0 w 81"/>
                <a:gd name="T19" fmla="*/ 42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51">
                  <a:moveTo>
                    <a:pt x="0" y="42"/>
                  </a:moveTo>
                  <a:lnTo>
                    <a:pt x="8" y="46"/>
                  </a:lnTo>
                  <a:lnTo>
                    <a:pt x="81" y="9"/>
                  </a:lnTo>
                  <a:lnTo>
                    <a:pt x="77" y="0"/>
                  </a:lnTo>
                  <a:lnTo>
                    <a:pt x="4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8" y="4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6" name="Freeform 26">
              <a:extLst>
                <a:ext uri="{FF2B5EF4-FFF2-40B4-BE49-F238E27FC236}">
                  <a16:creationId xmlns:a16="http://schemas.microsoft.com/office/drawing/2014/main" id="{50B6536E-C1DF-7A0E-477E-4C93C176E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" y="1718"/>
              <a:ext cx="11" cy="551"/>
            </a:xfrm>
            <a:custGeom>
              <a:avLst/>
              <a:gdLst>
                <a:gd name="T0" fmla="*/ 4 w 11"/>
                <a:gd name="T1" fmla="*/ 0 h 551"/>
                <a:gd name="T2" fmla="*/ 0 w 11"/>
                <a:gd name="T3" fmla="*/ 4 h 551"/>
                <a:gd name="T4" fmla="*/ 0 w 11"/>
                <a:gd name="T5" fmla="*/ 551 h 551"/>
                <a:gd name="T6" fmla="*/ 11 w 11"/>
                <a:gd name="T7" fmla="*/ 551 h 551"/>
                <a:gd name="T8" fmla="*/ 11 w 11"/>
                <a:gd name="T9" fmla="*/ 4 h 551"/>
                <a:gd name="T10" fmla="*/ 8 w 11"/>
                <a:gd name="T11" fmla="*/ 10 h 551"/>
                <a:gd name="T12" fmla="*/ 4 w 11"/>
                <a:gd name="T13" fmla="*/ 0 h 551"/>
                <a:gd name="T14" fmla="*/ 0 w 11"/>
                <a:gd name="T15" fmla="*/ 0 h 551"/>
                <a:gd name="T16" fmla="*/ 0 w 11"/>
                <a:gd name="T17" fmla="*/ 4 h 551"/>
                <a:gd name="T18" fmla="*/ 4 w 11"/>
                <a:gd name="T19" fmla="*/ 0 h 5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1">
                  <a:moveTo>
                    <a:pt x="4" y="0"/>
                  </a:moveTo>
                  <a:lnTo>
                    <a:pt x="0" y="4"/>
                  </a:lnTo>
                  <a:lnTo>
                    <a:pt x="0" y="551"/>
                  </a:lnTo>
                  <a:lnTo>
                    <a:pt x="11" y="551"/>
                  </a:lnTo>
                  <a:lnTo>
                    <a:pt x="11" y="4"/>
                  </a:lnTo>
                  <a:lnTo>
                    <a:pt x="8" y="1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7" name="Freeform 27">
              <a:extLst>
                <a:ext uri="{FF2B5EF4-FFF2-40B4-BE49-F238E27FC236}">
                  <a16:creationId xmlns:a16="http://schemas.microsoft.com/office/drawing/2014/main" id="{94469BEB-0B31-A434-51B1-4D4C1CCC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" y="1371"/>
              <a:ext cx="443" cy="230"/>
            </a:xfrm>
            <a:custGeom>
              <a:avLst/>
              <a:gdLst>
                <a:gd name="T0" fmla="*/ 443 w 443"/>
                <a:gd name="T1" fmla="*/ 2 h 230"/>
                <a:gd name="T2" fmla="*/ 437 w 443"/>
                <a:gd name="T3" fmla="*/ 2 h 230"/>
                <a:gd name="T4" fmla="*/ 0 w 443"/>
                <a:gd name="T5" fmla="*/ 218 h 230"/>
                <a:gd name="T6" fmla="*/ 6 w 443"/>
                <a:gd name="T7" fmla="*/ 230 h 230"/>
                <a:gd name="T8" fmla="*/ 443 w 443"/>
                <a:gd name="T9" fmla="*/ 11 h 230"/>
                <a:gd name="T10" fmla="*/ 437 w 443"/>
                <a:gd name="T11" fmla="*/ 11 h 230"/>
                <a:gd name="T12" fmla="*/ 443 w 443"/>
                <a:gd name="T13" fmla="*/ 2 h 230"/>
                <a:gd name="T14" fmla="*/ 439 w 443"/>
                <a:gd name="T15" fmla="*/ 0 h 230"/>
                <a:gd name="T16" fmla="*/ 437 w 443"/>
                <a:gd name="T17" fmla="*/ 2 h 230"/>
                <a:gd name="T18" fmla="*/ 443 w 443"/>
                <a:gd name="T19" fmla="*/ 2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3" h="230">
                  <a:moveTo>
                    <a:pt x="443" y="2"/>
                  </a:moveTo>
                  <a:lnTo>
                    <a:pt x="437" y="2"/>
                  </a:lnTo>
                  <a:lnTo>
                    <a:pt x="0" y="218"/>
                  </a:lnTo>
                  <a:lnTo>
                    <a:pt x="6" y="230"/>
                  </a:lnTo>
                  <a:lnTo>
                    <a:pt x="443" y="11"/>
                  </a:lnTo>
                  <a:lnTo>
                    <a:pt x="437" y="11"/>
                  </a:lnTo>
                  <a:lnTo>
                    <a:pt x="443" y="2"/>
                  </a:lnTo>
                  <a:lnTo>
                    <a:pt x="439" y="0"/>
                  </a:lnTo>
                  <a:lnTo>
                    <a:pt x="437" y="2"/>
                  </a:lnTo>
                  <a:lnTo>
                    <a:pt x="443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8" name="Freeform 28">
              <a:extLst>
                <a:ext uri="{FF2B5EF4-FFF2-40B4-BE49-F238E27FC236}">
                  <a16:creationId xmlns:a16="http://schemas.microsoft.com/office/drawing/2014/main" id="{2AA190FE-6F67-14B2-3911-8C67064E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1373"/>
              <a:ext cx="451" cy="228"/>
            </a:xfrm>
            <a:custGeom>
              <a:avLst/>
              <a:gdLst>
                <a:gd name="T0" fmla="*/ 442 w 451"/>
                <a:gd name="T1" fmla="*/ 228 h 228"/>
                <a:gd name="T2" fmla="*/ 442 w 451"/>
                <a:gd name="T3" fmla="*/ 216 h 228"/>
                <a:gd name="T4" fmla="*/ 6 w 451"/>
                <a:gd name="T5" fmla="*/ 0 h 228"/>
                <a:gd name="T6" fmla="*/ 0 w 451"/>
                <a:gd name="T7" fmla="*/ 9 h 228"/>
                <a:gd name="T8" fmla="*/ 438 w 451"/>
                <a:gd name="T9" fmla="*/ 228 h 228"/>
                <a:gd name="T10" fmla="*/ 438 w 451"/>
                <a:gd name="T11" fmla="*/ 216 h 228"/>
                <a:gd name="T12" fmla="*/ 442 w 451"/>
                <a:gd name="T13" fmla="*/ 228 h 228"/>
                <a:gd name="T14" fmla="*/ 451 w 451"/>
                <a:gd name="T15" fmla="*/ 222 h 228"/>
                <a:gd name="T16" fmla="*/ 442 w 451"/>
                <a:gd name="T17" fmla="*/ 216 h 228"/>
                <a:gd name="T18" fmla="*/ 442 w 451"/>
                <a:gd name="T19" fmla="*/ 228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8">
                  <a:moveTo>
                    <a:pt x="442" y="228"/>
                  </a:moveTo>
                  <a:lnTo>
                    <a:pt x="442" y="216"/>
                  </a:lnTo>
                  <a:lnTo>
                    <a:pt x="6" y="0"/>
                  </a:lnTo>
                  <a:lnTo>
                    <a:pt x="0" y="9"/>
                  </a:lnTo>
                  <a:lnTo>
                    <a:pt x="438" y="228"/>
                  </a:lnTo>
                  <a:lnTo>
                    <a:pt x="438" y="216"/>
                  </a:lnTo>
                  <a:lnTo>
                    <a:pt x="442" y="228"/>
                  </a:lnTo>
                  <a:lnTo>
                    <a:pt x="451" y="222"/>
                  </a:lnTo>
                  <a:lnTo>
                    <a:pt x="442" y="216"/>
                  </a:lnTo>
                  <a:lnTo>
                    <a:pt x="442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19" name="Freeform 29">
              <a:extLst>
                <a:ext uri="{FF2B5EF4-FFF2-40B4-BE49-F238E27FC236}">
                  <a16:creationId xmlns:a16="http://schemas.microsoft.com/office/drawing/2014/main" id="{DF6C94B3-AA3A-92CC-3FDD-7FB5A5E54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1589"/>
              <a:ext cx="442" cy="231"/>
            </a:xfrm>
            <a:custGeom>
              <a:avLst/>
              <a:gdLst>
                <a:gd name="T0" fmla="*/ 0 w 442"/>
                <a:gd name="T1" fmla="*/ 229 h 231"/>
                <a:gd name="T2" fmla="*/ 6 w 442"/>
                <a:gd name="T3" fmla="*/ 229 h 231"/>
                <a:gd name="T4" fmla="*/ 442 w 442"/>
                <a:gd name="T5" fmla="*/ 12 h 231"/>
                <a:gd name="T6" fmla="*/ 438 w 442"/>
                <a:gd name="T7" fmla="*/ 0 h 231"/>
                <a:gd name="T8" fmla="*/ 0 w 442"/>
                <a:gd name="T9" fmla="*/ 219 h 231"/>
                <a:gd name="T10" fmla="*/ 6 w 442"/>
                <a:gd name="T11" fmla="*/ 219 h 231"/>
                <a:gd name="T12" fmla="*/ 0 w 442"/>
                <a:gd name="T13" fmla="*/ 229 h 231"/>
                <a:gd name="T14" fmla="*/ 2 w 442"/>
                <a:gd name="T15" fmla="*/ 231 h 231"/>
                <a:gd name="T16" fmla="*/ 6 w 442"/>
                <a:gd name="T17" fmla="*/ 229 h 231"/>
                <a:gd name="T18" fmla="*/ 0 w 442"/>
                <a:gd name="T19" fmla="*/ 229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2" h="231">
                  <a:moveTo>
                    <a:pt x="0" y="229"/>
                  </a:moveTo>
                  <a:lnTo>
                    <a:pt x="6" y="229"/>
                  </a:lnTo>
                  <a:lnTo>
                    <a:pt x="442" y="12"/>
                  </a:lnTo>
                  <a:lnTo>
                    <a:pt x="438" y="0"/>
                  </a:lnTo>
                  <a:lnTo>
                    <a:pt x="0" y="219"/>
                  </a:lnTo>
                  <a:lnTo>
                    <a:pt x="6" y="219"/>
                  </a:lnTo>
                  <a:lnTo>
                    <a:pt x="0" y="229"/>
                  </a:lnTo>
                  <a:lnTo>
                    <a:pt x="2" y="231"/>
                  </a:lnTo>
                  <a:lnTo>
                    <a:pt x="6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0" name="Freeform 30">
              <a:extLst>
                <a:ext uri="{FF2B5EF4-FFF2-40B4-BE49-F238E27FC236}">
                  <a16:creationId xmlns:a16="http://schemas.microsoft.com/office/drawing/2014/main" id="{212E640C-28F3-0E56-5498-D2308BCF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" y="1589"/>
              <a:ext cx="453" cy="229"/>
            </a:xfrm>
            <a:custGeom>
              <a:avLst/>
              <a:gdLst>
                <a:gd name="T0" fmla="*/ 10 w 453"/>
                <a:gd name="T1" fmla="*/ 0 h 229"/>
                <a:gd name="T2" fmla="*/ 10 w 453"/>
                <a:gd name="T3" fmla="*/ 12 h 229"/>
                <a:gd name="T4" fmla="*/ 447 w 453"/>
                <a:gd name="T5" fmla="*/ 229 h 229"/>
                <a:gd name="T6" fmla="*/ 453 w 453"/>
                <a:gd name="T7" fmla="*/ 219 h 229"/>
                <a:gd name="T8" fmla="*/ 16 w 453"/>
                <a:gd name="T9" fmla="*/ 0 h 229"/>
                <a:gd name="T10" fmla="*/ 16 w 453"/>
                <a:gd name="T11" fmla="*/ 12 h 229"/>
                <a:gd name="T12" fmla="*/ 10 w 453"/>
                <a:gd name="T13" fmla="*/ 0 h 229"/>
                <a:gd name="T14" fmla="*/ 0 w 453"/>
                <a:gd name="T15" fmla="*/ 6 h 229"/>
                <a:gd name="T16" fmla="*/ 10 w 453"/>
                <a:gd name="T17" fmla="*/ 12 h 229"/>
                <a:gd name="T18" fmla="*/ 10 w 453"/>
                <a:gd name="T19" fmla="*/ 0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" h="229">
                  <a:moveTo>
                    <a:pt x="10" y="0"/>
                  </a:moveTo>
                  <a:lnTo>
                    <a:pt x="10" y="12"/>
                  </a:lnTo>
                  <a:lnTo>
                    <a:pt x="447" y="229"/>
                  </a:lnTo>
                  <a:lnTo>
                    <a:pt x="453" y="219"/>
                  </a:lnTo>
                  <a:lnTo>
                    <a:pt x="16" y="0"/>
                  </a:lnTo>
                  <a:lnTo>
                    <a:pt x="16" y="1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10" y="1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1" name="Freeform 31">
              <a:extLst>
                <a:ext uri="{FF2B5EF4-FFF2-40B4-BE49-F238E27FC236}">
                  <a16:creationId xmlns:a16="http://schemas.microsoft.com/office/drawing/2014/main" id="{1073A89D-99E7-EAE8-BE52-44CC9A1B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1589"/>
              <a:ext cx="445" cy="229"/>
            </a:xfrm>
            <a:custGeom>
              <a:avLst/>
              <a:gdLst>
                <a:gd name="T0" fmla="*/ 11 w 445"/>
                <a:gd name="T1" fmla="*/ 225 h 229"/>
                <a:gd name="T2" fmla="*/ 9 w 445"/>
                <a:gd name="T3" fmla="*/ 229 h 229"/>
                <a:gd name="T4" fmla="*/ 445 w 445"/>
                <a:gd name="T5" fmla="*/ 12 h 229"/>
                <a:gd name="T6" fmla="*/ 441 w 445"/>
                <a:gd name="T7" fmla="*/ 0 h 229"/>
                <a:gd name="T8" fmla="*/ 3 w 445"/>
                <a:gd name="T9" fmla="*/ 219 h 229"/>
                <a:gd name="T10" fmla="*/ 0 w 445"/>
                <a:gd name="T11" fmla="*/ 225 h 229"/>
                <a:gd name="T12" fmla="*/ 3 w 445"/>
                <a:gd name="T13" fmla="*/ 219 h 229"/>
                <a:gd name="T14" fmla="*/ 0 w 445"/>
                <a:gd name="T15" fmla="*/ 221 h 229"/>
                <a:gd name="T16" fmla="*/ 0 w 445"/>
                <a:gd name="T17" fmla="*/ 225 h 229"/>
                <a:gd name="T18" fmla="*/ 11 w 445"/>
                <a:gd name="T19" fmla="*/ 225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11" y="225"/>
                  </a:moveTo>
                  <a:lnTo>
                    <a:pt x="9" y="229"/>
                  </a:lnTo>
                  <a:lnTo>
                    <a:pt x="445" y="12"/>
                  </a:lnTo>
                  <a:lnTo>
                    <a:pt x="441" y="0"/>
                  </a:lnTo>
                  <a:lnTo>
                    <a:pt x="3" y="219"/>
                  </a:lnTo>
                  <a:lnTo>
                    <a:pt x="0" y="225"/>
                  </a:lnTo>
                  <a:lnTo>
                    <a:pt x="3" y="219"/>
                  </a:lnTo>
                  <a:lnTo>
                    <a:pt x="0" y="221"/>
                  </a:lnTo>
                  <a:lnTo>
                    <a:pt x="0" y="225"/>
                  </a:lnTo>
                  <a:lnTo>
                    <a:pt x="11" y="22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2" name="Freeform 32">
              <a:extLst>
                <a:ext uri="{FF2B5EF4-FFF2-40B4-BE49-F238E27FC236}">
                  <a16:creationId xmlns:a16="http://schemas.microsoft.com/office/drawing/2014/main" id="{A021FA18-35C6-2B1A-4A5E-98E174B24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1814"/>
              <a:ext cx="11" cy="555"/>
            </a:xfrm>
            <a:custGeom>
              <a:avLst/>
              <a:gdLst>
                <a:gd name="T0" fmla="*/ 3 w 11"/>
                <a:gd name="T1" fmla="*/ 539 h 555"/>
                <a:gd name="T2" fmla="*/ 11 w 11"/>
                <a:gd name="T3" fmla="*/ 545 h 555"/>
                <a:gd name="T4" fmla="*/ 11 w 11"/>
                <a:gd name="T5" fmla="*/ 0 h 555"/>
                <a:gd name="T6" fmla="*/ 0 w 11"/>
                <a:gd name="T7" fmla="*/ 0 h 555"/>
                <a:gd name="T8" fmla="*/ 0 w 11"/>
                <a:gd name="T9" fmla="*/ 545 h 555"/>
                <a:gd name="T10" fmla="*/ 9 w 11"/>
                <a:gd name="T11" fmla="*/ 551 h 555"/>
                <a:gd name="T12" fmla="*/ 0 w 11"/>
                <a:gd name="T13" fmla="*/ 545 h 555"/>
                <a:gd name="T14" fmla="*/ 0 w 11"/>
                <a:gd name="T15" fmla="*/ 555 h 555"/>
                <a:gd name="T16" fmla="*/ 9 w 11"/>
                <a:gd name="T17" fmla="*/ 551 h 555"/>
                <a:gd name="T18" fmla="*/ 3 w 11"/>
                <a:gd name="T19" fmla="*/ 539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5">
                  <a:moveTo>
                    <a:pt x="3" y="539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9" y="551"/>
                  </a:lnTo>
                  <a:lnTo>
                    <a:pt x="0" y="545"/>
                  </a:lnTo>
                  <a:lnTo>
                    <a:pt x="0" y="555"/>
                  </a:lnTo>
                  <a:lnTo>
                    <a:pt x="9" y="551"/>
                  </a:lnTo>
                  <a:lnTo>
                    <a:pt x="3" y="53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3" name="Freeform 33">
              <a:extLst>
                <a:ext uri="{FF2B5EF4-FFF2-40B4-BE49-F238E27FC236}">
                  <a16:creationId xmlns:a16="http://schemas.microsoft.com/office/drawing/2014/main" id="{4E161A30-1163-7E16-24A3-725C46498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2136"/>
              <a:ext cx="446" cy="229"/>
            </a:xfrm>
            <a:custGeom>
              <a:avLst/>
              <a:gdLst>
                <a:gd name="T0" fmla="*/ 434 w 446"/>
                <a:gd name="T1" fmla="*/ 4 h 229"/>
                <a:gd name="T2" fmla="*/ 438 w 446"/>
                <a:gd name="T3" fmla="*/ 0 h 229"/>
                <a:gd name="T4" fmla="*/ 0 w 446"/>
                <a:gd name="T5" fmla="*/ 217 h 229"/>
                <a:gd name="T6" fmla="*/ 6 w 446"/>
                <a:gd name="T7" fmla="*/ 229 h 229"/>
                <a:gd name="T8" fmla="*/ 442 w 446"/>
                <a:gd name="T9" fmla="*/ 10 h 229"/>
                <a:gd name="T10" fmla="*/ 446 w 446"/>
                <a:gd name="T11" fmla="*/ 4 h 229"/>
                <a:gd name="T12" fmla="*/ 442 w 446"/>
                <a:gd name="T13" fmla="*/ 10 h 229"/>
                <a:gd name="T14" fmla="*/ 446 w 446"/>
                <a:gd name="T15" fmla="*/ 8 h 229"/>
                <a:gd name="T16" fmla="*/ 446 w 446"/>
                <a:gd name="T17" fmla="*/ 4 h 229"/>
                <a:gd name="T18" fmla="*/ 434 w 446"/>
                <a:gd name="T19" fmla="*/ 4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6" h="229">
                  <a:moveTo>
                    <a:pt x="434" y="4"/>
                  </a:moveTo>
                  <a:lnTo>
                    <a:pt x="438" y="0"/>
                  </a:lnTo>
                  <a:lnTo>
                    <a:pt x="0" y="217"/>
                  </a:lnTo>
                  <a:lnTo>
                    <a:pt x="6" y="229"/>
                  </a:lnTo>
                  <a:lnTo>
                    <a:pt x="442" y="10"/>
                  </a:lnTo>
                  <a:lnTo>
                    <a:pt x="446" y="4"/>
                  </a:lnTo>
                  <a:lnTo>
                    <a:pt x="442" y="10"/>
                  </a:lnTo>
                  <a:lnTo>
                    <a:pt x="446" y="8"/>
                  </a:lnTo>
                  <a:lnTo>
                    <a:pt x="446" y="4"/>
                  </a:lnTo>
                  <a:lnTo>
                    <a:pt x="43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4" name="Freeform 34">
              <a:extLst>
                <a:ext uri="{FF2B5EF4-FFF2-40B4-BE49-F238E27FC236}">
                  <a16:creationId xmlns:a16="http://schemas.microsoft.com/office/drawing/2014/main" id="{77E5A33E-3D87-275F-35ED-BAF2F0317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1586"/>
              <a:ext cx="12" cy="554"/>
            </a:xfrm>
            <a:custGeom>
              <a:avLst/>
              <a:gdLst>
                <a:gd name="T0" fmla="*/ 8 w 12"/>
                <a:gd name="T1" fmla="*/ 15 h 554"/>
                <a:gd name="T2" fmla="*/ 0 w 12"/>
                <a:gd name="T3" fmla="*/ 9 h 554"/>
                <a:gd name="T4" fmla="*/ 0 w 12"/>
                <a:gd name="T5" fmla="*/ 554 h 554"/>
                <a:gd name="T6" fmla="*/ 12 w 12"/>
                <a:gd name="T7" fmla="*/ 554 h 554"/>
                <a:gd name="T8" fmla="*/ 12 w 12"/>
                <a:gd name="T9" fmla="*/ 9 h 554"/>
                <a:gd name="T10" fmla="*/ 4 w 12"/>
                <a:gd name="T11" fmla="*/ 3 h 554"/>
                <a:gd name="T12" fmla="*/ 12 w 12"/>
                <a:gd name="T13" fmla="*/ 9 h 554"/>
                <a:gd name="T14" fmla="*/ 12 w 12"/>
                <a:gd name="T15" fmla="*/ 0 h 554"/>
                <a:gd name="T16" fmla="*/ 4 w 12"/>
                <a:gd name="T17" fmla="*/ 3 h 554"/>
                <a:gd name="T18" fmla="*/ 8 w 12"/>
                <a:gd name="T19" fmla="*/ 15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4">
                  <a:moveTo>
                    <a:pt x="8" y="15"/>
                  </a:moveTo>
                  <a:lnTo>
                    <a:pt x="0" y="9"/>
                  </a:lnTo>
                  <a:lnTo>
                    <a:pt x="0" y="554"/>
                  </a:lnTo>
                  <a:lnTo>
                    <a:pt x="12" y="554"/>
                  </a:lnTo>
                  <a:lnTo>
                    <a:pt x="12" y="9"/>
                  </a:lnTo>
                  <a:lnTo>
                    <a:pt x="4" y="3"/>
                  </a:lnTo>
                  <a:lnTo>
                    <a:pt x="12" y="9"/>
                  </a:lnTo>
                  <a:lnTo>
                    <a:pt x="12" y="0"/>
                  </a:lnTo>
                  <a:lnTo>
                    <a:pt x="4" y="3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5" name="Freeform 35">
              <a:extLst>
                <a:ext uri="{FF2B5EF4-FFF2-40B4-BE49-F238E27FC236}">
                  <a16:creationId xmlns:a16="http://schemas.microsoft.com/office/drawing/2014/main" id="{6E617068-57CE-4790-7254-6619517CE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" y="1589"/>
              <a:ext cx="445" cy="229"/>
            </a:xfrm>
            <a:custGeom>
              <a:avLst/>
              <a:gdLst>
                <a:gd name="T0" fmla="*/ 445 w 445"/>
                <a:gd name="T1" fmla="*/ 225 h 229"/>
                <a:gd name="T2" fmla="*/ 443 w 445"/>
                <a:gd name="T3" fmla="*/ 219 h 229"/>
                <a:gd name="T4" fmla="*/ 6 w 445"/>
                <a:gd name="T5" fmla="*/ 0 h 229"/>
                <a:gd name="T6" fmla="*/ 0 w 445"/>
                <a:gd name="T7" fmla="*/ 12 h 229"/>
                <a:gd name="T8" fmla="*/ 437 w 445"/>
                <a:gd name="T9" fmla="*/ 229 h 229"/>
                <a:gd name="T10" fmla="*/ 434 w 445"/>
                <a:gd name="T11" fmla="*/ 225 h 229"/>
                <a:gd name="T12" fmla="*/ 445 w 445"/>
                <a:gd name="T13" fmla="*/ 225 h 229"/>
                <a:gd name="T14" fmla="*/ 445 w 445"/>
                <a:gd name="T15" fmla="*/ 221 h 229"/>
                <a:gd name="T16" fmla="*/ 443 w 445"/>
                <a:gd name="T17" fmla="*/ 219 h 229"/>
                <a:gd name="T18" fmla="*/ 445 w 445"/>
                <a:gd name="T19" fmla="*/ 225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445" y="225"/>
                  </a:moveTo>
                  <a:lnTo>
                    <a:pt x="443" y="219"/>
                  </a:lnTo>
                  <a:lnTo>
                    <a:pt x="6" y="0"/>
                  </a:lnTo>
                  <a:lnTo>
                    <a:pt x="0" y="12"/>
                  </a:lnTo>
                  <a:lnTo>
                    <a:pt x="437" y="229"/>
                  </a:lnTo>
                  <a:lnTo>
                    <a:pt x="434" y="225"/>
                  </a:lnTo>
                  <a:lnTo>
                    <a:pt x="445" y="225"/>
                  </a:lnTo>
                  <a:lnTo>
                    <a:pt x="445" y="221"/>
                  </a:lnTo>
                  <a:lnTo>
                    <a:pt x="443" y="219"/>
                  </a:lnTo>
                  <a:lnTo>
                    <a:pt x="445" y="22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6" name="Freeform 36">
              <a:extLst>
                <a:ext uri="{FF2B5EF4-FFF2-40B4-BE49-F238E27FC236}">
                  <a16:creationId xmlns:a16="http://schemas.microsoft.com/office/drawing/2014/main" id="{D55F8D51-AC88-4E55-C608-A844A15AA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1" y="1814"/>
              <a:ext cx="11" cy="555"/>
            </a:xfrm>
            <a:custGeom>
              <a:avLst/>
              <a:gdLst>
                <a:gd name="T0" fmla="*/ 3 w 11"/>
                <a:gd name="T1" fmla="*/ 551 h 555"/>
                <a:gd name="T2" fmla="*/ 11 w 11"/>
                <a:gd name="T3" fmla="*/ 545 h 555"/>
                <a:gd name="T4" fmla="*/ 11 w 11"/>
                <a:gd name="T5" fmla="*/ 0 h 555"/>
                <a:gd name="T6" fmla="*/ 0 w 11"/>
                <a:gd name="T7" fmla="*/ 0 h 555"/>
                <a:gd name="T8" fmla="*/ 0 w 11"/>
                <a:gd name="T9" fmla="*/ 545 h 555"/>
                <a:gd name="T10" fmla="*/ 9 w 11"/>
                <a:gd name="T11" fmla="*/ 539 h 555"/>
                <a:gd name="T12" fmla="*/ 3 w 11"/>
                <a:gd name="T13" fmla="*/ 551 h 555"/>
                <a:gd name="T14" fmla="*/ 11 w 11"/>
                <a:gd name="T15" fmla="*/ 555 h 555"/>
                <a:gd name="T16" fmla="*/ 11 w 11"/>
                <a:gd name="T17" fmla="*/ 545 h 555"/>
                <a:gd name="T18" fmla="*/ 3 w 11"/>
                <a:gd name="T19" fmla="*/ 551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5">
                  <a:moveTo>
                    <a:pt x="3" y="551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9" y="539"/>
                  </a:lnTo>
                  <a:lnTo>
                    <a:pt x="3" y="551"/>
                  </a:lnTo>
                  <a:lnTo>
                    <a:pt x="11" y="555"/>
                  </a:lnTo>
                  <a:lnTo>
                    <a:pt x="11" y="545"/>
                  </a:lnTo>
                  <a:lnTo>
                    <a:pt x="3" y="55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7" name="Freeform 37">
              <a:extLst>
                <a:ext uri="{FF2B5EF4-FFF2-40B4-BE49-F238E27FC236}">
                  <a16:creationId xmlns:a16="http://schemas.microsoft.com/office/drawing/2014/main" id="{C3F2D5B9-ED01-E0B5-9AB1-03ACB848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" y="2136"/>
              <a:ext cx="445" cy="229"/>
            </a:xfrm>
            <a:custGeom>
              <a:avLst/>
              <a:gdLst>
                <a:gd name="T0" fmla="*/ 0 w 445"/>
                <a:gd name="T1" fmla="*/ 4 h 229"/>
                <a:gd name="T2" fmla="*/ 2 w 445"/>
                <a:gd name="T3" fmla="*/ 10 h 229"/>
                <a:gd name="T4" fmla="*/ 439 w 445"/>
                <a:gd name="T5" fmla="*/ 229 h 229"/>
                <a:gd name="T6" fmla="*/ 445 w 445"/>
                <a:gd name="T7" fmla="*/ 217 h 229"/>
                <a:gd name="T8" fmla="*/ 8 w 445"/>
                <a:gd name="T9" fmla="*/ 0 h 229"/>
                <a:gd name="T10" fmla="*/ 12 w 445"/>
                <a:gd name="T11" fmla="*/ 4 h 229"/>
                <a:gd name="T12" fmla="*/ 0 w 445"/>
                <a:gd name="T13" fmla="*/ 4 h 229"/>
                <a:gd name="T14" fmla="*/ 0 w 445"/>
                <a:gd name="T15" fmla="*/ 8 h 229"/>
                <a:gd name="T16" fmla="*/ 2 w 445"/>
                <a:gd name="T17" fmla="*/ 10 h 229"/>
                <a:gd name="T18" fmla="*/ 0 w 445"/>
                <a:gd name="T19" fmla="*/ 4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0" y="4"/>
                  </a:moveTo>
                  <a:lnTo>
                    <a:pt x="2" y="10"/>
                  </a:lnTo>
                  <a:lnTo>
                    <a:pt x="439" y="229"/>
                  </a:lnTo>
                  <a:lnTo>
                    <a:pt x="445" y="217"/>
                  </a:lnTo>
                  <a:lnTo>
                    <a:pt x="8" y="0"/>
                  </a:lnTo>
                  <a:lnTo>
                    <a:pt x="12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28" name="Freeform 38">
              <a:extLst>
                <a:ext uri="{FF2B5EF4-FFF2-40B4-BE49-F238E27FC236}">
                  <a16:creationId xmlns:a16="http://schemas.microsoft.com/office/drawing/2014/main" id="{C9E9E206-7BB3-923A-205D-C47F1603E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" y="1586"/>
              <a:ext cx="12" cy="554"/>
            </a:xfrm>
            <a:custGeom>
              <a:avLst/>
              <a:gdLst>
                <a:gd name="T0" fmla="*/ 8 w 12"/>
                <a:gd name="T1" fmla="*/ 3 h 554"/>
                <a:gd name="T2" fmla="*/ 0 w 12"/>
                <a:gd name="T3" fmla="*/ 9 h 554"/>
                <a:gd name="T4" fmla="*/ 0 w 12"/>
                <a:gd name="T5" fmla="*/ 554 h 554"/>
                <a:gd name="T6" fmla="*/ 12 w 12"/>
                <a:gd name="T7" fmla="*/ 554 h 554"/>
                <a:gd name="T8" fmla="*/ 12 w 12"/>
                <a:gd name="T9" fmla="*/ 9 h 554"/>
                <a:gd name="T10" fmla="*/ 2 w 12"/>
                <a:gd name="T11" fmla="*/ 15 h 554"/>
                <a:gd name="T12" fmla="*/ 8 w 12"/>
                <a:gd name="T13" fmla="*/ 3 h 554"/>
                <a:gd name="T14" fmla="*/ 0 w 12"/>
                <a:gd name="T15" fmla="*/ 0 h 554"/>
                <a:gd name="T16" fmla="*/ 0 w 12"/>
                <a:gd name="T17" fmla="*/ 9 h 554"/>
                <a:gd name="T18" fmla="*/ 8 w 12"/>
                <a:gd name="T19" fmla="*/ 3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4">
                  <a:moveTo>
                    <a:pt x="8" y="3"/>
                  </a:moveTo>
                  <a:lnTo>
                    <a:pt x="0" y="9"/>
                  </a:lnTo>
                  <a:lnTo>
                    <a:pt x="0" y="554"/>
                  </a:lnTo>
                  <a:lnTo>
                    <a:pt x="12" y="554"/>
                  </a:lnTo>
                  <a:lnTo>
                    <a:pt x="12" y="9"/>
                  </a:lnTo>
                  <a:lnTo>
                    <a:pt x="2" y="15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14691" name="Rectangle 39">
            <a:extLst>
              <a:ext uri="{FF2B5EF4-FFF2-40B4-BE49-F238E27FC236}">
                <a16:creationId xmlns:a16="http://schemas.microsoft.com/office/drawing/2014/main" id="{C310A72E-20AD-E881-461C-E8EE33C9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86400"/>
            <a:ext cx="12573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Tempo</a:t>
            </a:r>
          </a:p>
        </p:txBody>
      </p:sp>
      <p:sp>
        <p:nvSpPr>
          <p:cNvPr id="114692" name="Rectangle 40">
            <a:extLst>
              <a:ext uri="{FF2B5EF4-FFF2-40B4-BE49-F238E27FC236}">
                <a16:creationId xmlns:a16="http://schemas.microsoft.com/office/drawing/2014/main" id="{B0422975-9A0F-CA47-B8BD-D73B2624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3260725"/>
            <a:ext cx="15763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Prodotti</a:t>
            </a:r>
          </a:p>
        </p:txBody>
      </p:sp>
      <p:sp>
        <p:nvSpPr>
          <p:cNvPr id="114693" name="Rectangle 41">
            <a:extLst>
              <a:ext uri="{FF2B5EF4-FFF2-40B4-BE49-F238E27FC236}">
                <a16:creationId xmlns:a16="http://schemas.microsoft.com/office/drawing/2014/main" id="{B3980C02-7D4A-B577-713A-429E0400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3416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Aree di mercato</a:t>
            </a:r>
            <a:endParaRPr lang="it-IT" altLang="it-IT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8D3A96BA-1723-91CC-B786-CC9CE9629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it-IT" altLang="it-IT"/>
              <a:t>La precedente analisi si puo</a:t>
            </a:r>
            <a:r>
              <a:rPr lang="ja-JP" altLang="it-IT"/>
              <a:t>’</a:t>
            </a:r>
            <a:r>
              <a:rPr lang="it-IT" altLang="ja-JP"/>
              <a:t> effettuare con la query</a:t>
            </a:r>
            <a:endParaRPr lang="it-IT" altLang="it-IT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CE08E92-A76B-0905-CC16-F000763C1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267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t-IT" altLang="it-IT">
                <a:solidFill>
                  <a:schemeClr val="accent2"/>
                </a:solidFill>
              </a:rPr>
              <a:t>Vendite (</a:t>
            </a:r>
            <a:r>
              <a:rPr lang="it-IT" altLang="it-IT" u="sng">
                <a:solidFill>
                  <a:schemeClr val="accent2"/>
                </a:solidFill>
              </a:rPr>
              <a:t>Regione, NomeP, Mese-dell-anno</a:t>
            </a:r>
            <a:r>
              <a:rPr lang="it-IT" altLang="it-IT">
                <a:solidFill>
                  <a:schemeClr val="accent2"/>
                </a:solidFill>
              </a:rPr>
              <a:t>, Quantita</a:t>
            </a:r>
            <a:r>
              <a:rPr lang="ja-JP" altLang="it-IT">
                <a:solidFill>
                  <a:schemeClr val="accent2"/>
                </a:solidFill>
              </a:rPr>
              <a:t>’</a:t>
            </a:r>
            <a:r>
              <a:rPr lang="it-IT" altLang="ja-JP">
                <a:solidFill>
                  <a:schemeClr val="accent2"/>
                </a:solidFill>
              </a:rPr>
              <a:t>)</a:t>
            </a:r>
          </a:p>
          <a:p>
            <a:pPr>
              <a:buFontTx/>
              <a:buNone/>
              <a:defRPr/>
            </a:pPr>
            <a:endParaRPr lang="it-IT" altLang="it-IT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SELECT NomeP, Mese_dell_Anno, SUM (Quantita</a:t>
            </a:r>
            <a:r>
              <a:rPr lang="ja-JP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it-IT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From  VENDITE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WHERE REGIONE = </a:t>
            </a:r>
            <a:r>
              <a:rPr lang="ja-JP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it-IT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Lombardia</a:t>
            </a:r>
            <a:r>
              <a:rPr lang="ja-JP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endParaRPr lang="it-IT" altLang="ja-JP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GROUP BY NomeP, Mese_dell_Anno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it-IT" altLang="it-IT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it-IT" altLang="it-IT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D5B655E1-EE8C-1D8C-0EF4-96D2311AC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it-IT" altLang="it-IT"/>
              <a:t>Se invece si vuole aggregare per area goegrafica …….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687D83C-F0AB-A00D-3653-361C5983E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267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solidFill>
                  <a:schemeClr val="accent2"/>
                </a:solidFill>
              </a:rPr>
              <a:t>Vendite (</a:t>
            </a:r>
            <a:r>
              <a:rPr lang="it-IT" altLang="it-IT" sz="2400" u="sng">
                <a:solidFill>
                  <a:schemeClr val="accent2"/>
                </a:solidFill>
              </a:rPr>
              <a:t>Regione, NomeP, Mese-dell-anno</a:t>
            </a:r>
            <a:r>
              <a:rPr lang="it-IT" altLang="it-IT" sz="2400">
                <a:solidFill>
                  <a:schemeClr val="accent2"/>
                </a:solidFill>
              </a:rPr>
              <a:t>, Quantita</a:t>
            </a:r>
            <a:r>
              <a:rPr lang="ja-JP" altLang="it-IT" sz="2400">
                <a:solidFill>
                  <a:schemeClr val="accent2"/>
                </a:solidFill>
              </a:rPr>
              <a:t>’</a:t>
            </a:r>
            <a:r>
              <a:rPr lang="it-IT" altLang="ja-JP" sz="2400">
                <a:solidFill>
                  <a:schemeClr val="accent2"/>
                </a:solidFill>
              </a:rPr>
              <a:t>)</a:t>
            </a:r>
            <a:r>
              <a:rPr lang="it-IT" altLang="ja-JP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solidFill>
                  <a:schemeClr val="accent2"/>
                </a:solidFill>
              </a:rPr>
              <a:t>Aree di mercato (</a:t>
            </a:r>
            <a:r>
              <a:rPr lang="it-IT" altLang="it-IT" sz="2400" u="sng">
                <a:solidFill>
                  <a:schemeClr val="accent2"/>
                </a:solidFill>
              </a:rPr>
              <a:t>Regione</a:t>
            </a:r>
            <a:r>
              <a:rPr lang="it-IT" altLang="it-IT" sz="2400">
                <a:solidFill>
                  <a:schemeClr val="accent2"/>
                </a:solidFill>
              </a:rPr>
              <a:t>, Zona goegrafica)</a:t>
            </a:r>
            <a:r>
              <a:rPr lang="it-IT" altLang="it-IT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it-IT" altLang="it-IT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SELECT NomeP, </a:t>
            </a:r>
            <a:r>
              <a:rPr lang="it-IT" altLang="it-IT" sz="2400"/>
              <a:t>Zona goegrafica</a:t>
            </a: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it-IT" altLang="it-IT" sz="2400"/>
              <a:t>Mese-dell-anno,</a:t>
            </a: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SUM (Quantita</a:t>
            </a:r>
            <a:r>
              <a:rPr lang="ja-JP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it-IT" altLang="ja-JP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From  VENDITE, AREE_DI_MERCATO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WHERE VENDITE. Regione.= AREE_DI_MERCATO.Regione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GROUP BY NomeP, </a:t>
            </a:r>
            <a:r>
              <a:rPr lang="it-IT" altLang="it-IT" sz="2400"/>
              <a:t>Zona goegrafica</a:t>
            </a: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it-IT" altLang="it-IT" sz="2400"/>
              <a:t>Mese-dell-anno</a:t>
            </a:r>
            <a:r>
              <a:rPr lang="it-IT" altLang="it-IT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it-IT" altLang="it-IT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it-IT" altLang="it-IT" sz="2400">
              <a:solidFill>
                <a:srgbClr val="66FFCC"/>
              </a:solidFill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85268980-CF5F-386D-1529-29D735D6F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84582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latin typeface="Comic Sans MS" panose="030F0902030302020204" pitchFamily="66" charset="0"/>
              </a:rPr>
              <a:t>Il </a:t>
            </a:r>
            <a:r>
              <a:rPr lang="it-IT" altLang="it-IT" b="1">
                <a:solidFill>
                  <a:schemeClr val="accent2"/>
                </a:solidFill>
                <a:latin typeface="Comic Sans MS" panose="030F0902030302020204" pitchFamily="66" charset="0"/>
              </a:rPr>
              <a:t>manager di prodotto</a:t>
            </a:r>
            <a:r>
              <a:rPr lang="it-IT" altLang="it-IT" b="1">
                <a:latin typeface="Comic Sans MS" panose="030F0902030302020204" pitchFamily="66" charset="0"/>
              </a:rPr>
              <a:t> e’ interessato alla vendita di un prodotto in tutti i periodi e in tutte le aree goegrafiche</a:t>
            </a:r>
            <a:r>
              <a:rPr lang="it-IT" altLang="it-IT" b="1"/>
              <a:t> </a:t>
            </a:r>
            <a:endParaRPr lang="it-IT" altLang="it-IT" b="1">
              <a:latin typeface="Lucida Sans Unicode" panose="020B0602030504020204" pitchFamily="34" charset="0"/>
            </a:endParaRPr>
          </a:p>
        </p:txBody>
      </p:sp>
      <p:grpSp>
        <p:nvGrpSpPr>
          <p:cNvPr id="117762" name="Group 3">
            <a:extLst>
              <a:ext uri="{FF2B5EF4-FFF2-40B4-BE49-F238E27FC236}">
                <a16:creationId xmlns:a16="http://schemas.microsoft.com/office/drawing/2014/main" id="{2D668678-C4B0-EAF1-0CA6-D94DA84622F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362200"/>
            <a:ext cx="3565525" cy="3962400"/>
            <a:chOff x="2578" y="1296"/>
            <a:chExt cx="898" cy="998"/>
          </a:xfrm>
        </p:grpSpPr>
        <p:sp>
          <p:nvSpPr>
            <p:cNvPr id="117766" name="Freeform 4">
              <a:extLst>
                <a:ext uri="{FF2B5EF4-FFF2-40B4-BE49-F238E27FC236}">
                  <a16:creationId xmlns:a16="http://schemas.microsoft.com/office/drawing/2014/main" id="{F7D4EF38-0A3D-DB7E-FB89-F7DC2583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843"/>
              <a:ext cx="441" cy="228"/>
            </a:xfrm>
            <a:custGeom>
              <a:avLst/>
              <a:gdLst>
                <a:gd name="T0" fmla="*/ 439 w 441"/>
                <a:gd name="T1" fmla="*/ 223 h 228"/>
                <a:gd name="T2" fmla="*/ 441 w 441"/>
                <a:gd name="T3" fmla="*/ 217 h 228"/>
                <a:gd name="T4" fmla="*/ 3 w 441"/>
                <a:gd name="T5" fmla="*/ 0 h 228"/>
                <a:gd name="T6" fmla="*/ 0 w 441"/>
                <a:gd name="T7" fmla="*/ 10 h 228"/>
                <a:gd name="T8" fmla="*/ 435 w 441"/>
                <a:gd name="T9" fmla="*/ 228 h 228"/>
                <a:gd name="T10" fmla="*/ 439 w 441"/>
                <a:gd name="T11" fmla="*/ 223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1" h="228">
                  <a:moveTo>
                    <a:pt x="439" y="223"/>
                  </a:moveTo>
                  <a:lnTo>
                    <a:pt x="441" y="217"/>
                  </a:lnTo>
                  <a:lnTo>
                    <a:pt x="3" y="0"/>
                  </a:lnTo>
                  <a:lnTo>
                    <a:pt x="0" y="10"/>
                  </a:lnTo>
                  <a:lnTo>
                    <a:pt x="435" y="228"/>
                  </a:lnTo>
                  <a:lnTo>
                    <a:pt x="439" y="2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67" name="Freeform 5">
              <a:extLst>
                <a:ext uri="{FF2B5EF4-FFF2-40B4-BE49-F238E27FC236}">
                  <a16:creationId xmlns:a16="http://schemas.microsoft.com/office/drawing/2014/main" id="{430869C6-24ED-F797-F87C-15CF841E1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843"/>
              <a:ext cx="441" cy="228"/>
            </a:xfrm>
            <a:custGeom>
              <a:avLst/>
              <a:gdLst>
                <a:gd name="T0" fmla="*/ 439 w 441"/>
                <a:gd name="T1" fmla="*/ 4 h 228"/>
                <a:gd name="T2" fmla="*/ 438 w 441"/>
                <a:gd name="T3" fmla="*/ 0 h 228"/>
                <a:gd name="T4" fmla="*/ 0 w 441"/>
                <a:gd name="T5" fmla="*/ 217 h 228"/>
                <a:gd name="T6" fmla="*/ 6 w 441"/>
                <a:gd name="T7" fmla="*/ 228 h 228"/>
                <a:gd name="T8" fmla="*/ 441 w 441"/>
                <a:gd name="T9" fmla="*/ 10 h 228"/>
                <a:gd name="T10" fmla="*/ 439 w 441"/>
                <a:gd name="T11" fmla="*/ 4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1" h="228">
                  <a:moveTo>
                    <a:pt x="439" y="4"/>
                  </a:moveTo>
                  <a:lnTo>
                    <a:pt x="438" y="0"/>
                  </a:lnTo>
                  <a:lnTo>
                    <a:pt x="0" y="217"/>
                  </a:lnTo>
                  <a:lnTo>
                    <a:pt x="6" y="228"/>
                  </a:lnTo>
                  <a:lnTo>
                    <a:pt x="441" y="10"/>
                  </a:lnTo>
                  <a:lnTo>
                    <a:pt x="439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68" name="Freeform 6">
              <a:extLst>
                <a:ext uri="{FF2B5EF4-FFF2-40B4-BE49-F238E27FC236}">
                  <a16:creationId xmlns:a16="http://schemas.microsoft.com/office/drawing/2014/main" id="{16CA69DE-7109-1177-A44A-3F0EB4A5C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302"/>
              <a:ext cx="11" cy="545"/>
            </a:xfrm>
            <a:custGeom>
              <a:avLst/>
              <a:gdLst>
                <a:gd name="T0" fmla="*/ 5 w 11"/>
                <a:gd name="T1" fmla="*/ 545 h 545"/>
                <a:gd name="T2" fmla="*/ 11 w 11"/>
                <a:gd name="T3" fmla="*/ 545 h 545"/>
                <a:gd name="T4" fmla="*/ 11 w 11"/>
                <a:gd name="T5" fmla="*/ 0 h 545"/>
                <a:gd name="T6" fmla="*/ 0 w 11"/>
                <a:gd name="T7" fmla="*/ 0 h 545"/>
                <a:gd name="T8" fmla="*/ 0 w 11"/>
                <a:gd name="T9" fmla="*/ 545 h 545"/>
                <a:gd name="T10" fmla="*/ 5 w 11"/>
                <a:gd name="T11" fmla="*/ 545 h 5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545">
                  <a:moveTo>
                    <a:pt x="5" y="545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5" y="54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69" name="Freeform 7">
              <a:extLst>
                <a:ext uri="{FF2B5EF4-FFF2-40B4-BE49-F238E27FC236}">
                  <a16:creationId xmlns:a16="http://schemas.microsoft.com/office/drawing/2014/main" id="{D5220818-4CE9-1286-5C54-F7C7F2BC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611"/>
              <a:ext cx="873" cy="437"/>
            </a:xfrm>
            <a:custGeom>
              <a:avLst/>
              <a:gdLst>
                <a:gd name="T0" fmla="*/ 0 w 873"/>
                <a:gd name="T1" fmla="*/ 219 h 437"/>
                <a:gd name="T2" fmla="*/ 435 w 873"/>
                <a:gd name="T3" fmla="*/ 0 h 437"/>
                <a:gd name="T4" fmla="*/ 873 w 873"/>
                <a:gd name="T5" fmla="*/ 219 h 437"/>
                <a:gd name="T6" fmla="*/ 435 w 873"/>
                <a:gd name="T7" fmla="*/ 437 h 437"/>
                <a:gd name="T8" fmla="*/ 0 w 873"/>
                <a:gd name="T9" fmla="*/ 219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3" h="437">
                  <a:moveTo>
                    <a:pt x="0" y="219"/>
                  </a:moveTo>
                  <a:lnTo>
                    <a:pt x="435" y="0"/>
                  </a:lnTo>
                  <a:lnTo>
                    <a:pt x="873" y="219"/>
                  </a:lnTo>
                  <a:lnTo>
                    <a:pt x="435" y="437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C0A1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0" name="Freeform 8">
              <a:extLst>
                <a:ext uri="{FF2B5EF4-FFF2-40B4-BE49-F238E27FC236}">
                  <a16:creationId xmlns:a16="http://schemas.microsoft.com/office/drawing/2014/main" id="{F855AF9B-69D0-E796-833E-92D8E66AC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05"/>
              <a:ext cx="441" cy="230"/>
            </a:xfrm>
            <a:custGeom>
              <a:avLst/>
              <a:gdLst>
                <a:gd name="T0" fmla="*/ 441 w 441"/>
                <a:gd name="T1" fmla="*/ 0 h 230"/>
                <a:gd name="T2" fmla="*/ 438 w 441"/>
                <a:gd name="T3" fmla="*/ 0 h 230"/>
                <a:gd name="T4" fmla="*/ 0 w 441"/>
                <a:gd name="T5" fmla="*/ 219 h 230"/>
                <a:gd name="T6" fmla="*/ 6 w 441"/>
                <a:gd name="T7" fmla="*/ 230 h 230"/>
                <a:gd name="T8" fmla="*/ 441 w 441"/>
                <a:gd name="T9" fmla="*/ 12 h 230"/>
                <a:gd name="T10" fmla="*/ 438 w 441"/>
                <a:gd name="T11" fmla="*/ 12 h 230"/>
                <a:gd name="T12" fmla="*/ 441 w 441"/>
                <a:gd name="T13" fmla="*/ 0 h 230"/>
                <a:gd name="T14" fmla="*/ 439 w 441"/>
                <a:gd name="T15" fmla="*/ 0 h 230"/>
                <a:gd name="T16" fmla="*/ 438 w 441"/>
                <a:gd name="T17" fmla="*/ 0 h 230"/>
                <a:gd name="T18" fmla="*/ 441 w 441"/>
                <a:gd name="T19" fmla="*/ 0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30">
                  <a:moveTo>
                    <a:pt x="441" y="0"/>
                  </a:moveTo>
                  <a:lnTo>
                    <a:pt x="438" y="0"/>
                  </a:lnTo>
                  <a:lnTo>
                    <a:pt x="0" y="219"/>
                  </a:lnTo>
                  <a:lnTo>
                    <a:pt x="6" y="230"/>
                  </a:lnTo>
                  <a:lnTo>
                    <a:pt x="441" y="12"/>
                  </a:lnTo>
                  <a:lnTo>
                    <a:pt x="438" y="12"/>
                  </a:lnTo>
                  <a:lnTo>
                    <a:pt x="441" y="0"/>
                  </a:lnTo>
                  <a:lnTo>
                    <a:pt x="439" y="0"/>
                  </a:lnTo>
                  <a:lnTo>
                    <a:pt x="438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1" name="Freeform 9">
              <a:extLst>
                <a:ext uri="{FF2B5EF4-FFF2-40B4-BE49-F238E27FC236}">
                  <a16:creationId xmlns:a16="http://schemas.microsoft.com/office/drawing/2014/main" id="{565BA353-3C18-F279-A896-E4105C95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05"/>
              <a:ext cx="450" cy="230"/>
            </a:xfrm>
            <a:custGeom>
              <a:avLst/>
              <a:gdLst>
                <a:gd name="T0" fmla="*/ 441 w 450"/>
                <a:gd name="T1" fmla="*/ 230 h 230"/>
                <a:gd name="T2" fmla="*/ 441 w 450"/>
                <a:gd name="T3" fmla="*/ 219 h 230"/>
                <a:gd name="T4" fmla="*/ 3 w 450"/>
                <a:gd name="T5" fmla="*/ 0 h 230"/>
                <a:gd name="T6" fmla="*/ 0 w 450"/>
                <a:gd name="T7" fmla="*/ 12 h 230"/>
                <a:gd name="T8" fmla="*/ 435 w 450"/>
                <a:gd name="T9" fmla="*/ 230 h 230"/>
                <a:gd name="T10" fmla="*/ 435 w 450"/>
                <a:gd name="T11" fmla="*/ 219 h 230"/>
                <a:gd name="T12" fmla="*/ 441 w 450"/>
                <a:gd name="T13" fmla="*/ 230 h 230"/>
                <a:gd name="T14" fmla="*/ 450 w 450"/>
                <a:gd name="T15" fmla="*/ 225 h 230"/>
                <a:gd name="T16" fmla="*/ 441 w 450"/>
                <a:gd name="T17" fmla="*/ 219 h 230"/>
                <a:gd name="T18" fmla="*/ 441 w 450"/>
                <a:gd name="T19" fmla="*/ 230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0" h="230">
                  <a:moveTo>
                    <a:pt x="441" y="230"/>
                  </a:moveTo>
                  <a:lnTo>
                    <a:pt x="441" y="219"/>
                  </a:lnTo>
                  <a:lnTo>
                    <a:pt x="3" y="0"/>
                  </a:lnTo>
                  <a:lnTo>
                    <a:pt x="0" y="12"/>
                  </a:lnTo>
                  <a:lnTo>
                    <a:pt x="435" y="230"/>
                  </a:lnTo>
                  <a:lnTo>
                    <a:pt x="435" y="219"/>
                  </a:lnTo>
                  <a:lnTo>
                    <a:pt x="441" y="230"/>
                  </a:lnTo>
                  <a:lnTo>
                    <a:pt x="450" y="225"/>
                  </a:lnTo>
                  <a:lnTo>
                    <a:pt x="441" y="219"/>
                  </a:lnTo>
                  <a:lnTo>
                    <a:pt x="441" y="2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2" name="Freeform 10">
              <a:extLst>
                <a:ext uri="{FF2B5EF4-FFF2-40B4-BE49-F238E27FC236}">
                  <a16:creationId xmlns:a16="http://schemas.microsoft.com/office/drawing/2014/main" id="{9F5B531A-5FE6-DEF8-F8A9-749ECA926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824"/>
              <a:ext cx="441" cy="230"/>
            </a:xfrm>
            <a:custGeom>
              <a:avLst/>
              <a:gdLst>
                <a:gd name="T0" fmla="*/ 0 w 441"/>
                <a:gd name="T1" fmla="*/ 228 h 230"/>
                <a:gd name="T2" fmla="*/ 3 w 441"/>
                <a:gd name="T3" fmla="*/ 228 h 230"/>
                <a:gd name="T4" fmla="*/ 441 w 441"/>
                <a:gd name="T5" fmla="*/ 11 h 230"/>
                <a:gd name="T6" fmla="*/ 435 w 441"/>
                <a:gd name="T7" fmla="*/ 0 h 230"/>
                <a:gd name="T8" fmla="*/ 0 w 441"/>
                <a:gd name="T9" fmla="*/ 219 h 230"/>
                <a:gd name="T10" fmla="*/ 3 w 441"/>
                <a:gd name="T11" fmla="*/ 219 h 230"/>
                <a:gd name="T12" fmla="*/ 0 w 441"/>
                <a:gd name="T13" fmla="*/ 228 h 230"/>
                <a:gd name="T14" fmla="*/ 1 w 441"/>
                <a:gd name="T15" fmla="*/ 230 h 230"/>
                <a:gd name="T16" fmla="*/ 3 w 441"/>
                <a:gd name="T17" fmla="*/ 228 h 230"/>
                <a:gd name="T18" fmla="*/ 0 w 441"/>
                <a:gd name="T19" fmla="*/ 228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30">
                  <a:moveTo>
                    <a:pt x="0" y="228"/>
                  </a:moveTo>
                  <a:lnTo>
                    <a:pt x="3" y="228"/>
                  </a:lnTo>
                  <a:lnTo>
                    <a:pt x="441" y="11"/>
                  </a:lnTo>
                  <a:lnTo>
                    <a:pt x="435" y="0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0" y="228"/>
                  </a:lnTo>
                  <a:lnTo>
                    <a:pt x="1" y="230"/>
                  </a:lnTo>
                  <a:lnTo>
                    <a:pt x="3" y="228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3" name="Freeform 11">
              <a:extLst>
                <a:ext uri="{FF2B5EF4-FFF2-40B4-BE49-F238E27FC236}">
                  <a16:creationId xmlns:a16="http://schemas.microsoft.com/office/drawing/2014/main" id="{A5379BE8-9BEA-979D-0DC1-823799327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1824"/>
              <a:ext cx="451" cy="228"/>
            </a:xfrm>
            <a:custGeom>
              <a:avLst/>
              <a:gdLst>
                <a:gd name="T0" fmla="*/ 10 w 451"/>
                <a:gd name="T1" fmla="*/ 0 h 228"/>
                <a:gd name="T2" fmla="*/ 10 w 451"/>
                <a:gd name="T3" fmla="*/ 11 h 228"/>
                <a:gd name="T4" fmla="*/ 448 w 451"/>
                <a:gd name="T5" fmla="*/ 228 h 228"/>
                <a:gd name="T6" fmla="*/ 451 w 451"/>
                <a:gd name="T7" fmla="*/ 219 h 228"/>
                <a:gd name="T8" fmla="*/ 16 w 451"/>
                <a:gd name="T9" fmla="*/ 0 h 228"/>
                <a:gd name="T10" fmla="*/ 16 w 451"/>
                <a:gd name="T11" fmla="*/ 11 h 228"/>
                <a:gd name="T12" fmla="*/ 10 w 451"/>
                <a:gd name="T13" fmla="*/ 0 h 228"/>
                <a:gd name="T14" fmla="*/ 0 w 451"/>
                <a:gd name="T15" fmla="*/ 6 h 228"/>
                <a:gd name="T16" fmla="*/ 10 w 451"/>
                <a:gd name="T17" fmla="*/ 11 h 228"/>
                <a:gd name="T18" fmla="*/ 10 w 451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8">
                  <a:moveTo>
                    <a:pt x="10" y="0"/>
                  </a:moveTo>
                  <a:lnTo>
                    <a:pt x="10" y="11"/>
                  </a:lnTo>
                  <a:lnTo>
                    <a:pt x="448" y="228"/>
                  </a:lnTo>
                  <a:lnTo>
                    <a:pt x="451" y="219"/>
                  </a:lnTo>
                  <a:lnTo>
                    <a:pt x="16" y="0"/>
                  </a:lnTo>
                  <a:lnTo>
                    <a:pt x="16" y="11"/>
                  </a:lnTo>
                  <a:lnTo>
                    <a:pt x="10" y="0"/>
                  </a:lnTo>
                  <a:lnTo>
                    <a:pt x="0" y="6"/>
                  </a:lnTo>
                  <a:lnTo>
                    <a:pt x="10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4" name="Freeform 12">
              <a:extLst>
                <a:ext uri="{FF2B5EF4-FFF2-40B4-BE49-F238E27FC236}">
                  <a16:creationId xmlns:a16="http://schemas.microsoft.com/office/drawing/2014/main" id="{9BBD95C2-CF9B-F034-FE9C-D0196A56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519"/>
              <a:ext cx="873" cy="435"/>
            </a:xfrm>
            <a:custGeom>
              <a:avLst/>
              <a:gdLst>
                <a:gd name="T0" fmla="*/ 0 w 873"/>
                <a:gd name="T1" fmla="*/ 218 h 435"/>
                <a:gd name="T2" fmla="*/ 435 w 873"/>
                <a:gd name="T3" fmla="*/ 0 h 435"/>
                <a:gd name="T4" fmla="*/ 873 w 873"/>
                <a:gd name="T5" fmla="*/ 218 h 435"/>
                <a:gd name="T6" fmla="*/ 435 w 873"/>
                <a:gd name="T7" fmla="*/ 435 h 435"/>
                <a:gd name="T8" fmla="*/ 0 w 873"/>
                <a:gd name="T9" fmla="*/ 218 h 4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3" h="435">
                  <a:moveTo>
                    <a:pt x="0" y="218"/>
                  </a:moveTo>
                  <a:lnTo>
                    <a:pt x="435" y="0"/>
                  </a:lnTo>
                  <a:lnTo>
                    <a:pt x="873" y="218"/>
                  </a:lnTo>
                  <a:lnTo>
                    <a:pt x="435" y="435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C0A1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5" name="Freeform 13">
              <a:extLst>
                <a:ext uri="{FF2B5EF4-FFF2-40B4-BE49-F238E27FC236}">
                  <a16:creationId xmlns:a16="http://schemas.microsoft.com/office/drawing/2014/main" id="{F5A0799C-67A0-9C66-BBF1-3314C3CCA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513"/>
              <a:ext cx="441" cy="228"/>
            </a:xfrm>
            <a:custGeom>
              <a:avLst/>
              <a:gdLst>
                <a:gd name="T0" fmla="*/ 441 w 441"/>
                <a:gd name="T1" fmla="*/ 0 h 228"/>
                <a:gd name="T2" fmla="*/ 438 w 441"/>
                <a:gd name="T3" fmla="*/ 0 h 228"/>
                <a:gd name="T4" fmla="*/ 0 w 441"/>
                <a:gd name="T5" fmla="*/ 219 h 228"/>
                <a:gd name="T6" fmla="*/ 6 w 441"/>
                <a:gd name="T7" fmla="*/ 228 h 228"/>
                <a:gd name="T8" fmla="*/ 441 w 441"/>
                <a:gd name="T9" fmla="*/ 11 h 228"/>
                <a:gd name="T10" fmla="*/ 438 w 441"/>
                <a:gd name="T11" fmla="*/ 11 h 228"/>
                <a:gd name="T12" fmla="*/ 441 w 441"/>
                <a:gd name="T13" fmla="*/ 0 h 228"/>
                <a:gd name="T14" fmla="*/ 439 w 441"/>
                <a:gd name="T15" fmla="*/ 0 h 228"/>
                <a:gd name="T16" fmla="*/ 438 w 441"/>
                <a:gd name="T17" fmla="*/ 0 h 228"/>
                <a:gd name="T18" fmla="*/ 441 w 441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28">
                  <a:moveTo>
                    <a:pt x="441" y="0"/>
                  </a:moveTo>
                  <a:lnTo>
                    <a:pt x="438" y="0"/>
                  </a:lnTo>
                  <a:lnTo>
                    <a:pt x="0" y="219"/>
                  </a:lnTo>
                  <a:lnTo>
                    <a:pt x="6" y="228"/>
                  </a:lnTo>
                  <a:lnTo>
                    <a:pt x="441" y="11"/>
                  </a:lnTo>
                  <a:lnTo>
                    <a:pt x="438" y="11"/>
                  </a:lnTo>
                  <a:lnTo>
                    <a:pt x="441" y="0"/>
                  </a:lnTo>
                  <a:lnTo>
                    <a:pt x="439" y="0"/>
                  </a:lnTo>
                  <a:lnTo>
                    <a:pt x="438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6" name="Freeform 14">
              <a:extLst>
                <a:ext uri="{FF2B5EF4-FFF2-40B4-BE49-F238E27FC236}">
                  <a16:creationId xmlns:a16="http://schemas.microsoft.com/office/drawing/2014/main" id="{20779032-59C2-9171-4B06-1411720B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513"/>
              <a:ext cx="450" cy="228"/>
            </a:xfrm>
            <a:custGeom>
              <a:avLst/>
              <a:gdLst>
                <a:gd name="T0" fmla="*/ 441 w 450"/>
                <a:gd name="T1" fmla="*/ 228 h 228"/>
                <a:gd name="T2" fmla="*/ 441 w 450"/>
                <a:gd name="T3" fmla="*/ 219 h 228"/>
                <a:gd name="T4" fmla="*/ 3 w 450"/>
                <a:gd name="T5" fmla="*/ 0 h 228"/>
                <a:gd name="T6" fmla="*/ 0 w 450"/>
                <a:gd name="T7" fmla="*/ 11 h 228"/>
                <a:gd name="T8" fmla="*/ 435 w 450"/>
                <a:gd name="T9" fmla="*/ 228 h 228"/>
                <a:gd name="T10" fmla="*/ 435 w 450"/>
                <a:gd name="T11" fmla="*/ 219 h 228"/>
                <a:gd name="T12" fmla="*/ 441 w 450"/>
                <a:gd name="T13" fmla="*/ 228 h 228"/>
                <a:gd name="T14" fmla="*/ 450 w 450"/>
                <a:gd name="T15" fmla="*/ 224 h 228"/>
                <a:gd name="T16" fmla="*/ 441 w 450"/>
                <a:gd name="T17" fmla="*/ 219 h 228"/>
                <a:gd name="T18" fmla="*/ 441 w 450"/>
                <a:gd name="T19" fmla="*/ 228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0" h="228">
                  <a:moveTo>
                    <a:pt x="441" y="228"/>
                  </a:moveTo>
                  <a:lnTo>
                    <a:pt x="441" y="219"/>
                  </a:lnTo>
                  <a:lnTo>
                    <a:pt x="3" y="0"/>
                  </a:lnTo>
                  <a:lnTo>
                    <a:pt x="0" y="11"/>
                  </a:lnTo>
                  <a:lnTo>
                    <a:pt x="435" y="228"/>
                  </a:lnTo>
                  <a:lnTo>
                    <a:pt x="435" y="219"/>
                  </a:lnTo>
                  <a:lnTo>
                    <a:pt x="441" y="228"/>
                  </a:lnTo>
                  <a:lnTo>
                    <a:pt x="450" y="224"/>
                  </a:lnTo>
                  <a:lnTo>
                    <a:pt x="441" y="219"/>
                  </a:lnTo>
                  <a:lnTo>
                    <a:pt x="441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7" name="Freeform 15">
              <a:extLst>
                <a:ext uri="{FF2B5EF4-FFF2-40B4-BE49-F238E27FC236}">
                  <a16:creationId xmlns:a16="http://schemas.microsoft.com/office/drawing/2014/main" id="{F1E6795D-2624-3988-C613-8AD719FBE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732"/>
              <a:ext cx="441" cy="230"/>
            </a:xfrm>
            <a:custGeom>
              <a:avLst/>
              <a:gdLst>
                <a:gd name="T0" fmla="*/ 0 w 441"/>
                <a:gd name="T1" fmla="*/ 228 h 230"/>
                <a:gd name="T2" fmla="*/ 3 w 441"/>
                <a:gd name="T3" fmla="*/ 228 h 230"/>
                <a:gd name="T4" fmla="*/ 441 w 441"/>
                <a:gd name="T5" fmla="*/ 9 h 230"/>
                <a:gd name="T6" fmla="*/ 435 w 441"/>
                <a:gd name="T7" fmla="*/ 0 h 230"/>
                <a:gd name="T8" fmla="*/ 0 w 441"/>
                <a:gd name="T9" fmla="*/ 218 h 230"/>
                <a:gd name="T10" fmla="*/ 3 w 441"/>
                <a:gd name="T11" fmla="*/ 218 h 230"/>
                <a:gd name="T12" fmla="*/ 0 w 441"/>
                <a:gd name="T13" fmla="*/ 228 h 230"/>
                <a:gd name="T14" fmla="*/ 1 w 441"/>
                <a:gd name="T15" fmla="*/ 230 h 230"/>
                <a:gd name="T16" fmla="*/ 3 w 441"/>
                <a:gd name="T17" fmla="*/ 228 h 230"/>
                <a:gd name="T18" fmla="*/ 0 w 441"/>
                <a:gd name="T19" fmla="*/ 228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30">
                  <a:moveTo>
                    <a:pt x="0" y="228"/>
                  </a:moveTo>
                  <a:lnTo>
                    <a:pt x="3" y="228"/>
                  </a:lnTo>
                  <a:lnTo>
                    <a:pt x="441" y="9"/>
                  </a:lnTo>
                  <a:lnTo>
                    <a:pt x="435" y="0"/>
                  </a:lnTo>
                  <a:lnTo>
                    <a:pt x="0" y="218"/>
                  </a:lnTo>
                  <a:lnTo>
                    <a:pt x="3" y="218"/>
                  </a:lnTo>
                  <a:lnTo>
                    <a:pt x="0" y="228"/>
                  </a:lnTo>
                  <a:lnTo>
                    <a:pt x="1" y="230"/>
                  </a:lnTo>
                  <a:lnTo>
                    <a:pt x="3" y="228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8" name="Freeform 16">
              <a:extLst>
                <a:ext uri="{FF2B5EF4-FFF2-40B4-BE49-F238E27FC236}">
                  <a16:creationId xmlns:a16="http://schemas.microsoft.com/office/drawing/2014/main" id="{071A9B15-AE6F-6DF4-BDEC-552512263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1732"/>
              <a:ext cx="451" cy="228"/>
            </a:xfrm>
            <a:custGeom>
              <a:avLst/>
              <a:gdLst>
                <a:gd name="T0" fmla="*/ 10 w 451"/>
                <a:gd name="T1" fmla="*/ 0 h 228"/>
                <a:gd name="T2" fmla="*/ 10 w 451"/>
                <a:gd name="T3" fmla="*/ 9 h 228"/>
                <a:gd name="T4" fmla="*/ 448 w 451"/>
                <a:gd name="T5" fmla="*/ 228 h 228"/>
                <a:gd name="T6" fmla="*/ 451 w 451"/>
                <a:gd name="T7" fmla="*/ 218 h 228"/>
                <a:gd name="T8" fmla="*/ 16 w 451"/>
                <a:gd name="T9" fmla="*/ 0 h 228"/>
                <a:gd name="T10" fmla="*/ 16 w 451"/>
                <a:gd name="T11" fmla="*/ 9 h 228"/>
                <a:gd name="T12" fmla="*/ 10 w 451"/>
                <a:gd name="T13" fmla="*/ 0 h 228"/>
                <a:gd name="T14" fmla="*/ 0 w 451"/>
                <a:gd name="T15" fmla="*/ 5 h 228"/>
                <a:gd name="T16" fmla="*/ 10 w 451"/>
                <a:gd name="T17" fmla="*/ 9 h 228"/>
                <a:gd name="T18" fmla="*/ 10 w 451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8">
                  <a:moveTo>
                    <a:pt x="10" y="0"/>
                  </a:moveTo>
                  <a:lnTo>
                    <a:pt x="10" y="9"/>
                  </a:lnTo>
                  <a:lnTo>
                    <a:pt x="448" y="228"/>
                  </a:lnTo>
                  <a:lnTo>
                    <a:pt x="451" y="218"/>
                  </a:lnTo>
                  <a:lnTo>
                    <a:pt x="16" y="0"/>
                  </a:lnTo>
                  <a:lnTo>
                    <a:pt x="16" y="9"/>
                  </a:lnTo>
                  <a:lnTo>
                    <a:pt x="10" y="0"/>
                  </a:lnTo>
                  <a:lnTo>
                    <a:pt x="0" y="5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79" name="Freeform 17">
              <a:extLst>
                <a:ext uri="{FF2B5EF4-FFF2-40B4-BE49-F238E27FC236}">
                  <a16:creationId xmlns:a16="http://schemas.microsoft.com/office/drawing/2014/main" id="{E0F5D9A6-B67D-0D38-B03E-611AEF8C3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737"/>
              <a:ext cx="435" cy="309"/>
            </a:xfrm>
            <a:custGeom>
              <a:avLst/>
              <a:gdLst>
                <a:gd name="T0" fmla="*/ 0 w 435"/>
                <a:gd name="T1" fmla="*/ 0 h 309"/>
                <a:gd name="T2" fmla="*/ 435 w 435"/>
                <a:gd name="T3" fmla="*/ 217 h 309"/>
                <a:gd name="T4" fmla="*/ 435 w 435"/>
                <a:gd name="T5" fmla="*/ 309 h 309"/>
                <a:gd name="T6" fmla="*/ 0 w 435"/>
                <a:gd name="T7" fmla="*/ 91 h 309"/>
                <a:gd name="T8" fmla="*/ 0 w 435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5" h="309">
                  <a:moveTo>
                    <a:pt x="0" y="0"/>
                  </a:moveTo>
                  <a:lnTo>
                    <a:pt x="435" y="217"/>
                  </a:lnTo>
                  <a:lnTo>
                    <a:pt x="435" y="309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A1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0" name="Freeform 18">
              <a:extLst>
                <a:ext uri="{FF2B5EF4-FFF2-40B4-BE49-F238E27FC236}">
                  <a16:creationId xmlns:a16="http://schemas.microsoft.com/office/drawing/2014/main" id="{862E5BBC-03D2-4550-8CD3-A398D8371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732"/>
              <a:ext cx="445" cy="228"/>
            </a:xfrm>
            <a:custGeom>
              <a:avLst/>
              <a:gdLst>
                <a:gd name="T0" fmla="*/ 445 w 445"/>
                <a:gd name="T1" fmla="*/ 222 h 228"/>
                <a:gd name="T2" fmla="*/ 441 w 445"/>
                <a:gd name="T3" fmla="*/ 218 h 228"/>
                <a:gd name="T4" fmla="*/ 6 w 445"/>
                <a:gd name="T5" fmla="*/ 0 h 228"/>
                <a:gd name="T6" fmla="*/ 0 w 445"/>
                <a:gd name="T7" fmla="*/ 9 h 228"/>
                <a:gd name="T8" fmla="*/ 438 w 445"/>
                <a:gd name="T9" fmla="*/ 228 h 228"/>
                <a:gd name="T10" fmla="*/ 434 w 445"/>
                <a:gd name="T11" fmla="*/ 222 h 228"/>
                <a:gd name="T12" fmla="*/ 445 w 445"/>
                <a:gd name="T13" fmla="*/ 222 h 228"/>
                <a:gd name="T14" fmla="*/ 445 w 445"/>
                <a:gd name="T15" fmla="*/ 220 h 228"/>
                <a:gd name="T16" fmla="*/ 441 w 445"/>
                <a:gd name="T17" fmla="*/ 218 h 228"/>
                <a:gd name="T18" fmla="*/ 445 w 445"/>
                <a:gd name="T19" fmla="*/ 222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445" y="222"/>
                  </a:moveTo>
                  <a:lnTo>
                    <a:pt x="441" y="218"/>
                  </a:lnTo>
                  <a:lnTo>
                    <a:pt x="6" y="0"/>
                  </a:lnTo>
                  <a:lnTo>
                    <a:pt x="0" y="9"/>
                  </a:lnTo>
                  <a:lnTo>
                    <a:pt x="438" y="228"/>
                  </a:lnTo>
                  <a:lnTo>
                    <a:pt x="434" y="222"/>
                  </a:lnTo>
                  <a:lnTo>
                    <a:pt x="445" y="222"/>
                  </a:lnTo>
                  <a:lnTo>
                    <a:pt x="445" y="220"/>
                  </a:lnTo>
                  <a:lnTo>
                    <a:pt x="441" y="218"/>
                  </a:lnTo>
                  <a:lnTo>
                    <a:pt x="445" y="22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1" name="Freeform 19">
              <a:extLst>
                <a:ext uri="{FF2B5EF4-FFF2-40B4-BE49-F238E27FC236}">
                  <a16:creationId xmlns:a16="http://schemas.microsoft.com/office/drawing/2014/main" id="{26104AE1-77E9-9E87-C361-FFE160A2C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954"/>
              <a:ext cx="11" cy="102"/>
            </a:xfrm>
            <a:custGeom>
              <a:avLst/>
              <a:gdLst>
                <a:gd name="T0" fmla="*/ 4 w 11"/>
                <a:gd name="T1" fmla="*/ 98 h 102"/>
                <a:gd name="T2" fmla="*/ 11 w 11"/>
                <a:gd name="T3" fmla="*/ 92 h 102"/>
                <a:gd name="T4" fmla="*/ 11 w 11"/>
                <a:gd name="T5" fmla="*/ 0 h 102"/>
                <a:gd name="T6" fmla="*/ 0 w 11"/>
                <a:gd name="T7" fmla="*/ 0 h 102"/>
                <a:gd name="T8" fmla="*/ 0 w 11"/>
                <a:gd name="T9" fmla="*/ 92 h 102"/>
                <a:gd name="T10" fmla="*/ 7 w 11"/>
                <a:gd name="T11" fmla="*/ 87 h 102"/>
                <a:gd name="T12" fmla="*/ 4 w 11"/>
                <a:gd name="T13" fmla="*/ 98 h 102"/>
                <a:gd name="T14" fmla="*/ 11 w 11"/>
                <a:gd name="T15" fmla="*/ 102 h 102"/>
                <a:gd name="T16" fmla="*/ 11 w 11"/>
                <a:gd name="T17" fmla="*/ 92 h 102"/>
                <a:gd name="T18" fmla="*/ 4 w 11"/>
                <a:gd name="T19" fmla="*/ 98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102">
                  <a:moveTo>
                    <a:pt x="4" y="98"/>
                  </a:moveTo>
                  <a:lnTo>
                    <a:pt x="11" y="9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7" y="87"/>
                  </a:lnTo>
                  <a:lnTo>
                    <a:pt x="4" y="98"/>
                  </a:lnTo>
                  <a:lnTo>
                    <a:pt x="11" y="102"/>
                  </a:lnTo>
                  <a:lnTo>
                    <a:pt x="11" y="92"/>
                  </a:lnTo>
                  <a:lnTo>
                    <a:pt x="4" y="9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2" name="Freeform 20">
              <a:extLst>
                <a:ext uri="{FF2B5EF4-FFF2-40B4-BE49-F238E27FC236}">
                  <a16:creationId xmlns:a16="http://schemas.microsoft.com/office/drawing/2014/main" id="{53215F50-D570-08C0-784C-C306A885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822"/>
              <a:ext cx="443" cy="230"/>
            </a:xfrm>
            <a:custGeom>
              <a:avLst/>
              <a:gdLst>
                <a:gd name="T0" fmla="*/ 0 w 443"/>
                <a:gd name="T1" fmla="*/ 6 h 230"/>
                <a:gd name="T2" fmla="*/ 2 w 443"/>
                <a:gd name="T3" fmla="*/ 11 h 230"/>
                <a:gd name="T4" fmla="*/ 440 w 443"/>
                <a:gd name="T5" fmla="*/ 230 h 230"/>
                <a:gd name="T6" fmla="*/ 443 w 443"/>
                <a:gd name="T7" fmla="*/ 219 h 230"/>
                <a:gd name="T8" fmla="*/ 8 w 443"/>
                <a:gd name="T9" fmla="*/ 0 h 230"/>
                <a:gd name="T10" fmla="*/ 12 w 443"/>
                <a:gd name="T11" fmla="*/ 6 h 230"/>
                <a:gd name="T12" fmla="*/ 0 w 443"/>
                <a:gd name="T13" fmla="*/ 6 h 230"/>
                <a:gd name="T14" fmla="*/ 0 w 443"/>
                <a:gd name="T15" fmla="*/ 9 h 230"/>
                <a:gd name="T16" fmla="*/ 2 w 443"/>
                <a:gd name="T17" fmla="*/ 11 h 230"/>
                <a:gd name="T18" fmla="*/ 0 w 443"/>
                <a:gd name="T19" fmla="*/ 6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3" h="230">
                  <a:moveTo>
                    <a:pt x="0" y="6"/>
                  </a:moveTo>
                  <a:lnTo>
                    <a:pt x="2" y="11"/>
                  </a:lnTo>
                  <a:lnTo>
                    <a:pt x="440" y="230"/>
                  </a:lnTo>
                  <a:lnTo>
                    <a:pt x="443" y="219"/>
                  </a:lnTo>
                  <a:lnTo>
                    <a:pt x="8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3" name="Freeform 21">
              <a:extLst>
                <a:ext uri="{FF2B5EF4-FFF2-40B4-BE49-F238E27FC236}">
                  <a16:creationId xmlns:a16="http://schemas.microsoft.com/office/drawing/2014/main" id="{0063EA6D-56D9-9AB7-7CAF-4AC17C46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728"/>
              <a:ext cx="12" cy="100"/>
            </a:xfrm>
            <a:custGeom>
              <a:avLst/>
              <a:gdLst>
                <a:gd name="T0" fmla="*/ 8 w 12"/>
                <a:gd name="T1" fmla="*/ 4 h 100"/>
                <a:gd name="T2" fmla="*/ 0 w 12"/>
                <a:gd name="T3" fmla="*/ 9 h 100"/>
                <a:gd name="T4" fmla="*/ 0 w 12"/>
                <a:gd name="T5" fmla="*/ 100 h 100"/>
                <a:gd name="T6" fmla="*/ 12 w 12"/>
                <a:gd name="T7" fmla="*/ 100 h 100"/>
                <a:gd name="T8" fmla="*/ 12 w 12"/>
                <a:gd name="T9" fmla="*/ 9 h 100"/>
                <a:gd name="T10" fmla="*/ 2 w 12"/>
                <a:gd name="T11" fmla="*/ 13 h 100"/>
                <a:gd name="T12" fmla="*/ 8 w 12"/>
                <a:gd name="T13" fmla="*/ 4 h 100"/>
                <a:gd name="T14" fmla="*/ 0 w 12"/>
                <a:gd name="T15" fmla="*/ 0 h 100"/>
                <a:gd name="T16" fmla="*/ 0 w 12"/>
                <a:gd name="T17" fmla="*/ 9 h 100"/>
                <a:gd name="T18" fmla="*/ 8 w 12"/>
                <a:gd name="T19" fmla="*/ 4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100">
                  <a:moveTo>
                    <a:pt x="8" y="4"/>
                  </a:moveTo>
                  <a:lnTo>
                    <a:pt x="0" y="9"/>
                  </a:lnTo>
                  <a:lnTo>
                    <a:pt x="0" y="100"/>
                  </a:lnTo>
                  <a:lnTo>
                    <a:pt x="12" y="100"/>
                  </a:lnTo>
                  <a:lnTo>
                    <a:pt x="12" y="9"/>
                  </a:lnTo>
                  <a:lnTo>
                    <a:pt x="2" y="13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4" name="Freeform 22">
              <a:extLst>
                <a:ext uri="{FF2B5EF4-FFF2-40B4-BE49-F238E27FC236}">
                  <a16:creationId xmlns:a16="http://schemas.microsoft.com/office/drawing/2014/main" id="{DF398E21-24F1-FEA6-5A97-C259A5256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" y="1737"/>
              <a:ext cx="438" cy="309"/>
            </a:xfrm>
            <a:custGeom>
              <a:avLst/>
              <a:gdLst>
                <a:gd name="T0" fmla="*/ 0 w 438"/>
                <a:gd name="T1" fmla="*/ 217 h 309"/>
                <a:gd name="T2" fmla="*/ 438 w 438"/>
                <a:gd name="T3" fmla="*/ 0 h 309"/>
                <a:gd name="T4" fmla="*/ 438 w 438"/>
                <a:gd name="T5" fmla="*/ 91 h 309"/>
                <a:gd name="T6" fmla="*/ 0 w 438"/>
                <a:gd name="T7" fmla="*/ 309 h 309"/>
                <a:gd name="T8" fmla="*/ 0 w 438"/>
                <a:gd name="T9" fmla="*/ 217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309">
                  <a:moveTo>
                    <a:pt x="0" y="217"/>
                  </a:moveTo>
                  <a:lnTo>
                    <a:pt x="438" y="0"/>
                  </a:lnTo>
                  <a:lnTo>
                    <a:pt x="438" y="91"/>
                  </a:lnTo>
                  <a:lnTo>
                    <a:pt x="0" y="309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C0A1A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5" name="Freeform 23">
              <a:extLst>
                <a:ext uri="{FF2B5EF4-FFF2-40B4-BE49-F238E27FC236}">
                  <a16:creationId xmlns:a16="http://schemas.microsoft.com/office/drawing/2014/main" id="{266AC741-3E51-0F93-C296-226E60574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728"/>
              <a:ext cx="445" cy="232"/>
            </a:xfrm>
            <a:custGeom>
              <a:avLst/>
              <a:gdLst>
                <a:gd name="T0" fmla="*/ 445 w 445"/>
                <a:gd name="T1" fmla="*/ 9 h 232"/>
                <a:gd name="T2" fmla="*/ 435 w 445"/>
                <a:gd name="T3" fmla="*/ 4 h 232"/>
                <a:gd name="T4" fmla="*/ 0 w 445"/>
                <a:gd name="T5" fmla="*/ 222 h 232"/>
                <a:gd name="T6" fmla="*/ 3 w 445"/>
                <a:gd name="T7" fmla="*/ 232 h 232"/>
                <a:gd name="T8" fmla="*/ 441 w 445"/>
                <a:gd name="T9" fmla="*/ 13 h 232"/>
                <a:gd name="T10" fmla="*/ 433 w 445"/>
                <a:gd name="T11" fmla="*/ 9 h 232"/>
                <a:gd name="T12" fmla="*/ 445 w 445"/>
                <a:gd name="T13" fmla="*/ 9 h 232"/>
                <a:gd name="T14" fmla="*/ 445 w 445"/>
                <a:gd name="T15" fmla="*/ 0 h 232"/>
                <a:gd name="T16" fmla="*/ 435 w 445"/>
                <a:gd name="T17" fmla="*/ 4 h 232"/>
                <a:gd name="T18" fmla="*/ 445 w 445"/>
                <a:gd name="T19" fmla="*/ 9 h 2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32">
                  <a:moveTo>
                    <a:pt x="445" y="9"/>
                  </a:moveTo>
                  <a:lnTo>
                    <a:pt x="435" y="4"/>
                  </a:lnTo>
                  <a:lnTo>
                    <a:pt x="0" y="222"/>
                  </a:lnTo>
                  <a:lnTo>
                    <a:pt x="3" y="232"/>
                  </a:lnTo>
                  <a:lnTo>
                    <a:pt x="441" y="13"/>
                  </a:lnTo>
                  <a:lnTo>
                    <a:pt x="433" y="9"/>
                  </a:lnTo>
                  <a:lnTo>
                    <a:pt x="445" y="9"/>
                  </a:lnTo>
                  <a:lnTo>
                    <a:pt x="445" y="0"/>
                  </a:lnTo>
                  <a:lnTo>
                    <a:pt x="435" y="4"/>
                  </a:lnTo>
                  <a:lnTo>
                    <a:pt x="445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6" name="Freeform 24">
              <a:extLst>
                <a:ext uri="{FF2B5EF4-FFF2-40B4-BE49-F238E27FC236}">
                  <a16:creationId xmlns:a16="http://schemas.microsoft.com/office/drawing/2014/main" id="{DF910109-86F5-DA2E-9E48-AC4950807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737"/>
              <a:ext cx="12" cy="96"/>
            </a:xfrm>
            <a:custGeom>
              <a:avLst/>
              <a:gdLst>
                <a:gd name="T0" fmla="*/ 8 w 12"/>
                <a:gd name="T1" fmla="*/ 96 h 96"/>
                <a:gd name="T2" fmla="*/ 12 w 12"/>
                <a:gd name="T3" fmla="*/ 91 h 96"/>
                <a:gd name="T4" fmla="*/ 12 w 12"/>
                <a:gd name="T5" fmla="*/ 0 h 96"/>
                <a:gd name="T6" fmla="*/ 0 w 12"/>
                <a:gd name="T7" fmla="*/ 0 h 96"/>
                <a:gd name="T8" fmla="*/ 0 w 12"/>
                <a:gd name="T9" fmla="*/ 91 h 96"/>
                <a:gd name="T10" fmla="*/ 2 w 12"/>
                <a:gd name="T11" fmla="*/ 85 h 96"/>
                <a:gd name="T12" fmla="*/ 8 w 12"/>
                <a:gd name="T13" fmla="*/ 96 h 96"/>
                <a:gd name="T14" fmla="*/ 12 w 12"/>
                <a:gd name="T15" fmla="*/ 94 h 96"/>
                <a:gd name="T16" fmla="*/ 12 w 12"/>
                <a:gd name="T17" fmla="*/ 91 h 96"/>
                <a:gd name="T18" fmla="*/ 8 w 12"/>
                <a:gd name="T19" fmla="*/ 9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96">
                  <a:moveTo>
                    <a:pt x="8" y="96"/>
                  </a:moveTo>
                  <a:lnTo>
                    <a:pt x="12" y="9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91"/>
                  </a:lnTo>
                  <a:lnTo>
                    <a:pt x="2" y="85"/>
                  </a:lnTo>
                  <a:lnTo>
                    <a:pt x="8" y="96"/>
                  </a:lnTo>
                  <a:lnTo>
                    <a:pt x="12" y="94"/>
                  </a:lnTo>
                  <a:lnTo>
                    <a:pt x="12" y="91"/>
                  </a:lnTo>
                  <a:lnTo>
                    <a:pt x="8" y="9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7" name="Freeform 25">
              <a:extLst>
                <a:ext uri="{FF2B5EF4-FFF2-40B4-BE49-F238E27FC236}">
                  <a16:creationId xmlns:a16="http://schemas.microsoft.com/office/drawing/2014/main" id="{BDD36618-9883-AFFD-FCA9-B7241FB9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822"/>
              <a:ext cx="445" cy="234"/>
            </a:xfrm>
            <a:custGeom>
              <a:avLst/>
              <a:gdLst>
                <a:gd name="T0" fmla="*/ 0 w 445"/>
                <a:gd name="T1" fmla="*/ 224 h 234"/>
                <a:gd name="T2" fmla="*/ 7 w 445"/>
                <a:gd name="T3" fmla="*/ 230 h 234"/>
                <a:gd name="T4" fmla="*/ 445 w 445"/>
                <a:gd name="T5" fmla="*/ 11 h 234"/>
                <a:gd name="T6" fmla="*/ 439 w 445"/>
                <a:gd name="T7" fmla="*/ 0 h 234"/>
                <a:gd name="T8" fmla="*/ 4 w 445"/>
                <a:gd name="T9" fmla="*/ 219 h 234"/>
                <a:gd name="T10" fmla="*/ 11 w 445"/>
                <a:gd name="T11" fmla="*/ 224 h 234"/>
                <a:gd name="T12" fmla="*/ 0 w 445"/>
                <a:gd name="T13" fmla="*/ 224 h 234"/>
                <a:gd name="T14" fmla="*/ 0 w 445"/>
                <a:gd name="T15" fmla="*/ 234 h 234"/>
                <a:gd name="T16" fmla="*/ 7 w 445"/>
                <a:gd name="T17" fmla="*/ 230 h 234"/>
                <a:gd name="T18" fmla="*/ 0 w 445"/>
                <a:gd name="T19" fmla="*/ 224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34">
                  <a:moveTo>
                    <a:pt x="0" y="224"/>
                  </a:moveTo>
                  <a:lnTo>
                    <a:pt x="7" y="230"/>
                  </a:lnTo>
                  <a:lnTo>
                    <a:pt x="445" y="11"/>
                  </a:lnTo>
                  <a:lnTo>
                    <a:pt x="439" y="0"/>
                  </a:lnTo>
                  <a:lnTo>
                    <a:pt x="4" y="219"/>
                  </a:lnTo>
                  <a:lnTo>
                    <a:pt x="11" y="224"/>
                  </a:lnTo>
                  <a:lnTo>
                    <a:pt x="0" y="224"/>
                  </a:lnTo>
                  <a:lnTo>
                    <a:pt x="0" y="234"/>
                  </a:lnTo>
                  <a:lnTo>
                    <a:pt x="7" y="23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8" name="Freeform 26">
              <a:extLst>
                <a:ext uri="{FF2B5EF4-FFF2-40B4-BE49-F238E27FC236}">
                  <a16:creationId xmlns:a16="http://schemas.microsoft.com/office/drawing/2014/main" id="{B99A5732-41C8-398D-A72A-A88EB576F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950"/>
              <a:ext cx="11" cy="96"/>
            </a:xfrm>
            <a:custGeom>
              <a:avLst/>
              <a:gdLst>
                <a:gd name="T0" fmla="*/ 4 w 11"/>
                <a:gd name="T1" fmla="*/ 0 h 96"/>
                <a:gd name="T2" fmla="*/ 0 w 11"/>
                <a:gd name="T3" fmla="*/ 4 h 96"/>
                <a:gd name="T4" fmla="*/ 0 w 11"/>
                <a:gd name="T5" fmla="*/ 96 h 96"/>
                <a:gd name="T6" fmla="*/ 11 w 11"/>
                <a:gd name="T7" fmla="*/ 96 h 96"/>
                <a:gd name="T8" fmla="*/ 11 w 11"/>
                <a:gd name="T9" fmla="*/ 4 h 96"/>
                <a:gd name="T10" fmla="*/ 7 w 11"/>
                <a:gd name="T11" fmla="*/ 10 h 96"/>
                <a:gd name="T12" fmla="*/ 4 w 11"/>
                <a:gd name="T13" fmla="*/ 0 h 96"/>
                <a:gd name="T14" fmla="*/ 0 w 11"/>
                <a:gd name="T15" fmla="*/ 2 h 96"/>
                <a:gd name="T16" fmla="*/ 0 w 11"/>
                <a:gd name="T17" fmla="*/ 4 h 96"/>
                <a:gd name="T18" fmla="*/ 4 w 11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96">
                  <a:moveTo>
                    <a:pt x="4" y="0"/>
                  </a:moveTo>
                  <a:lnTo>
                    <a:pt x="0" y="4"/>
                  </a:lnTo>
                  <a:lnTo>
                    <a:pt x="0" y="96"/>
                  </a:lnTo>
                  <a:lnTo>
                    <a:pt x="11" y="96"/>
                  </a:lnTo>
                  <a:lnTo>
                    <a:pt x="11" y="4"/>
                  </a:lnTo>
                  <a:lnTo>
                    <a:pt x="7" y="1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89" name="Freeform 27">
              <a:extLst>
                <a:ext uri="{FF2B5EF4-FFF2-40B4-BE49-F238E27FC236}">
                  <a16:creationId xmlns:a16="http://schemas.microsoft.com/office/drawing/2014/main" id="{92731906-6B73-C65D-9A4E-4930C071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296"/>
              <a:ext cx="441" cy="228"/>
            </a:xfrm>
            <a:custGeom>
              <a:avLst/>
              <a:gdLst>
                <a:gd name="T0" fmla="*/ 441 w 441"/>
                <a:gd name="T1" fmla="*/ 0 h 228"/>
                <a:gd name="T2" fmla="*/ 438 w 441"/>
                <a:gd name="T3" fmla="*/ 0 h 228"/>
                <a:gd name="T4" fmla="*/ 0 w 441"/>
                <a:gd name="T5" fmla="*/ 219 h 228"/>
                <a:gd name="T6" fmla="*/ 6 w 441"/>
                <a:gd name="T7" fmla="*/ 228 h 228"/>
                <a:gd name="T8" fmla="*/ 441 w 441"/>
                <a:gd name="T9" fmla="*/ 12 h 228"/>
                <a:gd name="T10" fmla="*/ 438 w 441"/>
                <a:gd name="T11" fmla="*/ 12 h 228"/>
                <a:gd name="T12" fmla="*/ 441 w 441"/>
                <a:gd name="T13" fmla="*/ 0 h 228"/>
                <a:gd name="T14" fmla="*/ 439 w 441"/>
                <a:gd name="T15" fmla="*/ 0 h 228"/>
                <a:gd name="T16" fmla="*/ 438 w 441"/>
                <a:gd name="T17" fmla="*/ 0 h 228"/>
                <a:gd name="T18" fmla="*/ 441 w 441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28">
                  <a:moveTo>
                    <a:pt x="441" y="0"/>
                  </a:moveTo>
                  <a:lnTo>
                    <a:pt x="438" y="0"/>
                  </a:lnTo>
                  <a:lnTo>
                    <a:pt x="0" y="219"/>
                  </a:lnTo>
                  <a:lnTo>
                    <a:pt x="6" y="228"/>
                  </a:lnTo>
                  <a:lnTo>
                    <a:pt x="441" y="12"/>
                  </a:lnTo>
                  <a:lnTo>
                    <a:pt x="438" y="12"/>
                  </a:lnTo>
                  <a:lnTo>
                    <a:pt x="441" y="0"/>
                  </a:lnTo>
                  <a:lnTo>
                    <a:pt x="439" y="0"/>
                  </a:lnTo>
                  <a:lnTo>
                    <a:pt x="438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0" name="Freeform 28">
              <a:extLst>
                <a:ext uri="{FF2B5EF4-FFF2-40B4-BE49-F238E27FC236}">
                  <a16:creationId xmlns:a16="http://schemas.microsoft.com/office/drawing/2014/main" id="{74B3F2AD-2BEA-094B-C6DE-A5F81F6F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296"/>
              <a:ext cx="450" cy="228"/>
            </a:xfrm>
            <a:custGeom>
              <a:avLst/>
              <a:gdLst>
                <a:gd name="T0" fmla="*/ 441 w 450"/>
                <a:gd name="T1" fmla="*/ 228 h 228"/>
                <a:gd name="T2" fmla="*/ 441 w 450"/>
                <a:gd name="T3" fmla="*/ 219 h 228"/>
                <a:gd name="T4" fmla="*/ 3 w 450"/>
                <a:gd name="T5" fmla="*/ 0 h 228"/>
                <a:gd name="T6" fmla="*/ 0 w 450"/>
                <a:gd name="T7" fmla="*/ 12 h 228"/>
                <a:gd name="T8" fmla="*/ 435 w 450"/>
                <a:gd name="T9" fmla="*/ 228 h 228"/>
                <a:gd name="T10" fmla="*/ 435 w 450"/>
                <a:gd name="T11" fmla="*/ 219 h 228"/>
                <a:gd name="T12" fmla="*/ 441 w 450"/>
                <a:gd name="T13" fmla="*/ 228 h 228"/>
                <a:gd name="T14" fmla="*/ 450 w 450"/>
                <a:gd name="T15" fmla="*/ 225 h 228"/>
                <a:gd name="T16" fmla="*/ 441 w 450"/>
                <a:gd name="T17" fmla="*/ 219 h 228"/>
                <a:gd name="T18" fmla="*/ 441 w 450"/>
                <a:gd name="T19" fmla="*/ 228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0" h="228">
                  <a:moveTo>
                    <a:pt x="441" y="228"/>
                  </a:moveTo>
                  <a:lnTo>
                    <a:pt x="441" y="219"/>
                  </a:lnTo>
                  <a:lnTo>
                    <a:pt x="3" y="0"/>
                  </a:lnTo>
                  <a:lnTo>
                    <a:pt x="0" y="12"/>
                  </a:lnTo>
                  <a:lnTo>
                    <a:pt x="435" y="228"/>
                  </a:lnTo>
                  <a:lnTo>
                    <a:pt x="435" y="219"/>
                  </a:lnTo>
                  <a:lnTo>
                    <a:pt x="441" y="228"/>
                  </a:lnTo>
                  <a:lnTo>
                    <a:pt x="450" y="225"/>
                  </a:lnTo>
                  <a:lnTo>
                    <a:pt x="441" y="219"/>
                  </a:lnTo>
                  <a:lnTo>
                    <a:pt x="441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1" name="Freeform 29">
              <a:extLst>
                <a:ext uri="{FF2B5EF4-FFF2-40B4-BE49-F238E27FC236}">
                  <a16:creationId xmlns:a16="http://schemas.microsoft.com/office/drawing/2014/main" id="{2DEDC782-808D-0A43-AC10-8FA284B89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515"/>
              <a:ext cx="441" cy="230"/>
            </a:xfrm>
            <a:custGeom>
              <a:avLst/>
              <a:gdLst>
                <a:gd name="T0" fmla="*/ 0 w 441"/>
                <a:gd name="T1" fmla="*/ 228 h 230"/>
                <a:gd name="T2" fmla="*/ 3 w 441"/>
                <a:gd name="T3" fmla="*/ 228 h 230"/>
                <a:gd name="T4" fmla="*/ 441 w 441"/>
                <a:gd name="T5" fmla="*/ 9 h 230"/>
                <a:gd name="T6" fmla="*/ 435 w 441"/>
                <a:gd name="T7" fmla="*/ 0 h 230"/>
                <a:gd name="T8" fmla="*/ 0 w 441"/>
                <a:gd name="T9" fmla="*/ 219 h 230"/>
                <a:gd name="T10" fmla="*/ 3 w 441"/>
                <a:gd name="T11" fmla="*/ 219 h 230"/>
                <a:gd name="T12" fmla="*/ 0 w 441"/>
                <a:gd name="T13" fmla="*/ 228 h 230"/>
                <a:gd name="T14" fmla="*/ 1 w 441"/>
                <a:gd name="T15" fmla="*/ 230 h 230"/>
                <a:gd name="T16" fmla="*/ 3 w 441"/>
                <a:gd name="T17" fmla="*/ 228 h 230"/>
                <a:gd name="T18" fmla="*/ 0 w 441"/>
                <a:gd name="T19" fmla="*/ 228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30">
                  <a:moveTo>
                    <a:pt x="0" y="228"/>
                  </a:moveTo>
                  <a:lnTo>
                    <a:pt x="3" y="228"/>
                  </a:lnTo>
                  <a:lnTo>
                    <a:pt x="441" y="9"/>
                  </a:lnTo>
                  <a:lnTo>
                    <a:pt x="435" y="0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0" y="228"/>
                  </a:lnTo>
                  <a:lnTo>
                    <a:pt x="1" y="230"/>
                  </a:lnTo>
                  <a:lnTo>
                    <a:pt x="3" y="228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2" name="Freeform 30">
              <a:extLst>
                <a:ext uri="{FF2B5EF4-FFF2-40B4-BE49-F238E27FC236}">
                  <a16:creationId xmlns:a16="http://schemas.microsoft.com/office/drawing/2014/main" id="{31CCAEC8-16D9-61BF-B2CE-7D4BE703A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1515"/>
              <a:ext cx="451" cy="228"/>
            </a:xfrm>
            <a:custGeom>
              <a:avLst/>
              <a:gdLst>
                <a:gd name="T0" fmla="*/ 10 w 451"/>
                <a:gd name="T1" fmla="*/ 0 h 228"/>
                <a:gd name="T2" fmla="*/ 10 w 451"/>
                <a:gd name="T3" fmla="*/ 9 h 228"/>
                <a:gd name="T4" fmla="*/ 448 w 451"/>
                <a:gd name="T5" fmla="*/ 228 h 228"/>
                <a:gd name="T6" fmla="*/ 451 w 451"/>
                <a:gd name="T7" fmla="*/ 219 h 228"/>
                <a:gd name="T8" fmla="*/ 16 w 451"/>
                <a:gd name="T9" fmla="*/ 0 h 228"/>
                <a:gd name="T10" fmla="*/ 16 w 451"/>
                <a:gd name="T11" fmla="*/ 9 h 228"/>
                <a:gd name="T12" fmla="*/ 10 w 451"/>
                <a:gd name="T13" fmla="*/ 0 h 228"/>
                <a:gd name="T14" fmla="*/ 0 w 451"/>
                <a:gd name="T15" fmla="*/ 6 h 228"/>
                <a:gd name="T16" fmla="*/ 10 w 451"/>
                <a:gd name="T17" fmla="*/ 9 h 228"/>
                <a:gd name="T18" fmla="*/ 10 w 451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8">
                  <a:moveTo>
                    <a:pt x="10" y="0"/>
                  </a:moveTo>
                  <a:lnTo>
                    <a:pt x="10" y="9"/>
                  </a:lnTo>
                  <a:lnTo>
                    <a:pt x="448" y="228"/>
                  </a:lnTo>
                  <a:lnTo>
                    <a:pt x="451" y="219"/>
                  </a:lnTo>
                  <a:lnTo>
                    <a:pt x="16" y="0"/>
                  </a:lnTo>
                  <a:lnTo>
                    <a:pt x="16" y="9"/>
                  </a:lnTo>
                  <a:lnTo>
                    <a:pt x="10" y="0"/>
                  </a:lnTo>
                  <a:lnTo>
                    <a:pt x="0" y="6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3" name="Freeform 31">
              <a:extLst>
                <a:ext uri="{FF2B5EF4-FFF2-40B4-BE49-F238E27FC236}">
                  <a16:creationId xmlns:a16="http://schemas.microsoft.com/office/drawing/2014/main" id="{5C4A95C4-BE8F-3B08-6515-476D62EA8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515"/>
              <a:ext cx="445" cy="228"/>
            </a:xfrm>
            <a:custGeom>
              <a:avLst/>
              <a:gdLst>
                <a:gd name="T0" fmla="*/ 11 w 445"/>
                <a:gd name="T1" fmla="*/ 222 h 228"/>
                <a:gd name="T2" fmla="*/ 7 w 445"/>
                <a:gd name="T3" fmla="*/ 228 h 228"/>
                <a:gd name="T4" fmla="*/ 445 w 445"/>
                <a:gd name="T5" fmla="*/ 9 h 228"/>
                <a:gd name="T6" fmla="*/ 439 w 445"/>
                <a:gd name="T7" fmla="*/ 0 h 228"/>
                <a:gd name="T8" fmla="*/ 4 w 445"/>
                <a:gd name="T9" fmla="*/ 219 h 228"/>
                <a:gd name="T10" fmla="*/ 0 w 445"/>
                <a:gd name="T11" fmla="*/ 222 h 228"/>
                <a:gd name="T12" fmla="*/ 4 w 445"/>
                <a:gd name="T13" fmla="*/ 219 h 228"/>
                <a:gd name="T14" fmla="*/ 0 w 445"/>
                <a:gd name="T15" fmla="*/ 220 h 228"/>
                <a:gd name="T16" fmla="*/ 0 w 445"/>
                <a:gd name="T17" fmla="*/ 222 h 228"/>
                <a:gd name="T18" fmla="*/ 11 w 445"/>
                <a:gd name="T19" fmla="*/ 222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11" y="222"/>
                  </a:moveTo>
                  <a:lnTo>
                    <a:pt x="7" y="228"/>
                  </a:lnTo>
                  <a:lnTo>
                    <a:pt x="445" y="9"/>
                  </a:lnTo>
                  <a:lnTo>
                    <a:pt x="439" y="0"/>
                  </a:lnTo>
                  <a:lnTo>
                    <a:pt x="4" y="219"/>
                  </a:lnTo>
                  <a:lnTo>
                    <a:pt x="0" y="222"/>
                  </a:lnTo>
                  <a:lnTo>
                    <a:pt x="4" y="219"/>
                  </a:lnTo>
                  <a:lnTo>
                    <a:pt x="0" y="220"/>
                  </a:lnTo>
                  <a:lnTo>
                    <a:pt x="0" y="222"/>
                  </a:lnTo>
                  <a:lnTo>
                    <a:pt x="11" y="22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4" name="Freeform 32">
              <a:extLst>
                <a:ext uri="{FF2B5EF4-FFF2-40B4-BE49-F238E27FC236}">
                  <a16:creationId xmlns:a16="http://schemas.microsoft.com/office/drawing/2014/main" id="{39CE3113-1DA8-C702-6800-B55703C8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737"/>
              <a:ext cx="11" cy="557"/>
            </a:xfrm>
            <a:custGeom>
              <a:avLst/>
              <a:gdLst>
                <a:gd name="T0" fmla="*/ 4 w 11"/>
                <a:gd name="T1" fmla="*/ 542 h 557"/>
                <a:gd name="T2" fmla="*/ 11 w 11"/>
                <a:gd name="T3" fmla="*/ 547 h 557"/>
                <a:gd name="T4" fmla="*/ 11 w 11"/>
                <a:gd name="T5" fmla="*/ 0 h 557"/>
                <a:gd name="T6" fmla="*/ 0 w 11"/>
                <a:gd name="T7" fmla="*/ 0 h 557"/>
                <a:gd name="T8" fmla="*/ 0 w 11"/>
                <a:gd name="T9" fmla="*/ 547 h 557"/>
                <a:gd name="T10" fmla="*/ 7 w 11"/>
                <a:gd name="T11" fmla="*/ 553 h 557"/>
                <a:gd name="T12" fmla="*/ 0 w 11"/>
                <a:gd name="T13" fmla="*/ 547 h 557"/>
                <a:gd name="T14" fmla="*/ 0 w 11"/>
                <a:gd name="T15" fmla="*/ 557 h 557"/>
                <a:gd name="T16" fmla="*/ 7 w 11"/>
                <a:gd name="T17" fmla="*/ 553 h 557"/>
                <a:gd name="T18" fmla="*/ 4 w 11"/>
                <a:gd name="T19" fmla="*/ 542 h 5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7">
                  <a:moveTo>
                    <a:pt x="4" y="542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7" y="553"/>
                  </a:lnTo>
                  <a:lnTo>
                    <a:pt x="0" y="547"/>
                  </a:lnTo>
                  <a:lnTo>
                    <a:pt x="0" y="557"/>
                  </a:lnTo>
                  <a:lnTo>
                    <a:pt x="7" y="553"/>
                  </a:lnTo>
                  <a:lnTo>
                    <a:pt x="4" y="54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5" name="Freeform 33">
              <a:extLst>
                <a:ext uri="{FF2B5EF4-FFF2-40B4-BE49-F238E27FC236}">
                  <a16:creationId xmlns:a16="http://schemas.microsoft.com/office/drawing/2014/main" id="{41FA9828-6479-670C-2231-90744844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2060"/>
              <a:ext cx="445" cy="230"/>
            </a:xfrm>
            <a:custGeom>
              <a:avLst/>
              <a:gdLst>
                <a:gd name="T0" fmla="*/ 433 w 445"/>
                <a:gd name="T1" fmla="*/ 6 h 230"/>
                <a:gd name="T2" fmla="*/ 435 w 445"/>
                <a:gd name="T3" fmla="*/ 0 h 230"/>
                <a:gd name="T4" fmla="*/ 0 w 445"/>
                <a:gd name="T5" fmla="*/ 219 h 230"/>
                <a:gd name="T6" fmla="*/ 3 w 445"/>
                <a:gd name="T7" fmla="*/ 230 h 230"/>
                <a:gd name="T8" fmla="*/ 441 w 445"/>
                <a:gd name="T9" fmla="*/ 11 h 230"/>
                <a:gd name="T10" fmla="*/ 445 w 445"/>
                <a:gd name="T11" fmla="*/ 6 h 230"/>
                <a:gd name="T12" fmla="*/ 441 w 445"/>
                <a:gd name="T13" fmla="*/ 11 h 230"/>
                <a:gd name="T14" fmla="*/ 445 w 445"/>
                <a:gd name="T15" fmla="*/ 9 h 230"/>
                <a:gd name="T16" fmla="*/ 445 w 445"/>
                <a:gd name="T17" fmla="*/ 6 h 230"/>
                <a:gd name="T18" fmla="*/ 433 w 445"/>
                <a:gd name="T19" fmla="*/ 6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30">
                  <a:moveTo>
                    <a:pt x="433" y="6"/>
                  </a:moveTo>
                  <a:lnTo>
                    <a:pt x="435" y="0"/>
                  </a:lnTo>
                  <a:lnTo>
                    <a:pt x="0" y="219"/>
                  </a:lnTo>
                  <a:lnTo>
                    <a:pt x="3" y="230"/>
                  </a:lnTo>
                  <a:lnTo>
                    <a:pt x="441" y="11"/>
                  </a:lnTo>
                  <a:lnTo>
                    <a:pt x="445" y="6"/>
                  </a:lnTo>
                  <a:lnTo>
                    <a:pt x="441" y="11"/>
                  </a:lnTo>
                  <a:lnTo>
                    <a:pt x="445" y="9"/>
                  </a:lnTo>
                  <a:lnTo>
                    <a:pt x="445" y="6"/>
                  </a:lnTo>
                  <a:lnTo>
                    <a:pt x="433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6" name="Freeform 34">
              <a:extLst>
                <a:ext uri="{FF2B5EF4-FFF2-40B4-BE49-F238E27FC236}">
                  <a16:creationId xmlns:a16="http://schemas.microsoft.com/office/drawing/2014/main" id="{EE41ECDD-6E64-C17B-4BD3-1F4E0A075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511"/>
              <a:ext cx="12" cy="555"/>
            </a:xfrm>
            <a:custGeom>
              <a:avLst/>
              <a:gdLst>
                <a:gd name="T0" fmla="*/ 8 w 12"/>
                <a:gd name="T1" fmla="*/ 13 h 555"/>
                <a:gd name="T2" fmla="*/ 0 w 12"/>
                <a:gd name="T3" fmla="*/ 10 h 555"/>
                <a:gd name="T4" fmla="*/ 0 w 12"/>
                <a:gd name="T5" fmla="*/ 555 h 555"/>
                <a:gd name="T6" fmla="*/ 12 w 12"/>
                <a:gd name="T7" fmla="*/ 555 h 555"/>
                <a:gd name="T8" fmla="*/ 12 w 12"/>
                <a:gd name="T9" fmla="*/ 10 h 555"/>
                <a:gd name="T10" fmla="*/ 2 w 12"/>
                <a:gd name="T11" fmla="*/ 4 h 555"/>
                <a:gd name="T12" fmla="*/ 12 w 12"/>
                <a:gd name="T13" fmla="*/ 10 h 555"/>
                <a:gd name="T14" fmla="*/ 12 w 12"/>
                <a:gd name="T15" fmla="*/ 0 h 555"/>
                <a:gd name="T16" fmla="*/ 2 w 12"/>
                <a:gd name="T17" fmla="*/ 4 h 555"/>
                <a:gd name="T18" fmla="*/ 8 w 12"/>
                <a:gd name="T19" fmla="*/ 13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5">
                  <a:moveTo>
                    <a:pt x="8" y="13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2" y="555"/>
                  </a:lnTo>
                  <a:lnTo>
                    <a:pt x="12" y="10"/>
                  </a:lnTo>
                  <a:lnTo>
                    <a:pt x="2" y="4"/>
                  </a:lnTo>
                  <a:lnTo>
                    <a:pt x="12" y="10"/>
                  </a:lnTo>
                  <a:lnTo>
                    <a:pt x="12" y="0"/>
                  </a:lnTo>
                  <a:lnTo>
                    <a:pt x="2" y="4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7" name="Freeform 35">
              <a:extLst>
                <a:ext uri="{FF2B5EF4-FFF2-40B4-BE49-F238E27FC236}">
                  <a16:creationId xmlns:a16="http://schemas.microsoft.com/office/drawing/2014/main" id="{ECAB7916-BC51-6607-FFEC-383CE76AD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515"/>
              <a:ext cx="445" cy="228"/>
            </a:xfrm>
            <a:custGeom>
              <a:avLst/>
              <a:gdLst>
                <a:gd name="T0" fmla="*/ 445 w 445"/>
                <a:gd name="T1" fmla="*/ 222 h 228"/>
                <a:gd name="T2" fmla="*/ 441 w 445"/>
                <a:gd name="T3" fmla="*/ 219 h 228"/>
                <a:gd name="T4" fmla="*/ 6 w 445"/>
                <a:gd name="T5" fmla="*/ 0 h 228"/>
                <a:gd name="T6" fmla="*/ 0 w 445"/>
                <a:gd name="T7" fmla="*/ 9 h 228"/>
                <a:gd name="T8" fmla="*/ 438 w 445"/>
                <a:gd name="T9" fmla="*/ 228 h 228"/>
                <a:gd name="T10" fmla="*/ 434 w 445"/>
                <a:gd name="T11" fmla="*/ 222 h 228"/>
                <a:gd name="T12" fmla="*/ 445 w 445"/>
                <a:gd name="T13" fmla="*/ 222 h 228"/>
                <a:gd name="T14" fmla="*/ 445 w 445"/>
                <a:gd name="T15" fmla="*/ 220 h 228"/>
                <a:gd name="T16" fmla="*/ 441 w 445"/>
                <a:gd name="T17" fmla="*/ 219 h 228"/>
                <a:gd name="T18" fmla="*/ 445 w 445"/>
                <a:gd name="T19" fmla="*/ 222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445" y="222"/>
                  </a:moveTo>
                  <a:lnTo>
                    <a:pt x="441" y="219"/>
                  </a:lnTo>
                  <a:lnTo>
                    <a:pt x="6" y="0"/>
                  </a:lnTo>
                  <a:lnTo>
                    <a:pt x="0" y="9"/>
                  </a:lnTo>
                  <a:lnTo>
                    <a:pt x="438" y="228"/>
                  </a:lnTo>
                  <a:lnTo>
                    <a:pt x="434" y="222"/>
                  </a:lnTo>
                  <a:lnTo>
                    <a:pt x="445" y="222"/>
                  </a:lnTo>
                  <a:lnTo>
                    <a:pt x="445" y="220"/>
                  </a:lnTo>
                  <a:lnTo>
                    <a:pt x="441" y="219"/>
                  </a:lnTo>
                  <a:lnTo>
                    <a:pt x="445" y="22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8" name="Freeform 36">
              <a:extLst>
                <a:ext uri="{FF2B5EF4-FFF2-40B4-BE49-F238E27FC236}">
                  <a16:creationId xmlns:a16="http://schemas.microsoft.com/office/drawing/2014/main" id="{EE940F83-1E99-01BF-975B-5548E574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737"/>
              <a:ext cx="11" cy="557"/>
            </a:xfrm>
            <a:custGeom>
              <a:avLst/>
              <a:gdLst>
                <a:gd name="T0" fmla="*/ 4 w 11"/>
                <a:gd name="T1" fmla="*/ 553 h 557"/>
                <a:gd name="T2" fmla="*/ 11 w 11"/>
                <a:gd name="T3" fmla="*/ 547 h 557"/>
                <a:gd name="T4" fmla="*/ 11 w 11"/>
                <a:gd name="T5" fmla="*/ 0 h 557"/>
                <a:gd name="T6" fmla="*/ 0 w 11"/>
                <a:gd name="T7" fmla="*/ 0 h 557"/>
                <a:gd name="T8" fmla="*/ 0 w 11"/>
                <a:gd name="T9" fmla="*/ 547 h 557"/>
                <a:gd name="T10" fmla="*/ 7 w 11"/>
                <a:gd name="T11" fmla="*/ 542 h 557"/>
                <a:gd name="T12" fmla="*/ 4 w 11"/>
                <a:gd name="T13" fmla="*/ 553 h 557"/>
                <a:gd name="T14" fmla="*/ 11 w 11"/>
                <a:gd name="T15" fmla="*/ 557 h 557"/>
                <a:gd name="T16" fmla="*/ 11 w 11"/>
                <a:gd name="T17" fmla="*/ 547 h 557"/>
                <a:gd name="T18" fmla="*/ 4 w 11"/>
                <a:gd name="T19" fmla="*/ 553 h 5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7">
                  <a:moveTo>
                    <a:pt x="4" y="553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7" y="542"/>
                  </a:lnTo>
                  <a:lnTo>
                    <a:pt x="4" y="553"/>
                  </a:lnTo>
                  <a:lnTo>
                    <a:pt x="11" y="557"/>
                  </a:lnTo>
                  <a:lnTo>
                    <a:pt x="11" y="547"/>
                  </a:lnTo>
                  <a:lnTo>
                    <a:pt x="4" y="55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99" name="Freeform 37">
              <a:extLst>
                <a:ext uri="{FF2B5EF4-FFF2-40B4-BE49-F238E27FC236}">
                  <a16:creationId xmlns:a16="http://schemas.microsoft.com/office/drawing/2014/main" id="{7023BBCE-E899-B5E7-DC6C-316C4C034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60"/>
              <a:ext cx="443" cy="230"/>
            </a:xfrm>
            <a:custGeom>
              <a:avLst/>
              <a:gdLst>
                <a:gd name="T0" fmla="*/ 0 w 443"/>
                <a:gd name="T1" fmla="*/ 6 h 230"/>
                <a:gd name="T2" fmla="*/ 2 w 443"/>
                <a:gd name="T3" fmla="*/ 11 h 230"/>
                <a:gd name="T4" fmla="*/ 440 w 443"/>
                <a:gd name="T5" fmla="*/ 230 h 230"/>
                <a:gd name="T6" fmla="*/ 443 w 443"/>
                <a:gd name="T7" fmla="*/ 219 h 230"/>
                <a:gd name="T8" fmla="*/ 8 w 443"/>
                <a:gd name="T9" fmla="*/ 0 h 230"/>
                <a:gd name="T10" fmla="*/ 12 w 443"/>
                <a:gd name="T11" fmla="*/ 6 h 230"/>
                <a:gd name="T12" fmla="*/ 0 w 443"/>
                <a:gd name="T13" fmla="*/ 6 h 230"/>
                <a:gd name="T14" fmla="*/ 0 w 443"/>
                <a:gd name="T15" fmla="*/ 9 h 230"/>
                <a:gd name="T16" fmla="*/ 2 w 443"/>
                <a:gd name="T17" fmla="*/ 11 h 230"/>
                <a:gd name="T18" fmla="*/ 0 w 443"/>
                <a:gd name="T19" fmla="*/ 6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3" h="230">
                  <a:moveTo>
                    <a:pt x="0" y="6"/>
                  </a:moveTo>
                  <a:lnTo>
                    <a:pt x="2" y="11"/>
                  </a:lnTo>
                  <a:lnTo>
                    <a:pt x="440" y="230"/>
                  </a:lnTo>
                  <a:lnTo>
                    <a:pt x="443" y="219"/>
                  </a:lnTo>
                  <a:lnTo>
                    <a:pt x="8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00" name="Freeform 38">
              <a:extLst>
                <a:ext uri="{FF2B5EF4-FFF2-40B4-BE49-F238E27FC236}">
                  <a16:creationId xmlns:a16="http://schemas.microsoft.com/office/drawing/2014/main" id="{8AFF8983-EECB-2FB5-98A8-1234985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511"/>
              <a:ext cx="12" cy="555"/>
            </a:xfrm>
            <a:custGeom>
              <a:avLst/>
              <a:gdLst>
                <a:gd name="T0" fmla="*/ 8 w 12"/>
                <a:gd name="T1" fmla="*/ 4 h 555"/>
                <a:gd name="T2" fmla="*/ 0 w 12"/>
                <a:gd name="T3" fmla="*/ 10 h 555"/>
                <a:gd name="T4" fmla="*/ 0 w 12"/>
                <a:gd name="T5" fmla="*/ 555 h 555"/>
                <a:gd name="T6" fmla="*/ 12 w 12"/>
                <a:gd name="T7" fmla="*/ 555 h 555"/>
                <a:gd name="T8" fmla="*/ 12 w 12"/>
                <a:gd name="T9" fmla="*/ 10 h 555"/>
                <a:gd name="T10" fmla="*/ 2 w 12"/>
                <a:gd name="T11" fmla="*/ 13 h 555"/>
                <a:gd name="T12" fmla="*/ 8 w 12"/>
                <a:gd name="T13" fmla="*/ 4 h 555"/>
                <a:gd name="T14" fmla="*/ 0 w 12"/>
                <a:gd name="T15" fmla="*/ 0 h 555"/>
                <a:gd name="T16" fmla="*/ 0 w 12"/>
                <a:gd name="T17" fmla="*/ 10 h 555"/>
                <a:gd name="T18" fmla="*/ 8 w 12"/>
                <a:gd name="T19" fmla="*/ 4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5">
                  <a:moveTo>
                    <a:pt x="8" y="4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2" y="555"/>
                  </a:lnTo>
                  <a:lnTo>
                    <a:pt x="12" y="10"/>
                  </a:lnTo>
                  <a:lnTo>
                    <a:pt x="2" y="13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17763" name="Rectangle 39">
            <a:extLst>
              <a:ext uri="{FF2B5EF4-FFF2-40B4-BE49-F238E27FC236}">
                <a16:creationId xmlns:a16="http://schemas.microsoft.com/office/drawing/2014/main" id="{CE460171-418F-0759-6E9B-DE753637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5835650"/>
            <a:ext cx="12573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Tempo</a:t>
            </a:r>
          </a:p>
        </p:txBody>
      </p:sp>
      <p:sp>
        <p:nvSpPr>
          <p:cNvPr id="117764" name="Rectangle 40">
            <a:extLst>
              <a:ext uri="{FF2B5EF4-FFF2-40B4-BE49-F238E27FC236}">
                <a16:creationId xmlns:a16="http://schemas.microsoft.com/office/drawing/2014/main" id="{6AE0B9F0-815A-DBAC-A76B-3FC59F6F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3565525"/>
            <a:ext cx="15763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Prodotti</a:t>
            </a:r>
          </a:p>
        </p:txBody>
      </p:sp>
      <p:sp>
        <p:nvSpPr>
          <p:cNvPr id="117765" name="Rectangle 41">
            <a:extLst>
              <a:ext uri="{FF2B5EF4-FFF2-40B4-BE49-F238E27FC236}">
                <a16:creationId xmlns:a16="http://schemas.microsoft.com/office/drawing/2014/main" id="{C2C65ED9-636D-AE85-A794-A12CF28B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0"/>
            <a:ext cx="33416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Aree di mercato</a:t>
            </a:r>
            <a:endParaRPr lang="it-IT" altLang="it-IT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olo 1">
            <a:extLst>
              <a:ext uri="{FF2B5EF4-FFF2-40B4-BE49-F238E27FC236}">
                <a16:creationId xmlns:a16="http://schemas.microsoft.com/office/drawing/2014/main" id="{E7B9D75C-9CBC-18C0-80F5-53AB79786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9525"/>
            <a:ext cx="8001000" cy="1143000"/>
          </a:xfrm>
        </p:spPr>
        <p:txBody>
          <a:bodyPr/>
          <a:lstStyle/>
          <a:p>
            <a:r>
              <a:rPr lang="it-IT" altLang="it-IT"/>
              <a:t>Perché </a:t>
            </a:r>
            <a:r>
              <a:rPr lang="it-IT" altLang="it-IT" i="1"/>
              <a:t>intelligence</a:t>
            </a:r>
            <a:endParaRPr lang="it-IT" altLang="it-IT"/>
          </a:p>
        </p:txBody>
      </p:sp>
      <p:sp>
        <p:nvSpPr>
          <p:cNvPr id="27650" name="Segnaposto contenuto 2">
            <a:extLst>
              <a:ext uri="{FF2B5EF4-FFF2-40B4-BE49-F238E27FC236}">
                <a16:creationId xmlns:a16="http://schemas.microsoft.com/office/drawing/2014/main" id="{9D9AC3BD-0CD2-7C54-B6CD-486200FF7F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96975"/>
            <a:ext cx="8001000" cy="3733800"/>
          </a:xfrm>
        </p:spPr>
        <p:txBody>
          <a:bodyPr/>
          <a:lstStyle/>
          <a:p>
            <a:r>
              <a:rPr lang="it-IT" altLang="it-IT"/>
              <a:t>L’impresa ha bisogno di intelligence per prendere decisioni migliori </a:t>
            </a:r>
            <a:r>
              <a:rPr lang="it-IT" altLang="it-IT" b="1"/>
              <a:t>più in fretta …  </a:t>
            </a:r>
            <a:r>
              <a:rPr lang="it-IT" altLang="it-IT" b="1" i="1"/>
              <a:t>innovare per competere (nel privato) ..innovare per migliorare l’efficienza e l’efficacia</a:t>
            </a:r>
            <a:r>
              <a:rPr lang="it-IT" altLang="it-IT" b="1"/>
              <a:t> dei servizi (nel pubblico)</a:t>
            </a:r>
          </a:p>
          <a:p>
            <a:r>
              <a:rPr lang="it-IT" altLang="it-IT"/>
              <a:t>Intelligence è un imperativo trans-dipartimentale:</a:t>
            </a:r>
          </a:p>
          <a:p>
            <a:pPr lvl="1"/>
            <a:r>
              <a:rPr lang="it-IT" altLang="it-IT"/>
              <a:t>Ufficio rapporti con la clientela … utenti</a:t>
            </a:r>
          </a:p>
          <a:p>
            <a:pPr lvl="1"/>
            <a:r>
              <a:rPr lang="it-IT" altLang="it-IT"/>
              <a:t>Reparto marketing e vendite… erogazione servizi</a:t>
            </a:r>
          </a:p>
          <a:p>
            <a:pPr lvl="1"/>
            <a:r>
              <a:rPr lang="it-IT" altLang="it-IT"/>
              <a:t>Reparto pianificazione … programmazione</a:t>
            </a:r>
          </a:p>
          <a:p>
            <a:pPr lvl="1"/>
            <a:r>
              <a:rPr lang="it-IT" altLang="it-IT"/>
              <a:t>Ufficio finanziario</a:t>
            </a:r>
          </a:p>
          <a:p>
            <a:pPr lvl="1"/>
            <a:r>
              <a:rPr lang="it-IT" altLang="it-IT"/>
              <a:t>…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D4D5AF2-30EB-4692-0610-0C8C428A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9088"/>
            <a:ext cx="85344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latin typeface="Comic Sans MS" panose="030F0902030302020204" pitchFamily="66" charset="0"/>
              </a:rPr>
              <a:t>Il </a:t>
            </a:r>
            <a:r>
              <a:rPr lang="it-IT" altLang="it-IT" b="1">
                <a:solidFill>
                  <a:schemeClr val="accent2"/>
                </a:solidFill>
                <a:latin typeface="Comic Sans MS" panose="030F0902030302020204" pitchFamily="66" charset="0"/>
              </a:rPr>
              <a:t>manager finanziario</a:t>
            </a:r>
            <a:r>
              <a:rPr lang="it-IT" altLang="it-IT" b="1">
                <a:latin typeface="Comic Sans MS" panose="030F0902030302020204" pitchFamily="66" charset="0"/>
              </a:rPr>
              <a:t> e’ interessato alla vendita dei prodotti in tutti i mercati nel tempo o relativamente al periodo corrente e quello precedente </a:t>
            </a:r>
            <a:endParaRPr lang="it-IT" altLang="it-IT">
              <a:latin typeface="Comic Sans MS" panose="030F0902030302020204" pitchFamily="66" charset="0"/>
            </a:endParaRPr>
          </a:p>
        </p:txBody>
      </p:sp>
      <p:grpSp>
        <p:nvGrpSpPr>
          <p:cNvPr id="118786" name="Group 3">
            <a:extLst>
              <a:ext uri="{FF2B5EF4-FFF2-40B4-BE49-F238E27FC236}">
                <a16:creationId xmlns:a16="http://schemas.microsoft.com/office/drawing/2014/main" id="{510696E1-B7E6-7523-9AF6-F27A35C6D9D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286000"/>
            <a:ext cx="3565525" cy="3962400"/>
            <a:chOff x="3855" y="1371"/>
            <a:chExt cx="898" cy="998"/>
          </a:xfrm>
        </p:grpSpPr>
        <p:sp>
          <p:nvSpPr>
            <p:cNvPr id="118790" name="Freeform 4">
              <a:extLst>
                <a:ext uri="{FF2B5EF4-FFF2-40B4-BE49-F238E27FC236}">
                  <a16:creationId xmlns:a16="http://schemas.microsoft.com/office/drawing/2014/main" id="{186F8886-2B8C-5C57-394A-14944CFA4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918"/>
              <a:ext cx="441" cy="228"/>
            </a:xfrm>
            <a:custGeom>
              <a:avLst/>
              <a:gdLst>
                <a:gd name="T0" fmla="*/ 2 w 441"/>
                <a:gd name="T1" fmla="*/ 222 h 228"/>
                <a:gd name="T2" fmla="*/ 6 w 441"/>
                <a:gd name="T3" fmla="*/ 228 h 228"/>
                <a:gd name="T4" fmla="*/ 441 w 441"/>
                <a:gd name="T5" fmla="*/ 9 h 228"/>
                <a:gd name="T6" fmla="*/ 437 w 441"/>
                <a:gd name="T7" fmla="*/ 0 h 228"/>
                <a:gd name="T8" fmla="*/ 0 w 441"/>
                <a:gd name="T9" fmla="*/ 218 h 228"/>
                <a:gd name="T10" fmla="*/ 2 w 441"/>
                <a:gd name="T11" fmla="*/ 222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1" h="228">
                  <a:moveTo>
                    <a:pt x="2" y="222"/>
                  </a:moveTo>
                  <a:lnTo>
                    <a:pt x="6" y="228"/>
                  </a:lnTo>
                  <a:lnTo>
                    <a:pt x="441" y="9"/>
                  </a:lnTo>
                  <a:lnTo>
                    <a:pt x="437" y="0"/>
                  </a:lnTo>
                  <a:lnTo>
                    <a:pt x="0" y="218"/>
                  </a:lnTo>
                  <a:lnTo>
                    <a:pt x="2" y="22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1" name="Freeform 5">
              <a:extLst>
                <a:ext uri="{FF2B5EF4-FFF2-40B4-BE49-F238E27FC236}">
                  <a16:creationId xmlns:a16="http://schemas.microsoft.com/office/drawing/2014/main" id="{FE0C5CC1-F015-4A52-B289-F669A1BF7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1918"/>
              <a:ext cx="442" cy="228"/>
            </a:xfrm>
            <a:custGeom>
              <a:avLst/>
              <a:gdLst>
                <a:gd name="T0" fmla="*/ 2 w 442"/>
                <a:gd name="T1" fmla="*/ 5 h 228"/>
                <a:gd name="T2" fmla="*/ 0 w 442"/>
                <a:gd name="T3" fmla="*/ 9 h 228"/>
                <a:gd name="T4" fmla="*/ 436 w 442"/>
                <a:gd name="T5" fmla="*/ 228 h 228"/>
                <a:gd name="T6" fmla="*/ 442 w 442"/>
                <a:gd name="T7" fmla="*/ 218 h 228"/>
                <a:gd name="T8" fmla="*/ 4 w 442"/>
                <a:gd name="T9" fmla="*/ 0 h 228"/>
                <a:gd name="T10" fmla="*/ 2 w 442"/>
                <a:gd name="T11" fmla="*/ 5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2" h="228">
                  <a:moveTo>
                    <a:pt x="2" y="5"/>
                  </a:moveTo>
                  <a:lnTo>
                    <a:pt x="0" y="9"/>
                  </a:lnTo>
                  <a:lnTo>
                    <a:pt x="436" y="228"/>
                  </a:lnTo>
                  <a:lnTo>
                    <a:pt x="442" y="218"/>
                  </a:lnTo>
                  <a:lnTo>
                    <a:pt x="4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2" name="Freeform 6">
              <a:extLst>
                <a:ext uri="{FF2B5EF4-FFF2-40B4-BE49-F238E27FC236}">
                  <a16:creationId xmlns:a16="http://schemas.microsoft.com/office/drawing/2014/main" id="{BD53790E-0AF2-EE5C-A085-E5AE08E16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1376"/>
              <a:ext cx="11" cy="547"/>
            </a:xfrm>
            <a:custGeom>
              <a:avLst/>
              <a:gdLst>
                <a:gd name="T0" fmla="*/ 5 w 11"/>
                <a:gd name="T1" fmla="*/ 547 h 547"/>
                <a:gd name="T2" fmla="*/ 11 w 11"/>
                <a:gd name="T3" fmla="*/ 547 h 547"/>
                <a:gd name="T4" fmla="*/ 11 w 11"/>
                <a:gd name="T5" fmla="*/ 0 h 547"/>
                <a:gd name="T6" fmla="*/ 0 w 11"/>
                <a:gd name="T7" fmla="*/ 0 h 547"/>
                <a:gd name="T8" fmla="*/ 0 w 11"/>
                <a:gd name="T9" fmla="*/ 547 h 547"/>
                <a:gd name="T10" fmla="*/ 5 w 11"/>
                <a:gd name="T11" fmla="*/ 547 h 5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547">
                  <a:moveTo>
                    <a:pt x="5" y="547"/>
                  </a:moveTo>
                  <a:lnTo>
                    <a:pt x="11" y="547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5" y="547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3" name="Freeform 7">
              <a:extLst>
                <a:ext uri="{FF2B5EF4-FFF2-40B4-BE49-F238E27FC236}">
                  <a16:creationId xmlns:a16="http://schemas.microsoft.com/office/drawing/2014/main" id="{4B88BDB0-92EF-3D05-122D-2575ED923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1469"/>
              <a:ext cx="438" cy="763"/>
            </a:xfrm>
            <a:custGeom>
              <a:avLst/>
              <a:gdLst>
                <a:gd name="T0" fmla="*/ 438 w 438"/>
                <a:gd name="T1" fmla="*/ 0 h 763"/>
                <a:gd name="T2" fmla="*/ 0 w 438"/>
                <a:gd name="T3" fmla="*/ 216 h 763"/>
                <a:gd name="T4" fmla="*/ 0 w 438"/>
                <a:gd name="T5" fmla="*/ 763 h 763"/>
                <a:gd name="T6" fmla="*/ 438 w 438"/>
                <a:gd name="T7" fmla="*/ 545 h 763"/>
                <a:gd name="T8" fmla="*/ 438 w 438"/>
                <a:gd name="T9" fmla="*/ 0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763">
                  <a:moveTo>
                    <a:pt x="438" y="0"/>
                  </a:moveTo>
                  <a:lnTo>
                    <a:pt x="0" y="216"/>
                  </a:lnTo>
                  <a:lnTo>
                    <a:pt x="0" y="763"/>
                  </a:lnTo>
                  <a:lnTo>
                    <a:pt x="438" y="545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7C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4" name="Freeform 8">
              <a:extLst>
                <a:ext uri="{FF2B5EF4-FFF2-40B4-BE49-F238E27FC236}">
                  <a16:creationId xmlns:a16="http://schemas.microsoft.com/office/drawing/2014/main" id="{41A93FCC-12DD-FCC8-6F59-278C4325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463"/>
              <a:ext cx="445" cy="228"/>
            </a:xfrm>
            <a:custGeom>
              <a:avLst/>
              <a:gdLst>
                <a:gd name="T0" fmla="*/ 12 w 445"/>
                <a:gd name="T1" fmla="*/ 222 h 228"/>
                <a:gd name="T2" fmla="*/ 10 w 445"/>
                <a:gd name="T3" fmla="*/ 228 h 228"/>
                <a:gd name="T4" fmla="*/ 445 w 445"/>
                <a:gd name="T5" fmla="*/ 9 h 228"/>
                <a:gd name="T6" fmla="*/ 440 w 445"/>
                <a:gd name="T7" fmla="*/ 0 h 228"/>
                <a:gd name="T8" fmla="*/ 4 w 445"/>
                <a:gd name="T9" fmla="*/ 219 h 228"/>
                <a:gd name="T10" fmla="*/ 0 w 445"/>
                <a:gd name="T11" fmla="*/ 222 h 228"/>
                <a:gd name="T12" fmla="*/ 4 w 445"/>
                <a:gd name="T13" fmla="*/ 219 h 228"/>
                <a:gd name="T14" fmla="*/ 0 w 445"/>
                <a:gd name="T15" fmla="*/ 220 h 228"/>
                <a:gd name="T16" fmla="*/ 0 w 445"/>
                <a:gd name="T17" fmla="*/ 222 h 228"/>
                <a:gd name="T18" fmla="*/ 12 w 445"/>
                <a:gd name="T19" fmla="*/ 222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12" y="222"/>
                  </a:moveTo>
                  <a:lnTo>
                    <a:pt x="10" y="228"/>
                  </a:lnTo>
                  <a:lnTo>
                    <a:pt x="445" y="9"/>
                  </a:lnTo>
                  <a:lnTo>
                    <a:pt x="440" y="0"/>
                  </a:lnTo>
                  <a:lnTo>
                    <a:pt x="4" y="219"/>
                  </a:lnTo>
                  <a:lnTo>
                    <a:pt x="0" y="222"/>
                  </a:lnTo>
                  <a:lnTo>
                    <a:pt x="4" y="219"/>
                  </a:lnTo>
                  <a:lnTo>
                    <a:pt x="0" y="220"/>
                  </a:lnTo>
                  <a:lnTo>
                    <a:pt x="0" y="222"/>
                  </a:lnTo>
                  <a:lnTo>
                    <a:pt x="12" y="22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5" name="Freeform 9">
              <a:extLst>
                <a:ext uri="{FF2B5EF4-FFF2-40B4-BE49-F238E27FC236}">
                  <a16:creationId xmlns:a16="http://schemas.microsoft.com/office/drawing/2014/main" id="{B50041B1-6782-4F1F-5F0E-428E8408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685"/>
              <a:ext cx="12" cy="557"/>
            </a:xfrm>
            <a:custGeom>
              <a:avLst/>
              <a:gdLst>
                <a:gd name="T0" fmla="*/ 4 w 12"/>
                <a:gd name="T1" fmla="*/ 542 h 557"/>
                <a:gd name="T2" fmla="*/ 12 w 12"/>
                <a:gd name="T3" fmla="*/ 547 h 557"/>
                <a:gd name="T4" fmla="*/ 12 w 12"/>
                <a:gd name="T5" fmla="*/ 0 h 557"/>
                <a:gd name="T6" fmla="*/ 0 w 12"/>
                <a:gd name="T7" fmla="*/ 0 h 557"/>
                <a:gd name="T8" fmla="*/ 0 w 12"/>
                <a:gd name="T9" fmla="*/ 547 h 557"/>
                <a:gd name="T10" fmla="*/ 10 w 12"/>
                <a:gd name="T11" fmla="*/ 551 h 557"/>
                <a:gd name="T12" fmla="*/ 0 w 12"/>
                <a:gd name="T13" fmla="*/ 547 h 557"/>
                <a:gd name="T14" fmla="*/ 0 w 12"/>
                <a:gd name="T15" fmla="*/ 557 h 557"/>
                <a:gd name="T16" fmla="*/ 10 w 12"/>
                <a:gd name="T17" fmla="*/ 551 h 557"/>
                <a:gd name="T18" fmla="*/ 4 w 12"/>
                <a:gd name="T19" fmla="*/ 542 h 5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7">
                  <a:moveTo>
                    <a:pt x="4" y="542"/>
                  </a:moveTo>
                  <a:lnTo>
                    <a:pt x="12" y="547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10" y="551"/>
                  </a:lnTo>
                  <a:lnTo>
                    <a:pt x="0" y="547"/>
                  </a:lnTo>
                  <a:lnTo>
                    <a:pt x="0" y="557"/>
                  </a:lnTo>
                  <a:lnTo>
                    <a:pt x="10" y="551"/>
                  </a:lnTo>
                  <a:lnTo>
                    <a:pt x="4" y="54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6" name="Freeform 10">
              <a:extLst>
                <a:ext uri="{FF2B5EF4-FFF2-40B4-BE49-F238E27FC236}">
                  <a16:creationId xmlns:a16="http://schemas.microsoft.com/office/drawing/2014/main" id="{DF044DC6-010F-0AD7-D401-D0724FDAB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2008"/>
              <a:ext cx="445" cy="228"/>
            </a:xfrm>
            <a:custGeom>
              <a:avLst/>
              <a:gdLst>
                <a:gd name="T0" fmla="*/ 434 w 445"/>
                <a:gd name="T1" fmla="*/ 6 h 228"/>
                <a:gd name="T2" fmla="*/ 436 w 445"/>
                <a:gd name="T3" fmla="*/ 0 h 228"/>
                <a:gd name="T4" fmla="*/ 0 w 445"/>
                <a:gd name="T5" fmla="*/ 219 h 228"/>
                <a:gd name="T6" fmla="*/ 6 w 445"/>
                <a:gd name="T7" fmla="*/ 228 h 228"/>
                <a:gd name="T8" fmla="*/ 441 w 445"/>
                <a:gd name="T9" fmla="*/ 11 h 228"/>
                <a:gd name="T10" fmla="*/ 445 w 445"/>
                <a:gd name="T11" fmla="*/ 6 h 228"/>
                <a:gd name="T12" fmla="*/ 441 w 445"/>
                <a:gd name="T13" fmla="*/ 11 h 228"/>
                <a:gd name="T14" fmla="*/ 445 w 445"/>
                <a:gd name="T15" fmla="*/ 9 h 228"/>
                <a:gd name="T16" fmla="*/ 445 w 445"/>
                <a:gd name="T17" fmla="*/ 6 h 228"/>
                <a:gd name="T18" fmla="*/ 434 w 445"/>
                <a:gd name="T19" fmla="*/ 6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434" y="6"/>
                  </a:moveTo>
                  <a:lnTo>
                    <a:pt x="436" y="0"/>
                  </a:lnTo>
                  <a:lnTo>
                    <a:pt x="0" y="219"/>
                  </a:lnTo>
                  <a:lnTo>
                    <a:pt x="6" y="228"/>
                  </a:lnTo>
                  <a:lnTo>
                    <a:pt x="441" y="11"/>
                  </a:lnTo>
                  <a:lnTo>
                    <a:pt x="445" y="6"/>
                  </a:lnTo>
                  <a:lnTo>
                    <a:pt x="441" y="11"/>
                  </a:lnTo>
                  <a:lnTo>
                    <a:pt x="445" y="9"/>
                  </a:lnTo>
                  <a:lnTo>
                    <a:pt x="445" y="6"/>
                  </a:lnTo>
                  <a:lnTo>
                    <a:pt x="43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7" name="Freeform 11">
              <a:extLst>
                <a:ext uri="{FF2B5EF4-FFF2-40B4-BE49-F238E27FC236}">
                  <a16:creationId xmlns:a16="http://schemas.microsoft.com/office/drawing/2014/main" id="{5119D39A-BBE5-167B-E668-85D96188C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" y="1459"/>
              <a:ext cx="11" cy="555"/>
            </a:xfrm>
            <a:custGeom>
              <a:avLst/>
              <a:gdLst>
                <a:gd name="T0" fmla="*/ 7 w 11"/>
                <a:gd name="T1" fmla="*/ 13 h 555"/>
                <a:gd name="T2" fmla="*/ 0 w 11"/>
                <a:gd name="T3" fmla="*/ 10 h 555"/>
                <a:gd name="T4" fmla="*/ 0 w 11"/>
                <a:gd name="T5" fmla="*/ 555 h 555"/>
                <a:gd name="T6" fmla="*/ 11 w 11"/>
                <a:gd name="T7" fmla="*/ 555 h 555"/>
                <a:gd name="T8" fmla="*/ 11 w 11"/>
                <a:gd name="T9" fmla="*/ 10 h 555"/>
                <a:gd name="T10" fmla="*/ 2 w 11"/>
                <a:gd name="T11" fmla="*/ 4 h 555"/>
                <a:gd name="T12" fmla="*/ 11 w 11"/>
                <a:gd name="T13" fmla="*/ 10 h 555"/>
                <a:gd name="T14" fmla="*/ 11 w 11"/>
                <a:gd name="T15" fmla="*/ 0 h 555"/>
                <a:gd name="T16" fmla="*/ 2 w 11"/>
                <a:gd name="T17" fmla="*/ 4 h 555"/>
                <a:gd name="T18" fmla="*/ 7 w 11"/>
                <a:gd name="T19" fmla="*/ 13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5">
                  <a:moveTo>
                    <a:pt x="7" y="13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1" y="555"/>
                  </a:lnTo>
                  <a:lnTo>
                    <a:pt x="11" y="10"/>
                  </a:lnTo>
                  <a:lnTo>
                    <a:pt x="2" y="4"/>
                  </a:lnTo>
                  <a:lnTo>
                    <a:pt x="11" y="10"/>
                  </a:lnTo>
                  <a:lnTo>
                    <a:pt x="11" y="0"/>
                  </a:lnTo>
                  <a:lnTo>
                    <a:pt x="2" y="4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8" name="Freeform 12">
              <a:extLst>
                <a:ext uri="{FF2B5EF4-FFF2-40B4-BE49-F238E27FC236}">
                  <a16:creationId xmlns:a16="http://schemas.microsoft.com/office/drawing/2014/main" id="{63C3B020-AAE9-1692-8F1A-DC48F86E1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" y="1505"/>
              <a:ext cx="437" cy="764"/>
            </a:xfrm>
            <a:custGeom>
              <a:avLst/>
              <a:gdLst>
                <a:gd name="T0" fmla="*/ 437 w 437"/>
                <a:gd name="T1" fmla="*/ 0 h 764"/>
                <a:gd name="T2" fmla="*/ 0 w 437"/>
                <a:gd name="T3" fmla="*/ 217 h 764"/>
                <a:gd name="T4" fmla="*/ 0 w 437"/>
                <a:gd name="T5" fmla="*/ 764 h 764"/>
                <a:gd name="T6" fmla="*/ 437 w 437"/>
                <a:gd name="T7" fmla="*/ 545 h 764"/>
                <a:gd name="T8" fmla="*/ 437 w 437"/>
                <a:gd name="T9" fmla="*/ 0 h 7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7" h="764">
                  <a:moveTo>
                    <a:pt x="437" y="0"/>
                  </a:moveTo>
                  <a:lnTo>
                    <a:pt x="0" y="217"/>
                  </a:lnTo>
                  <a:lnTo>
                    <a:pt x="0" y="764"/>
                  </a:lnTo>
                  <a:lnTo>
                    <a:pt x="437" y="545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7C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99" name="Freeform 13">
              <a:extLst>
                <a:ext uri="{FF2B5EF4-FFF2-40B4-BE49-F238E27FC236}">
                  <a16:creationId xmlns:a16="http://schemas.microsoft.com/office/drawing/2014/main" id="{9B299069-795D-317F-42B3-3D926A60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1499"/>
              <a:ext cx="445" cy="229"/>
            </a:xfrm>
            <a:custGeom>
              <a:avLst/>
              <a:gdLst>
                <a:gd name="T0" fmla="*/ 12 w 445"/>
                <a:gd name="T1" fmla="*/ 223 h 229"/>
                <a:gd name="T2" fmla="*/ 8 w 445"/>
                <a:gd name="T3" fmla="*/ 229 h 229"/>
                <a:gd name="T4" fmla="*/ 445 w 445"/>
                <a:gd name="T5" fmla="*/ 10 h 229"/>
                <a:gd name="T6" fmla="*/ 440 w 445"/>
                <a:gd name="T7" fmla="*/ 0 h 229"/>
                <a:gd name="T8" fmla="*/ 4 w 445"/>
                <a:gd name="T9" fmla="*/ 219 h 229"/>
                <a:gd name="T10" fmla="*/ 0 w 445"/>
                <a:gd name="T11" fmla="*/ 223 h 229"/>
                <a:gd name="T12" fmla="*/ 4 w 445"/>
                <a:gd name="T13" fmla="*/ 219 h 229"/>
                <a:gd name="T14" fmla="*/ 0 w 445"/>
                <a:gd name="T15" fmla="*/ 219 h 229"/>
                <a:gd name="T16" fmla="*/ 0 w 445"/>
                <a:gd name="T17" fmla="*/ 223 h 229"/>
                <a:gd name="T18" fmla="*/ 12 w 445"/>
                <a:gd name="T19" fmla="*/ 223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12" y="223"/>
                  </a:moveTo>
                  <a:lnTo>
                    <a:pt x="8" y="229"/>
                  </a:lnTo>
                  <a:lnTo>
                    <a:pt x="445" y="10"/>
                  </a:lnTo>
                  <a:lnTo>
                    <a:pt x="440" y="0"/>
                  </a:lnTo>
                  <a:lnTo>
                    <a:pt x="4" y="219"/>
                  </a:lnTo>
                  <a:lnTo>
                    <a:pt x="0" y="223"/>
                  </a:lnTo>
                  <a:lnTo>
                    <a:pt x="4" y="219"/>
                  </a:lnTo>
                  <a:lnTo>
                    <a:pt x="0" y="219"/>
                  </a:lnTo>
                  <a:lnTo>
                    <a:pt x="0" y="223"/>
                  </a:lnTo>
                  <a:lnTo>
                    <a:pt x="12" y="2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0" name="Freeform 14">
              <a:extLst>
                <a:ext uri="{FF2B5EF4-FFF2-40B4-BE49-F238E27FC236}">
                  <a16:creationId xmlns:a16="http://schemas.microsoft.com/office/drawing/2014/main" id="{4A76B9FD-FCD0-6AFC-D2B4-5C769531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1722"/>
              <a:ext cx="12" cy="556"/>
            </a:xfrm>
            <a:custGeom>
              <a:avLst/>
              <a:gdLst>
                <a:gd name="T0" fmla="*/ 4 w 12"/>
                <a:gd name="T1" fmla="*/ 541 h 556"/>
                <a:gd name="T2" fmla="*/ 12 w 12"/>
                <a:gd name="T3" fmla="*/ 547 h 556"/>
                <a:gd name="T4" fmla="*/ 12 w 12"/>
                <a:gd name="T5" fmla="*/ 0 h 556"/>
                <a:gd name="T6" fmla="*/ 0 w 12"/>
                <a:gd name="T7" fmla="*/ 0 h 556"/>
                <a:gd name="T8" fmla="*/ 0 w 12"/>
                <a:gd name="T9" fmla="*/ 547 h 556"/>
                <a:gd name="T10" fmla="*/ 8 w 12"/>
                <a:gd name="T11" fmla="*/ 551 h 556"/>
                <a:gd name="T12" fmla="*/ 0 w 12"/>
                <a:gd name="T13" fmla="*/ 547 h 556"/>
                <a:gd name="T14" fmla="*/ 0 w 12"/>
                <a:gd name="T15" fmla="*/ 556 h 556"/>
                <a:gd name="T16" fmla="*/ 8 w 12"/>
                <a:gd name="T17" fmla="*/ 551 h 556"/>
                <a:gd name="T18" fmla="*/ 4 w 12"/>
                <a:gd name="T19" fmla="*/ 541 h 5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6">
                  <a:moveTo>
                    <a:pt x="4" y="541"/>
                  </a:moveTo>
                  <a:lnTo>
                    <a:pt x="12" y="547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8" y="551"/>
                  </a:lnTo>
                  <a:lnTo>
                    <a:pt x="0" y="547"/>
                  </a:lnTo>
                  <a:lnTo>
                    <a:pt x="0" y="556"/>
                  </a:lnTo>
                  <a:lnTo>
                    <a:pt x="8" y="551"/>
                  </a:lnTo>
                  <a:lnTo>
                    <a:pt x="4" y="54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1" name="Freeform 15">
              <a:extLst>
                <a:ext uri="{FF2B5EF4-FFF2-40B4-BE49-F238E27FC236}">
                  <a16:creationId xmlns:a16="http://schemas.microsoft.com/office/drawing/2014/main" id="{C1B06DE0-BB63-A04A-4306-C11FF42DA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2044"/>
              <a:ext cx="445" cy="229"/>
            </a:xfrm>
            <a:custGeom>
              <a:avLst/>
              <a:gdLst>
                <a:gd name="T0" fmla="*/ 434 w 445"/>
                <a:gd name="T1" fmla="*/ 6 h 229"/>
                <a:gd name="T2" fmla="*/ 436 w 445"/>
                <a:gd name="T3" fmla="*/ 0 h 229"/>
                <a:gd name="T4" fmla="*/ 0 w 445"/>
                <a:gd name="T5" fmla="*/ 219 h 229"/>
                <a:gd name="T6" fmla="*/ 4 w 445"/>
                <a:gd name="T7" fmla="*/ 229 h 229"/>
                <a:gd name="T8" fmla="*/ 441 w 445"/>
                <a:gd name="T9" fmla="*/ 12 h 229"/>
                <a:gd name="T10" fmla="*/ 445 w 445"/>
                <a:gd name="T11" fmla="*/ 6 h 229"/>
                <a:gd name="T12" fmla="*/ 441 w 445"/>
                <a:gd name="T13" fmla="*/ 12 h 229"/>
                <a:gd name="T14" fmla="*/ 445 w 445"/>
                <a:gd name="T15" fmla="*/ 10 h 229"/>
                <a:gd name="T16" fmla="*/ 445 w 445"/>
                <a:gd name="T17" fmla="*/ 6 h 229"/>
                <a:gd name="T18" fmla="*/ 434 w 445"/>
                <a:gd name="T19" fmla="*/ 6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434" y="6"/>
                  </a:moveTo>
                  <a:lnTo>
                    <a:pt x="436" y="0"/>
                  </a:lnTo>
                  <a:lnTo>
                    <a:pt x="0" y="219"/>
                  </a:lnTo>
                  <a:lnTo>
                    <a:pt x="4" y="229"/>
                  </a:lnTo>
                  <a:lnTo>
                    <a:pt x="441" y="12"/>
                  </a:lnTo>
                  <a:lnTo>
                    <a:pt x="445" y="6"/>
                  </a:lnTo>
                  <a:lnTo>
                    <a:pt x="441" y="12"/>
                  </a:lnTo>
                  <a:lnTo>
                    <a:pt x="445" y="10"/>
                  </a:lnTo>
                  <a:lnTo>
                    <a:pt x="445" y="6"/>
                  </a:lnTo>
                  <a:lnTo>
                    <a:pt x="43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2" name="Freeform 16">
              <a:extLst>
                <a:ext uri="{FF2B5EF4-FFF2-40B4-BE49-F238E27FC236}">
                  <a16:creationId xmlns:a16="http://schemas.microsoft.com/office/drawing/2014/main" id="{EB942EB1-AA3F-52BD-AE51-1B0DC5B9D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" y="1495"/>
              <a:ext cx="11" cy="555"/>
            </a:xfrm>
            <a:custGeom>
              <a:avLst/>
              <a:gdLst>
                <a:gd name="T0" fmla="*/ 7 w 11"/>
                <a:gd name="T1" fmla="*/ 14 h 555"/>
                <a:gd name="T2" fmla="*/ 0 w 11"/>
                <a:gd name="T3" fmla="*/ 10 h 555"/>
                <a:gd name="T4" fmla="*/ 0 w 11"/>
                <a:gd name="T5" fmla="*/ 555 h 555"/>
                <a:gd name="T6" fmla="*/ 11 w 11"/>
                <a:gd name="T7" fmla="*/ 555 h 555"/>
                <a:gd name="T8" fmla="*/ 11 w 11"/>
                <a:gd name="T9" fmla="*/ 10 h 555"/>
                <a:gd name="T10" fmla="*/ 2 w 11"/>
                <a:gd name="T11" fmla="*/ 4 h 555"/>
                <a:gd name="T12" fmla="*/ 11 w 11"/>
                <a:gd name="T13" fmla="*/ 10 h 555"/>
                <a:gd name="T14" fmla="*/ 11 w 11"/>
                <a:gd name="T15" fmla="*/ 0 h 555"/>
                <a:gd name="T16" fmla="*/ 2 w 11"/>
                <a:gd name="T17" fmla="*/ 4 h 555"/>
                <a:gd name="T18" fmla="*/ 7 w 11"/>
                <a:gd name="T19" fmla="*/ 14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5">
                  <a:moveTo>
                    <a:pt x="7" y="14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1" y="555"/>
                  </a:lnTo>
                  <a:lnTo>
                    <a:pt x="11" y="10"/>
                  </a:lnTo>
                  <a:lnTo>
                    <a:pt x="2" y="4"/>
                  </a:lnTo>
                  <a:lnTo>
                    <a:pt x="11" y="10"/>
                  </a:lnTo>
                  <a:lnTo>
                    <a:pt x="11" y="0"/>
                  </a:lnTo>
                  <a:lnTo>
                    <a:pt x="2" y="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3" name="Freeform 17">
              <a:extLst>
                <a:ext uri="{FF2B5EF4-FFF2-40B4-BE49-F238E27FC236}">
                  <a16:creationId xmlns:a16="http://schemas.microsoft.com/office/drawing/2014/main" id="{0F7B2767-6A80-9230-BDBC-8794C3DA9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1469"/>
              <a:ext cx="510" cy="253"/>
            </a:xfrm>
            <a:custGeom>
              <a:avLst/>
              <a:gdLst>
                <a:gd name="T0" fmla="*/ 510 w 510"/>
                <a:gd name="T1" fmla="*/ 36 h 253"/>
                <a:gd name="T2" fmla="*/ 438 w 510"/>
                <a:gd name="T3" fmla="*/ 0 h 253"/>
                <a:gd name="T4" fmla="*/ 0 w 510"/>
                <a:gd name="T5" fmla="*/ 216 h 253"/>
                <a:gd name="T6" fmla="*/ 73 w 510"/>
                <a:gd name="T7" fmla="*/ 253 h 253"/>
                <a:gd name="T8" fmla="*/ 510 w 510"/>
                <a:gd name="T9" fmla="*/ 36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0" h="253">
                  <a:moveTo>
                    <a:pt x="510" y="36"/>
                  </a:moveTo>
                  <a:lnTo>
                    <a:pt x="438" y="0"/>
                  </a:lnTo>
                  <a:lnTo>
                    <a:pt x="0" y="216"/>
                  </a:lnTo>
                  <a:lnTo>
                    <a:pt x="73" y="253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rgbClr val="F7C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4" name="Freeform 18">
              <a:extLst>
                <a:ext uri="{FF2B5EF4-FFF2-40B4-BE49-F238E27FC236}">
                  <a16:creationId xmlns:a16="http://schemas.microsoft.com/office/drawing/2014/main" id="{E1557391-AB7C-8BD8-53C3-5A17EBA2D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1461"/>
              <a:ext cx="78" cy="48"/>
            </a:xfrm>
            <a:custGeom>
              <a:avLst/>
              <a:gdLst>
                <a:gd name="T0" fmla="*/ 5 w 78"/>
                <a:gd name="T1" fmla="*/ 11 h 48"/>
                <a:gd name="T2" fmla="*/ 0 w 78"/>
                <a:gd name="T3" fmla="*/ 11 h 48"/>
                <a:gd name="T4" fmla="*/ 73 w 78"/>
                <a:gd name="T5" fmla="*/ 48 h 48"/>
                <a:gd name="T6" fmla="*/ 78 w 78"/>
                <a:gd name="T7" fmla="*/ 38 h 48"/>
                <a:gd name="T8" fmla="*/ 5 w 78"/>
                <a:gd name="T9" fmla="*/ 2 h 48"/>
                <a:gd name="T10" fmla="*/ 0 w 78"/>
                <a:gd name="T11" fmla="*/ 2 h 48"/>
                <a:gd name="T12" fmla="*/ 5 w 78"/>
                <a:gd name="T13" fmla="*/ 2 h 48"/>
                <a:gd name="T14" fmla="*/ 4 w 78"/>
                <a:gd name="T15" fmla="*/ 0 h 48"/>
                <a:gd name="T16" fmla="*/ 0 w 78"/>
                <a:gd name="T17" fmla="*/ 2 h 48"/>
                <a:gd name="T18" fmla="*/ 5 w 78"/>
                <a:gd name="T19" fmla="*/ 11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8" h="48">
                  <a:moveTo>
                    <a:pt x="5" y="11"/>
                  </a:moveTo>
                  <a:lnTo>
                    <a:pt x="0" y="11"/>
                  </a:lnTo>
                  <a:lnTo>
                    <a:pt x="73" y="48"/>
                  </a:lnTo>
                  <a:lnTo>
                    <a:pt x="78" y="38"/>
                  </a:lnTo>
                  <a:lnTo>
                    <a:pt x="5" y="2"/>
                  </a:lnTo>
                  <a:lnTo>
                    <a:pt x="0" y="2"/>
                  </a:lnTo>
                  <a:lnTo>
                    <a:pt x="5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5" name="Freeform 19">
              <a:extLst>
                <a:ext uri="{FF2B5EF4-FFF2-40B4-BE49-F238E27FC236}">
                  <a16:creationId xmlns:a16="http://schemas.microsoft.com/office/drawing/2014/main" id="{53FB5FAE-E62A-F300-5E79-FB6311BD5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" y="1463"/>
              <a:ext cx="450" cy="228"/>
            </a:xfrm>
            <a:custGeom>
              <a:avLst/>
              <a:gdLst>
                <a:gd name="T0" fmla="*/ 15 w 450"/>
                <a:gd name="T1" fmla="*/ 219 h 228"/>
                <a:gd name="T2" fmla="*/ 15 w 450"/>
                <a:gd name="T3" fmla="*/ 228 h 228"/>
                <a:gd name="T4" fmla="*/ 450 w 450"/>
                <a:gd name="T5" fmla="*/ 9 h 228"/>
                <a:gd name="T6" fmla="*/ 445 w 450"/>
                <a:gd name="T7" fmla="*/ 0 h 228"/>
                <a:gd name="T8" fmla="*/ 9 w 450"/>
                <a:gd name="T9" fmla="*/ 219 h 228"/>
                <a:gd name="T10" fmla="*/ 9 w 450"/>
                <a:gd name="T11" fmla="*/ 228 h 228"/>
                <a:gd name="T12" fmla="*/ 9 w 450"/>
                <a:gd name="T13" fmla="*/ 219 h 228"/>
                <a:gd name="T14" fmla="*/ 0 w 450"/>
                <a:gd name="T15" fmla="*/ 222 h 228"/>
                <a:gd name="T16" fmla="*/ 9 w 450"/>
                <a:gd name="T17" fmla="*/ 228 h 228"/>
                <a:gd name="T18" fmla="*/ 15 w 450"/>
                <a:gd name="T19" fmla="*/ 219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0" h="228">
                  <a:moveTo>
                    <a:pt x="15" y="219"/>
                  </a:moveTo>
                  <a:lnTo>
                    <a:pt x="15" y="228"/>
                  </a:lnTo>
                  <a:lnTo>
                    <a:pt x="450" y="9"/>
                  </a:lnTo>
                  <a:lnTo>
                    <a:pt x="445" y="0"/>
                  </a:lnTo>
                  <a:lnTo>
                    <a:pt x="9" y="219"/>
                  </a:lnTo>
                  <a:lnTo>
                    <a:pt x="9" y="228"/>
                  </a:lnTo>
                  <a:lnTo>
                    <a:pt x="9" y="219"/>
                  </a:lnTo>
                  <a:lnTo>
                    <a:pt x="0" y="222"/>
                  </a:lnTo>
                  <a:lnTo>
                    <a:pt x="9" y="228"/>
                  </a:lnTo>
                  <a:lnTo>
                    <a:pt x="15" y="21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6" name="Freeform 20">
              <a:extLst>
                <a:ext uri="{FF2B5EF4-FFF2-40B4-BE49-F238E27FC236}">
                  <a16:creationId xmlns:a16="http://schemas.microsoft.com/office/drawing/2014/main" id="{078ED23C-923A-C54C-4A6A-3A155F0D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682"/>
              <a:ext cx="77" cy="48"/>
            </a:xfrm>
            <a:custGeom>
              <a:avLst/>
              <a:gdLst>
                <a:gd name="T0" fmla="*/ 73 w 77"/>
                <a:gd name="T1" fmla="*/ 36 h 48"/>
                <a:gd name="T2" fmla="*/ 77 w 77"/>
                <a:gd name="T3" fmla="*/ 36 h 48"/>
                <a:gd name="T4" fmla="*/ 6 w 77"/>
                <a:gd name="T5" fmla="*/ 0 h 48"/>
                <a:gd name="T6" fmla="*/ 0 w 77"/>
                <a:gd name="T7" fmla="*/ 9 h 48"/>
                <a:gd name="T8" fmla="*/ 73 w 77"/>
                <a:gd name="T9" fmla="*/ 46 h 48"/>
                <a:gd name="T10" fmla="*/ 77 w 77"/>
                <a:gd name="T11" fmla="*/ 46 h 48"/>
                <a:gd name="T12" fmla="*/ 73 w 77"/>
                <a:gd name="T13" fmla="*/ 46 h 48"/>
                <a:gd name="T14" fmla="*/ 75 w 77"/>
                <a:gd name="T15" fmla="*/ 48 h 48"/>
                <a:gd name="T16" fmla="*/ 77 w 77"/>
                <a:gd name="T17" fmla="*/ 46 h 48"/>
                <a:gd name="T18" fmla="*/ 73 w 77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" h="48">
                  <a:moveTo>
                    <a:pt x="73" y="36"/>
                  </a:moveTo>
                  <a:lnTo>
                    <a:pt x="77" y="36"/>
                  </a:lnTo>
                  <a:lnTo>
                    <a:pt x="6" y="0"/>
                  </a:lnTo>
                  <a:lnTo>
                    <a:pt x="0" y="9"/>
                  </a:lnTo>
                  <a:lnTo>
                    <a:pt x="73" y="46"/>
                  </a:lnTo>
                  <a:lnTo>
                    <a:pt x="77" y="46"/>
                  </a:lnTo>
                  <a:lnTo>
                    <a:pt x="73" y="46"/>
                  </a:lnTo>
                  <a:lnTo>
                    <a:pt x="75" y="48"/>
                  </a:lnTo>
                  <a:lnTo>
                    <a:pt x="77" y="46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7" name="Freeform 21">
              <a:extLst>
                <a:ext uri="{FF2B5EF4-FFF2-40B4-BE49-F238E27FC236}">
                  <a16:creationId xmlns:a16="http://schemas.microsoft.com/office/drawing/2014/main" id="{FCEFA916-9BEF-8D62-12BC-5A9CB8A4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1499"/>
              <a:ext cx="451" cy="229"/>
            </a:xfrm>
            <a:custGeom>
              <a:avLst/>
              <a:gdLst>
                <a:gd name="T0" fmla="*/ 436 w 451"/>
                <a:gd name="T1" fmla="*/ 10 h 229"/>
                <a:gd name="T2" fmla="*/ 436 w 451"/>
                <a:gd name="T3" fmla="*/ 0 h 229"/>
                <a:gd name="T4" fmla="*/ 0 w 451"/>
                <a:gd name="T5" fmla="*/ 219 h 229"/>
                <a:gd name="T6" fmla="*/ 4 w 451"/>
                <a:gd name="T7" fmla="*/ 229 h 229"/>
                <a:gd name="T8" fmla="*/ 441 w 451"/>
                <a:gd name="T9" fmla="*/ 10 h 229"/>
                <a:gd name="T10" fmla="*/ 441 w 451"/>
                <a:gd name="T11" fmla="*/ 0 h 229"/>
                <a:gd name="T12" fmla="*/ 441 w 451"/>
                <a:gd name="T13" fmla="*/ 10 h 229"/>
                <a:gd name="T14" fmla="*/ 451 w 451"/>
                <a:gd name="T15" fmla="*/ 6 h 229"/>
                <a:gd name="T16" fmla="*/ 441 w 451"/>
                <a:gd name="T17" fmla="*/ 0 h 229"/>
                <a:gd name="T18" fmla="*/ 436 w 451"/>
                <a:gd name="T19" fmla="*/ 10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9">
                  <a:moveTo>
                    <a:pt x="436" y="10"/>
                  </a:moveTo>
                  <a:lnTo>
                    <a:pt x="436" y="0"/>
                  </a:lnTo>
                  <a:lnTo>
                    <a:pt x="0" y="219"/>
                  </a:lnTo>
                  <a:lnTo>
                    <a:pt x="4" y="229"/>
                  </a:lnTo>
                  <a:lnTo>
                    <a:pt x="441" y="10"/>
                  </a:lnTo>
                  <a:lnTo>
                    <a:pt x="441" y="0"/>
                  </a:lnTo>
                  <a:lnTo>
                    <a:pt x="441" y="10"/>
                  </a:lnTo>
                  <a:lnTo>
                    <a:pt x="451" y="6"/>
                  </a:lnTo>
                  <a:lnTo>
                    <a:pt x="441" y="0"/>
                  </a:lnTo>
                  <a:lnTo>
                    <a:pt x="436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8" name="Freeform 22">
              <a:extLst>
                <a:ext uri="{FF2B5EF4-FFF2-40B4-BE49-F238E27FC236}">
                  <a16:creationId xmlns:a16="http://schemas.microsoft.com/office/drawing/2014/main" id="{0D5F722A-BBC6-911C-C7FF-FCE6C406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1685"/>
              <a:ext cx="73" cy="584"/>
            </a:xfrm>
            <a:custGeom>
              <a:avLst/>
              <a:gdLst>
                <a:gd name="T0" fmla="*/ 73 w 73"/>
                <a:gd name="T1" fmla="*/ 37 h 584"/>
                <a:gd name="T2" fmla="*/ 0 w 73"/>
                <a:gd name="T3" fmla="*/ 0 h 584"/>
                <a:gd name="T4" fmla="*/ 0 w 73"/>
                <a:gd name="T5" fmla="*/ 547 h 584"/>
                <a:gd name="T6" fmla="*/ 73 w 73"/>
                <a:gd name="T7" fmla="*/ 584 h 584"/>
                <a:gd name="T8" fmla="*/ 73 w 73"/>
                <a:gd name="T9" fmla="*/ 37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584">
                  <a:moveTo>
                    <a:pt x="73" y="37"/>
                  </a:moveTo>
                  <a:lnTo>
                    <a:pt x="0" y="0"/>
                  </a:lnTo>
                  <a:lnTo>
                    <a:pt x="0" y="547"/>
                  </a:lnTo>
                  <a:lnTo>
                    <a:pt x="73" y="584"/>
                  </a:lnTo>
                  <a:lnTo>
                    <a:pt x="73" y="37"/>
                  </a:lnTo>
                  <a:close/>
                </a:path>
              </a:pathLst>
            </a:custGeom>
            <a:solidFill>
              <a:srgbClr val="F7C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09" name="Freeform 23">
              <a:extLst>
                <a:ext uri="{FF2B5EF4-FFF2-40B4-BE49-F238E27FC236}">
                  <a16:creationId xmlns:a16="http://schemas.microsoft.com/office/drawing/2014/main" id="{73684EF6-226A-B025-8C55-F27AF4269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678"/>
              <a:ext cx="81" cy="50"/>
            </a:xfrm>
            <a:custGeom>
              <a:avLst/>
              <a:gdLst>
                <a:gd name="T0" fmla="*/ 12 w 81"/>
                <a:gd name="T1" fmla="*/ 7 h 50"/>
                <a:gd name="T2" fmla="*/ 4 w 81"/>
                <a:gd name="T3" fmla="*/ 13 h 50"/>
                <a:gd name="T4" fmla="*/ 77 w 81"/>
                <a:gd name="T5" fmla="*/ 50 h 50"/>
                <a:gd name="T6" fmla="*/ 81 w 81"/>
                <a:gd name="T7" fmla="*/ 40 h 50"/>
                <a:gd name="T8" fmla="*/ 10 w 81"/>
                <a:gd name="T9" fmla="*/ 4 h 50"/>
                <a:gd name="T10" fmla="*/ 0 w 81"/>
                <a:gd name="T11" fmla="*/ 7 h 50"/>
                <a:gd name="T12" fmla="*/ 10 w 81"/>
                <a:gd name="T13" fmla="*/ 4 h 50"/>
                <a:gd name="T14" fmla="*/ 0 w 81"/>
                <a:gd name="T15" fmla="*/ 0 h 50"/>
                <a:gd name="T16" fmla="*/ 0 w 81"/>
                <a:gd name="T17" fmla="*/ 7 h 50"/>
                <a:gd name="T18" fmla="*/ 12 w 81"/>
                <a:gd name="T19" fmla="*/ 7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50">
                  <a:moveTo>
                    <a:pt x="12" y="7"/>
                  </a:moveTo>
                  <a:lnTo>
                    <a:pt x="4" y="13"/>
                  </a:lnTo>
                  <a:lnTo>
                    <a:pt x="77" y="50"/>
                  </a:lnTo>
                  <a:lnTo>
                    <a:pt x="81" y="40"/>
                  </a:lnTo>
                  <a:lnTo>
                    <a:pt x="10" y="4"/>
                  </a:lnTo>
                  <a:lnTo>
                    <a:pt x="0" y="7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7"/>
                  </a:lnTo>
                  <a:lnTo>
                    <a:pt x="12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0" name="Freeform 24">
              <a:extLst>
                <a:ext uri="{FF2B5EF4-FFF2-40B4-BE49-F238E27FC236}">
                  <a16:creationId xmlns:a16="http://schemas.microsoft.com/office/drawing/2014/main" id="{DDF2791A-07E3-7677-18B5-DF542FC6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685"/>
              <a:ext cx="12" cy="551"/>
            </a:xfrm>
            <a:custGeom>
              <a:avLst/>
              <a:gdLst>
                <a:gd name="T0" fmla="*/ 10 w 12"/>
                <a:gd name="T1" fmla="*/ 542 h 551"/>
                <a:gd name="T2" fmla="*/ 12 w 12"/>
                <a:gd name="T3" fmla="*/ 547 h 551"/>
                <a:gd name="T4" fmla="*/ 12 w 12"/>
                <a:gd name="T5" fmla="*/ 0 h 551"/>
                <a:gd name="T6" fmla="*/ 0 w 12"/>
                <a:gd name="T7" fmla="*/ 0 h 551"/>
                <a:gd name="T8" fmla="*/ 0 w 12"/>
                <a:gd name="T9" fmla="*/ 547 h 551"/>
                <a:gd name="T10" fmla="*/ 4 w 12"/>
                <a:gd name="T11" fmla="*/ 551 h 551"/>
                <a:gd name="T12" fmla="*/ 0 w 12"/>
                <a:gd name="T13" fmla="*/ 547 h 551"/>
                <a:gd name="T14" fmla="*/ 0 w 12"/>
                <a:gd name="T15" fmla="*/ 551 h 551"/>
                <a:gd name="T16" fmla="*/ 4 w 12"/>
                <a:gd name="T17" fmla="*/ 551 h 551"/>
                <a:gd name="T18" fmla="*/ 10 w 12"/>
                <a:gd name="T19" fmla="*/ 542 h 5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1">
                  <a:moveTo>
                    <a:pt x="10" y="542"/>
                  </a:moveTo>
                  <a:lnTo>
                    <a:pt x="12" y="547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547"/>
                  </a:lnTo>
                  <a:lnTo>
                    <a:pt x="4" y="551"/>
                  </a:lnTo>
                  <a:lnTo>
                    <a:pt x="0" y="547"/>
                  </a:lnTo>
                  <a:lnTo>
                    <a:pt x="0" y="551"/>
                  </a:lnTo>
                  <a:lnTo>
                    <a:pt x="4" y="551"/>
                  </a:lnTo>
                  <a:lnTo>
                    <a:pt x="10" y="54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1" name="Freeform 25">
              <a:extLst>
                <a:ext uri="{FF2B5EF4-FFF2-40B4-BE49-F238E27FC236}">
                  <a16:creationId xmlns:a16="http://schemas.microsoft.com/office/drawing/2014/main" id="{D03873BA-35A1-7D48-2E0D-61ED3D613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2227"/>
              <a:ext cx="81" cy="51"/>
            </a:xfrm>
            <a:custGeom>
              <a:avLst/>
              <a:gdLst>
                <a:gd name="T0" fmla="*/ 69 w 81"/>
                <a:gd name="T1" fmla="*/ 42 h 51"/>
                <a:gd name="T2" fmla="*/ 77 w 81"/>
                <a:gd name="T3" fmla="*/ 36 h 51"/>
                <a:gd name="T4" fmla="*/ 6 w 81"/>
                <a:gd name="T5" fmla="*/ 0 h 51"/>
                <a:gd name="T6" fmla="*/ 0 w 81"/>
                <a:gd name="T7" fmla="*/ 9 h 51"/>
                <a:gd name="T8" fmla="*/ 73 w 81"/>
                <a:gd name="T9" fmla="*/ 46 h 51"/>
                <a:gd name="T10" fmla="*/ 81 w 81"/>
                <a:gd name="T11" fmla="*/ 42 h 51"/>
                <a:gd name="T12" fmla="*/ 73 w 81"/>
                <a:gd name="T13" fmla="*/ 46 h 51"/>
                <a:gd name="T14" fmla="*/ 81 w 81"/>
                <a:gd name="T15" fmla="*/ 51 h 51"/>
                <a:gd name="T16" fmla="*/ 81 w 81"/>
                <a:gd name="T17" fmla="*/ 42 h 51"/>
                <a:gd name="T18" fmla="*/ 69 w 81"/>
                <a:gd name="T19" fmla="*/ 42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51">
                  <a:moveTo>
                    <a:pt x="69" y="42"/>
                  </a:moveTo>
                  <a:lnTo>
                    <a:pt x="77" y="36"/>
                  </a:lnTo>
                  <a:lnTo>
                    <a:pt x="6" y="0"/>
                  </a:lnTo>
                  <a:lnTo>
                    <a:pt x="0" y="9"/>
                  </a:lnTo>
                  <a:lnTo>
                    <a:pt x="73" y="46"/>
                  </a:lnTo>
                  <a:lnTo>
                    <a:pt x="81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1" y="42"/>
                  </a:lnTo>
                  <a:lnTo>
                    <a:pt x="69" y="4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2" name="Freeform 26">
              <a:extLst>
                <a:ext uri="{FF2B5EF4-FFF2-40B4-BE49-F238E27FC236}">
                  <a16:creationId xmlns:a16="http://schemas.microsoft.com/office/drawing/2014/main" id="{6B734B6E-0B5A-889C-C94C-07B5F85BF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1718"/>
              <a:ext cx="12" cy="551"/>
            </a:xfrm>
            <a:custGeom>
              <a:avLst/>
              <a:gdLst>
                <a:gd name="T0" fmla="*/ 4 w 12"/>
                <a:gd name="T1" fmla="*/ 10 h 551"/>
                <a:gd name="T2" fmla="*/ 0 w 12"/>
                <a:gd name="T3" fmla="*/ 4 h 551"/>
                <a:gd name="T4" fmla="*/ 0 w 12"/>
                <a:gd name="T5" fmla="*/ 551 h 551"/>
                <a:gd name="T6" fmla="*/ 12 w 12"/>
                <a:gd name="T7" fmla="*/ 551 h 551"/>
                <a:gd name="T8" fmla="*/ 12 w 12"/>
                <a:gd name="T9" fmla="*/ 4 h 551"/>
                <a:gd name="T10" fmla="*/ 8 w 12"/>
                <a:gd name="T11" fmla="*/ 0 h 551"/>
                <a:gd name="T12" fmla="*/ 12 w 12"/>
                <a:gd name="T13" fmla="*/ 4 h 551"/>
                <a:gd name="T14" fmla="*/ 12 w 12"/>
                <a:gd name="T15" fmla="*/ 0 h 551"/>
                <a:gd name="T16" fmla="*/ 8 w 12"/>
                <a:gd name="T17" fmla="*/ 0 h 551"/>
                <a:gd name="T18" fmla="*/ 4 w 12"/>
                <a:gd name="T19" fmla="*/ 10 h 5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1">
                  <a:moveTo>
                    <a:pt x="4" y="10"/>
                  </a:moveTo>
                  <a:lnTo>
                    <a:pt x="0" y="4"/>
                  </a:lnTo>
                  <a:lnTo>
                    <a:pt x="0" y="551"/>
                  </a:lnTo>
                  <a:lnTo>
                    <a:pt x="12" y="551"/>
                  </a:lnTo>
                  <a:lnTo>
                    <a:pt x="12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3" name="Freeform 27">
              <a:extLst>
                <a:ext uri="{FF2B5EF4-FFF2-40B4-BE49-F238E27FC236}">
                  <a16:creationId xmlns:a16="http://schemas.microsoft.com/office/drawing/2014/main" id="{85A89013-BEFE-58BA-3D0B-5F9C19C4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1589"/>
              <a:ext cx="445" cy="229"/>
            </a:xfrm>
            <a:custGeom>
              <a:avLst/>
              <a:gdLst>
                <a:gd name="T0" fmla="*/ 11 w 445"/>
                <a:gd name="T1" fmla="*/ 225 h 229"/>
                <a:gd name="T2" fmla="*/ 7 w 445"/>
                <a:gd name="T3" fmla="*/ 229 h 229"/>
                <a:gd name="T4" fmla="*/ 445 w 445"/>
                <a:gd name="T5" fmla="*/ 12 h 229"/>
                <a:gd name="T6" fmla="*/ 439 w 445"/>
                <a:gd name="T7" fmla="*/ 0 h 229"/>
                <a:gd name="T8" fmla="*/ 3 w 445"/>
                <a:gd name="T9" fmla="*/ 219 h 229"/>
                <a:gd name="T10" fmla="*/ 0 w 445"/>
                <a:gd name="T11" fmla="*/ 225 h 229"/>
                <a:gd name="T12" fmla="*/ 3 w 445"/>
                <a:gd name="T13" fmla="*/ 219 h 229"/>
                <a:gd name="T14" fmla="*/ 0 w 445"/>
                <a:gd name="T15" fmla="*/ 221 h 229"/>
                <a:gd name="T16" fmla="*/ 0 w 445"/>
                <a:gd name="T17" fmla="*/ 225 h 229"/>
                <a:gd name="T18" fmla="*/ 11 w 445"/>
                <a:gd name="T19" fmla="*/ 225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11" y="225"/>
                  </a:moveTo>
                  <a:lnTo>
                    <a:pt x="7" y="229"/>
                  </a:lnTo>
                  <a:lnTo>
                    <a:pt x="445" y="12"/>
                  </a:lnTo>
                  <a:lnTo>
                    <a:pt x="439" y="0"/>
                  </a:lnTo>
                  <a:lnTo>
                    <a:pt x="3" y="219"/>
                  </a:lnTo>
                  <a:lnTo>
                    <a:pt x="0" y="225"/>
                  </a:lnTo>
                  <a:lnTo>
                    <a:pt x="3" y="219"/>
                  </a:lnTo>
                  <a:lnTo>
                    <a:pt x="0" y="221"/>
                  </a:lnTo>
                  <a:lnTo>
                    <a:pt x="0" y="225"/>
                  </a:lnTo>
                  <a:lnTo>
                    <a:pt x="11" y="22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4" name="Freeform 28">
              <a:extLst>
                <a:ext uri="{FF2B5EF4-FFF2-40B4-BE49-F238E27FC236}">
                  <a16:creationId xmlns:a16="http://schemas.microsoft.com/office/drawing/2014/main" id="{A2B63D18-9855-C982-C195-63C08108F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1814"/>
              <a:ext cx="11" cy="555"/>
            </a:xfrm>
            <a:custGeom>
              <a:avLst/>
              <a:gdLst>
                <a:gd name="T0" fmla="*/ 3 w 11"/>
                <a:gd name="T1" fmla="*/ 539 h 555"/>
                <a:gd name="T2" fmla="*/ 11 w 11"/>
                <a:gd name="T3" fmla="*/ 545 h 555"/>
                <a:gd name="T4" fmla="*/ 11 w 11"/>
                <a:gd name="T5" fmla="*/ 0 h 555"/>
                <a:gd name="T6" fmla="*/ 0 w 11"/>
                <a:gd name="T7" fmla="*/ 0 h 555"/>
                <a:gd name="T8" fmla="*/ 0 w 11"/>
                <a:gd name="T9" fmla="*/ 545 h 555"/>
                <a:gd name="T10" fmla="*/ 7 w 11"/>
                <a:gd name="T11" fmla="*/ 551 h 555"/>
                <a:gd name="T12" fmla="*/ 0 w 11"/>
                <a:gd name="T13" fmla="*/ 545 h 555"/>
                <a:gd name="T14" fmla="*/ 0 w 11"/>
                <a:gd name="T15" fmla="*/ 555 h 555"/>
                <a:gd name="T16" fmla="*/ 7 w 11"/>
                <a:gd name="T17" fmla="*/ 551 h 555"/>
                <a:gd name="T18" fmla="*/ 3 w 11"/>
                <a:gd name="T19" fmla="*/ 539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5">
                  <a:moveTo>
                    <a:pt x="3" y="539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7" y="551"/>
                  </a:lnTo>
                  <a:lnTo>
                    <a:pt x="0" y="545"/>
                  </a:lnTo>
                  <a:lnTo>
                    <a:pt x="0" y="555"/>
                  </a:lnTo>
                  <a:lnTo>
                    <a:pt x="7" y="551"/>
                  </a:lnTo>
                  <a:lnTo>
                    <a:pt x="3" y="53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5" name="Freeform 29">
              <a:extLst>
                <a:ext uri="{FF2B5EF4-FFF2-40B4-BE49-F238E27FC236}">
                  <a16:creationId xmlns:a16="http://schemas.microsoft.com/office/drawing/2014/main" id="{A6A3A98F-DA1C-94C5-8F9D-F6F413E3E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2136"/>
              <a:ext cx="444" cy="229"/>
            </a:xfrm>
            <a:custGeom>
              <a:avLst/>
              <a:gdLst>
                <a:gd name="T0" fmla="*/ 432 w 444"/>
                <a:gd name="T1" fmla="*/ 4 h 229"/>
                <a:gd name="T2" fmla="*/ 436 w 444"/>
                <a:gd name="T3" fmla="*/ 0 h 229"/>
                <a:gd name="T4" fmla="*/ 0 w 444"/>
                <a:gd name="T5" fmla="*/ 217 h 229"/>
                <a:gd name="T6" fmla="*/ 4 w 444"/>
                <a:gd name="T7" fmla="*/ 229 h 229"/>
                <a:gd name="T8" fmla="*/ 442 w 444"/>
                <a:gd name="T9" fmla="*/ 10 h 229"/>
                <a:gd name="T10" fmla="*/ 444 w 444"/>
                <a:gd name="T11" fmla="*/ 4 h 229"/>
                <a:gd name="T12" fmla="*/ 442 w 444"/>
                <a:gd name="T13" fmla="*/ 10 h 229"/>
                <a:gd name="T14" fmla="*/ 444 w 444"/>
                <a:gd name="T15" fmla="*/ 8 h 229"/>
                <a:gd name="T16" fmla="*/ 444 w 444"/>
                <a:gd name="T17" fmla="*/ 4 h 229"/>
                <a:gd name="T18" fmla="*/ 432 w 444"/>
                <a:gd name="T19" fmla="*/ 4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229">
                  <a:moveTo>
                    <a:pt x="432" y="4"/>
                  </a:moveTo>
                  <a:lnTo>
                    <a:pt x="436" y="0"/>
                  </a:lnTo>
                  <a:lnTo>
                    <a:pt x="0" y="217"/>
                  </a:lnTo>
                  <a:lnTo>
                    <a:pt x="4" y="229"/>
                  </a:lnTo>
                  <a:lnTo>
                    <a:pt x="442" y="10"/>
                  </a:lnTo>
                  <a:lnTo>
                    <a:pt x="444" y="4"/>
                  </a:lnTo>
                  <a:lnTo>
                    <a:pt x="442" y="10"/>
                  </a:lnTo>
                  <a:lnTo>
                    <a:pt x="444" y="8"/>
                  </a:lnTo>
                  <a:lnTo>
                    <a:pt x="444" y="4"/>
                  </a:lnTo>
                  <a:lnTo>
                    <a:pt x="432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6" name="Freeform 30">
              <a:extLst>
                <a:ext uri="{FF2B5EF4-FFF2-40B4-BE49-F238E27FC236}">
                  <a16:creationId xmlns:a16="http://schemas.microsoft.com/office/drawing/2014/main" id="{2712789B-4673-3447-6559-4F1899B7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1586"/>
              <a:ext cx="12" cy="554"/>
            </a:xfrm>
            <a:custGeom>
              <a:avLst/>
              <a:gdLst>
                <a:gd name="T0" fmla="*/ 10 w 12"/>
                <a:gd name="T1" fmla="*/ 15 h 554"/>
                <a:gd name="T2" fmla="*/ 0 w 12"/>
                <a:gd name="T3" fmla="*/ 9 h 554"/>
                <a:gd name="T4" fmla="*/ 0 w 12"/>
                <a:gd name="T5" fmla="*/ 554 h 554"/>
                <a:gd name="T6" fmla="*/ 12 w 12"/>
                <a:gd name="T7" fmla="*/ 554 h 554"/>
                <a:gd name="T8" fmla="*/ 12 w 12"/>
                <a:gd name="T9" fmla="*/ 9 h 554"/>
                <a:gd name="T10" fmla="*/ 4 w 12"/>
                <a:gd name="T11" fmla="*/ 3 h 554"/>
                <a:gd name="T12" fmla="*/ 12 w 12"/>
                <a:gd name="T13" fmla="*/ 9 h 554"/>
                <a:gd name="T14" fmla="*/ 12 w 12"/>
                <a:gd name="T15" fmla="*/ 0 h 554"/>
                <a:gd name="T16" fmla="*/ 4 w 12"/>
                <a:gd name="T17" fmla="*/ 3 h 554"/>
                <a:gd name="T18" fmla="*/ 10 w 12"/>
                <a:gd name="T19" fmla="*/ 15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4">
                  <a:moveTo>
                    <a:pt x="10" y="15"/>
                  </a:moveTo>
                  <a:lnTo>
                    <a:pt x="0" y="9"/>
                  </a:lnTo>
                  <a:lnTo>
                    <a:pt x="0" y="554"/>
                  </a:lnTo>
                  <a:lnTo>
                    <a:pt x="12" y="554"/>
                  </a:lnTo>
                  <a:lnTo>
                    <a:pt x="12" y="9"/>
                  </a:lnTo>
                  <a:lnTo>
                    <a:pt x="4" y="3"/>
                  </a:lnTo>
                  <a:lnTo>
                    <a:pt x="12" y="9"/>
                  </a:lnTo>
                  <a:lnTo>
                    <a:pt x="12" y="0"/>
                  </a:lnTo>
                  <a:lnTo>
                    <a:pt x="4" y="3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7" name="Freeform 31">
              <a:extLst>
                <a:ext uri="{FF2B5EF4-FFF2-40B4-BE49-F238E27FC236}">
                  <a16:creationId xmlns:a16="http://schemas.microsoft.com/office/drawing/2014/main" id="{3405A12C-DD22-E6E8-87B6-FF3DECFA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589"/>
              <a:ext cx="445" cy="229"/>
            </a:xfrm>
            <a:custGeom>
              <a:avLst/>
              <a:gdLst>
                <a:gd name="T0" fmla="*/ 445 w 445"/>
                <a:gd name="T1" fmla="*/ 225 h 229"/>
                <a:gd name="T2" fmla="*/ 441 w 445"/>
                <a:gd name="T3" fmla="*/ 219 h 229"/>
                <a:gd name="T4" fmla="*/ 6 w 445"/>
                <a:gd name="T5" fmla="*/ 0 h 229"/>
                <a:gd name="T6" fmla="*/ 0 w 445"/>
                <a:gd name="T7" fmla="*/ 12 h 229"/>
                <a:gd name="T8" fmla="*/ 437 w 445"/>
                <a:gd name="T9" fmla="*/ 229 h 229"/>
                <a:gd name="T10" fmla="*/ 434 w 445"/>
                <a:gd name="T11" fmla="*/ 225 h 229"/>
                <a:gd name="T12" fmla="*/ 445 w 445"/>
                <a:gd name="T13" fmla="*/ 225 h 229"/>
                <a:gd name="T14" fmla="*/ 445 w 445"/>
                <a:gd name="T15" fmla="*/ 221 h 229"/>
                <a:gd name="T16" fmla="*/ 441 w 445"/>
                <a:gd name="T17" fmla="*/ 219 h 229"/>
                <a:gd name="T18" fmla="*/ 445 w 445"/>
                <a:gd name="T19" fmla="*/ 225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445" y="225"/>
                  </a:moveTo>
                  <a:lnTo>
                    <a:pt x="441" y="219"/>
                  </a:lnTo>
                  <a:lnTo>
                    <a:pt x="6" y="0"/>
                  </a:lnTo>
                  <a:lnTo>
                    <a:pt x="0" y="12"/>
                  </a:lnTo>
                  <a:lnTo>
                    <a:pt x="437" y="229"/>
                  </a:lnTo>
                  <a:lnTo>
                    <a:pt x="434" y="225"/>
                  </a:lnTo>
                  <a:lnTo>
                    <a:pt x="445" y="225"/>
                  </a:lnTo>
                  <a:lnTo>
                    <a:pt x="445" y="221"/>
                  </a:lnTo>
                  <a:lnTo>
                    <a:pt x="441" y="219"/>
                  </a:lnTo>
                  <a:lnTo>
                    <a:pt x="445" y="22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8" name="Freeform 32">
              <a:extLst>
                <a:ext uri="{FF2B5EF4-FFF2-40B4-BE49-F238E27FC236}">
                  <a16:creationId xmlns:a16="http://schemas.microsoft.com/office/drawing/2014/main" id="{3E9F9BDC-5D6C-98CF-1B74-64F41FE29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1814"/>
              <a:ext cx="11" cy="555"/>
            </a:xfrm>
            <a:custGeom>
              <a:avLst/>
              <a:gdLst>
                <a:gd name="T0" fmla="*/ 3 w 11"/>
                <a:gd name="T1" fmla="*/ 551 h 555"/>
                <a:gd name="T2" fmla="*/ 11 w 11"/>
                <a:gd name="T3" fmla="*/ 545 h 555"/>
                <a:gd name="T4" fmla="*/ 11 w 11"/>
                <a:gd name="T5" fmla="*/ 0 h 555"/>
                <a:gd name="T6" fmla="*/ 0 w 11"/>
                <a:gd name="T7" fmla="*/ 0 h 555"/>
                <a:gd name="T8" fmla="*/ 0 w 11"/>
                <a:gd name="T9" fmla="*/ 545 h 555"/>
                <a:gd name="T10" fmla="*/ 7 w 11"/>
                <a:gd name="T11" fmla="*/ 539 h 555"/>
                <a:gd name="T12" fmla="*/ 3 w 11"/>
                <a:gd name="T13" fmla="*/ 551 h 555"/>
                <a:gd name="T14" fmla="*/ 11 w 11"/>
                <a:gd name="T15" fmla="*/ 555 h 555"/>
                <a:gd name="T16" fmla="*/ 11 w 11"/>
                <a:gd name="T17" fmla="*/ 545 h 555"/>
                <a:gd name="T18" fmla="*/ 3 w 11"/>
                <a:gd name="T19" fmla="*/ 551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5">
                  <a:moveTo>
                    <a:pt x="3" y="551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7" y="539"/>
                  </a:lnTo>
                  <a:lnTo>
                    <a:pt x="3" y="551"/>
                  </a:lnTo>
                  <a:lnTo>
                    <a:pt x="11" y="555"/>
                  </a:lnTo>
                  <a:lnTo>
                    <a:pt x="11" y="545"/>
                  </a:lnTo>
                  <a:lnTo>
                    <a:pt x="3" y="55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19" name="Freeform 33">
              <a:extLst>
                <a:ext uri="{FF2B5EF4-FFF2-40B4-BE49-F238E27FC236}">
                  <a16:creationId xmlns:a16="http://schemas.microsoft.com/office/drawing/2014/main" id="{21D559A0-67FA-A41C-DD0B-15976E839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2136"/>
              <a:ext cx="445" cy="229"/>
            </a:xfrm>
            <a:custGeom>
              <a:avLst/>
              <a:gdLst>
                <a:gd name="T0" fmla="*/ 0 w 445"/>
                <a:gd name="T1" fmla="*/ 4 h 229"/>
                <a:gd name="T2" fmla="*/ 4 w 445"/>
                <a:gd name="T3" fmla="*/ 10 h 229"/>
                <a:gd name="T4" fmla="*/ 441 w 445"/>
                <a:gd name="T5" fmla="*/ 229 h 229"/>
                <a:gd name="T6" fmla="*/ 445 w 445"/>
                <a:gd name="T7" fmla="*/ 217 h 229"/>
                <a:gd name="T8" fmla="*/ 10 w 445"/>
                <a:gd name="T9" fmla="*/ 0 h 229"/>
                <a:gd name="T10" fmla="*/ 12 w 445"/>
                <a:gd name="T11" fmla="*/ 4 h 229"/>
                <a:gd name="T12" fmla="*/ 0 w 445"/>
                <a:gd name="T13" fmla="*/ 4 h 229"/>
                <a:gd name="T14" fmla="*/ 0 w 445"/>
                <a:gd name="T15" fmla="*/ 8 h 229"/>
                <a:gd name="T16" fmla="*/ 4 w 445"/>
                <a:gd name="T17" fmla="*/ 10 h 229"/>
                <a:gd name="T18" fmla="*/ 0 w 445"/>
                <a:gd name="T19" fmla="*/ 4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9">
                  <a:moveTo>
                    <a:pt x="0" y="4"/>
                  </a:moveTo>
                  <a:lnTo>
                    <a:pt x="4" y="10"/>
                  </a:lnTo>
                  <a:lnTo>
                    <a:pt x="441" y="229"/>
                  </a:lnTo>
                  <a:lnTo>
                    <a:pt x="445" y="217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20" name="Freeform 34">
              <a:extLst>
                <a:ext uri="{FF2B5EF4-FFF2-40B4-BE49-F238E27FC236}">
                  <a16:creationId xmlns:a16="http://schemas.microsoft.com/office/drawing/2014/main" id="{E5108DA0-44A5-681B-F462-15FC237EF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1586"/>
              <a:ext cx="12" cy="554"/>
            </a:xfrm>
            <a:custGeom>
              <a:avLst/>
              <a:gdLst>
                <a:gd name="T0" fmla="*/ 10 w 12"/>
                <a:gd name="T1" fmla="*/ 3 h 554"/>
                <a:gd name="T2" fmla="*/ 0 w 12"/>
                <a:gd name="T3" fmla="*/ 9 h 554"/>
                <a:gd name="T4" fmla="*/ 0 w 12"/>
                <a:gd name="T5" fmla="*/ 554 h 554"/>
                <a:gd name="T6" fmla="*/ 12 w 12"/>
                <a:gd name="T7" fmla="*/ 554 h 554"/>
                <a:gd name="T8" fmla="*/ 12 w 12"/>
                <a:gd name="T9" fmla="*/ 9 h 554"/>
                <a:gd name="T10" fmla="*/ 4 w 12"/>
                <a:gd name="T11" fmla="*/ 15 h 554"/>
                <a:gd name="T12" fmla="*/ 10 w 12"/>
                <a:gd name="T13" fmla="*/ 3 h 554"/>
                <a:gd name="T14" fmla="*/ 0 w 12"/>
                <a:gd name="T15" fmla="*/ 0 h 554"/>
                <a:gd name="T16" fmla="*/ 0 w 12"/>
                <a:gd name="T17" fmla="*/ 9 h 554"/>
                <a:gd name="T18" fmla="*/ 10 w 12"/>
                <a:gd name="T19" fmla="*/ 3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4">
                  <a:moveTo>
                    <a:pt x="10" y="3"/>
                  </a:moveTo>
                  <a:lnTo>
                    <a:pt x="0" y="9"/>
                  </a:lnTo>
                  <a:lnTo>
                    <a:pt x="0" y="554"/>
                  </a:lnTo>
                  <a:lnTo>
                    <a:pt x="12" y="554"/>
                  </a:lnTo>
                  <a:lnTo>
                    <a:pt x="12" y="9"/>
                  </a:lnTo>
                  <a:lnTo>
                    <a:pt x="4" y="15"/>
                  </a:lnTo>
                  <a:lnTo>
                    <a:pt x="10" y="3"/>
                  </a:lnTo>
                  <a:lnTo>
                    <a:pt x="0" y="0"/>
                  </a:lnTo>
                  <a:lnTo>
                    <a:pt x="0" y="9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21" name="Freeform 35">
              <a:extLst>
                <a:ext uri="{FF2B5EF4-FFF2-40B4-BE49-F238E27FC236}">
                  <a16:creationId xmlns:a16="http://schemas.microsoft.com/office/drawing/2014/main" id="{13ADCD4D-1138-23A3-3E0F-9B02B227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1371"/>
              <a:ext cx="442" cy="230"/>
            </a:xfrm>
            <a:custGeom>
              <a:avLst/>
              <a:gdLst>
                <a:gd name="T0" fmla="*/ 4 w 442"/>
                <a:gd name="T1" fmla="*/ 11 h 230"/>
                <a:gd name="T2" fmla="*/ 0 w 442"/>
                <a:gd name="T3" fmla="*/ 11 h 230"/>
                <a:gd name="T4" fmla="*/ 436 w 442"/>
                <a:gd name="T5" fmla="*/ 230 h 230"/>
                <a:gd name="T6" fmla="*/ 442 w 442"/>
                <a:gd name="T7" fmla="*/ 218 h 230"/>
                <a:gd name="T8" fmla="*/ 4 w 442"/>
                <a:gd name="T9" fmla="*/ 2 h 230"/>
                <a:gd name="T10" fmla="*/ 0 w 442"/>
                <a:gd name="T11" fmla="*/ 2 h 230"/>
                <a:gd name="T12" fmla="*/ 4 w 442"/>
                <a:gd name="T13" fmla="*/ 2 h 230"/>
                <a:gd name="T14" fmla="*/ 2 w 442"/>
                <a:gd name="T15" fmla="*/ 0 h 230"/>
                <a:gd name="T16" fmla="*/ 0 w 442"/>
                <a:gd name="T17" fmla="*/ 2 h 230"/>
                <a:gd name="T18" fmla="*/ 4 w 442"/>
                <a:gd name="T19" fmla="*/ 11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2" h="230">
                  <a:moveTo>
                    <a:pt x="4" y="11"/>
                  </a:moveTo>
                  <a:lnTo>
                    <a:pt x="0" y="11"/>
                  </a:lnTo>
                  <a:lnTo>
                    <a:pt x="436" y="230"/>
                  </a:lnTo>
                  <a:lnTo>
                    <a:pt x="442" y="218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22" name="Freeform 36">
              <a:extLst>
                <a:ext uri="{FF2B5EF4-FFF2-40B4-BE49-F238E27FC236}">
                  <a16:creationId xmlns:a16="http://schemas.microsoft.com/office/drawing/2014/main" id="{D04177C6-F8D0-8924-48F0-088CCFB93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" y="1373"/>
              <a:ext cx="451" cy="228"/>
            </a:xfrm>
            <a:custGeom>
              <a:avLst/>
              <a:gdLst>
                <a:gd name="T0" fmla="*/ 16 w 451"/>
                <a:gd name="T1" fmla="*/ 216 h 228"/>
                <a:gd name="T2" fmla="*/ 16 w 451"/>
                <a:gd name="T3" fmla="*/ 228 h 228"/>
                <a:gd name="T4" fmla="*/ 451 w 451"/>
                <a:gd name="T5" fmla="*/ 9 h 228"/>
                <a:gd name="T6" fmla="*/ 447 w 451"/>
                <a:gd name="T7" fmla="*/ 0 h 228"/>
                <a:gd name="T8" fmla="*/ 10 w 451"/>
                <a:gd name="T9" fmla="*/ 216 h 228"/>
                <a:gd name="T10" fmla="*/ 10 w 451"/>
                <a:gd name="T11" fmla="*/ 228 h 228"/>
                <a:gd name="T12" fmla="*/ 10 w 451"/>
                <a:gd name="T13" fmla="*/ 216 h 228"/>
                <a:gd name="T14" fmla="*/ 0 w 451"/>
                <a:gd name="T15" fmla="*/ 222 h 228"/>
                <a:gd name="T16" fmla="*/ 10 w 451"/>
                <a:gd name="T17" fmla="*/ 228 h 228"/>
                <a:gd name="T18" fmla="*/ 16 w 451"/>
                <a:gd name="T19" fmla="*/ 216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8">
                  <a:moveTo>
                    <a:pt x="16" y="216"/>
                  </a:moveTo>
                  <a:lnTo>
                    <a:pt x="16" y="228"/>
                  </a:lnTo>
                  <a:lnTo>
                    <a:pt x="451" y="9"/>
                  </a:lnTo>
                  <a:lnTo>
                    <a:pt x="447" y="0"/>
                  </a:lnTo>
                  <a:lnTo>
                    <a:pt x="10" y="216"/>
                  </a:lnTo>
                  <a:lnTo>
                    <a:pt x="10" y="228"/>
                  </a:lnTo>
                  <a:lnTo>
                    <a:pt x="10" y="216"/>
                  </a:lnTo>
                  <a:lnTo>
                    <a:pt x="0" y="222"/>
                  </a:lnTo>
                  <a:lnTo>
                    <a:pt x="10" y="228"/>
                  </a:lnTo>
                  <a:lnTo>
                    <a:pt x="16" y="21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23" name="Freeform 37">
              <a:extLst>
                <a:ext uri="{FF2B5EF4-FFF2-40B4-BE49-F238E27FC236}">
                  <a16:creationId xmlns:a16="http://schemas.microsoft.com/office/drawing/2014/main" id="{211201FC-0BEC-59FB-E173-93C593A27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1589"/>
              <a:ext cx="441" cy="231"/>
            </a:xfrm>
            <a:custGeom>
              <a:avLst/>
              <a:gdLst>
                <a:gd name="T0" fmla="*/ 437 w 441"/>
                <a:gd name="T1" fmla="*/ 219 h 231"/>
                <a:gd name="T2" fmla="*/ 441 w 441"/>
                <a:gd name="T3" fmla="*/ 219 h 231"/>
                <a:gd name="T4" fmla="*/ 6 w 441"/>
                <a:gd name="T5" fmla="*/ 0 h 231"/>
                <a:gd name="T6" fmla="*/ 0 w 441"/>
                <a:gd name="T7" fmla="*/ 12 h 231"/>
                <a:gd name="T8" fmla="*/ 437 w 441"/>
                <a:gd name="T9" fmla="*/ 229 h 231"/>
                <a:gd name="T10" fmla="*/ 441 w 441"/>
                <a:gd name="T11" fmla="*/ 229 h 231"/>
                <a:gd name="T12" fmla="*/ 437 w 441"/>
                <a:gd name="T13" fmla="*/ 229 h 231"/>
                <a:gd name="T14" fmla="*/ 439 w 441"/>
                <a:gd name="T15" fmla="*/ 231 h 231"/>
                <a:gd name="T16" fmla="*/ 441 w 441"/>
                <a:gd name="T17" fmla="*/ 229 h 231"/>
                <a:gd name="T18" fmla="*/ 437 w 441"/>
                <a:gd name="T19" fmla="*/ 219 h 2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31">
                  <a:moveTo>
                    <a:pt x="437" y="219"/>
                  </a:moveTo>
                  <a:lnTo>
                    <a:pt x="441" y="219"/>
                  </a:lnTo>
                  <a:lnTo>
                    <a:pt x="6" y="0"/>
                  </a:lnTo>
                  <a:lnTo>
                    <a:pt x="0" y="12"/>
                  </a:lnTo>
                  <a:lnTo>
                    <a:pt x="437" y="229"/>
                  </a:lnTo>
                  <a:lnTo>
                    <a:pt x="441" y="229"/>
                  </a:lnTo>
                  <a:lnTo>
                    <a:pt x="437" y="229"/>
                  </a:lnTo>
                  <a:lnTo>
                    <a:pt x="439" y="231"/>
                  </a:lnTo>
                  <a:lnTo>
                    <a:pt x="441" y="229"/>
                  </a:lnTo>
                  <a:lnTo>
                    <a:pt x="437" y="21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24" name="Freeform 38">
              <a:extLst>
                <a:ext uri="{FF2B5EF4-FFF2-40B4-BE49-F238E27FC236}">
                  <a16:creationId xmlns:a16="http://schemas.microsoft.com/office/drawing/2014/main" id="{B593CBB0-3298-66DE-3BBC-4C165290E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1589"/>
              <a:ext cx="451" cy="229"/>
            </a:xfrm>
            <a:custGeom>
              <a:avLst/>
              <a:gdLst>
                <a:gd name="T0" fmla="*/ 436 w 451"/>
                <a:gd name="T1" fmla="*/ 12 h 229"/>
                <a:gd name="T2" fmla="*/ 436 w 451"/>
                <a:gd name="T3" fmla="*/ 0 h 229"/>
                <a:gd name="T4" fmla="*/ 0 w 451"/>
                <a:gd name="T5" fmla="*/ 219 h 229"/>
                <a:gd name="T6" fmla="*/ 4 w 451"/>
                <a:gd name="T7" fmla="*/ 229 h 229"/>
                <a:gd name="T8" fmla="*/ 442 w 451"/>
                <a:gd name="T9" fmla="*/ 12 h 229"/>
                <a:gd name="T10" fmla="*/ 442 w 451"/>
                <a:gd name="T11" fmla="*/ 0 h 229"/>
                <a:gd name="T12" fmla="*/ 442 w 451"/>
                <a:gd name="T13" fmla="*/ 12 h 229"/>
                <a:gd name="T14" fmla="*/ 451 w 451"/>
                <a:gd name="T15" fmla="*/ 6 h 229"/>
                <a:gd name="T16" fmla="*/ 442 w 451"/>
                <a:gd name="T17" fmla="*/ 0 h 229"/>
                <a:gd name="T18" fmla="*/ 436 w 451"/>
                <a:gd name="T19" fmla="*/ 12 h 2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9">
                  <a:moveTo>
                    <a:pt x="436" y="12"/>
                  </a:moveTo>
                  <a:lnTo>
                    <a:pt x="436" y="0"/>
                  </a:lnTo>
                  <a:lnTo>
                    <a:pt x="0" y="219"/>
                  </a:lnTo>
                  <a:lnTo>
                    <a:pt x="4" y="229"/>
                  </a:lnTo>
                  <a:lnTo>
                    <a:pt x="442" y="12"/>
                  </a:lnTo>
                  <a:lnTo>
                    <a:pt x="442" y="0"/>
                  </a:lnTo>
                  <a:lnTo>
                    <a:pt x="442" y="12"/>
                  </a:lnTo>
                  <a:lnTo>
                    <a:pt x="451" y="6"/>
                  </a:lnTo>
                  <a:lnTo>
                    <a:pt x="442" y="0"/>
                  </a:lnTo>
                  <a:lnTo>
                    <a:pt x="436" y="1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18787" name="Rectangle 39">
            <a:extLst>
              <a:ext uri="{FF2B5EF4-FFF2-40B4-BE49-F238E27FC236}">
                <a16:creationId xmlns:a16="http://schemas.microsoft.com/office/drawing/2014/main" id="{D8A7A394-C03F-2BC4-3AF4-4578DDB06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0"/>
            <a:ext cx="12573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Tempo</a:t>
            </a:r>
          </a:p>
        </p:txBody>
      </p:sp>
      <p:sp>
        <p:nvSpPr>
          <p:cNvPr id="118788" name="Rectangle 40">
            <a:extLst>
              <a:ext uri="{FF2B5EF4-FFF2-40B4-BE49-F238E27FC236}">
                <a16:creationId xmlns:a16="http://schemas.microsoft.com/office/drawing/2014/main" id="{3835CF27-65F9-48BD-C6FE-27C8D701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3260725"/>
            <a:ext cx="15763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Prodotti</a:t>
            </a:r>
          </a:p>
        </p:txBody>
      </p:sp>
      <p:sp>
        <p:nvSpPr>
          <p:cNvPr id="118789" name="Rectangle 41">
            <a:extLst>
              <a:ext uri="{FF2B5EF4-FFF2-40B4-BE49-F238E27FC236}">
                <a16:creationId xmlns:a16="http://schemas.microsoft.com/office/drawing/2014/main" id="{5374F1CF-764E-237F-77FE-5654B441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33416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Aree di mercato</a:t>
            </a:r>
            <a:endParaRPr lang="it-IT" altLang="it-IT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798CCDAF-BE27-5D38-D39B-A1385941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382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latin typeface="Comic Sans MS" panose="030F0902030302020204" pitchFamily="66" charset="0"/>
              </a:rPr>
              <a:t>Il </a:t>
            </a:r>
            <a:r>
              <a:rPr lang="it-IT" altLang="it-IT" b="1">
                <a:solidFill>
                  <a:schemeClr val="accent2"/>
                </a:solidFill>
                <a:latin typeface="Comic Sans MS" panose="030F0902030302020204" pitchFamily="66" charset="0"/>
              </a:rPr>
              <a:t>manager strategico</a:t>
            </a:r>
            <a:r>
              <a:rPr lang="it-IT" altLang="it-IT" b="1">
                <a:latin typeface="Comic Sans MS" panose="030F0902030302020204" pitchFamily="66" charset="0"/>
              </a:rPr>
              <a:t> si concentra su una categoria di prodotti, una area regionale e un orizzonte temporale medio </a:t>
            </a:r>
          </a:p>
        </p:txBody>
      </p:sp>
      <p:grpSp>
        <p:nvGrpSpPr>
          <p:cNvPr id="119810" name="Group 3">
            <a:extLst>
              <a:ext uri="{FF2B5EF4-FFF2-40B4-BE49-F238E27FC236}">
                <a16:creationId xmlns:a16="http://schemas.microsoft.com/office/drawing/2014/main" id="{694D78BC-0A8C-78F4-ECAE-0E8BB9FD279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209800"/>
            <a:ext cx="3565525" cy="3962400"/>
            <a:chOff x="2181" y="960"/>
            <a:chExt cx="898" cy="998"/>
          </a:xfrm>
        </p:grpSpPr>
        <p:sp>
          <p:nvSpPr>
            <p:cNvPr id="119814" name="Freeform 4">
              <a:extLst>
                <a:ext uri="{FF2B5EF4-FFF2-40B4-BE49-F238E27FC236}">
                  <a16:creationId xmlns:a16="http://schemas.microsoft.com/office/drawing/2014/main" id="{8DDBC92A-9DE4-FD2A-44AB-CD8ACF15E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1507"/>
              <a:ext cx="444" cy="229"/>
            </a:xfrm>
            <a:custGeom>
              <a:avLst/>
              <a:gdLst>
                <a:gd name="T0" fmla="*/ 440 w 444"/>
                <a:gd name="T1" fmla="*/ 223 h 229"/>
                <a:gd name="T2" fmla="*/ 444 w 444"/>
                <a:gd name="T3" fmla="*/ 219 h 229"/>
                <a:gd name="T4" fmla="*/ 6 w 444"/>
                <a:gd name="T5" fmla="*/ 0 h 229"/>
                <a:gd name="T6" fmla="*/ 0 w 444"/>
                <a:gd name="T7" fmla="*/ 10 h 229"/>
                <a:gd name="T8" fmla="*/ 438 w 444"/>
                <a:gd name="T9" fmla="*/ 229 h 229"/>
                <a:gd name="T10" fmla="*/ 440 w 444"/>
                <a:gd name="T11" fmla="*/ 223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4" h="229">
                  <a:moveTo>
                    <a:pt x="440" y="223"/>
                  </a:moveTo>
                  <a:lnTo>
                    <a:pt x="444" y="219"/>
                  </a:lnTo>
                  <a:lnTo>
                    <a:pt x="6" y="0"/>
                  </a:lnTo>
                  <a:lnTo>
                    <a:pt x="0" y="10"/>
                  </a:lnTo>
                  <a:lnTo>
                    <a:pt x="438" y="229"/>
                  </a:lnTo>
                  <a:lnTo>
                    <a:pt x="440" y="2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15" name="Freeform 5">
              <a:extLst>
                <a:ext uri="{FF2B5EF4-FFF2-40B4-BE49-F238E27FC236}">
                  <a16:creationId xmlns:a16="http://schemas.microsoft.com/office/drawing/2014/main" id="{1BF4F44B-E871-EEED-C0C3-3344F6121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1507"/>
              <a:ext cx="441" cy="229"/>
            </a:xfrm>
            <a:custGeom>
              <a:avLst/>
              <a:gdLst>
                <a:gd name="T0" fmla="*/ 439 w 441"/>
                <a:gd name="T1" fmla="*/ 4 h 229"/>
                <a:gd name="T2" fmla="*/ 435 w 441"/>
                <a:gd name="T3" fmla="*/ 0 h 229"/>
                <a:gd name="T4" fmla="*/ 0 w 441"/>
                <a:gd name="T5" fmla="*/ 219 h 229"/>
                <a:gd name="T6" fmla="*/ 6 w 441"/>
                <a:gd name="T7" fmla="*/ 229 h 229"/>
                <a:gd name="T8" fmla="*/ 441 w 441"/>
                <a:gd name="T9" fmla="*/ 10 h 229"/>
                <a:gd name="T10" fmla="*/ 439 w 441"/>
                <a:gd name="T11" fmla="*/ 4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1" h="229">
                  <a:moveTo>
                    <a:pt x="439" y="4"/>
                  </a:moveTo>
                  <a:lnTo>
                    <a:pt x="435" y="0"/>
                  </a:lnTo>
                  <a:lnTo>
                    <a:pt x="0" y="219"/>
                  </a:lnTo>
                  <a:lnTo>
                    <a:pt x="6" y="229"/>
                  </a:lnTo>
                  <a:lnTo>
                    <a:pt x="441" y="10"/>
                  </a:lnTo>
                  <a:lnTo>
                    <a:pt x="439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16" name="Freeform 6">
              <a:extLst>
                <a:ext uri="{FF2B5EF4-FFF2-40B4-BE49-F238E27FC236}">
                  <a16:creationId xmlns:a16="http://schemas.microsoft.com/office/drawing/2014/main" id="{B5260325-C078-0341-B842-EA0F51391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966"/>
              <a:ext cx="11" cy="545"/>
            </a:xfrm>
            <a:custGeom>
              <a:avLst/>
              <a:gdLst>
                <a:gd name="T0" fmla="*/ 5 w 11"/>
                <a:gd name="T1" fmla="*/ 545 h 545"/>
                <a:gd name="T2" fmla="*/ 11 w 11"/>
                <a:gd name="T3" fmla="*/ 545 h 545"/>
                <a:gd name="T4" fmla="*/ 11 w 11"/>
                <a:gd name="T5" fmla="*/ 0 h 545"/>
                <a:gd name="T6" fmla="*/ 0 w 11"/>
                <a:gd name="T7" fmla="*/ 0 h 545"/>
                <a:gd name="T8" fmla="*/ 0 w 11"/>
                <a:gd name="T9" fmla="*/ 545 h 545"/>
                <a:gd name="T10" fmla="*/ 5 w 11"/>
                <a:gd name="T11" fmla="*/ 545 h 5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545">
                  <a:moveTo>
                    <a:pt x="5" y="545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5" y="54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17" name="Freeform 7">
              <a:extLst>
                <a:ext uri="{FF2B5EF4-FFF2-40B4-BE49-F238E27FC236}">
                  <a16:creationId xmlns:a16="http://schemas.microsoft.com/office/drawing/2014/main" id="{8E3151C5-426D-53F2-5AD6-401C896BC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1179"/>
              <a:ext cx="445" cy="228"/>
            </a:xfrm>
            <a:custGeom>
              <a:avLst/>
              <a:gdLst>
                <a:gd name="T0" fmla="*/ 445 w 445"/>
                <a:gd name="T1" fmla="*/ 225 h 228"/>
                <a:gd name="T2" fmla="*/ 441 w 445"/>
                <a:gd name="T3" fmla="*/ 219 h 228"/>
                <a:gd name="T4" fmla="*/ 6 w 445"/>
                <a:gd name="T5" fmla="*/ 0 h 228"/>
                <a:gd name="T6" fmla="*/ 0 w 445"/>
                <a:gd name="T7" fmla="*/ 11 h 228"/>
                <a:gd name="T8" fmla="*/ 435 w 445"/>
                <a:gd name="T9" fmla="*/ 228 h 228"/>
                <a:gd name="T10" fmla="*/ 434 w 445"/>
                <a:gd name="T11" fmla="*/ 225 h 228"/>
                <a:gd name="T12" fmla="*/ 445 w 445"/>
                <a:gd name="T13" fmla="*/ 225 h 228"/>
                <a:gd name="T14" fmla="*/ 445 w 445"/>
                <a:gd name="T15" fmla="*/ 221 h 228"/>
                <a:gd name="T16" fmla="*/ 441 w 445"/>
                <a:gd name="T17" fmla="*/ 219 h 228"/>
                <a:gd name="T18" fmla="*/ 445 w 445"/>
                <a:gd name="T19" fmla="*/ 225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445" y="225"/>
                  </a:moveTo>
                  <a:lnTo>
                    <a:pt x="441" y="219"/>
                  </a:lnTo>
                  <a:lnTo>
                    <a:pt x="6" y="0"/>
                  </a:lnTo>
                  <a:lnTo>
                    <a:pt x="0" y="11"/>
                  </a:lnTo>
                  <a:lnTo>
                    <a:pt x="435" y="228"/>
                  </a:lnTo>
                  <a:lnTo>
                    <a:pt x="434" y="225"/>
                  </a:lnTo>
                  <a:lnTo>
                    <a:pt x="445" y="225"/>
                  </a:lnTo>
                  <a:lnTo>
                    <a:pt x="445" y="221"/>
                  </a:lnTo>
                  <a:lnTo>
                    <a:pt x="441" y="219"/>
                  </a:lnTo>
                  <a:lnTo>
                    <a:pt x="445" y="22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18" name="Freeform 8">
              <a:extLst>
                <a:ext uri="{FF2B5EF4-FFF2-40B4-BE49-F238E27FC236}">
                  <a16:creationId xmlns:a16="http://schemas.microsoft.com/office/drawing/2014/main" id="{CDDC2252-6160-7363-A092-96C2D8241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404"/>
              <a:ext cx="11" cy="554"/>
            </a:xfrm>
            <a:custGeom>
              <a:avLst/>
              <a:gdLst>
                <a:gd name="T0" fmla="*/ 1 w 11"/>
                <a:gd name="T1" fmla="*/ 550 h 554"/>
                <a:gd name="T2" fmla="*/ 11 w 11"/>
                <a:gd name="T3" fmla="*/ 545 h 554"/>
                <a:gd name="T4" fmla="*/ 11 w 11"/>
                <a:gd name="T5" fmla="*/ 0 h 554"/>
                <a:gd name="T6" fmla="*/ 0 w 11"/>
                <a:gd name="T7" fmla="*/ 0 h 554"/>
                <a:gd name="T8" fmla="*/ 0 w 11"/>
                <a:gd name="T9" fmla="*/ 545 h 554"/>
                <a:gd name="T10" fmla="*/ 7 w 11"/>
                <a:gd name="T11" fmla="*/ 539 h 554"/>
                <a:gd name="T12" fmla="*/ 1 w 11"/>
                <a:gd name="T13" fmla="*/ 550 h 554"/>
                <a:gd name="T14" fmla="*/ 11 w 11"/>
                <a:gd name="T15" fmla="*/ 554 h 554"/>
                <a:gd name="T16" fmla="*/ 11 w 11"/>
                <a:gd name="T17" fmla="*/ 545 h 554"/>
                <a:gd name="T18" fmla="*/ 1 w 11"/>
                <a:gd name="T19" fmla="*/ 550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4">
                  <a:moveTo>
                    <a:pt x="1" y="550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7" y="539"/>
                  </a:lnTo>
                  <a:lnTo>
                    <a:pt x="1" y="550"/>
                  </a:lnTo>
                  <a:lnTo>
                    <a:pt x="11" y="554"/>
                  </a:lnTo>
                  <a:lnTo>
                    <a:pt x="11" y="545"/>
                  </a:lnTo>
                  <a:lnTo>
                    <a:pt x="1" y="5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19" name="Freeform 9">
              <a:extLst>
                <a:ext uri="{FF2B5EF4-FFF2-40B4-BE49-F238E27FC236}">
                  <a16:creationId xmlns:a16="http://schemas.microsoft.com/office/drawing/2014/main" id="{76EAF19F-2038-A6BA-63F3-9E2DCF627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1726"/>
              <a:ext cx="445" cy="228"/>
            </a:xfrm>
            <a:custGeom>
              <a:avLst/>
              <a:gdLst>
                <a:gd name="T0" fmla="*/ 0 w 445"/>
                <a:gd name="T1" fmla="*/ 4 h 228"/>
                <a:gd name="T2" fmla="*/ 4 w 445"/>
                <a:gd name="T3" fmla="*/ 10 h 228"/>
                <a:gd name="T4" fmla="*/ 439 w 445"/>
                <a:gd name="T5" fmla="*/ 228 h 228"/>
                <a:gd name="T6" fmla="*/ 445 w 445"/>
                <a:gd name="T7" fmla="*/ 217 h 228"/>
                <a:gd name="T8" fmla="*/ 10 w 445"/>
                <a:gd name="T9" fmla="*/ 0 h 228"/>
                <a:gd name="T10" fmla="*/ 12 w 445"/>
                <a:gd name="T11" fmla="*/ 4 h 228"/>
                <a:gd name="T12" fmla="*/ 0 w 445"/>
                <a:gd name="T13" fmla="*/ 4 h 228"/>
                <a:gd name="T14" fmla="*/ 0 w 445"/>
                <a:gd name="T15" fmla="*/ 8 h 228"/>
                <a:gd name="T16" fmla="*/ 4 w 445"/>
                <a:gd name="T17" fmla="*/ 10 h 228"/>
                <a:gd name="T18" fmla="*/ 0 w 445"/>
                <a:gd name="T19" fmla="*/ 4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0" y="4"/>
                  </a:moveTo>
                  <a:lnTo>
                    <a:pt x="4" y="10"/>
                  </a:lnTo>
                  <a:lnTo>
                    <a:pt x="439" y="228"/>
                  </a:lnTo>
                  <a:lnTo>
                    <a:pt x="445" y="217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1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0" name="Freeform 10">
              <a:extLst>
                <a:ext uri="{FF2B5EF4-FFF2-40B4-BE49-F238E27FC236}">
                  <a16:creationId xmlns:a16="http://schemas.microsoft.com/office/drawing/2014/main" id="{7115EA51-DD7B-5405-81FB-8C2431F13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1175"/>
              <a:ext cx="12" cy="555"/>
            </a:xfrm>
            <a:custGeom>
              <a:avLst/>
              <a:gdLst>
                <a:gd name="T0" fmla="*/ 10 w 12"/>
                <a:gd name="T1" fmla="*/ 4 h 555"/>
                <a:gd name="T2" fmla="*/ 0 w 12"/>
                <a:gd name="T3" fmla="*/ 10 h 555"/>
                <a:gd name="T4" fmla="*/ 0 w 12"/>
                <a:gd name="T5" fmla="*/ 555 h 555"/>
                <a:gd name="T6" fmla="*/ 12 w 12"/>
                <a:gd name="T7" fmla="*/ 555 h 555"/>
                <a:gd name="T8" fmla="*/ 12 w 12"/>
                <a:gd name="T9" fmla="*/ 10 h 555"/>
                <a:gd name="T10" fmla="*/ 4 w 12"/>
                <a:gd name="T11" fmla="*/ 15 h 555"/>
                <a:gd name="T12" fmla="*/ 10 w 12"/>
                <a:gd name="T13" fmla="*/ 4 h 555"/>
                <a:gd name="T14" fmla="*/ 0 w 12"/>
                <a:gd name="T15" fmla="*/ 0 h 555"/>
                <a:gd name="T16" fmla="*/ 0 w 12"/>
                <a:gd name="T17" fmla="*/ 10 h 555"/>
                <a:gd name="T18" fmla="*/ 10 w 12"/>
                <a:gd name="T19" fmla="*/ 4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5">
                  <a:moveTo>
                    <a:pt x="10" y="4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2" y="555"/>
                  </a:lnTo>
                  <a:lnTo>
                    <a:pt x="12" y="10"/>
                  </a:lnTo>
                  <a:lnTo>
                    <a:pt x="4" y="15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1" name="Freeform 11">
              <a:extLst>
                <a:ext uri="{FF2B5EF4-FFF2-40B4-BE49-F238E27FC236}">
                  <a16:creationId xmlns:a16="http://schemas.microsoft.com/office/drawing/2014/main" id="{0770455B-EF3A-2F88-D27B-1826BC3D0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960"/>
              <a:ext cx="441" cy="230"/>
            </a:xfrm>
            <a:custGeom>
              <a:avLst/>
              <a:gdLst>
                <a:gd name="T0" fmla="*/ 441 w 441"/>
                <a:gd name="T1" fmla="*/ 0 h 230"/>
                <a:gd name="T2" fmla="*/ 435 w 441"/>
                <a:gd name="T3" fmla="*/ 0 h 230"/>
                <a:gd name="T4" fmla="*/ 0 w 441"/>
                <a:gd name="T5" fmla="*/ 219 h 230"/>
                <a:gd name="T6" fmla="*/ 6 w 441"/>
                <a:gd name="T7" fmla="*/ 230 h 230"/>
                <a:gd name="T8" fmla="*/ 441 w 441"/>
                <a:gd name="T9" fmla="*/ 12 h 230"/>
                <a:gd name="T10" fmla="*/ 435 w 441"/>
                <a:gd name="T11" fmla="*/ 12 h 230"/>
                <a:gd name="T12" fmla="*/ 441 w 441"/>
                <a:gd name="T13" fmla="*/ 0 h 230"/>
                <a:gd name="T14" fmla="*/ 439 w 441"/>
                <a:gd name="T15" fmla="*/ 0 h 230"/>
                <a:gd name="T16" fmla="*/ 435 w 441"/>
                <a:gd name="T17" fmla="*/ 0 h 230"/>
                <a:gd name="T18" fmla="*/ 441 w 441"/>
                <a:gd name="T19" fmla="*/ 0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1" h="230">
                  <a:moveTo>
                    <a:pt x="441" y="0"/>
                  </a:moveTo>
                  <a:lnTo>
                    <a:pt x="435" y="0"/>
                  </a:lnTo>
                  <a:lnTo>
                    <a:pt x="0" y="219"/>
                  </a:lnTo>
                  <a:lnTo>
                    <a:pt x="6" y="230"/>
                  </a:lnTo>
                  <a:lnTo>
                    <a:pt x="441" y="12"/>
                  </a:lnTo>
                  <a:lnTo>
                    <a:pt x="435" y="12"/>
                  </a:lnTo>
                  <a:lnTo>
                    <a:pt x="441" y="0"/>
                  </a:lnTo>
                  <a:lnTo>
                    <a:pt x="439" y="0"/>
                  </a:lnTo>
                  <a:lnTo>
                    <a:pt x="435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2" name="Freeform 12">
              <a:extLst>
                <a:ext uri="{FF2B5EF4-FFF2-40B4-BE49-F238E27FC236}">
                  <a16:creationId xmlns:a16="http://schemas.microsoft.com/office/drawing/2014/main" id="{7D9ED865-F917-0D0E-DCB9-F03A39FE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960"/>
              <a:ext cx="453" cy="230"/>
            </a:xfrm>
            <a:custGeom>
              <a:avLst/>
              <a:gdLst>
                <a:gd name="T0" fmla="*/ 444 w 453"/>
                <a:gd name="T1" fmla="*/ 230 h 230"/>
                <a:gd name="T2" fmla="*/ 444 w 453"/>
                <a:gd name="T3" fmla="*/ 219 h 230"/>
                <a:gd name="T4" fmla="*/ 6 w 453"/>
                <a:gd name="T5" fmla="*/ 0 h 230"/>
                <a:gd name="T6" fmla="*/ 0 w 453"/>
                <a:gd name="T7" fmla="*/ 12 h 230"/>
                <a:gd name="T8" fmla="*/ 438 w 453"/>
                <a:gd name="T9" fmla="*/ 230 h 230"/>
                <a:gd name="T10" fmla="*/ 438 w 453"/>
                <a:gd name="T11" fmla="*/ 219 h 230"/>
                <a:gd name="T12" fmla="*/ 444 w 453"/>
                <a:gd name="T13" fmla="*/ 230 h 230"/>
                <a:gd name="T14" fmla="*/ 453 w 453"/>
                <a:gd name="T15" fmla="*/ 225 h 230"/>
                <a:gd name="T16" fmla="*/ 444 w 453"/>
                <a:gd name="T17" fmla="*/ 219 h 230"/>
                <a:gd name="T18" fmla="*/ 444 w 453"/>
                <a:gd name="T19" fmla="*/ 230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3" h="230">
                  <a:moveTo>
                    <a:pt x="444" y="230"/>
                  </a:moveTo>
                  <a:lnTo>
                    <a:pt x="444" y="219"/>
                  </a:lnTo>
                  <a:lnTo>
                    <a:pt x="6" y="0"/>
                  </a:lnTo>
                  <a:lnTo>
                    <a:pt x="0" y="12"/>
                  </a:lnTo>
                  <a:lnTo>
                    <a:pt x="438" y="230"/>
                  </a:lnTo>
                  <a:lnTo>
                    <a:pt x="438" y="219"/>
                  </a:lnTo>
                  <a:lnTo>
                    <a:pt x="444" y="230"/>
                  </a:lnTo>
                  <a:lnTo>
                    <a:pt x="453" y="225"/>
                  </a:lnTo>
                  <a:lnTo>
                    <a:pt x="444" y="219"/>
                  </a:lnTo>
                  <a:lnTo>
                    <a:pt x="444" y="2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3" name="Freeform 13">
              <a:extLst>
                <a:ext uri="{FF2B5EF4-FFF2-40B4-BE49-F238E27FC236}">
                  <a16:creationId xmlns:a16="http://schemas.microsoft.com/office/drawing/2014/main" id="{55953213-9465-8F33-D115-682D48C7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1179"/>
              <a:ext cx="444" cy="230"/>
            </a:xfrm>
            <a:custGeom>
              <a:avLst/>
              <a:gdLst>
                <a:gd name="T0" fmla="*/ 0 w 444"/>
                <a:gd name="T1" fmla="*/ 228 h 230"/>
                <a:gd name="T2" fmla="*/ 6 w 444"/>
                <a:gd name="T3" fmla="*/ 228 h 230"/>
                <a:gd name="T4" fmla="*/ 444 w 444"/>
                <a:gd name="T5" fmla="*/ 11 h 230"/>
                <a:gd name="T6" fmla="*/ 438 w 444"/>
                <a:gd name="T7" fmla="*/ 0 h 230"/>
                <a:gd name="T8" fmla="*/ 0 w 444"/>
                <a:gd name="T9" fmla="*/ 219 h 230"/>
                <a:gd name="T10" fmla="*/ 6 w 444"/>
                <a:gd name="T11" fmla="*/ 219 h 230"/>
                <a:gd name="T12" fmla="*/ 0 w 444"/>
                <a:gd name="T13" fmla="*/ 228 h 230"/>
                <a:gd name="T14" fmla="*/ 4 w 444"/>
                <a:gd name="T15" fmla="*/ 230 h 230"/>
                <a:gd name="T16" fmla="*/ 6 w 444"/>
                <a:gd name="T17" fmla="*/ 228 h 230"/>
                <a:gd name="T18" fmla="*/ 0 w 444"/>
                <a:gd name="T19" fmla="*/ 228 h 2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230">
                  <a:moveTo>
                    <a:pt x="0" y="228"/>
                  </a:moveTo>
                  <a:lnTo>
                    <a:pt x="6" y="228"/>
                  </a:lnTo>
                  <a:lnTo>
                    <a:pt x="444" y="11"/>
                  </a:lnTo>
                  <a:lnTo>
                    <a:pt x="438" y="0"/>
                  </a:lnTo>
                  <a:lnTo>
                    <a:pt x="0" y="219"/>
                  </a:lnTo>
                  <a:lnTo>
                    <a:pt x="6" y="219"/>
                  </a:lnTo>
                  <a:lnTo>
                    <a:pt x="0" y="228"/>
                  </a:lnTo>
                  <a:lnTo>
                    <a:pt x="4" y="230"/>
                  </a:lnTo>
                  <a:lnTo>
                    <a:pt x="6" y="228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4" name="Freeform 14">
              <a:extLst>
                <a:ext uri="{FF2B5EF4-FFF2-40B4-BE49-F238E27FC236}">
                  <a16:creationId xmlns:a16="http://schemas.microsoft.com/office/drawing/2014/main" id="{2F11D2AA-8C54-7BDA-6C4C-DD9D03014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1179"/>
              <a:ext cx="451" cy="228"/>
            </a:xfrm>
            <a:custGeom>
              <a:avLst/>
              <a:gdLst>
                <a:gd name="T0" fmla="*/ 10 w 451"/>
                <a:gd name="T1" fmla="*/ 0 h 228"/>
                <a:gd name="T2" fmla="*/ 10 w 451"/>
                <a:gd name="T3" fmla="*/ 11 h 228"/>
                <a:gd name="T4" fmla="*/ 445 w 451"/>
                <a:gd name="T5" fmla="*/ 228 h 228"/>
                <a:gd name="T6" fmla="*/ 451 w 451"/>
                <a:gd name="T7" fmla="*/ 219 h 228"/>
                <a:gd name="T8" fmla="*/ 16 w 451"/>
                <a:gd name="T9" fmla="*/ 0 h 228"/>
                <a:gd name="T10" fmla="*/ 16 w 451"/>
                <a:gd name="T11" fmla="*/ 11 h 228"/>
                <a:gd name="T12" fmla="*/ 10 w 451"/>
                <a:gd name="T13" fmla="*/ 0 h 228"/>
                <a:gd name="T14" fmla="*/ 0 w 451"/>
                <a:gd name="T15" fmla="*/ 6 h 228"/>
                <a:gd name="T16" fmla="*/ 10 w 451"/>
                <a:gd name="T17" fmla="*/ 11 h 228"/>
                <a:gd name="T18" fmla="*/ 10 w 451"/>
                <a:gd name="T19" fmla="*/ 0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1" h="228">
                  <a:moveTo>
                    <a:pt x="10" y="0"/>
                  </a:moveTo>
                  <a:lnTo>
                    <a:pt x="10" y="11"/>
                  </a:lnTo>
                  <a:lnTo>
                    <a:pt x="445" y="228"/>
                  </a:lnTo>
                  <a:lnTo>
                    <a:pt x="451" y="219"/>
                  </a:lnTo>
                  <a:lnTo>
                    <a:pt x="16" y="0"/>
                  </a:lnTo>
                  <a:lnTo>
                    <a:pt x="16" y="11"/>
                  </a:lnTo>
                  <a:lnTo>
                    <a:pt x="10" y="0"/>
                  </a:lnTo>
                  <a:lnTo>
                    <a:pt x="0" y="6"/>
                  </a:lnTo>
                  <a:lnTo>
                    <a:pt x="10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5" name="Freeform 15">
              <a:extLst>
                <a:ext uri="{FF2B5EF4-FFF2-40B4-BE49-F238E27FC236}">
                  <a16:creationId xmlns:a16="http://schemas.microsoft.com/office/drawing/2014/main" id="{DE099CB0-8AAD-0460-DFBF-4E395FAC9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179"/>
              <a:ext cx="445" cy="228"/>
            </a:xfrm>
            <a:custGeom>
              <a:avLst/>
              <a:gdLst>
                <a:gd name="T0" fmla="*/ 11 w 445"/>
                <a:gd name="T1" fmla="*/ 225 h 228"/>
                <a:gd name="T2" fmla="*/ 7 w 445"/>
                <a:gd name="T3" fmla="*/ 228 h 228"/>
                <a:gd name="T4" fmla="*/ 445 w 445"/>
                <a:gd name="T5" fmla="*/ 11 h 228"/>
                <a:gd name="T6" fmla="*/ 439 w 445"/>
                <a:gd name="T7" fmla="*/ 0 h 228"/>
                <a:gd name="T8" fmla="*/ 1 w 445"/>
                <a:gd name="T9" fmla="*/ 219 h 228"/>
                <a:gd name="T10" fmla="*/ 0 w 445"/>
                <a:gd name="T11" fmla="*/ 225 h 228"/>
                <a:gd name="T12" fmla="*/ 1 w 445"/>
                <a:gd name="T13" fmla="*/ 219 h 228"/>
                <a:gd name="T14" fmla="*/ 0 w 445"/>
                <a:gd name="T15" fmla="*/ 221 h 228"/>
                <a:gd name="T16" fmla="*/ 0 w 445"/>
                <a:gd name="T17" fmla="*/ 225 h 228"/>
                <a:gd name="T18" fmla="*/ 11 w 445"/>
                <a:gd name="T19" fmla="*/ 225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5" h="228">
                  <a:moveTo>
                    <a:pt x="11" y="225"/>
                  </a:moveTo>
                  <a:lnTo>
                    <a:pt x="7" y="228"/>
                  </a:lnTo>
                  <a:lnTo>
                    <a:pt x="445" y="11"/>
                  </a:lnTo>
                  <a:lnTo>
                    <a:pt x="439" y="0"/>
                  </a:lnTo>
                  <a:lnTo>
                    <a:pt x="1" y="219"/>
                  </a:lnTo>
                  <a:lnTo>
                    <a:pt x="0" y="225"/>
                  </a:lnTo>
                  <a:lnTo>
                    <a:pt x="1" y="219"/>
                  </a:lnTo>
                  <a:lnTo>
                    <a:pt x="0" y="221"/>
                  </a:lnTo>
                  <a:lnTo>
                    <a:pt x="0" y="225"/>
                  </a:lnTo>
                  <a:lnTo>
                    <a:pt x="11" y="22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6" name="Freeform 16">
              <a:extLst>
                <a:ext uri="{FF2B5EF4-FFF2-40B4-BE49-F238E27FC236}">
                  <a16:creationId xmlns:a16="http://schemas.microsoft.com/office/drawing/2014/main" id="{98637A25-9FC3-76FC-67CB-2916739D7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" y="1404"/>
              <a:ext cx="11" cy="554"/>
            </a:xfrm>
            <a:custGeom>
              <a:avLst/>
              <a:gdLst>
                <a:gd name="T0" fmla="*/ 1 w 11"/>
                <a:gd name="T1" fmla="*/ 539 h 554"/>
                <a:gd name="T2" fmla="*/ 11 w 11"/>
                <a:gd name="T3" fmla="*/ 545 h 554"/>
                <a:gd name="T4" fmla="*/ 11 w 11"/>
                <a:gd name="T5" fmla="*/ 0 h 554"/>
                <a:gd name="T6" fmla="*/ 0 w 11"/>
                <a:gd name="T7" fmla="*/ 0 h 554"/>
                <a:gd name="T8" fmla="*/ 0 w 11"/>
                <a:gd name="T9" fmla="*/ 545 h 554"/>
                <a:gd name="T10" fmla="*/ 7 w 11"/>
                <a:gd name="T11" fmla="*/ 550 h 554"/>
                <a:gd name="T12" fmla="*/ 0 w 11"/>
                <a:gd name="T13" fmla="*/ 545 h 554"/>
                <a:gd name="T14" fmla="*/ 0 w 11"/>
                <a:gd name="T15" fmla="*/ 554 h 554"/>
                <a:gd name="T16" fmla="*/ 7 w 11"/>
                <a:gd name="T17" fmla="*/ 550 h 554"/>
                <a:gd name="T18" fmla="*/ 1 w 11"/>
                <a:gd name="T19" fmla="*/ 539 h 5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554">
                  <a:moveTo>
                    <a:pt x="1" y="539"/>
                  </a:moveTo>
                  <a:lnTo>
                    <a:pt x="11" y="545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5"/>
                  </a:lnTo>
                  <a:lnTo>
                    <a:pt x="7" y="550"/>
                  </a:lnTo>
                  <a:lnTo>
                    <a:pt x="0" y="545"/>
                  </a:lnTo>
                  <a:lnTo>
                    <a:pt x="0" y="554"/>
                  </a:lnTo>
                  <a:lnTo>
                    <a:pt x="7" y="550"/>
                  </a:lnTo>
                  <a:lnTo>
                    <a:pt x="1" y="53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7" name="Freeform 17">
              <a:extLst>
                <a:ext uri="{FF2B5EF4-FFF2-40B4-BE49-F238E27FC236}">
                  <a16:creationId xmlns:a16="http://schemas.microsoft.com/office/drawing/2014/main" id="{CCD258F0-3510-5A6B-B78E-B9A354BF6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1726"/>
              <a:ext cx="446" cy="228"/>
            </a:xfrm>
            <a:custGeom>
              <a:avLst/>
              <a:gdLst>
                <a:gd name="T0" fmla="*/ 434 w 446"/>
                <a:gd name="T1" fmla="*/ 4 h 228"/>
                <a:gd name="T2" fmla="*/ 438 w 446"/>
                <a:gd name="T3" fmla="*/ 0 h 228"/>
                <a:gd name="T4" fmla="*/ 0 w 446"/>
                <a:gd name="T5" fmla="*/ 217 h 228"/>
                <a:gd name="T6" fmla="*/ 6 w 446"/>
                <a:gd name="T7" fmla="*/ 228 h 228"/>
                <a:gd name="T8" fmla="*/ 444 w 446"/>
                <a:gd name="T9" fmla="*/ 10 h 228"/>
                <a:gd name="T10" fmla="*/ 446 w 446"/>
                <a:gd name="T11" fmla="*/ 4 h 228"/>
                <a:gd name="T12" fmla="*/ 444 w 446"/>
                <a:gd name="T13" fmla="*/ 10 h 228"/>
                <a:gd name="T14" fmla="*/ 446 w 446"/>
                <a:gd name="T15" fmla="*/ 8 h 228"/>
                <a:gd name="T16" fmla="*/ 446 w 446"/>
                <a:gd name="T17" fmla="*/ 4 h 228"/>
                <a:gd name="T18" fmla="*/ 434 w 446"/>
                <a:gd name="T19" fmla="*/ 4 h 2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6" h="228">
                  <a:moveTo>
                    <a:pt x="434" y="4"/>
                  </a:moveTo>
                  <a:lnTo>
                    <a:pt x="438" y="0"/>
                  </a:lnTo>
                  <a:lnTo>
                    <a:pt x="0" y="217"/>
                  </a:lnTo>
                  <a:lnTo>
                    <a:pt x="6" y="228"/>
                  </a:lnTo>
                  <a:lnTo>
                    <a:pt x="444" y="10"/>
                  </a:lnTo>
                  <a:lnTo>
                    <a:pt x="446" y="4"/>
                  </a:lnTo>
                  <a:lnTo>
                    <a:pt x="444" y="10"/>
                  </a:lnTo>
                  <a:lnTo>
                    <a:pt x="446" y="8"/>
                  </a:lnTo>
                  <a:lnTo>
                    <a:pt x="446" y="4"/>
                  </a:lnTo>
                  <a:lnTo>
                    <a:pt x="43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8" name="Freeform 18">
              <a:extLst>
                <a:ext uri="{FF2B5EF4-FFF2-40B4-BE49-F238E27FC236}">
                  <a16:creationId xmlns:a16="http://schemas.microsoft.com/office/drawing/2014/main" id="{520C626C-53D8-AE3B-D17F-6E60770D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175"/>
              <a:ext cx="12" cy="555"/>
            </a:xfrm>
            <a:custGeom>
              <a:avLst/>
              <a:gdLst>
                <a:gd name="T0" fmla="*/ 10 w 12"/>
                <a:gd name="T1" fmla="*/ 15 h 555"/>
                <a:gd name="T2" fmla="*/ 0 w 12"/>
                <a:gd name="T3" fmla="*/ 10 h 555"/>
                <a:gd name="T4" fmla="*/ 0 w 12"/>
                <a:gd name="T5" fmla="*/ 555 h 555"/>
                <a:gd name="T6" fmla="*/ 12 w 12"/>
                <a:gd name="T7" fmla="*/ 555 h 555"/>
                <a:gd name="T8" fmla="*/ 12 w 12"/>
                <a:gd name="T9" fmla="*/ 10 h 555"/>
                <a:gd name="T10" fmla="*/ 4 w 12"/>
                <a:gd name="T11" fmla="*/ 4 h 555"/>
                <a:gd name="T12" fmla="*/ 12 w 12"/>
                <a:gd name="T13" fmla="*/ 10 h 555"/>
                <a:gd name="T14" fmla="*/ 12 w 12"/>
                <a:gd name="T15" fmla="*/ 0 h 555"/>
                <a:gd name="T16" fmla="*/ 4 w 12"/>
                <a:gd name="T17" fmla="*/ 4 h 555"/>
                <a:gd name="T18" fmla="*/ 10 w 12"/>
                <a:gd name="T19" fmla="*/ 15 h 5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" h="555">
                  <a:moveTo>
                    <a:pt x="10" y="15"/>
                  </a:moveTo>
                  <a:lnTo>
                    <a:pt x="0" y="10"/>
                  </a:lnTo>
                  <a:lnTo>
                    <a:pt x="0" y="555"/>
                  </a:lnTo>
                  <a:lnTo>
                    <a:pt x="12" y="555"/>
                  </a:lnTo>
                  <a:lnTo>
                    <a:pt x="12" y="10"/>
                  </a:lnTo>
                  <a:lnTo>
                    <a:pt x="4" y="4"/>
                  </a:lnTo>
                  <a:lnTo>
                    <a:pt x="12" y="10"/>
                  </a:lnTo>
                  <a:lnTo>
                    <a:pt x="12" y="0"/>
                  </a:lnTo>
                  <a:lnTo>
                    <a:pt x="4" y="4"/>
                  </a:lnTo>
                  <a:lnTo>
                    <a:pt x="10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29" name="Freeform 19">
              <a:extLst>
                <a:ext uri="{FF2B5EF4-FFF2-40B4-BE49-F238E27FC236}">
                  <a16:creationId xmlns:a16="http://schemas.microsoft.com/office/drawing/2014/main" id="{841C306A-3150-9EA2-3148-30ECDB99B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1148"/>
              <a:ext cx="517" cy="259"/>
            </a:xfrm>
            <a:custGeom>
              <a:avLst/>
              <a:gdLst>
                <a:gd name="T0" fmla="*/ 0 w 517"/>
                <a:gd name="T1" fmla="*/ 129 h 259"/>
                <a:gd name="T2" fmla="*/ 259 w 517"/>
                <a:gd name="T3" fmla="*/ 0 h 259"/>
                <a:gd name="T4" fmla="*/ 517 w 517"/>
                <a:gd name="T5" fmla="*/ 129 h 259"/>
                <a:gd name="T6" fmla="*/ 259 w 517"/>
                <a:gd name="T7" fmla="*/ 259 h 259"/>
                <a:gd name="T8" fmla="*/ 0 w 517"/>
                <a:gd name="T9" fmla="*/ 129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7" h="259">
                  <a:moveTo>
                    <a:pt x="0" y="129"/>
                  </a:moveTo>
                  <a:lnTo>
                    <a:pt x="259" y="0"/>
                  </a:lnTo>
                  <a:lnTo>
                    <a:pt x="517" y="129"/>
                  </a:lnTo>
                  <a:lnTo>
                    <a:pt x="259" y="25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96AE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0" name="Freeform 20">
              <a:extLst>
                <a:ext uri="{FF2B5EF4-FFF2-40B4-BE49-F238E27FC236}">
                  <a16:creationId xmlns:a16="http://schemas.microsoft.com/office/drawing/2014/main" id="{5AAAC5A7-1CA6-8501-DEA6-E980149F9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1143"/>
              <a:ext cx="264" cy="140"/>
            </a:xfrm>
            <a:custGeom>
              <a:avLst/>
              <a:gdLst>
                <a:gd name="T0" fmla="*/ 264 w 264"/>
                <a:gd name="T1" fmla="*/ 0 h 140"/>
                <a:gd name="T2" fmla="*/ 259 w 264"/>
                <a:gd name="T3" fmla="*/ 0 h 140"/>
                <a:gd name="T4" fmla="*/ 0 w 264"/>
                <a:gd name="T5" fmla="*/ 130 h 140"/>
                <a:gd name="T6" fmla="*/ 5 w 264"/>
                <a:gd name="T7" fmla="*/ 140 h 140"/>
                <a:gd name="T8" fmla="*/ 264 w 264"/>
                <a:gd name="T9" fmla="*/ 11 h 140"/>
                <a:gd name="T10" fmla="*/ 259 w 264"/>
                <a:gd name="T11" fmla="*/ 11 h 140"/>
                <a:gd name="T12" fmla="*/ 264 w 264"/>
                <a:gd name="T13" fmla="*/ 0 h 140"/>
                <a:gd name="T14" fmla="*/ 262 w 264"/>
                <a:gd name="T15" fmla="*/ 0 h 140"/>
                <a:gd name="T16" fmla="*/ 259 w 264"/>
                <a:gd name="T17" fmla="*/ 0 h 140"/>
                <a:gd name="T18" fmla="*/ 264 w 264"/>
                <a:gd name="T19" fmla="*/ 0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259" y="0"/>
                  </a:lnTo>
                  <a:lnTo>
                    <a:pt x="0" y="130"/>
                  </a:lnTo>
                  <a:lnTo>
                    <a:pt x="5" y="140"/>
                  </a:lnTo>
                  <a:lnTo>
                    <a:pt x="264" y="11"/>
                  </a:lnTo>
                  <a:lnTo>
                    <a:pt x="259" y="11"/>
                  </a:lnTo>
                  <a:lnTo>
                    <a:pt x="264" y="0"/>
                  </a:lnTo>
                  <a:lnTo>
                    <a:pt x="262" y="0"/>
                  </a:lnTo>
                  <a:lnTo>
                    <a:pt x="259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1" name="Freeform 21">
              <a:extLst>
                <a:ext uri="{FF2B5EF4-FFF2-40B4-BE49-F238E27FC236}">
                  <a16:creationId xmlns:a16="http://schemas.microsoft.com/office/drawing/2014/main" id="{0B8CBC9F-4DFF-C3E0-DF56-EB0DFA8F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143"/>
              <a:ext cx="274" cy="140"/>
            </a:xfrm>
            <a:custGeom>
              <a:avLst/>
              <a:gdLst>
                <a:gd name="T0" fmla="*/ 264 w 274"/>
                <a:gd name="T1" fmla="*/ 140 h 140"/>
                <a:gd name="T2" fmla="*/ 264 w 274"/>
                <a:gd name="T3" fmla="*/ 130 h 140"/>
                <a:gd name="T4" fmla="*/ 5 w 274"/>
                <a:gd name="T5" fmla="*/ 0 h 140"/>
                <a:gd name="T6" fmla="*/ 0 w 274"/>
                <a:gd name="T7" fmla="*/ 11 h 140"/>
                <a:gd name="T8" fmla="*/ 259 w 274"/>
                <a:gd name="T9" fmla="*/ 140 h 140"/>
                <a:gd name="T10" fmla="*/ 259 w 274"/>
                <a:gd name="T11" fmla="*/ 130 h 140"/>
                <a:gd name="T12" fmla="*/ 264 w 274"/>
                <a:gd name="T13" fmla="*/ 140 h 140"/>
                <a:gd name="T14" fmla="*/ 274 w 274"/>
                <a:gd name="T15" fmla="*/ 134 h 140"/>
                <a:gd name="T16" fmla="*/ 264 w 274"/>
                <a:gd name="T17" fmla="*/ 130 h 140"/>
                <a:gd name="T18" fmla="*/ 264 w 274"/>
                <a:gd name="T19" fmla="*/ 140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4" h="140">
                  <a:moveTo>
                    <a:pt x="264" y="140"/>
                  </a:moveTo>
                  <a:lnTo>
                    <a:pt x="264" y="130"/>
                  </a:lnTo>
                  <a:lnTo>
                    <a:pt x="5" y="0"/>
                  </a:lnTo>
                  <a:lnTo>
                    <a:pt x="0" y="11"/>
                  </a:lnTo>
                  <a:lnTo>
                    <a:pt x="259" y="140"/>
                  </a:lnTo>
                  <a:lnTo>
                    <a:pt x="259" y="130"/>
                  </a:lnTo>
                  <a:lnTo>
                    <a:pt x="264" y="140"/>
                  </a:lnTo>
                  <a:lnTo>
                    <a:pt x="274" y="134"/>
                  </a:lnTo>
                  <a:lnTo>
                    <a:pt x="264" y="130"/>
                  </a:lnTo>
                  <a:lnTo>
                    <a:pt x="264" y="14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2" name="Freeform 22">
              <a:extLst>
                <a:ext uri="{FF2B5EF4-FFF2-40B4-BE49-F238E27FC236}">
                  <a16:creationId xmlns:a16="http://schemas.microsoft.com/office/drawing/2014/main" id="{2F436C46-E1C9-741B-15D1-73E8E828D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273"/>
              <a:ext cx="264" cy="140"/>
            </a:xfrm>
            <a:custGeom>
              <a:avLst/>
              <a:gdLst>
                <a:gd name="T0" fmla="*/ 0 w 264"/>
                <a:gd name="T1" fmla="*/ 138 h 140"/>
                <a:gd name="T2" fmla="*/ 5 w 264"/>
                <a:gd name="T3" fmla="*/ 138 h 140"/>
                <a:gd name="T4" fmla="*/ 264 w 264"/>
                <a:gd name="T5" fmla="*/ 10 h 140"/>
                <a:gd name="T6" fmla="*/ 259 w 264"/>
                <a:gd name="T7" fmla="*/ 0 h 140"/>
                <a:gd name="T8" fmla="*/ 0 w 264"/>
                <a:gd name="T9" fmla="*/ 129 h 140"/>
                <a:gd name="T10" fmla="*/ 5 w 264"/>
                <a:gd name="T11" fmla="*/ 129 h 140"/>
                <a:gd name="T12" fmla="*/ 0 w 264"/>
                <a:gd name="T13" fmla="*/ 138 h 140"/>
                <a:gd name="T14" fmla="*/ 3 w 264"/>
                <a:gd name="T15" fmla="*/ 140 h 140"/>
                <a:gd name="T16" fmla="*/ 5 w 264"/>
                <a:gd name="T17" fmla="*/ 138 h 140"/>
                <a:gd name="T18" fmla="*/ 0 w 264"/>
                <a:gd name="T19" fmla="*/ 138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40">
                  <a:moveTo>
                    <a:pt x="0" y="138"/>
                  </a:moveTo>
                  <a:lnTo>
                    <a:pt x="5" y="138"/>
                  </a:lnTo>
                  <a:lnTo>
                    <a:pt x="264" y="10"/>
                  </a:lnTo>
                  <a:lnTo>
                    <a:pt x="259" y="0"/>
                  </a:lnTo>
                  <a:lnTo>
                    <a:pt x="0" y="129"/>
                  </a:lnTo>
                  <a:lnTo>
                    <a:pt x="5" y="129"/>
                  </a:lnTo>
                  <a:lnTo>
                    <a:pt x="0" y="138"/>
                  </a:lnTo>
                  <a:lnTo>
                    <a:pt x="3" y="140"/>
                  </a:lnTo>
                  <a:lnTo>
                    <a:pt x="5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3" name="Freeform 23">
              <a:extLst>
                <a:ext uri="{FF2B5EF4-FFF2-40B4-BE49-F238E27FC236}">
                  <a16:creationId xmlns:a16="http://schemas.microsoft.com/office/drawing/2014/main" id="{402DD3AB-0263-1E93-AEA2-C07454E3B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1273"/>
              <a:ext cx="274" cy="138"/>
            </a:xfrm>
            <a:custGeom>
              <a:avLst/>
              <a:gdLst>
                <a:gd name="T0" fmla="*/ 10 w 274"/>
                <a:gd name="T1" fmla="*/ 0 h 138"/>
                <a:gd name="T2" fmla="*/ 10 w 274"/>
                <a:gd name="T3" fmla="*/ 10 h 138"/>
                <a:gd name="T4" fmla="*/ 269 w 274"/>
                <a:gd name="T5" fmla="*/ 138 h 138"/>
                <a:gd name="T6" fmla="*/ 274 w 274"/>
                <a:gd name="T7" fmla="*/ 129 h 138"/>
                <a:gd name="T8" fmla="*/ 15 w 274"/>
                <a:gd name="T9" fmla="*/ 0 h 138"/>
                <a:gd name="T10" fmla="*/ 15 w 274"/>
                <a:gd name="T11" fmla="*/ 10 h 138"/>
                <a:gd name="T12" fmla="*/ 10 w 274"/>
                <a:gd name="T13" fmla="*/ 0 h 138"/>
                <a:gd name="T14" fmla="*/ 0 w 274"/>
                <a:gd name="T15" fmla="*/ 4 h 138"/>
                <a:gd name="T16" fmla="*/ 10 w 274"/>
                <a:gd name="T17" fmla="*/ 10 h 138"/>
                <a:gd name="T18" fmla="*/ 10 w 274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4" h="138">
                  <a:moveTo>
                    <a:pt x="10" y="0"/>
                  </a:moveTo>
                  <a:lnTo>
                    <a:pt x="10" y="10"/>
                  </a:lnTo>
                  <a:lnTo>
                    <a:pt x="269" y="138"/>
                  </a:lnTo>
                  <a:lnTo>
                    <a:pt x="274" y="129"/>
                  </a:lnTo>
                  <a:lnTo>
                    <a:pt x="15" y="0"/>
                  </a:lnTo>
                  <a:lnTo>
                    <a:pt x="15" y="10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4" name="Freeform 24">
              <a:extLst>
                <a:ext uri="{FF2B5EF4-FFF2-40B4-BE49-F238E27FC236}">
                  <a16:creationId xmlns:a16="http://schemas.microsoft.com/office/drawing/2014/main" id="{095E4D4A-22D6-105F-31BA-7BF9411C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1277"/>
              <a:ext cx="259" cy="453"/>
            </a:xfrm>
            <a:custGeom>
              <a:avLst/>
              <a:gdLst>
                <a:gd name="T0" fmla="*/ 0 w 259"/>
                <a:gd name="T1" fmla="*/ 0 h 453"/>
                <a:gd name="T2" fmla="*/ 259 w 259"/>
                <a:gd name="T3" fmla="*/ 130 h 453"/>
                <a:gd name="T4" fmla="*/ 259 w 259"/>
                <a:gd name="T5" fmla="*/ 453 h 453"/>
                <a:gd name="T6" fmla="*/ 0 w 259"/>
                <a:gd name="T7" fmla="*/ 324 h 453"/>
                <a:gd name="T8" fmla="*/ 0 w 259"/>
                <a:gd name="T9" fmla="*/ 0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453">
                  <a:moveTo>
                    <a:pt x="0" y="0"/>
                  </a:moveTo>
                  <a:lnTo>
                    <a:pt x="259" y="130"/>
                  </a:lnTo>
                  <a:lnTo>
                    <a:pt x="259" y="453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AE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5" name="Freeform 25">
              <a:extLst>
                <a:ext uri="{FF2B5EF4-FFF2-40B4-BE49-F238E27FC236}">
                  <a16:creationId xmlns:a16="http://schemas.microsoft.com/office/drawing/2014/main" id="{F12DF35A-1D56-A8B2-C545-2DD9835F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1273"/>
              <a:ext cx="268" cy="138"/>
            </a:xfrm>
            <a:custGeom>
              <a:avLst/>
              <a:gdLst>
                <a:gd name="T0" fmla="*/ 268 w 268"/>
                <a:gd name="T1" fmla="*/ 134 h 138"/>
                <a:gd name="T2" fmla="*/ 264 w 268"/>
                <a:gd name="T3" fmla="*/ 129 h 138"/>
                <a:gd name="T4" fmla="*/ 5 w 268"/>
                <a:gd name="T5" fmla="*/ 0 h 138"/>
                <a:gd name="T6" fmla="*/ 0 w 268"/>
                <a:gd name="T7" fmla="*/ 10 h 138"/>
                <a:gd name="T8" fmla="*/ 259 w 268"/>
                <a:gd name="T9" fmla="*/ 138 h 138"/>
                <a:gd name="T10" fmla="*/ 257 w 268"/>
                <a:gd name="T11" fmla="*/ 134 h 138"/>
                <a:gd name="T12" fmla="*/ 268 w 268"/>
                <a:gd name="T13" fmla="*/ 134 h 138"/>
                <a:gd name="T14" fmla="*/ 268 w 268"/>
                <a:gd name="T15" fmla="*/ 131 h 138"/>
                <a:gd name="T16" fmla="*/ 264 w 268"/>
                <a:gd name="T17" fmla="*/ 129 h 138"/>
                <a:gd name="T18" fmla="*/ 268 w 268"/>
                <a:gd name="T19" fmla="*/ 134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138">
                  <a:moveTo>
                    <a:pt x="268" y="134"/>
                  </a:moveTo>
                  <a:lnTo>
                    <a:pt x="264" y="129"/>
                  </a:lnTo>
                  <a:lnTo>
                    <a:pt x="5" y="0"/>
                  </a:lnTo>
                  <a:lnTo>
                    <a:pt x="0" y="10"/>
                  </a:lnTo>
                  <a:lnTo>
                    <a:pt x="259" y="138"/>
                  </a:lnTo>
                  <a:lnTo>
                    <a:pt x="257" y="134"/>
                  </a:lnTo>
                  <a:lnTo>
                    <a:pt x="268" y="134"/>
                  </a:lnTo>
                  <a:lnTo>
                    <a:pt x="268" y="131"/>
                  </a:lnTo>
                  <a:lnTo>
                    <a:pt x="264" y="129"/>
                  </a:lnTo>
                  <a:lnTo>
                    <a:pt x="268" y="13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6" name="Freeform 26">
              <a:extLst>
                <a:ext uri="{FF2B5EF4-FFF2-40B4-BE49-F238E27FC236}">
                  <a16:creationId xmlns:a16="http://schemas.microsoft.com/office/drawing/2014/main" id="{480D1316-1B16-5026-2D3B-27F491AC7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07"/>
              <a:ext cx="11" cy="332"/>
            </a:xfrm>
            <a:custGeom>
              <a:avLst/>
              <a:gdLst>
                <a:gd name="T0" fmla="*/ 2 w 11"/>
                <a:gd name="T1" fmla="*/ 329 h 332"/>
                <a:gd name="T2" fmla="*/ 11 w 11"/>
                <a:gd name="T3" fmla="*/ 323 h 332"/>
                <a:gd name="T4" fmla="*/ 11 w 11"/>
                <a:gd name="T5" fmla="*/ 0 h 332"/>
                <a:gd name="T6" fmla="*/ 0 w 11"/>
                <a:gd name="T7" fmla="*/ 0 h 332"/>
                <a:gd name="T8" fmla="*/ 0 w 11"/>
                <a:gd name="T9" fmla="*/ 323 h 332"/>
                <a:gd name="T10" fmla="*/ 7 w 11"/>
                <a:gd name="T11" fmla="*/ 319 h 332"/>
                <a:gd name="T12" fmla="*/ 2 w 11"/>
                <a:gd name="T13" fmla="*/ 329 h 332"/>
                <a:gd name="T14" fmla="*/ 11 w 11"/>
                <a:gd name="T15" fmla="*/ 332 h 332"/>
                <a:gd name="T16" fmla="*/ 11 w 11"/>
                <a:gd name="T17" fmla="*/ 323 h 332"/>
                <a:gd name="T18" fmla="*/ 2 w 11"/>
                <a:gd name="T19" fmla="*/ 329 h 3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2">
                  <a:moveTo>
                    <a:pt x="2" y="329"/>
                  </a:moveTo>
                  <a:lnTo>
                    <a:pt x="11" y="32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3"/>
                  </a:lnTo>
                  <a:lnTo>
                    <a:pt x="7" y="319"/>
                  </a:lnTo>
                  <a:lnTo>
                    <a:pt x="2" y="329"/>
                  </a:lnTo>
                  <a:lnTo>
                    <a:pt x="11" y="332"/>
                  </a:lnTo>
                  <a:lnTo>
                    <a:pt x="11" y="323"/>
                  </a:lnTo>
                  <a:lnTo>
                    <a:pt x="2" y="32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7" name="Freeform 27">
              <a:extLst>
                <a:ext uri="{FF2B5EF4-FFF2-40B4-BE49-F238E27FC236}">
                  <a16:creationId xmlns:a16="http://schemas.microsoft.com/office/drawing/2014/main" id="{760425F7-7DE3-6E92-3BEA-E5707B98B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1595"/>
              <a:ext cx="266" cy="141"/>
            </a:xfrm>
            <a:custGeom>
              <a:avLst/>
              <a:gdLst>
                <a:gd name="T0" fmla="*/ 0 w 266"/>
                <a:gd name="T1" fmla="*/ 6 h 141"/>
                <a:gd name="T2" fmla="*/ 2 w 266"/>
                <a:gd name="T3" fmla="*/ 12 h 141"/>
                <a:gd name="T4" fmla="*/ 261 w 266"/>
                <a:gd name="T5" fmla="*/ 141 h 141"/>
                <a:gd name="T6" fmla="*/ 266 w 266"/>
                <a:gd name="T7" fmla="*/ 131 h 141"/>
                <a:gd name="T8" fmla="*/ 7 w 266"/>
                <a:gd name="T9" fmla="*/ 0 h 141"/>
                <a:gd name="T10" fmla="*/ 11 w 266"/>
                <a:gd name="T11" fmla="*/ 6 h 141"/>
                <a:gd name="T12" fmla="*/ 0 w 266"/>
                <a:gd name="T13" fmla="*/ 6 h 141"/>
                <a:gd name="T14" fmla="*/ 0 w 266"/>
                <a:gd name="T15" fmla="*/ 10 h 141"/>
                <a:gd name="T16" fmla="*/ 2 w 266"/>
                <a:gd name="T17" fmla="*/ 12 h 141"/>
                <a:gd name="T18" fmla="*/ 0 w 266"/>
                <a:gd name="T19" fmla="*/ 6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41">
                  <a:moveTo>
                    <a:pt x="0" y="6"/>
                  </a:moveTo>
                  <a:lnTo>
                    <a:pt x="2" y="12"/>
                  </a:lnTo>
                  <a:lnTo>
                    <a:pt x="261" y="141"/>
                  </a:lnTo>
                  <a:lnTo>
                    <a:pt x="266" y="131"/>
                  </a:lnTo>
                  <a:lnTo>
                    <a:pt x="7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8" name="Freeform 28">
              <a:extLst>
                <a:ext uri="{FF2B5EF4-FFF2-40B4-BE49-F238E27FC236}">
                  <a16:creationId xmlns:a16="http://schemas.microsoft.com/office/drawing/2014/main" id="{A9FB0C48-A1BA-5164-1315-75FEFD781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1267"/>
              <a:ext cx="11" cy="334"/>
            </a:xfrm>
            <a:custGeom>
              <a:avLst/>
              <a:gdLst>
                <a:gd name="T0" fmla="*/ 7 w 11"/>
                <a:gd name="T1" fmla="*/ 6 h 334"/>
                <a:gd name="T2" fmla="*/ 0 w 11"/>
                <a:gd name="T3" fmla="*/ 10 h 334"/>
                <a:gd name="T4" fmla="*/ 0 w 11"/>
                <a:gd name="T5" fmla="*/ 334 h 334"/>
                <a:gd name="T6" fmla="*/ 11 w 11"/>
                <a:gd name="T7" fmla="*/ 334 h 334"/>
                <a:gd name="T8" fmla="*/ 11 w 11"/>
                <a:gd name="T9" fmla="*/ 10 h 334"/>
                <a:gd name="T10" fmla="*/ 2 w 11"/>
                <a:gd name="T11" fmla="*/ 16 h 334"/>
                <a:gd name="T12" fmla="*/ 7 w 11"/>
                <a:gd name="T13" fmla="*/ 6 h 334"/>
                <a:gd name="T14" fmla="*/ 0 w 11"/>
                <a:gd name="T15" fmla="*/ 0 h 334"/>
                <a:gd name="T16" fmla="*/ 0 w 11"/>
                <a:gd name="T17" fmla="*/ 10 h 334"/>
                <a:gd name="T18" fmla="*/ 7 w 11"/>
                <a:gd name="T19" fmla="*/ 6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4">
                  <a:moveTo>
                    <a:pt x="7" y="6"/>
                  </a:moveTo>
                  <a:lnTo>
                    <a:pt x="0" y="10"/>
                  </a:lnTo>
                  <a:lnTo>
                    <a:pt x="0" y="334"/>
                  </a:lnTo>
                  <a:lnTo>
                    <a:pt x="11" y="334"/>
                  </a:lnTo>
                  <a:lnTo>
                    <a:pt x="11" y="10"/>
                  </a:lnTo>
                  <a:lnTo>
                    <a:pt x="2" y="16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39" name="Freeform 29">
              <a:extLst>
                <a:ext uri="{FF2B5EF4-FFF2-40B4-BE49-F238E27FC236}">
                  <a16:creationId xmlns:a16="http://schemas.microsoft.com/office/drawing/2014/main" id="{6A09C8F3-6E3E-977B-6A84-BCE70872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1277"/>
              <a:ext cx="258" cy="453"/>
            </a:xfrm>
            <a:custGeom>
              <a:avLst/>
              <a:gdLst>
                <a:gd name="T0" fmla="*/ 258 w 258"/>
                <a:gd name="T1" fmla="*/ 0 h 453"/>
                <a:gd name="T2" fmla="*/ 0 w 258"/>
                <a:gd name="T3" fmla="*/ 130 h 453"/>
                <a:gd name="T4" fmla="*/ 0 w 258"/>
                <a:gd name="T5" fmla="*/ 453 h 453"/>
                <a:gd name="T6" fmla="*/ 258 w 258"/>
                <a:gd name="T7" fmla="*/ 324 h 453"/>
                <a:gd name="T8" fmla="*/ 258 w 258"/>
                <a:gd name="T9" fmla="*/ 0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453">
                  <a:moveTo>
                    <a:pt x="258" y="0"/>
                  </a:moveTo>
                  <a:lnTo>
                    <a:pt x="0" y="130"/>
                  </a:lnTo>
                  <a:lnTo>
                    <a:pt x="0" y="453"/>
                  </a:lnTo>
                  <a:lnTo>
                    <a:pt x="258" y="32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96AE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0" name="Freeform 30">
              <a:extLst>
                <a:ext uri="{FF2B5EF4-FFF2-40B4-BE49-F238E27FC236}">
                  <a16:creationId xmlns:a16="http://schemas.microsoft.com/office/drawing/2014/main" id="{D05E20B5-BEED-7471-44B5-B20BF1599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273"/>
              <a:ext cx="266" cy="138"/>
            </a:xfrm>
            <a:custGeom>
              <a:avLst/>
              <a:gdLst>
                <a:gd name="T0" fmla="*/ 11 w 266"/>
                <a:gd name="T1" fmla="*/ 134 h 138"/>
                <a:gd name="T2" fmla="*/ 7 w 266"/>
                <a:gd name="T3" fmla="*/ 138 h 138"/>
                <a:gd name="T4" fmla="*/ 266 w 266"/>
                <a:gd name="T5" fmla="*/ 10 h 138"/>
                <a:gd name="T6" fmla="*/ 261 w 266"/>
                <a:gd name="T7" fmla="*/ 0 h 138"/>
                <a:gd name="T8" fmla="*/ 2 w 266"/>
                <a:gd name="T9" fmla="*/ 129 h 138"/>
                <a:gd name="T10" fmla="*/ 0 w 266"/>
                <a:gd name="T11" fmla="*/ 134 h 138"/>
                <a:gd name="T12" fmla="*/ 2 w 266"/>
                <a:gd name="T13" fmla="*/ 129 h 138"/>
                <a:gd name="T14" fmla="*/ 0 w 266"/>
                <a:gd name="T15" fmla="*/ 131 h 138"/>
                <a:gd name="T16" fmla="*/ 0 w 266"/>
                <a:gd name="T17" fmla="*/ 134 h 138"/>
                <a:gd name="T18" fmla="*/ 11 w 266"/>
                <a:gd name="T19" fmla="*/ 134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38">
                  <a:moveTo>
                    <a:pt x="11" y="134"/>
                  </a:moveTo>
                  <a:lnTo>
                    <a:pt x="7" y="138"/>
                  </a:lnTo>
                  <a:lnTo>
                    <a:pt x="266" y="10"/>
                  </a:lnTo>
                  <a:lnTo>
                    <a:pt x="261" y="0"/>
                  </a:lnTo>
                  <a:lnTo>
                    <a:pt x="2" y="129"/>
                  </a:lnTo>
                  <a:lnTo>
                    <a:pt x="0" y="134"/>
                  </a:lnTo>
                  <a:lnTo>
                    <a:pt x="2" y="129"/>
                  </a:lnTo>
                  <a:lnTo>
                    <a:pt x="0" y="131"/>
                  </a:lnTo>
                  <a:lnTo>
                    <a:pt x="0" y="134"/>
                  </a:lnTo>
                  <a:lnTo>
                    <a:pt x="11" y="13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1" name="Freeform 31">
              <a:extLst>
                <a:ext uri="{FF2B5EF4-FFF2-40B4-BE49-F238E27FC236}">
                  <a16:creationId xmlns:a16="http://schemas.microsoft.com/office/drawing/2014/main" id="{C8C26120-FCA6-05B7-D966-C28F5080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07"/>
              <a:ext cx="11" cy="332"/>
            </a:xfrm>
            <a:custGeom>
              <a:avLst/>
              <a:gdLst>
                <a:gd name="T0" fmla="*/ 2 w 11"/>
                <a:gd name="T1" fmla="*/ 319 h 332"/>
                <a:gd name="T2" fmla="*/ 11 w 11"/>
                <a:gd name="T3" fmla="*/ 323 h 332"/>
                <a:gd name="T4" fmla="*/ 11 w 11"/>
                <a:gd name="T5" fmla="*/ 0 h 332"/>
                <a:gd name="T6" fmla="*/ 0 w 11"/>
                <a:gd name="T7" fmla="*/ 0 h 332"/>
                <a:gd name="T8" fmla="*/ 0 w 11"/>
                <a:gd name="T9" fmla="*/ 323 h 332"/>
                <a:gd name="T10" fmla="*/ 7 w 11"/>
                <a:gd name="T11" fmla="*/ 329 h 332"/>
                <a:gd name="T12" fmla="*/ 0 w 11"/>
                <a:gd name="T13" fmla="*/ 323 h 332"/>
                <a:gd name="T14" fmla="*/ 0 w 11"/>
                <a:gd name="T15" fmla="*/ 332 h 332"/>
                <a:gd name="T16" fmla="*/ 7 w 11"/>
                <a:gd name="T17" fmla="*/ 329 h 332"/>
                <a:gd name="T18" fmla="*/ 2 w 11"/>
                <a:gd name="T19" fmla="*/ 319 h 3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2">
                  <a:moveTo>
                    <a:pt x="2" y="319"/>
                  </a:moveTo>
                  <a:lnTo>
                    <a:pt x="11" y="32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3"/>
                  </a:lnTo>
                  <a:lnTo>
                    <a:pt x="7" y="329"/>
                  </a:lnTo>
                  <a:lnTo>
                    <a:pt x="0" y="323"/>
                  </a:lnTo>
                  <a:lnTo>
                    <a:pt x="0" y="332"/>
                  </a:lnTo>
                  <a:lnTo>
                    <a:pt x="7" y="329"/>
                  </a:lnTo>
                  <a:lnTo>
                    <a:pt x="2" y="31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2" name="Freeform 32">
              <a:extLst>
                <a:ext uri="{FF2B5EF4-FFF2-40B4-BE49-F238E27FC236}">
                  <a16:creationId xmlns:a16="http://schemas.microsoft.com/office/drawing/2014/main" id="{54714BE0-FEEB-78CA-2518-52B3093A1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595"/>
              <a:ext cx="266" cy="141"/>
            </a:xfrm>
            <a:custGeom>
              <a:avLst/>
              <a:gdLst>
                <a:gd name="T0" fmla="*/ 255 w 266"/>
                <a:gd name="T1" fmla="*/ 6 h 141"/>
                <a:gd name="T2" fmla="*/ 259 w 266"/>
                <a:gd name="T3" fmla="*/ 0 h 141"/>
                <a:gd name="T4" fmla="*/ 0 w 266"/>
                <a:gd name="T5" fmla="*/ 131 h 141"/>
                <a:gd name="T6" fmla="*/ 5 w 266"/>
                <a:gd name="T7" fmla="*/ 141 h 141"/>
                <a:gd name="T8" fmla="*/ 264 w 266"/>
                <a:gd name="T9" fmla="*/ 12 h 141"/>
                <a:gd name="T10" fmla="*/ 266 w 266"/>
                <a:gd name="T11" fmla="*/ 6 h 141"/>
                <a:gd name="T12" fmla="*/ 264 w 266"/>
                <a:gd name="T13" fmla="*/ 12 h 141"/>
                <a:gd name="T14" fmla="*/ 266 w 266"/>
                <a:gd name="T15" fmla="*/ 10 h 141"/>
                <a:gd name="T16" fmla="*/ 266 w 266"/>
                <a:gd name="T17" fmla="*/ 6 h 141"/>
                <a:gd name="T18" fmla="*/ 255 w 266"/>
                <a:gd name="T19" fmla="*/ 6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41">
                  <a:moveTo>
                    <a:pt x="255" y="6"/>
                  </a:moveTo>
                  <a:lnTo>
                    <a:pt x="259" y="0"/>
                  </a:lnTo>
                  <a:lnTo>
                    <a:pt x="0" y="131"/>
                  </a:lnTo>
                  <a:lnTo>
                    <a:pt x="5" y="141"/>
                  </a:lnTo>
                  <a:lnTo>
                    <a:pt x="264" y="12"/>
                  </a:lnTo>
                  <a:lnTo>
                    <a:pt x="266" y="6"/>
                  </a:lnTo>
                  <a:lnTo>
                    <a:pt x="264" y="12"/>
                  </a:lnTo>
                  <a:lnTo>
                    <a:pt x="266" y="10"/>
                  </a:lnTo>
                  <a:lnTo>
                    <a:pt x="266" y="6"/>
                  </a:lnTo>
                  <a:lnTo>
                    <a:pt x="25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3" name="Freeform 33">
              <a:extLst>
                <a:ext uri="{FF2B5EF4-FFF2-40B4-BE49-F238E27FC236}">
                  <a16:creationId xmlns:a16="http://schemas.microsoft.com/office/drawing/2014/main" id="{12106775-8155-22E2-7EF4-DEB2B79B1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1267"/>
              <a:ext cx="11" cy="334"/>
            </a:xfrm>
            <a:custGeom>
              <a:avLst/>
              <a:gdLst>
                <a:gd name="T0" fmla="*/ 9 w 11"/>
                <a:gd name="T1" fmla="*/ 16 h 334"/>
                <a:gd name="T2" fmla="*/ 0 w 11"/>
                <a:gd name="T3" fmla="*/ 10 h 334"/>
                <a:gd name="T4" fmla="*/ 0 w 11"/>
                <a:gd name="T5" fmla="*/ 334 h 334"/>
                <a:gd name="T6" fmla="*/ 11 w 11"/>
                <a:gd name="T7" fmla="*/ 334 h 334"/>
                <a:gd name="T8" fmla="*/ 11 w 11"/>
                <a:gd name="T9" fmla="*/ 10 h 334"/>
                <a:gd name="T10" fmla="*/ 4 w 11"/>
                <a:gd name="T11" fmla="*/ 6 h 334"/>
                <a:gd name="T12" fmla="*/ 11 w 11"/>
                <a:gd name="T13" fmla="*/ 10 h 334"/>
                <a:gd name="T14" fmla="*/ 11 w 11"/>
                <a:gd name="T15" fmla="*/ 0 h 334"/>
                <a:gd name="T16" fmla="*/ 4 w 11"/>
                <a:gd name="T17" fmla="*/ 6 h 334"/>
                <a:gd name="T18" fmla="*/ 9 w 11"/>
                <a:gd name="T19" fmla="*/ 16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4">
                  <a:moveTo>
                    <a:pt x="9" y="16"/>
                  </a:moveTo>
                  <a:lnTo>
                    <a:pt x="0" y="10"/>
                  </a:lnTo>
                  <a:lnTo>
                    <a:pt x="0" y="334"/>
                  </a:lnTo>
                  <a:lnTo>
                    <a:pt x="11" y="334"/>
                  </a:lnTo>
                  <a:lnTo>
                    <a:pt x="11" y="10"/>
                  </a:lnTo>
                  <a:lnTo>
                    <a:pt x="4" y="6"/>
                  </a:lnTo>
                  <a:lnTo>
                    <a:pt x="11" y="10"/>
                  </a:lnTo>
                  <a:lnTo>
                    <a:pt x="11" y="0"/>
                  </a:lnTo>
                  <a:lnTo>
                    <a:pt x="4" y="6"/>
                  </a:lnTo>
                  <a:lnTo>
                    <a:pt x="9" y="1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4" name="Freeform 34">
              <a:extLst>
                <a:ext uri="{FF2B5EF4-FFF2-40B4-BE49-F238E27FC236}">
                  <a16:creationId xmlns:a16="http://schemas.microsoft.com/office/drawing/2014/main" id="{77333E76-9189-4CBB-4B3A-85F2FED4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1148"/>
              <a:ext cx="517" cy="259"/>
            </a:xfrm>
            <a:custGeom>
              <a:avLst/>
              <a:gdLst>
                <a:gd name="T0" fmla="*/ 0 w 517"/>
                <a:gd name="T1" fmla="*/ 129 h 259"/>
                <a:gd name="T2" fmla="*/ 259 w 517"/>
                <a:gd name="T3" fmla="*/ 0 h 259"/>
                <a:gd name="T4" fmla="*/ 517 w 517"/>
                <a:gd name="T5" fmla="*/ 129 h 259"/>
                <a:gd name="T6" fmla="*/ 259 w 517"/>
                <a:gd name="T7" fmla="*/ 259 h 259"/>
                <a:gd name="T8" fmla="*/ 0 w 517"/>
                <a:gd name="T9" fmla="*/ 129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7" h="259">
                  <a:moveTo>
                    <a:pt x="0" y="129"/>
                  </a:moveTo>
                  <a:lnTo>
                    <a:pt x="259" y="0"/>
                  </a:lnTo>
                  <a:lnTo>
                    <a:pt x="517" y="129"/>
                  </a:lnTo>
                  <a:lnTo>
                    <a:pt x="259" y="25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96AE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5" name="Freeform 35">
              <a:extLst>
                <a:ext uri="{FF2B5EF4-FFF2-40B4-BE49-F238E27FC236}">
                  <a16:creationId xmlns:a16="http://schemas.microsoft.com/office/drawing/2014/main" id="{DC344EB4-82F3-11F5-3490-CD0D58E90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1143"/>
              <a:ext cx="264" cy="140"/>
            </a:xfrm>
            <a:custGeom>
              <a:avLst/>
              <a:gdLst>
                <a:gd name="T0" fmla="*/ 264 w 264"/>
                <a:gd name="T1" fmla="*/ 0 h 140"/>
                <a:gd name="T2" fmla="*/ 259 w 264"/>
                <a:gd name="T3" fmla="*/ 0 h 140"/>
                <a:gd name="T4" fmla="*/ 0 w 264"/>
                <a:gd name="T5" fmla="*/ 130 h 140"/>
                <a:gd name="T6" fmla="*/ 5 w 264"/>
                <a:gd name="T7" fmla="*/ 140 h 140"/>
                <a:gd name="T8" fmla="*/ 264 w 264"/>
                <a:gd name="T9" fmla="*/ 11 h 140"/>
                <a:gd name="T10" fmla="*/ 259 w 264"/>
                <a:gd name="T11" fmla="*/ 11 h 140"/>
                <a:gd name="T12" fmla="*/ 264 w 264"/>
                <a:gd name="T13" fmla="*/ 0 h 140"/>
                <a:gd name="T14" fmla="*/ 262 w 264"/>
                <a:gd name="T15" fmla="*/ 0 h 140"/>
                <a:gd name="T16" fmla="*/ 259 w 264"/>
                <a:gd name="T17" fmla="*/ 0 h 140"/>
                <a:gd name="T18" fmla="*/ 264 w 264"/>
                <a:gd name="T19" fmla="*/ 0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259" y="0"/>
                  </a:lnTo>
                  <a:lnTo>
                    <a:pt x="0" y="130"/>
                  </a:lnTo>
                  <a:lnTo>
                    <a:pt x="5" y="140"/>
                  </a:lnTo>
                  <a:lnTo>
                    <a:pt x="264" y="11"/>
                  </a:lnTo>
                  <a:lnTo>
                    <a:pt x="259" y="11"/>
                  </a:lnTo>
                  <a:lnTo>
                    <a:pt x="264" y="0"/>
                  </a:lnTo>
                  <a:lnTo>
                    <a:pt x="262" y="0"/>
                  </a:lnTo>
                  <a:lnTo>
                    <a:pt x="259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6" name="Freeform 36">
              <a:extLst>
                <a:ext uri="{FF2B5EF4-FFF2-40B4-BE49-F238E27FC236}">
                  <a16:creationId xmlns:a16="http://schemas.microsoft.com/office/drawing/2014/main" id="{AF609741-4EC7-BC2A-1D62-5739D7C1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143"/>
              <a:ext cx="274" cy="140"/>
            </a:xfrm>
            <a:custGeom>
              <a:avLst/>
              <a:gdLst>
                <a:gd name="T0" fmla="*/ 264 w 274"/>
                <a:gd name="T1" fmla="*/ 140 h 140"/>
                <a:gd name="T2" fmla="*/ 264 w 274"/>
                <a:gd name="T3" fmla="*/ 130 h 140"/>
                <a:gd name="T4" fmla="*/ 5 w 274"/>
                <a:gd name="T5" fmla="*/ 0 h 140"/>
                <a:gd name="T6" fmla="*/ 0 w 274"/>
                <a:gd name="T7" fmla="*/ 11 h 140"/>
                <a:gd name="T8" fmla="*/ 259 w 274"/>
                <a:gd name="T9" fmla="*/ 140 h 140"/>
                <a:gd name="T10" fmla="*/ 259 w 274"/>
                <a:gd name="T11" fmla="*/ 130 h 140"/>
                <a:gd name="T12" fmla="*/ 264 w 274"/>
                <a:gd name="T13" fmla="*/ 140 h 140"/>
                <a:gd name="T14" fmla="*/ 274 w 274"/>
                <a:gd name="T15" fmla="*/ 134 h 140"/>
                <a:gd name="T16" fmla="*/ 264 w 274"/>
                <a:gd name="T17" fmla="*/ 130 h 140"/>
                <a:gd name="T18" fmla="*/ 264 w 274"/>
                <a:gd name="T19" fmla="*/ 140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4" h="140">
                  <a:moveTo>
                    <a:pt x="264" y="140"/>
                  </a:moveTo>
                  <a:lnTo>
                    <a:pt x="264" y="130"/>
                  </a:lnTo>
                  <a:lnTo>
                    <a:pt x="5" y="0"/>
                  </a:lnTo>
                  <a:lnTo>
                    <a:pt x="0" y="11"/>
                  </a:lnTo>
                  <a:lnTo>
                    <a:pt x="259" y="140"/>
                  </a:lnTo>
                  <a:lnTo>
                    <a:pt x="259" y="130"/>
                  </a:lnTo>
                  <a:lnTo>
                    <a:pt x="264" y="140"/>
                  </a:lnTo>
                  <a:lnTo>
                    <a:pt x="274" y="134"/>
                  </a:lnTo>
                  <a:lnTo>
                    <a:pt x="264" y="130"/>
                  </a:lnTo>
                  <a:lnTo>
                    <a:pt x="264" y="14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7" name="Freeform 37">
              <a:extLst>
                <a:ext uri="{FF2B5EF4-FFF2-40B4-BE49-F238E27FC236}">
                  <a16:creationId xmlns:a16="http://schemas.microsoft.com/office/drawing/2014/main" id="{E63DDE15-7DC6-C59D-9363-44B2B6CEA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273"/>
              <a:ext cx="264" cy="140"/>
            </a:xfrm>
            <a:custGeom>
              <a:avLst/>
              <a:gdLst>
                <a:gd name="T0" fmla="*/ 0 w 264"/>
                <a:gd name="T1" fmla="*/ 138 h 140"/>
                <a:gd name="T2" fmla="*/ 5 w 264"/>
                <a:gd name="T3" fmla="*/ 138 h 140"/>
                <a:gd name="T4" fmla="*/ 264 w 264"/>
                <a:gd name="T5" fmla="*/ 10 h 140"/>
                <a:gd name="T6" fmla="*/ 259 w 264"/>
                <a:gd name="T7" fmla="*/ 0 h 140"/>
                <a:gd name="T8" fmla="*/ 0 w 264"/>
                <a:gd name="T9" fmla="*/ 129 h 140"/>
                <a:gd name="T10" fmla="*/ 5 w 264"/>
                <a:gd name="T11" fmla="*/ 129 h 140"/>
                <a:gd name="T12" fmla="*/ 0 w 264"/>
                <a:gd name="T13" fmla="*/ 138 h 140"/>
                <a:gd name="T14" fmla="*/ 3 w 264"/>
                <a:gd name="T15" fmla="*/ 140 h 140"/>
                <a:gd name="T16" fmla="*/ 5 w 264"/>
                <a:gd name="T17" fmla="*/ 138 h 140"/>
                <a:gd name="T18" fmla="*/ 0 w 264"/>
                <a:gd name="T19" fmla="*/ 138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40">
                  <a:moveTo>
                    <a:pt x="0" y="138"/>
                  </a:moveTo>
                  <a:lnTo>
                    <a:pt x="5" y="138"/>
                  </a:lnTo>
                  <a:lnTo>
                    <a:pt x="264" y="10"/>
                  </a:lnTo>
                  <a:lnTo>
                    <a:pt x="259" y="0"/>
                  </a:lnTo>
                  <a:lnTo>
                    <a:pt x="0" y="129"/>
                  </a:lnTo>
                  <a:lnTo>
                    <a:pt x="5" y="129"/>
                  </a:lnTo>
                  <a:lnTo>
                    <a:pt x="0" y="138"/>
                  </a:lnTo>
                  <a:lnTo>
                    <a:pt x="3" y="140"/>
                  </a:lnTo>
                  <a:lnTo>
                    <a:pt x="5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8" name="Freeform 38">
              <a:extLst>
                <a:ext uri="{FF2B5EF4-FFF2-40B4-BE49-F238E27FC236}">
                  <a16:creationId xmlns:a16="http://schemas.microsoft.com/office/drawing/2014/main" id="{5B9E847B-8032-563E-A334-B8C3C1E0E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1273"/>
              <a:ext cx="274" cy="138"/>
            </a:xfrm>
            <a:custGeom>
              <a:avLst/>
              <a:gdLst>
                <a:gd name="T0" fmla="*/ 10 w 274"/>
                <a:gd name="T1" fmla="*/ 0 h 138"/>
                <a:gd name="T2" fmla="*/ 10 w 274"/>
                <a:gd name="T3" fmla="*/ 10 h 138"/>
                <a:gd name="T4" fmla="*/ 269 w 274"/>
                <a:gd name="T5" fmla="*/ 138 h 138"/>
                <a:gd name="T6" fmla="*/ 274 w 274"/>
                <a:gd name="T7" fmla="*/ 129 h 138"/>
                <a:gd name="T8" fmla="*/ 15 w 274"/>
                <a:gd name="T9" fmla="*/ 0 h 138"/>
                <a:gd name="T10" fmla="*/ 15 w 274"/>
                <a:gd name="T11" fmla="*/ 10 h 138"/>
                <a:gd name="T12" fmla="*/ 10 w 274"/>
                <a:gd name="T13" fmla="*/ 0 h 138"/>
                <a:gd name="T14" fmla="*/ 0 w 274"/>
                <a:gd name="T15" fmla="*/ 4 h 138"/>
                <a:gd name="T16" fmla="*/ 10 w 274"/>
                <a:gd name="T17" fmla="*/ 10 h 138"/>
                <a:gd name="T18" fmla="*/ 10 w 274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4" h="138">
                  <a:moveTo>
                    <a:pt x="10" y="0"/>
                  </a:moveTo>
                  <a:lnTo>
                    <a:pt x="10" y="10"/>
                  </a:lnTo>
                  <a:lnTo>
                    <a:pt x="269" y="138"/>
                  </a:lnTo>
                  <a:lnTo>
                    <a:pt x="274" y="129"/>
                  </a:lnTo>
                  <a:lnTo>
                    <a:pt x="15" y="0"/>
                  </a:lnTo>
                  <a:lnTo>
                    <a:pt x="15" y="10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49" name="Freeform 39">
              <a:extLst>
                <a:ext uri="{FF2B5EF4-FFF2-40B4-BE49-F238E27FC236}">
                  <a16:creationId xmlns:a16="http://schemas.microsoft.com/office/drawing/2014/main" id="{500F2474-BBF2-2BB8-6FA9-8FCE213CC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1277"/>
              <a:ext cx="259" cy="453"/>
            </a:xfrm>
            <a:custGeom>
              <a:avLst/>
              <a:gdLst>
                <a:gd name="T0" fmla="*/ 0 w 259"/>
                <a:gd name="T1" fmla="*/ 0 h 453"/>
                <a:gd name="T2" fmla="*/ 259 w 259"/>
                <a:gd name="T3" fmla="*/ 130 h 453"/>
                <a:gd name="T4" fmla="*/ 259 w 259"/>
                <a:gd name="T5" fmla="*/ 453 h 453"/>
                <a:gd name="T6" fmla="*/ 0 w 259"/>
                <a:gd name="T7" fmla="*/ 324 h 453"/>
                <a:gd name="T8" fmla="*/ 0 w 259"/>
                <a:gd name="T9" fmla="*/ 0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453">
                  <a:moveTo>
                    <a:pt x="0" y="0"/>
                  </a:moveTo>
                  <a:lnTo>
                    <a:pt x="259" y="130"/>
                  </a:lnTo>
                  <a:lnTo>
                    <a:pt x="259" y="453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AE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0" name="Freeform 40">
              <a:extLst>
                <a:ext uri="{FF2B5EF4-FFF2-40B4-BE49-F238E27FC236}">
                  <a16:creationId xmlns:a16="http://schemas.microsoft.com/office/drawing/2014/main" id="{21A75E66-5022-CBEA-44C4-640958BFF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1273"/>
              <a:ext cx="268" cy="138"/>
            </a:xfrm>
            <a:custGeom>
              <a:avLst/>
              <a:gdLst>
                <a:gd name="T0" fmla="*/ 268 w 268"/>
                <a:gd name="T1" fmla="*/ 134 h 138"/>
                <a:gd name="T2" fmla="*/ 264 w 268"/>
                <a:gd name="T3" fmla="*/ 129 h 138"/>
                <a:gd name="T4" fmla="*/ 5 w 268"/>
                <a:gd name="T5" fmla="*/ 0 h 138"/>
                <a:gd name="T6" fmla="*/ 0 w 268"/>
                <a:gd name="T7" fmla="*/ 10 h 138"/>
                <a:gd name="T8" fmla="*/ 259 w 268"/>
                <a:gd name="T9" fmla="*/ 138 h 138"/>
                <a:gd name="T10" fmla="*/ 257 w 268"/>
                <a:gd name="T11" fmla="*/ 134 h 138"/>
                <a:gd name="T12" fmla="*/ 268 w 268"/>
                <a:gd name="T13" fmla="*/ 134 h 138"/>
                <a:gd name="T14" fmla="*/ 268 w 268"/>
                <a:gd name="T15" fmla="*/ 131 h 138"/>
                <a:gd name="T16" fmla="*/ 264 w 268"/>
                <a:gd name="T17" fmla="*/ 129 h 138"/>
                <a:gd name="T18" fmla="*/ 268 w 268"/>
                <a:gd name="T19" fmla="*/ 134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138">
                  <a:moveTo>
                    <a:pt x="268" y="134"/>
                  </a:moveTo>
                  <a:lnTo>
                    <a:pt x="264" y="129"/>
                  </a:lnTo>
                  <a:lnTo>
                    <a:pt x="5" y="0"/>
                  </a:lnTo>
                  <a:lnTo>
                    <a:pt x="0" y="10"/>
                  </a:lnTo>
                  <a:lnTo>
                    <a:pt x="259" y="138"/>
                  </a:lnTo>
                  <a:lnTo>
                    <a:pt x="257" y="134"/>
                  </a:lnTo>
                  <a:lnTo>
                    <a:pt x="268" y="134"/>
                  </a:lnTo>
                  <a:lnTo>
                    <a:pt x="268" y="131"/>
                  </a:lnTo>
                  <a:lnTo>
                    <a:pt x="264" y="129"/>
                  </a:lnTo>
                  <a:lnTo>
                    <a:pt x="268" y="13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1" name="Freeform 41">
              <a:extLst>
                <a:ext uri="{FF2B5EF4-FFF2-40B4-BE49-F238E27FC236}">
                  <a16:creationId xmlns:a16="http://schemas.microsoft.com/office/drawing/2014/main" id="{29319043-FAE6-24CC-B2E6-EA3C51569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07"/>
              <a:ext cx="11" cy="332"/>
            </a:xfrm>
            <a:custGeom>
              <a:avLst/>
              <a:gdLst>
                <a:gd name="T0" fmla="*/ 2 w 11"/>
                <a:gd name="T1" fmla="*/ 329 h 332"/>
                <a:gd name="T2" fmla="*/ 11 w 11"/>
                <a:gd name="T3" fmla="*/ 323 h 332"/>
                <a:gd name="T4" fmla="*/ 11 w 11"/>
                <a:gd name="T5" fmla="*/ 0 h 332"/>
                <a:gd name="T6" fmla="*/ 0 w 11"/>
                <a:gd name="T7" fmla="*/ 0 h 332"/>
                <a:gd name="T8" fmla="*/ 0 w 11"/>
                <a:gd name="T9" fmla="*/ 323 h 332"/>
                <a:gd name="T10" fmla="*/ 7 w 11"/>
                <a:gd name="T11" fmla="*/ 319 h 332"/>
                <a:gd name="T12" fmla="*/ 2 w 11"/>
                <a:gd name="T13" fmla="*/ 329 h 332"/>
                <a:gd name="T14" fmla="*/ 11 w 11"/>
                <a:gd name="T15" fmla="*/ 332 h 332"/>
                <a:gd name="T16" fmla="*/ 11 w 11"/>
                <a:gd name="T17" fmla="*/ 323 h 332"/>
                <a:gd name="T18" fmla="*/ 2 w 11"/>
                <a:gd name="T19" fmla="*/ 329 h 3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2">
                  <a:moveTo>
                    <a:pt x="2" y="329"/>
                  </a:moveTo>
                  <a:lnTo>
                    <a:pt x="11" y="32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3"/>
                  </a:lnTo>
                  <a:lnTo>
                    <a:pt x="7" y="319"/>
                  </a:lnTo>
                  <a:lnTo>
                    <a:pt x="2" y="329"/>
                  </a:lnTo>
                  <a:lnTo>
                    <a:pt x="11" y="332"/>
                  </a:lnTo>
                  <a:lnTo>
                    <a:pt x="11" y="323"/>
                  </a:lnTo>
                  <a:lnTo>
                    <a:pt x="2" y="32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2" name="Freeform 42">
              <a:extLst>
                <a:ext uri="{FF2B5EF4-FFF2-40B4-BE49-F238E27FC236}">
                  <a16:creationId xmlns:a16="http://schemas.microsoft.com/office/drawing/2014/main" id="{750F326D-F19B-8122-0291-8E6CE44E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1595"/>
              <a:ext cx="266" cy="141"/>
            </a:xfrm>
            <a:custGeom>
              <a:avLst/>
              <a:gdLst>
                <a:gd name="T0" fmla="*/ 0 w 266"/>
                <a:gd name="T1" fmla="*/ 6 h 141"/>
                <a:gd name="T2" fmla="*/ 2 w 266"/>
                <a:gd name="T3" fmla="*/ 12 h 141"/>
                <a:gd name="T4" fmla="*/ 261 w 266"/>
                <a:gd name="T5" fmla="*/ 141 h 141"/>
                <a:gd name="T6" fmla="*/ 266 w 266"/>
                <a:gd name="T7" fmla="*/ 131 h 141"/>
                <a:gd name="T8" fmla="*/ 7 w 266"/>
                <a:gd name="T9" fmla="*/ 0 h 141"/>
                <a:gd name="T10" fmla="*/ 11 w 266"/>
                <a:gd name="T11" fmla="*/ 6 h 141"/>
                <a:gd name="T12" fmla="*/ 0 w 266"/>
                <a:gd name="T13" fmla="*/ 6 h 141"/>
                <a:gd name="T14" fmla="*/ 0 w 266"/>
                <a:gd name="T15" fmla="*/ 10 h 141"/>
                <a:gd name="T16" fmla="*/ 2 w 266"/>
                <a:gd name="T17" fmla="*/ 12 h 141"/>
                <a:gd name="T18" fmla="*/ 0 w 266"/>
                <a:gd name="T19" fmla="*/ 6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41">
                  <a:moveTo>
                    <a:pt x="0" y="6"/>
                  </a:moveTo>
                  <a:lnTo>
                    <a:pt x="2" y="12"/>
                  </a:lnTo>
                  <a:lnTo>
                    <a:pt x="261" y="141"/>
                  </a:lnTo>
                  <a:lnTo>
                    <a:pt x="266" y="131"/>
                  </a:lnTo>
                  <a:lnTo>
                    <a:pt x="7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3" name="Freeform 43">
              <a:extLst>
                <a:ext uri="{FF2B5EF4-FFF2-40B4-BE49-F238E27FC236}">
                  <a16:creationId xmlns:a16="http://schemas.microsoft.com/office/drawing/2014/main" id="{A79A4E87-E766-DCAF-AE7F-59A25764F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1267"/>
              <a:ext cx="11" cy="334"/>
            </a:xfrm>
            <a:custGeom>
              <a:avLst/>
              <a:gdLst>
                <a:gd name="T0" fmla="*/ 7 w 11"/>
                <a:gd name="T1" fmla="*/ 6 h 334"/>
                <a:gd name="T2" fmla="*/ 0 w 11"/>
                <a:gd name="T3" fmla="*/ 10 h 334"/>
                <a:gd name="T4" fmla="*/ 0 w 11"/>
                <a:gd name="T5" fmla="*/ 334 h 334"/>
                <a:gd name="T6" fmla="*/ 11 w 11"/>
                <a:gd name="T7" fmla="*/ 334 h 334"/>
                <a:gd name="T8" fmla="*/ 11 w 11"/>
                <a:gd name="T9" fmla="*/ 10 h 334"/>
                <a:gd name="T10" fmla="*/ 2 w 11"/>
                <a:gd name="T11" fmla="*/ 16 h 334"/>
                <a:gd name="T12" fmla="*/ 7 w 11"/>
                <a:gd name="T13" fmla="*/ 6 h 334"/>
                <a:gd name="T14" fmla="*/ 0 w 11"/>
                <a:gd name="T15" fmla="*/ 0 h 334"/>
                <a:gd name="T16" fmla="*/ 0 w 11"/>
                <a:gd name="T17" fmla="*/ 10 h 334"/>
                <a:gd name="T18" fmla="*/ 7 w 11"/>
                <a:gd name="T19" fmla="*/ 6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4">
                  <a:moveTo>
                    <a:pt x="7" y="6"/>
                  </a:moveTo>
                  <a:lnTo>
                    <a:pt x="0" y="10"/>
                  </a:lnTo>
                  <a:lnTo>
                    <a:pt x="0" y="334"/>
                  </a:lnTo>
                  <a:lnTo>
                    <a:pt x="11" y="334"/>
                  </a:lnTo>
                  <a:lnTo>
                    <a:pt x="11" y="10"/>
                  </a:lnTo>
                  <a:lnTo>
                    <a:pt x="2" y="16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4" name="Freeform 44">
              <a:extLst>
                <a:ext uri="{FF2B5EF4-FFF2-40B4-BE49-F238E27FC236}">
                  <a16:creationId xmlns:a16="http://schemas.microsoft.com/office/drawing/2014/main" id="{3B2BC69C-5455-8516-2038-B479319EF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" y="1277"/>
              <a:ext cx="258" cy="453"/>
            </a:xfrm>
            <a:custGeom>
              <a:avLst/>
              <a:gdLst>
                <a:gd name="T0" fmla="*/ 258 w 258"/>
                <a:gd name="T1" fmla="*/ 0 h 453"/>
                <a:gd name="T2" fmla="*/ 0 w 258"/>
                <a:gd name="T3" fmla="*/ 130 h 453"/>
                <a:gd name="T4" fmla="*/ 0 w 258"/>
                <a:gd name="T5" fmla="*/ 453 h 453"/>
                <a:gd name="T6" fmla="*/ 258 w 258"/>
                <a:gd name="T7" fmla="*/ 324 h 453"/>
                <a:gd name="T8" fmla="*/ 258 w 258"/>
                <a:gd name="T9" fmla="*/ 0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8" h="453">
                  <a:moveTo>
                    <a:pt x="258" y="0"/>
                  </a:moveTo>
                  <a:lnTo>
                    <a:pt x="0" y="130"/>
                  </a:lnTo>
                  <a:lnTo>
                    <a:pt x="0" y="453"/>
                  </a:lnTo>
                  <a:lnTo>
                    <a:pt x="258" y="32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96AE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5" name="Freeform 45">
              <a:extLst>
                <a:ext uri="{FF2B5EF4-FFF2-40B4-BE49-F238E27FC236}">
                  <a16:creationId xmlns:a16="http://schemas.microsoft.com/office/drawing/2014/main" id="{76F5FCC6-7D73-03D0-0788-816DBFC0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273"/>
              <a:ext cx="266" cy="138"/>
            </a:xfrm>
            <a:custGeom>
              <a:avLst/>
              <a:gdLst>
                <a:gd name="T0" fmla="*/ 11 w 266"/>
                <a:gd name="T1" fmla="*/ 134 h 138"/>
                <a:gd name="T2" fmla="*/ 7 w 266"/>
                <a:gd name="T3" fmla="*/ 138 h 138"/>
                <a:gd name="T4" fmla="*/ 266 w 266"/>
                <a:gd name="T5" fmla="*/ 10 h 138"/>
                <a:gd name="T6" fmla="*/ 261 w 266"/>
                <a:gd name="T7" fmla="*/ 0 h 138"/>
                <a:gd name="T8" fmla="*/ 2 w 266"/>
                <a:gd name="T9" fmla="*/ 129 h 138"/>
                <a:gd name="T10" fmla="*/ 0 w 266"/>
                <a:gd name="T11" fmla="*/ 134 h 138"/>
                <a:gd name="T12" fmla="*/ 2 w 266"/>
                <a:gd name="T13" fmla="*/ 129 h 138"/>
                <a:gd name="T14" fmla="*/ 0 w 266"/>
                <a:gd name="T15" fmla="*/ 131 h 138"/>
                <a:gd name="T16" fmla="*/ 0 w 266"/>
                <a:gd name="T17" fmla="*/ 134 h 138"/>
                <a:gd name="T18" fmla="*/ 11 w 266"/>
                <a:gd name="T19" fmla="*/ 134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38">
                  <a:moveTo>
                    <a:pt x="11" y="134"/>
                  </a:moveTo>
                  <a:lnTo>
                    <a:pt x="7" y="138"/>
                  </a:lnTo>
                  <a:lnTo>
                    <a:pt x="266" y="10"/>
                  </a:lnTo>
                  <a:lnTo>
                    <a:pt x="261" y="0"/>
                  </a:lnTo>
                  <a:lnTo>
                    <a:pt x="2" y="129"/>
                  </a:lnTo>
                  <a:lnTo>
                    <a:pt x="0" y="134"/>
                  </a:lnTo>
                  <a:lnTo>
                    <a:pt x="2" y="129"/>
                  </a:lnTo>
                  <a:lnTo>
                    <a:pt x="0" y="131"/>
                  </a:lnTo>
                  <a:lnTo>
                    <a:pt x="0" y="134"/>
                  </a:lnTo>
                  <a:lnTo>
                    <a:pt x="11" y="13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6" name="Freeform 46">
              <a:extLst>
                <a:ext uri="{FF2B5EF4-FFF2-40B4-BE49-F238E27FC236}">
                  <a16:creationId xmlns:a16="http://schemas.microsoft.com/office/drawing/2014/main" id="{DE5F6C3C-35FA-64D6-7DC8-F42DD433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407"/>
              <a:ext cx="11" cy="332"/>
            </a:xfrm>
            <a:custGeom>
              <a:avLst/>
              <a:gdLst>
                <a:gd name="T0" fmla="*/ 2 w 11"/>
                <a:gd name="T1" fmla="*/ 319 h 332"/>
                <a:gd name="T2" fmla="*/ 11 w 11"/>
                <a:gd name="T3" fmla="*/ 323 h 332"/>
                <a:gd name="T4" fmla="*/ 11 w 11"/>
                <a:gd name="T5" fmla="*/ 0 h 332"/>
                <a:gd name="T6" fmla="*/ 0 w 11"/>
                <a:gd name="T7" fmla="*/ 0 h 332"/>
                <a:gd name="T8" fmla="*/ 0 w 11"/>
                <a:gd name="T9" fmla="*/ 323 h 332"/>
                <a:gd name="T10" fmla="*/ 7 w 11"/>
                <a:gd name="T11" fmla="*/ 329 h 332"/>
                <a:gd name="T12" fmla="*/ 0 w 11"/>
                <a:gd name="T13" fmla="*/ 323 h 332"/>
                <a:gd name="T14" fmla="*/ 0 w 11"/>
                <a:gd name="T15" fmla="*/ 332 h 332"/>
                <a:gd name="T16" fmla="*/ 7 w 11"/>
                <a:gd name="T17" fmla="*/ 329 h 332"/>
                <a:gd name="T18" fmla="*/ 2 w 11"/>
                <a:gd name="T19" fmla="*/ 319 h 3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2">
                  <a:moveTo>
                    <a:pt x="2" y="319"/>
                  </a:moveTo>
                  <a:lnTo>
                    <a:pt x="11" y="323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3"/>
                  </a:lnTo>
                  <a:lnTo>
                    <a:pt x="7" y="329"/>
                  </a:lnTo>
                  <a:lnTo>
                    <a:pt x="0" y="323"/>
                  </a:lnTo>
                  <a:lnTo>
                    <a:pt x="0" y="332"/>
                  </a:lnTo>
                  <a:lnTo>
                    <a:pt x="7" y="329"/>
                  </a:lnTo>
                  <a:lnTo>
                    <a:pt x="2" y="319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7" name="Freeform 47">
              <a:extLst>
                <a:ext uri="{FF2B5EF4-FFF2-40B4-BE49-F238E27FC236}">
                  <a16:creationId xmlns:a16="http://schemas.microsoft.com/office/drawing/2014/main" id="{BEF0CF99-4439-44B9-BEAE-EE0E6647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1595"/>
              <a:ext cx="266" cy="141"/>
            </a:xfrm>
            <a:custGeom>
              <a:avLst/>
              <a:gdLst>
                <a:gd name="T0" fmla="*/ 255 w 266"/>
                <a:gd name="T1" fmla="*/ 6 h 141"/>
                <a:gd name="T2" fmla="*/ 259 w 266"/>
                <a:gd name="T3" fmla="*/ 0 h 141"/>
                <a:gd name="T4" fmla="*/ 0 w 266"/>
                <a:gd name="T5" fmla="*/ 131 h 141"/>
                <a:gd name="T6" fmla="*/ 5 w 266"/>
                <a:gd name="T7" fmla="*/ 141 h 141"/>
                <a:gd name="T8" fmla="*/ 264 w 266"/>
                <a:gd name="T9" fmla="*/ 12 h 141"/>
                <a:gd name="T10" fmla="*/ 266 w 266"/>
                <a:gd name="T11" fmla="*/ 6 h 141"/>
                <a:gd name="T12" fmla="*/ 264 w 266"/>
                <a:gd name="T13" fmla="*/ 12 h 141"/>
                <a:gd name="T14" fmla="*/ 266 w 266"/>
                <a:gd name="T15" fmla="*/ 10 h 141"/>
                <a:gd name="T16" fmla="*/ 266 w 266"/>
                <a:gd name="T17" fmla="*/ 6 h 141"/>
                <a:gd name="T18" fmla="*/ 255 w 266"/>
                <a:gd name="T19" fmla="*/ 6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6" h="141">
                  <a:moveTo>
                    <a:pt x="255" y="6"/>
                  </a:moveTo>
                  <a:lnTo>
                    <a:pt x="259" y="0"/>
                  </a:lnTo>
                  <a:lnTo>
                    <a:pt x="0" y="131"/>
                  </a:lnTo>
                  <a:lnTo>
                    <a:pt x="5" y="141"/>
                  </a:lnTo>
                  <a:lnTo>
                    <a:pt x="264" y="12"/>
                  </a:lnTo>
                  <a:lnTo>
                    <a:pt x="266" y="6"/>
                  </a:lnTo>
                  <a:lnTo>
                    <a:pt x="264" y="12"/>
                  </a:lnTo>
                  <a:lnTo>
                    <a:pt x="266" y="10"/>
                  </a:lnTo>
                  <a:lnTo>
                    <a:pt x="266" y="6"/>
                  </a:lnTo>
                  <a:lnTo>
                    <a:pt x="25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58" name="Freeform 48">
              <a:extLst>
                <a:ext uri="{FF2B5EF4-FFF2-40B4-BE49-F238E27FC236}">
                  <a16:creationId xmlns:a16="http://schemas.microsoft.com/office/drawing/2014/main" id="{4482488B-B966-56E3-AE96-D617E0C0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1267"/>
              <a:ext cx="11" cy="334"/>
            </a:xfrm>
            <a:custGeom>
              <a:avLst/>
              <a:gdLst>
                <a:gd name="T0" fmla="*/ 9 w 11"/>
                <a:gd name="T1" fmla="*/ 16 h 334"/>
                <a:gd name="T2" fmla="*/ 0 w 11"/>
                <a:gd name="T3" fmla="*/ 10 h 334"/>
                <a:gd name="T4" fmla="*/ 0 w 11"/>
                <a:gd name="T5" fmla="*/ 334 h 334"/>
                <a:gd name="T6" fmla="*/ 11 w 11"/>
                <a:gd name="T7" fmla="*/ 334 h 334"/>
                <a:gd name="T8" fmla="*/ 11 w 11"/>
                <a:gd name="T9" fmla="*/ 10 h 334"/>
                <a:gd name="T10" fmla="*/ 4 w 11"/>
                <a:gd name="T11" fmla="*/ 6 h 334"/>
                <a:gd name="T12" fmla="*/ 11 w 11"/>
                <a:gd name="T13" fmla="*/ 10 h 334"/>
                <a:gd name="T14" fmla="*/ 11 w 11"/>
                <a:gd name="T15" fmla="*/ 0 h 334"/>
                <a:gd name="T16" fmla="*/ 4 w 11"/>
                <a:gd name="T17" fmla="*/ 6 h 334"/>
                <a:gd name="T18" fmla="*/ 9 w 11"/>
                <a:gd name="T19" fmla="*/ 16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334">
                  <a:moveTo>
                    <a:pt x="9" y="16"/>
                  </a:moveTo>
                  <a:lnTo>
                    <a:pt x="0" y="10"/>
                  </a:lnTo>
                  <a:lnTo>
                    <a:pt x="0" y="334"/>
                  </a:lnTo>
                  <a:lnTo>
                    <a:pt x="11" y="334"/>
                  </a:lnTo>
                  <a:lnTo>
                    <a:pt x="11" y="10"/>
                  </a:lnTo>
                  <a:lnTo>
                    <a:pt x="4" y="6"/>
                  </a:lnTo>
                  <a:lnTo>
                    <a:pt x="11" y="10"/>
                  </a:lnTo>
                  <a:lnTo>
                    <a:pt x="11" y="0"/>
                  </a:lnTo>
                  <a:lnTo>
                    <a:pt x="4" y="6"/>
                  </a:lnTo>
                  <a:lnTo>
                    <a:pt x="9" y="1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119811" name="Rectangle 49">
            <a:extLst>
              <a:ext uri="{FF2B5EF4-FFF2-40B4-BE49-F238E27FC236}">
                <a16:creationId xmlns:a16="http://schemas.microsoft.com/office/drawing/2014/main" id="{7FCEF44A-4685-4759-8281-89228542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12573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Tempo</a:t>
            </a:r>
          </a:p>
        </p:txBody>
      </p:sp>
      <p:sp>
        <p:nvSpPr>
          <p:cNvPr id="119812" name="Rectangle 50">
            <a:extLst>
              <a:ext uri="{FF2B5EF4-FFF2-40B4-BE49-F238E27FC236}">
                <a16:creationId xmlns:a16="http://schemas.microsoft.com/office/drawing/2014/main" id="{53402B8C-4861-A806-DF6B-9D158542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3260725"/>
            <a:ext cx="15763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Prodotti</a:t>
            </a:r>
          </a:p>
        </p:txBody>
      </p:sp>
      <p:sp>
        <p:nvSpPr>
          <p:cNvPr id="119813" name="Rectangle 51">
            <a:extLst>
              <a:ext uri="{FF2B5EF4-FFF2-40B4-BE49-F238E27FC236}">
                <a16:creationId xmlns:a16="http://schemas.microsoft.com/office/drawing/2014/main" id="{1FAB504A-E78E-67A5-6137-9107A5FB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33416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latin typeface="Comic Sans MS" panose="030F0902030302020204" pitchFamily="66" charset="0"/>
              </a:rPr>
              <a:t>Aree di mercato</a:t>
            </a:r>
            <a:endParaRPr lang="it-IT" altLang="it-IT" sz="2400" b="1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1CED61B4-6E4B-B9B9-73B8-4300778C2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it-IT" altLang="it-IT">
                <a:solidFill>
                  <a:schemeClr val="tx1"/>
                </a:solidFill>
              </a:rPr>
              <a:t>Dimensioni e gerarchie di livelli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7F8BC9BD-D379-1ED7-1D85-F6C8632C4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5800" cy="5029200"/>
          </a:xfrm>
        </p:spPr>
        <p:txBody>
          <a:bodyPr/>
          <a:lstStyle/>
          <a:p>
            <a:r>
              <a:rPr lang="it-IT" altLang="it-IT" sz="2400"/>
              <a:t>Ciascuna dimensione puo’ essere  organizzata in una gerarchia che rappresenta i possibili livelli di aggregazione per i dati relativi alla dimensione</a:t>
            </a:r>
          </a:p>
        </p:txBody>
      </p:sp>
      <p:sp>
        <p:nvSpPr>
          <p:cNvPr id="120835" name="Rectangle 4">
            <a:extLst>
              <a:ext uri="{FF2B5EF4-FFF2-40B4-BE49-F238E27FC236}">
                <a16:creationId xmlns:a16="http://schemas.microsoft.com/office/drawing/2014/main" id="{F5F98ABC-8691-38EB-59DF-78F9A6AC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5668963"/>
            <a:ext cx="1020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66FFCC"/>
                </a:solidFill>
                <a:latin typeface="Comic Sans MS" panose="030F0902030302020204" pitchFamily="66" charset="0"/>
              </a:rPr>
              <a:t>giorno</a:t>
            </a:r>
          </a:p>
        </p:txBody>
      </p:sp>
      <p:sp>
        <p:nvSpPr>
          <p:cNvPr id="120836" name="Rectangle 5">
            <a:extLst>
              <a:ext uri="{FF2B5EF4-FFF2-40B4-BE49-F238E27FC236}">
                <a16:creationId xmlns:a16="http://schemas.microsoft.com/office/drawing/2014/main" id="{C859DD19-5761-A088-F468-3118815E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5740400"/>
            <a:ext cx="12398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66FFCC"/>
                </a:solidFill>
                <a:latin typeface="Comic Sans MS" panose="030F0902030302020204" pitchFamily="66" charset="0"/>
              </a:rPr>
              <a:t>negozio</a:t>
            </a:r>
          </a:p>
        </p:txBody>
      </p:sp>
      <p:sp>
        <p:nvSpPr>
          <p:cNvPr id="120837" name="Rectangle 6">
            <a:extLst>
              <a:ext uri="{FF2B5EF4-FFF2-40B4-BE49-F238E27FC236}">
                <a16:creationId xmlns:a16="http://schemas.microsoft.com/office/drawing/2014/main" id="{F70BAF08-E8C2-9073-E76A-1721A206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30800"/>
            <a:ext cx="1470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b="1">
                <a:solidFill>
                  <a:srgbClr val="66FFCC"/>
                </a:solidFill>
                <a:latin typeface="Comic Sans MS" panose="030F0902030302020204" pitchFamily="66" charset="0"/>
              </a:rPr>
              <a:t>prodotto</a:t>
            </a:r>
          </a:p>
        </p:txBody>
      </p:sp>
      <p:grpSp>
        <p:nvGrpSpPr>
          <p:cNvPr id="120838" name="Group 7">
            <a:extLst>
              <a:ext uri="{FF2B5EF4-FFF2-40B4-BE49-F238E27FC236}">
                <a16:creationId xmlns:a16="http://schemas.microsoft.com/office/drawing/2014/main" id="{CFEE3693-55BB-A0D4-E8C5-35D386DC5535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4886325"/>
            <a:ext cx="815975" cy="981075"/>
            <a:chOff x="939" y="3078"/>
            <a:chExt cx="514" cy="618"/>
          </a:xfrm>
        </p:grpSpPr>
        <p:sp>
          <p:nvSpPr>
            <p:cNvPr id="120874" name="Rectangle 8">
              <a:extLst>
                <a:ext uri="{FF2B5EF4-FFF2-40B4-BE49-F238E27FC236}">
                  <a16:creationId xmlns:a16="http://schemas.microsoft.com/office/drawing/2014/main" id="{57184EDA-CD11-48B7-E324-E24241608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3078"/>
              <a:ext cx="5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città</a:t>
              </a:r>
            </a:p>
          </p:txBody>
        </p:sp>
        <p:grpSp>
          <p:nvGrpSpPr>
            <p:cNvPr id="120875" name="Group 9">
              <a:extLst>
                <a:ext uri="{FF2B5EF4-FFF2-40B4-BE49-F238E27FC236}">
                  <a16:creationId xmlns:a16="http://schemas.microsoft.com/office/drawing/2014/main" id="{660C805C-EE5A-0399-CADE-AE844A930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9" y="3387"/>
              <a:ext cx="82" cy="309"/>
              <a:chOff x="1432" y="2355"/>
              <a:chExt cx="82" cy="159"/>
            </a:xfrm>
          </p:grpSpPr>
          <p:sp>
            <p:nvSpPr>
              <p:cNvPr id="120876" name="Freeform 10">
                <a:extLst>
                  <a:ext uri="{FF2B5EF4-FFF2-40B4-BE49-F238E27FC236}">
                    <a16:creationId xmlns:a16="http://schemas.microsoft.com/office/drawing/2014/main" id="{7BE9ABA5-0D94-0FEF-5682-A907A767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77" name="Freeform 11">
                <a:extLst>
                  <a:ext uri="{FF2B5EF4-FFF2-40B4-BE49-F238E27FC236}">
                    <a16:creationId xmlns:a16="http://schemas.microsoft.com/office/drawing/2014/main" id="{F5650336-CAE7-665A-B103-9F14C24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20839" name="Group 12">
            <a:extLst>
              <a:ext uri="{FF2B5EF4-FFF2-40B4-BE49-F238E27FC236}">
                <a16:creationId xmlns:a16="http://schemas.microsoft.com/office/drawing/2014/main" id="{3145C9EB-28C8-8032-042C-6F81BB58DB9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962400"/>
            <a:ext cx="1487488" cy="923925"/>
            <a:chOff x="672" y="2496"/>
            <a:chExt cx="937" cy="582"/>
          </a:xfrm>
        </p:grpSpPr>
        <p:sp>
          <p:nvSpPr>
            <p:cNvPr id="120870" name="Rectangle 13">
              <a:extLst>
                <a:ext uri="{FF2B5EF4-FFF2-40B4-BE49-F238E27FC236}">
                  <a16:creationId xmlns:a16="http://schemas.microsoft.com/office/drawing/2014/main" id="{C95775FD-C1AC-E9C3-621D-FB9313032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9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provincia</a:t>
              </a:r>
            </a:p>
          </p:txBody>
        </p:sp>
        <p:grpSp>
          <p:nvGrpSpPr>
            <p:cNvPr id="120871" name="Group 14">
              <a:extLst>
                <a:ext uri="{FF2B5EF4-FFF2-40B4-BE49-F238E27FC236}">
                  <a16:creationId xmlns:a16="http://schemas.microsoft.com/office/drawing/2014/main" id="{6AF5CFFA-D0DB-A0AB-0219-8D27F122B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9" y="2769"/>
              <a:ext cx="82" cy="309"/>
              <a:chOff x="1432" y="2355"/>
              <a:chExt cx="82" cy="159"/>
            </a:xfrm>
          </p:grpSpPr>
          <p:sp>
            <p:nvSpPr>
              <p:cNvPr id="120872" name="Freeform 15">
                <a:extLst>
                  <a:ext uri="{FF2B5EF4-FFF2-40B4-BE49-F238E27FC236}">
                    <a16:creationId xmlns:a16="http://schemas.microsoft.com/office/drawing/2014/main" id="{8472A601-86E4-F4F1-C2A4-2961302A0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73" name="Freeform 16">
                <a:extLst>
                  <a:ext uri="{FF2B5EF4-FFF2-40B4-BE49-F238E27FC236}">
                    <a16:creationId xmlns:a16="http://schemas.microsoft.com/office/drawing/2014/main" id="{CCD8CE88-0550-509D-7A1E-A83980AE4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20840" name="Group 17">
            <a:extLst>
              <a:ext uri="{FF2B5EF4-FFF2-40B4-BE49-F238E27FC236}">
                <a16:creationId xmlns:a16="http://schemas.microsoft.com/office/drawing/2014/main" id="{1F001796-BE21-4C91-69FF-54A1877AF2AE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3124200"/>
            <a:ext cx="1230312" cy="871538"/>
            <a:chOff x="765" y="1968"/>
            <a:chExt cx="775" cy="549"/>
          </a:xfrm>
        </p:grpSpPr>
        <p:sp>
          <p:nvSpPr>
            <p:cNvPr id="120866" name="Rectangle 18">
              <a:extLst>
                <a:ext uri="{FF2B5EF4-FFF2-40B4-BE49-F238E27FC236}">
                  <a16:creationId xmlns:a16="http://schemas.microsoft.com/office/drawing/2014/main" id="{BE2C2890-AD07-B97D-DA3C-534F38C1F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" y="1968"/>
              <a:ext cx="7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regione</a:t>
              </a:r>
            </a:p>
          </p:txBody>
        </p:sp>
        <p:grpSp>
          <p:nvGrpSpPr>
            <p:cNvPr id="120867" name="Group 19">
              <a:extLst>
                <a:ext uri="{FF2B5EF4-FFF2-40B4-BE49-F238E27FC236}">
                  <a16:creationId xmlns:a16="http://schemas.microsoft.com/office/drawing/2014/main" id="{1DEBCA42-E26C-4FE4-D17D-A6627A1DE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9" y="2208"/>
              <a:ext cx="82" cy="309"/>
              <a:chOff x="1432" y="2355"/>
              <a:chExt cx="82" cy="159"/>
            </a:xfrm>
          </p:grpSpPr>
          <p:sp>
            <p:nvSpPr>
              <p:cNvPr id="120868" name="Freeform 20">
                <a:extLst>
                  <a:ext uri="{FF2B5EF4-FFF2-40B4-BE49-F238E27FC236}">
                    <a16:creationId xmlns:a16="http://schemas.microsoft.com/office/drawing/2014/main" id="{11E152C0-FA31-5216-F2D8-8D7B4B618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69" name="Freeform 21">
                <a:extLst>
                  <a:ext uri="{FF2B5EF4-FFF2-40B4-BE49-F238E27FC236}">
                    <a16:creationId xmlns:a16="http://schemas.microsoft.com/office/drawing/2014/main" id="{8CE343CD-EF2B-BD83-F336-7C3736965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20841" name="Group 22">
            <a:extLst>
              <a:ext uri="{FF2B5EF4-FFF2-40B4-BE49-F238E27FC236}">
                <a16:creationId xmlns:a16="http://schemas.microsoft.com/office/drawing/2014/main" id="{0B297075-A4C8-B038-C863-D7311CB36796}"/>
              </a:ext>
            </a:extLst>
          </p:cNvPr>
          <p:cNvGrpSpPr>
            <a:grpSpLocks/>
          </p:cNvGrpSpPr>
          <p:nvPr/>
        </p:nvGrpSpPr>
        <p:grpSpPr bwMode="auto">
          <a:xfrm>
            <a:off x="6935788" y="4724400"/>
            <a:ext cx="846137" cy="919163"/>
            <a:chOff x="4369" y="2976"/>
            <a:chExt cx="533" cy="579"/>
          </a:xfrm>
        </p:grpSpPr>
        <p:sp>
          <p:nvSpPr>
            <p:cNvPr id="120862" name="Rectangle 23">
              <a:extLst>
                <a:ext uri="{FF2B5EF4-FFF2-40B4-BE49-F238E27FC236}">
                  <a16:creationId xmlns:a16="http://schemas.microsoft.com/office/drawing/2014/main" id="{CE035BDC-DDD7-7BE5-3993-29933F59D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2976"/>
              <a:ext cx="5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mese</a:t>
              </a:r>
            </a:p>
          </p:txBody>
        </p:sp>
        <p:grpSp>
          <p:nvGrpSpPr>
            <p:cNvPr id="120863" name="Group 24">
              <a:extLst>
                <a:ext uri="{FF2B5EF4-FFF2-40B4-BE49-F238E27FC236}">
                  <a16:creationId xmlns:a16="http://schemas.microsoft.com/office/drawing/2014/main" id="{B3CDD7E7-CBE7-7804-C75C-7685576FD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5" y="3246"/>
              <a:ext cx="82" cy="309"/>
              <a:chOff x="1432" y="2355"/>
              <a:chExt cx="82" cy="159"/>
            </a:xfrm>
          </p:grpSpPr>
          <p:sp>
            <p:nvSpPr>
              <p:cNvPr id="120864" name="Freeform 25">
                <a:extLst>
                  <a:ext uri="{FF2B5EF4-FFF2-40B4-BE49-F238E27FC236}">
                    <a16:creationId xmlns:a16="http://schemas.microsoft.com/office/drawing/2014/main" id="{7B26C275-A4BD-E763-7202-E3BC8C50C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65" name="Freeform 26">
                <a:extLst>
                  <a:ext uri="{FF2B5EF4-FFF2-40B4-BE49-F238E27FC236}">
                    <a16:creationId xmlns:a16="http://schemas.microsoft.com/office/drawing/2014/main" id="{DD0B4DC2-F355-7114-0E1C-FFDBFF56F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20842" name="Group 27">
            <a:extLst>
              <a:ext uri="{FF2B5EF4-FFF2-40B4-BE49-F238E27FC236}">
                <a16:creationId xmlns:a16="http://schemas.microsoft.com/office/drawing/2014/main" id="{166386A5-23F7-F420-4B14-DB20F533A9C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886200"/>
            <a:ext cx="1625600" cy="914400"/>
            <a:chOff x="4176" y="2448"/>
            <a:chExt cx="1024" cy="576"/>
          </a:xfrm>
        </p:grpSpPr>
        <p:sp>
          <p:nvSpPr>
            <p:cNvPr id="120858" name="Rectangle 28">
              <a:extLst>
                <a:ext uri="{FF2B5EF4-FFF2-40B4-BE49-F238E27FC236}">
                  <a16:creationId xmlns:a16="http://schemas.microsoft.com/office/drawing/2014/main" id="{68BD6D78-F9D5-0523-0DDC-EC4ED5C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10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trimestre</a:t>
              </a:r>
            </a:p>
          </p:txBody>
        </p:sp>
        <p:grpSp>
          <p:nvGrpSpPr>
            <p:cNvPr id="120859" name="Group 29">
              <a:extLst>
                <a:ext uri="{FF2B5EF4-FFF2-40B4-BE49-F238E27FC236}">
                  <a16:creationId xmlns:a16="http://schemas.microsoft.com/office/drawing/2014/main" id="{3AE6DF72-22F4-DF6A-5B9D-16C6933A6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5" y="2715"/>
              <a:ext cx="82" cy="309"/>
              <a:chOff x="1432" y="2355"/>
              <a:chExt cx="82" cy="159"/>
            </a:xfrm>
          </p:grpSpPr>
          <p:sp>
            <p:nvSpPr>
              <p:cNvPr id="120860" name="Freeform 30">
                <a:extLst>
                  <a:ext uri="{FF2B5EF4-FFF2-40B4-BE49-F238E27FC236}">
                    <a16:creationId xmlns:a16="http://schemas.microsoft.com/office/drawing/2014/main" id="{0C9FE04B-3778-97EF-2766-54ED216D8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61" name="Freeform 31">
                <a:extLst>
                  <a:ext uri="{FF2B5EF4-FFF2-40B4-BE49-F238E27FC236}">
                    <a16:creationId xmlns:a16="http://schemas.microsoft.com/office/drawing/2014/main" id="{406D0E70-98FD-2A75-FF95-5C1C8D85D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20843" name="Group 32">
            <a:extLst>
              <a:ext uri="{FF2B5EF4-FFF2-40B4-BE49-F238E27FC236}">
                <a16:creationId xmlns:a16="http://schemas.microsoft.com/office/drawing/2014/main" id="{0C35C1EF-0572-3B53-F944-D3EC84665D8A}"/>
              </a:ext>
            </a:extLst>
          </p:cNvPr>
          <p:cNvGrpSpPr>
            <a:grpSpLocks/>
          </p:cNvGrpSpPr>
          <p:nvPr/>
        </p:nvGrpSpPr>
        <p:grpSpPr bwMode="auto">
          <a:xfrm>
            <a:off x="6965950" y="3154363"/>
            <a:ext cx="755650" cy="836612"/>
            <a:chOff x="4388" y="1987"/>
            <a:chExt cx="476" cy="527"/>
          </a:xfrm>
        </p:grpSpPr>
        <p:sp>
          <p:nvSpPr>
            <p:cNvPr id="120854" name="Rectangle 33">
              <a:extLst>
                <a:ext uri="{FF2B5EF4-FFF2-40B4-BE49-F238E27FC236}">
                  <a16:creationId xmlns:a16="http://schemas.microsoft.com/office/drawing/2014/main" id="{C0B034F0-D04B-E217-99EF-A0B1D37CD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1987"/>
              <a:ext cx="4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anno</a:t>
              </a:r>
            </a:p>
          </p:txBody>
        </p:sp>
        <p:grpSp>
          <p:nvGrpSpPr>
            <p:cNvPr id="120855" name="Group 34">
              <a:extLst>
                <a:ext uri="{FF2B5EF4-FFF2-40B4-BE49-F238E27FC236}">
                  <a16:creationId xmlns:a16="http://schemas.microsoft.com/office/drawing/2014/main" id="{0829F2EA-A3F8-E9BC-49B7-0B702567F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5" y="2205"/>
              <a:ext cx="82" cy="309"/>
              <a:chOff x="1432" y="2355"/>
              <a:chExt cx="82" cy="159"/>
            </a:xfrm>
          </p:grpSpPr>
          <p:sp>
            <p:nvSpPr>
              <p:cNvPr id="120856" name="Freeform 35">
                <a:extLst>
                  <a:ext uri="{FF2B5EF4-FFF2-40B4-BE49-F238E27FC236}">
                    <a16:creationId xmlns:a16="http://schemas.microsoft.com/office/drawing/2014/main" id="{EE751A24-AD4E-D2B6-090D-486D026B4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57" name="Freeform 36">
                <a:extLst>
                  <a:ext uri="{FF2B5EF4-FFF2-40B4-BE49-F238E27FC236}">
                    <a16:creationId xmlns:a16="http://schemas.microsoft.com/office/drawing/2014/main" id="{AD1E78A5-3C1D-F681-B8F6-42E15D086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20844" name="Group 37">
            <a:extLst>
              <a:ext uri="{FF2B5EF4-FFF2-40B4-BE49-F238E27FC236}">
                <a16:creationId xmlns:a16="http://schemas.microsoft.com/office/drawing/2014/main" id="{4FD7EE57-A60A-C3B8-1A51-BF80E5B392D8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4189413"/>
            <a:ext cx="1590675" cy="874712"/>
            <a:chOff x="1944" y="2639"/>
            <a:chExt cx="1002" cy="551"/>
          </a:xfrm>
        </p:grpSpPr>
        <p:sp>
          <p:nvSpPr>
            <p:cNvPr id="120850" name="Rectangle 38">
              <a:extLst>
                <a:ext uri="{FF2B5EF4-FFF2-40B4-BE49-F238E27FC236}">
                  <a16:creationId xmlns:a16="http://schemas.microsoft.com/office/drawing/2014/main" id="{1527B1F3-1FF7-0515-128C-9C1AE9B33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639"/>
              <a:ext cx="10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categoria</a:t>
              </a:r>
            </a:p>
          </p:txBody>
        </p:sp>
        <p:grpSp>
          <p:nvGrpSpPr>
            <p:cNvPr id="120851" name="Group 39">
              <a:extLst>
                <a:ext uri="{FF2B5EF4-FFF2-40B4-BE49-F238E27FC236}">
                  <a16:creationId xmlns:a16="http://schemas.microsoft.com/office/drawing/2014/main" id="{53E11290-7C3C-E2FF-6564-FA4BF2DEA128}"/>
                </a:ext>
              </a:extLst>
            </p:cNvPr>
            <p:cNvGrpSpPr>
              <a:grpSpLocks/>
            </p:cNvGrpSpPr>
            <p:nvPr/>
          </p:nvGrpSpPr>
          <p:grpSpPr bwMode="auto">
            <a:xfrm rot="-2418501">
              <a:off x="2594" y="2881"/>
              <a:ext cx="82" cy="309"/>
              <a:chOff x="1432" y="2355"/>
              <a:chExt cx="82" cy="159"/>
            </a:xfrm>
          </p:grpSpPr>
          <p:sp>
            <p:nvSpPr>
              <p:cNvPr id="120852" name="Freeform 40">
                <a:extLst>
                  <a:ext uri="{FF2B5EF4-FFF2-40B4-BE49-F238E27FC236}">
                    <a16:creationId xmlns:a16="http://schemas.microsoft.com/office/drawing/2014/main" id="{DA23E34B-C001-8019-56DB-368EF6657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53" name="Freeform 41">
                <a:extLst>
                  <a:ext uri="{FF2B5EF4-FFF2-40B4-BE49-F238E27FC236}">
                    <a16:creationId xmlns:a16="http://schemas.microsoft.com/office/drawing/2014/main" id="{9584FAE6-7946-AFF1-D0AD-ACCEDE2B8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20845" name="Group 42">
            <a:extLst>
              <a:ext uri="{FF2B5EF4-FFF2-40B4-BE49-F238E27FC236}">
                <a16:creationId xmlns:a16="http://schemas.microsoft.com/office/drawing/2014/main" id="{5D564546-21AD-109E-EE98-423CFD9781C7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4191000"/>
            <a:ext cx="1066800" cy="892175"/>
            <a:chOff x="3093" y="2640"/>
            <a:chExt cx="672" cy="562"/>
          </a:xfrm>
        </p:grpSpPr>
        <p:sp>
          <p:nvSpPr>
            <p:cNvPr id="120846" name="Rectangle 43">
              <a:extLst>
                <a:ext uri="{FF2B5EF4-FFF2-40B4-BE49-F238E27FC236}">
                  <a16:creationId xmlns:a16="http://schemas.microsoft.com/office/drawing/2014/main" id="{83FDA096-5E75-E3B5-3085-DB67BF1AF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40"/>
              <a:ext cx="64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b="1">
                  <a:solidFill>
                    <a:srgbClr val="66FFCC"/>
                  </a:solidFill>
                  <a:latin typeface="Comic Sans MS" panose="030F0902030302020204" pitchFamily="66" charset="0"/>
                </a:rPr>
                <a:t>marca</a:t>
              </a:r>
            </a:p>
          </p:txBody>
        </p:sp>
        <p:grpSp>
          <p:nvGrpSpPr>
            <p:cNvPr id="120847" name="Group 44">
              <a:extLst>
                <a:ext uri="{FF2B5EF4-FFF2-40B4-BE49-F238E27FC236}">
                  <a16:creationId xmlns:a16="http://schemas.microsoft.com/office/drawing/2014/main" id="{BC121A0F-3903-5DFE-2692-01707667D6D6}"/>
                </a:ext>
              </a:extLst>
            </p:cNvPr>
            <p:cNvGrpSpPr>
              <a:grpSpLocks/>
            </p:cNvGrpSpPr>
            <p:nvPr/>
          </p:nvGrpSpPr>
          <p:grpSpPr bwMode="auto">
            <a:xfrm rot="2418501" flipH="1">
              <a:off x="3093" y="2893"/>
              <a:ext cx="82" cy="309"/>
              <a:chOff x="1432" y="2355"/>
              <a:chExt cx="82" cy="159"/>
            </a:xfrm>
          </p:grpSpPr>
          <p:sp>
            <p:nvSpPr>
              <p:cNvPr id="120848" name="Freeform 45">
                <a:extLst>
                  <a:ext uri="{FF2B5EF4-FFF2-40B4-BE49-F238E27FC236}">
                    <a16:creationId xmlns:a16="http://schemas.microsoft.com/office/drawing/2014/main" id="{A3693E0F-E246-45FD-67FF-F31ACC96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" y="2424"/>
                <a:ext cx="17" cy="90"/>
              </a:xfrm>
              <a:custGeom>
                <a:avLst/>
                <a:gdLst>
                  <a:gd name="T0" fmla="*/ 10 w 17"/>
                  <a:gd name="T1" fmla="*/ 0 h 90"/>
                  <a:gd name="T2" fmla="*/ 0 w 17"/>
                  <a:gd name="T3" fmla="*/ 0 h 90"/>
                  <a:gd name="T4" fmla="*/ 0 w 17"/>
                  <a:gd name="T5" fmla="*/ 90 h 90"/>
                  <a:gd name="T6" fmla="*/ 17 w 17"/>
                  <a:gd name="T7" fmla="*/ 90 h 90"/>
                  <a:gd name="T8" fmla="*/ 17 w 17"/>
                  <a:gd name="T9" fmla="*/ 0 h 90"/>
                  <a:gd name="T10" fmla="*/ 10 w 17"/>
                  <a:gd name="T11" fmla="*/ 0 h 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90">
                    <a:moveTo>
                      <a:pt x="10" y="0"/>
                    </a:moveTo>
                    <a:lnTo>
                      <a:pt x="0" y="0"/>
                    </a:lnTo>
                    <a:lnTo>
                      <a:pt x="0" y="90"/>
                    </a:lnTo>
                    <a:lnTo>
                      <a:pt x="17" y="90"/>
                    </a:lnTo>
                    <a:lnTo>
                      <a:pt x="1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49" name="Freeform 46">
                <a:extLst>
                  <a:ext uri="{FF2B5EF4-FFF2-40B4-BE49-F238E27FC236}">
                    <a16:creationId xmlns:a16="http://schemas.microsoft.com/office/drawing/2014/main" id="{A9D9D631-DABD-B46A-E0F5-CB905CE0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2355"/>
                <a:ext cx="82" cy="77"/>
              </a:xfrm>
              <a:custGeom>
                <a:avLst/>
                <a:gdLst>
                  <a:gd name="T0" fmla="*/ 0 w 82"/>
                  <a:gd name="T1" fmla="*/ 77 h 77"/>
                  <a:gd name="T2" fmla="*/ 42 w 82"/>
                  <a:gd name="T3" fmla="*/ 0 h 77"/>
                  <a:gd name="T4" fmla="*/ 82 w 82"/>
                  <a:gd name="T5" fmla="*/ 77 h 77"/>
                  <a:gd name="T6" fmla="*/ 0 w 82"/>
                  <a:gd name="T7" fmla="*/ 77 h 77"/>
                  <a:gd name="T8" fmla="*/ 42 w 82"/>
                  <a:gd name="T9" fmla="*/ 0 h 77"/>
                  <a:gd name="T10" fmla="*/ 0 w 82"/>
                  <a:gd name="T11" fmla="*/ 77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2" h="77">
                    <a:moveTo>
                      <a:pt x="0" y="77"/>
                    </a:moveTo>
                    <a:lnTo>
                      <a:pt x="42" y="0"/>
                    </a:lnTo>
                    <a:lnTo>
                      <a:pt x="82" y="77"/>
                    </a:lnTo>
                    <a:lnTo>
                      <a:pt x="0" y="77"/>
                    </a:lnTo>
                    <a:lnTo>
                      <a:pt x="42" y="0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AC6EA8A8-106D-A132-FA7C-FACB4FC60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70263"/>
            <a:ext cx="8077200" cy="1066800"/>
          </a:xfrm>
        </p:spPr>
        <p:txBody>
          <a:bodyPr/>
          <a:lstStyle/>
          <a:p>
            <a:pPr algn="ctr"/>
            <a:r>
              <a:rPr lang="it-IT" altLang="it-IT" sz="6600"/>
              <a:t>Operazioni tipiche </a:t>
            </a:r>
            <a:br>
              <a:rPr lang="it-IT" altLang="it-IT" sz="6600"/>
            </a:br>
            <a:r>
              <a:rPr lang="it-IT" altLang="it-IT" sz="6600"/>
              <a:t>sui Data Warehouse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5F931412-9868-16B6-63FE-4C6C1AA08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15975"/>
          </a:xfrm>
        </p:spPr>
        <p:txBody>
          <a:bodyPr/>
          <a:lstStyle/>
          <a:p>
            <a:r>
              <a:rPr lang="it-IT" altLang="it-IT"/>
              <a:t>Operazioni su dati multidimensionali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F956B8D-FDEF-8A49-6492-D8A47D329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Roll up</a:t>
            </a:r>
            <a:r>
              <a:rPr lang="it-IT" altLang="it-IT"/>
              <a:t> — aggrega i dati, cioe’ riassumi i dati, salendo nella gerarchia dei concetti per una dimensione o attraverso una riduzione di una dimensione</a:t>
            </a:r>
          </a:p>
          <a:p>
            <a:pPr lvl="1">
              <a:lnSpc>
                <a:spcPct val="90000"/>
              </a:lnSpc>
            </a:pPr>
            <a:endParaRPr lang="it-IT" altLang="it-IT"/>
          </a:p>
          <a:p>
            <a:pPr lvl="1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Es. Da 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volume di vendita totale per anno, categoria di prodotto e regione</a:t>
            </a:r>
          </a:p>
          <a:p>
            <a:pPr lvl="1">
              <a:lnSpc>
                <a:spcPct val="90000"/>
              </a:lnSpc>
            </a:pPr>
            <a:r>
              <a:rPr lang="it-IT" altLang="it-IT">
                <a:solidFill>
                  <a:schemeClr val="accent2"/>
                </a:solidFill>
              </a:rPr>
              <a:t>A </a:t>
            </a:r>
          </a:p>
          <a:p>
            <a:pPr lvl="1">
              <a:lnSpc>
                <a:spcPct val="90000"/>
              </a:lnSpc>
            </a:pPr>
            <a:r>
              <a:rPr lang="it-IT" altLang="it-IT"/>
              <a:t>volume di vendita totale per categoria di prodotto e regione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0F629A9C-195E-CCD6-5395-A25954B4D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82650"/>
          </a:xfrm>
        </p:spPr>
        <p:txBody>
          <a:bodyPr/>
          <a:lstStyle/>
          <a:p>
            <a:r>
              <a:rPr lang="it-IT" altLang="it-IT"/>
              <a:t>Operazioni su dati multidimensionali</a:t>
            </a:r>
            <a:endParaRPr lang="en-GB" altLang="it-IT"/>
          </a:p>
        </p:txBody>
      </p:sp>
      <p:sp>
        <p:nvSpPr>
          <p:cNvPr id="123906" name="Rectangle 3">
            <a:extLst>
              <a:ext uri="{FF2B5EF4-FFF2-40B4-BE49-F238E27FC236}">
                <a16:creationId xmlns:a16="http://schemas.microsoft.com/office/drawing/2014/main" id="{F6218BE2-E1E0-FC3D-074A-B5F17F459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400">
                <a:solidFill>
                  <a:schemeClr val="accent2"/>
                </a:solidFill>
              </a:rPr>
              <a:t>Drill down</a:t>
            </a:r>
            <a:r>
              <a:rPr lang="it-IT" altLang="it-IT" sz="2400"/>
              <a:t> — disaggrega i dati, cioe’ passa da un livello di dettaglio basso ad un livello di dettaglio alto, scendendo nella gerarchia o introducendo una nuova dimensione.</a:t>
            </a:r>
          </a:p>
          <a:p>
            <a:pPr lvl="1"/>
            <a:r>
              <a:rPr lang="it-IT" altLang="it-IT"/>
              <a:t>Es. Da vendite mensili dettagliate per negozio, categoria di prodotto e regione</a:t>
            </a:r>
          </a:p>
          <a:p>
            <a:pPr lvl="1"/>
            <a:r>
              <a:rPr lang="it-IT" altLang="it-IT"/>
              <a:t> Es. A  vendite giornaliere dettagliate per negozio, categoria di prodotto e regione</a:t>
            </a:r>
          </a:p>
          <a:p>
            <a:pPr lvl="1"/>
            <a:endParaRPr lang="en-GB" altLang="it-IT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6606AA72-AE03-1DF0-C337-29FC1D126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it-IT" altLang="it-IT"/>
              <a:t>Operazioni tipiche</a:t>
            </a:r>
            <a:r>
              <a:rPr lang="en-US" altLang="it-IT"/>
              <a:t> (cont.)</a:t>
            </a:r>
            <a:endParaRPr lang="it-IT" altLang="it-IT"/>
          </a:p>
        </p:txBody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0B923DE1-B050-7E16-25AC-440E7B00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495800"/>
          </a:xfrm>
        </p:spPr>
        <p:txBody>
          <a:bodyPr/>
          <a:lstStyle/>
          <a:p>
            <a:pPr>
              <a:tabLst>
                <a:tab pos="758825" algn="l"/>
              </a:tabLst>
            </a:pPr>
            <a:r>
              <a:rPr lang="it-IT" altLang="it-IT">
                <a:solidFill>
                  <a:schemeClr val="accent2"/>
                </a:solidFill>
              </a:rPr>
              <a:t>Slice and dice</a:t>
            </a:r>
            <a:r>
              <a:rPr lang="it-IT" altLang="it-IT"/>
              <a:t>: select &amp; project</a:t>
            </a:r>
          </a:p>
          <a:p>
            <a:pPr lvl="1">
              <a:tabLst>
                <a:tab pos="758825" algn="l"/>
              </a:tabLst>
            </a:pPr>
            <a:r>
              <a:rPr lang="it-IT" altLang="it-IT" sz="3200">
                <a:solidFill>
                  <a:schemeClr val="accent2"/>
                </a:solidFill>
              </a:rPr>
              <a:t>Slice</a:t>
            </a:r>
            <a:r>
              <a:rPr lang="it-IT" altLang="it-IT" sz="3200"/>
              <a:t>: esegue una selezione su</a:t>
            </a:r>
            <a:r>
              <a:rPr lang="en-US" altLang="it-IT" sz="3200"/>
              <a:t> </a:t>
            </a:r>
            <a:r>
              <a:rPr lang="it-IT" altLang="it-IT" sz="3200"/>
              <a:t>una dimensione del cubo</a:t>
            </a:r>
          </a:p>
          <a:p>
            <a:pPr lvl="1">
              <a:tabLst>
                <a:tab pos="758825" algn="l"/>
              </a:tabLst>
            </a:pPr>
            <a:r>
              <a:rPr lang="it-IT" altLang="it-IT" sz="3200">
                <a:solidFill>
                  <a:schemeClr val="accent2"/>
                </a:solidFill>
              </a:rPr>
              <a:t>Dice:</a:t>
            </a:r>
            <a:r>
              <a:rPr lang="it-IT" altLang="it-IT" sz="3200">
                <a:solidFill>
                  <a:srgbClr val="66FFCC"/>
                </a:solidFill>
              </a:rPr>
              <a:t> </a:t>
            </a:r>
            <a:r>
              <a:rPr lang="it-IT" altLang="it-IT" sz="3200"/>
              <a:t>definisce un sottocubo eseguendo una proiezione su due o più dimensioni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026">
            <a:extLst>
              <a:ext uri="{FF2B5EF4-FFF2-40B4-BE49-F238E27FC236}">
                <a16:creationId xmlns:a16="http://schemas.microsoft.com/office/drawing/2014/main" id="{DA69E072-1E6E-B55C-C3BC-D92C1391F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Introduzione</a:t>
            </a:r>
            <a:endParaRPr lang="it-IT" altLang="it-IT"/>
          </a:p>
        </p:txBody>
      </p:sp>
      <p:sp>
        <p:nvSpPr>
          <p:cNvPr id="125954" name="Rectangle 1027">
            <a:extLst>
              <a:ext uri="{FF2B5EF4-FFF2-40B4-BE49-F238E27FC236}">
                <a16:creationId xmlns:a16="http://schemas.microsoft.com/office/drawing/2014/main" id="{0F0B7924-A5EE-DBB7-3792-D3A113FB1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z="2000"/>
              <a:t>Sistema informativo direzionale opera in due stadi di elaborazione:</a:t>
            </a:r>
          </a:p>
          <a:p>
            <a:pPr lvl="1" eaLnBrk="1" hangingPunct="1"/>
            <a:r>
              <a:rPr lang="en-US" altLang="it-IT" sz="1800"/>
              <a:t>Trasformazione dei dati elementari in informazioni direzionali</a:t>
            </a:r>
          </a:p>
          <a:p>
            <a:pPr lvl="1" eaLnBrk="1" hangingPunct="1"/>
            <a:r>
              <a:rPr lang="en-US" altLang="it-IT" sz="1800"/>
              <a:t>Elaborazione delle informazioni trasformate attraverso l’analisi</a:t>
            </a:r>
          </a:p>
          <a:p>
            <a:pPr eaLnBrk="1" hangingPunct="1"/>
            <a:r>
              <a:rPr lang="en-US" altLang="it-IT" sz="2000"/>
              <a:t>L’archiettura dei sistemi può essere suddivisa su quattro livelli:</a:t>
            </a:r>
          </a:p>
          <a:p>
            <a:pPr lvl="1" eaLnBrk="1" hangingPunct="1"/>
            <a:r>
              <a:rPr lang="en-US" altLang="it-IT" sz="1800"/>
              <a:t>Fonti</a:t>
            </a:r>
          </a:p>
          <a:p>
            <a:pPr lvl="1" eaLnBrk="1" hangingPunct="1"/>
            <a:r>
              <a:rPr lang="en-US" altLang="it-IT" sz="1800"/>
              <a:t>Input e trasformazione</a:t>
            </a:r>
          </a:p>
          <a:p>
            <a:pPr lvl="1" eaLnBrk="1" hangingPunct="1"/>
            <a:r>
              <a:rPr lang="en-US" altLang="it-IT" sz="1800"/>
              <a:t>Memorizzazione</a:t>
            </a:r>
          </a:p>
          <a:p>
            <a:pPr lvl="1" eaLnBrk="1" hangingPunct="1"/>
            <a:r>
              <a:rPr lang="en-US" altLang="it-IT" sz="1800"/>
              <a:t>Elaborazione </a:t>
            </a:r>
          </a:p>
          <a:p>
            <a:pPr lvl="1" eaLnBrk="1" hangingPunct="1"/>
            <a:r>
              <a:rPr lang="it-IT" altLang="it-IT" sz="1800"/>
              <a:t>Accesso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5A26B8EA-150C-756D-BC99-F0E09CADE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Architettura di un sistema informazioni direzionale</a:t>
            </a:r>
          </a:p>
        </p:txBody>
      </p:sp>
      <p:pic>
        <p:nvPicPr>
          <p:cNvPr id="128002" name="Picture 5" descr="archSD">
            <a:extLst>
              <a:ext uri="{FF2B5EF4-FFF2-40B4-BE49-F238E27FC236}">
                <a16:creationId xmlns:a16="http://schemas.microsoft.com/office/drawing/2014/main" id="{3F7A3EE0-95D0-E141-E0E2-722945E6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70104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Text Box 6">
            <a:extLst>
              <a:ext uri="{FF2B5EF4-FFF2-40B4-BE49-F238E27FC236}">
                <a16:creationId xmlns:a16="http://schemas.microsoft.com/office/drawing/2014/main" id="{957C5EBC-A1DB-C2D8-E1FF-4F5A124A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84875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latin typeface="Times New Roman" panose="02020603050405020304" pitchFamily="18" charset="0"/>
              </a:rPr>
              <a:t>Livello 0</a:t>
            </a:r>
          </a:p>
        </p:txBody>
      </p:sp>
      <p:sp>
        <p:nvSpPr>
          <p:cNvPr id="128004" name="Text Box 7">
            <a:extLst>
              <a:ext uri="{FF2B5EF4-FFF2-40B4-BE49-F238E27FC236}">
                <a16:creationId xmlns:a16="http://schemas.microsoft.com/office/drawing/2014/main" id="{FEC79CA3-3A14-33C7-F88B-36ACD40DF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latin typeface="Times New Roman" panose="02020603050405020304" pitchFamily="18" charset="0"/>
              </a:rPr>
              <a:t>Livello 1</a:t>
            </a:r>
          </a:p>
        </p:txBody>
      </p:sp>
      <p:sp>
        <p:nvSpPr>
          <p:cNvPr id="128005" name="Text Box 9">
            <a:extLst>
              <a:ext uri="{FF2B5EF4-FFF2-40B4-BE49-F238E27FC236}">
                <a16:creationId xmlns:a16="http://schemas.microsoft.com/office/drawing/2014/main" id="{9F97B5F7-FF4C-D3F8-04CC-AF274AB6E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latin typeface="Times New Roman" panose="02020603050405020304" pitchFamily="18" charset="0"/>
              </a:rPr>
              <a:t>Livello 2</a:t>
            </a:r>
          </a:p>
        </p:txBody>
      </p:sp>
      <p:sp>
        <p:nvSpPr>
          <p:cNvPr id="128006" name="Text Box 10">
            <a:extLst>
              <a:ext uri="{FF2B5EF4-FFF2-40B4-BE49-F238E27FC236}">
                <a16:creationId xmlns:a16="http://schemas.microsoft.com/office/drawing/2014/main" id="{6FA19D89-9FD5-06E0-6A13-F8724EF2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1290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>
                <a:latin typeface="Times New Roman" panose="02020603050405020304" pitchFamily="18" charset="0"/>
              </a:rPr>
              <a:t>Livello 3</a:t>
            </a:r>
          </a:p>
        </p:txBody>
      </p:sp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45CF0F2A-4286-B83F-C43E-8D134CC8E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Caso Supermercati Rossetti. Presentazione (1)</a:t>
            </a:r>
          </a:p>
        </p:txBody>
      </p:sp>
      <p:sp>
        <p:nvSpPr>
          <p:cNvPr id="130050" name="Rectangle 3">
            <a:extLst>
              <a:ext uri="{FF2B5EF4-FFF2-40B4-BE49-F238E27FC236}">
                <a16:creationId xmlns:a16="http://schemas.microsoft.com/office/drawing/2014/main" id="{70A1EF14-1925-1276-6A3A-2F0D53999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400"/>
              <a:t>Contesto:</a:t>
            </a:r>
          </a:p>
          <a:p>
            <a:pPr lvl="1" eaLnBrk="1" hangingPunct="1"/>
            <a:r>
              <a:rPr lang="it-IT" altLang="it-IT" sz="2000"/>
              <a:t>La catena di supermercati ROSSETTI conta 300 punti vendita in 3 regioni; ciascuno di essi offre circa 60.000 prodotti diversi.</a:t>
            </a:r>
          </a:p>
          <a:p>
            <a:pPr lvl="1" eaLnBrk="1" hangingPunct="1"/>
            <a:r>
              <a:rPr lang="it-IT" altLang="it-IT" sz="2000"/>
              <a:t>Il supporto alle attività operative si basa sulla raccolta dei dati relativi all'ingresso, allo stoccaggio ed all'uscita delle merci nei magazzini dei singoli punti vendita.</a:t>
            </a:r>
          </a:p>
          <a:p>
            <a:pPr lvl="1" eaLnBrk="1" hangingPunct="1"/>
            <a:r>
              <a:rPr lang="it-IT" altLang="it-IT" sz="2000"/>
              <a:t>La cattura dei dati può avvenire in diversi momenti ed a diversi stadi del flusso dei prodotti (logistica in entrata, display scaffale o vendita alle casse).</a:t>
            </a:r>
          </a:p>
          <a:p>
            <a:pPr lvl="1" eaLnBrk="1" hangingPunct="1"/>
            <a:r>
              <a:rPr lang="it-IT" altLang="it-IT" sz="2000"/>
              <a:t>La vendita è registrata dallo scontrino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apsule">
  <a:themeElements>
    <a:clrScheme name="Capsule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Capsule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psule 2">
    <a:dk1>
      <a:srgbClr val="003366"/>
    </a:dk1>
    <a:lt1>
      <a:srgbClr val="FFFFFF"/>
    </a:lt1>
    <a:dk2>
      <a:srgbClr val="006666"/>
    </a:dk2>
    <a:lt2>
      <a:srgbClr val="003366"/>
    </a:lt2>
    <a:accent1>
      <a:srgbClr val="99CC99"/>
    </a:accent1>
    <a:accent2>
      <a:srgbClr val="33CCCC"/>
    </a:accent2>
    <a:accent3>
      <a:srgbClr val="FFFFFF"/>
    </a:accent3>
    <a:accent4>
      <a:srgbClr val="002A56"/>
    </a:accent4>
    <a:accent5>
      <a:srgbClr val="CAE2CA"/>
    </a:accent5>
    <a:accent6>
      <a:srgbClr val="2DB9B9"/>
    </a:accent6>
    <a:hlink>
      <a:srgbClr val="666699"/>
    </a:hlink>
    <a:folHlink>
      <a:srgbClr val="CC99FF"/>
    </a:folHlink>
  </a:clrScheme>
  <a:fontScheme name="Capsule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D:\Programmi\Microsoft Office\Templates\Presentation Designs\Capsule.pot</Template>
  <TotalTime>2110</TotalTime>
  <Words>5378</Words>
  <Application>Microsoft Macintosh PowerPoint</Application>
  <PresentationFormat>On-screen Show (4:3)</PresentationFormat>
  <Paragraphs>914</Paragraphs>
  <Slides>125</Slides>
  <Notes>39</Notes>
  <HiddenSlides>35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5" baseType="lpstr">
      <vt:lpstr>Times New Roman</vt:lpstr>
      <vt:lpstr>ＭＳ Ｐゴシック</vt:lpstr>
      <vt:lpstr>Arial</vt:lpstr>
      <vt:lpstr>Wingdings</vt:lpstr>
      <vt:lpstr>Calibri</vt:lpstr>
      <vt:lpstr>Lucida Sans Unicode</vt:lpstr>
      <vt:lpstr>Comic Sans MS</vt:lpstr>
      <vt:lpstr>Century Gothic</vt:lpstr>
      <vt:lpstr>Capsule</vt:lpstr>
      <vt:lpstr>Immagine bitmap</vt:lpstr>
      <vt:lpstr>Sistemi informativi direzionali</vt:lpstr>
      <vt:lpstr>i sistemi informativi direzionali</vt:lpstr>
      <vt:lpstr>Che cosa sono la Business Intelligence e la Business Analytics ?</vt:lpstr>
      <vt:lpstr>PowerPoint Presentation</vt:lpstr>
      <vt:lpstr>PowerPoint Presentation</vt:lpstr>
      <vt:lpstr>Business Intelligence</vt:lpstr>
      <vt:lpstr>Alcune domande da porsi</vt:lpstr>
      <vt:lpstr>Intelligence</vt:lpstr>
      <vt:lpstr>Perché intelligence</vt:lpstr>
      <vt:lpstr>Imperativo</vt:lpstr>
      <vt:lpstr>Come? Dati e informazioni</vt:lpstr>
      <vt:lpstr>Intelligence</vt:lpstr>
      <vt:lpstr>Esempio</vt:lpstr>
      <vt:lpstr>Governare l’informazione</vt:lpstr>
      <vt:lpstr>Il quadrante: controllo/accesso</vt:lpstr>
      <vt:lpstr>La dittatura dell’informazione - 1</vt:lpstr>
      <vt:lpstr>La dittatura dell’informazione - 2</vt:lpstr>
      <vt:lpstr>L’anarchia dell’informazione - 1</vt:lpstr>
      <vt:lpstr>L’anarchia dell’informazione - 2</vt:lpstr>
      <vt:lpstr>La democrazia dell’informazione</vt:lpstr>
      <vt:lpstr>Il caso Eli Lilly - 1</vt:lpstr>
      <vt:lpstr>Il caso Eli Lilly - 2</vt:lpstr>
      <vt:lpstr>Valore del Business Intelligence - 1</vt:lpstr>
      <vt:lpstr>Valore del Business Intelligence – 2</vt:lpstr>
      <vt:lpstr>Le ambasciate delle informazioni</vt:lpstr>
      <vt:lpstr>Architettura Tecnologica per i sistemi informativi direzionali</vt:lpstr>
      <vt:lpstr>PowerPoint Presentation</vt:lpstr>
      <vt:lpstr>CARATTERISTICHE DELLE INFORMAZIONI DIREZIONALI ED ANALITICHE  </vt:lpstr>
      <vt:lpstr>SCHEMA DEI SISTEMI DI BUSINESS INTELLIGENCE  </vt:lpstr>
      <vt:lpstr>IL LIVELLO DI MEMORIZZAZIONE: DATA WAREHOUSE : PASSI DI PROGETTAZIONE  </vt:lpstr>
      <vt:lpstr>IL LIVELLO DI MEMORIZZAZIONE DATA MART &amp; OLAP  </vt:lpstr>
      <vt:lpstr>IL LIVELLO DI MEMORIZZAZIONE : DATA MART &amp; OLAP </vt:lpstr>
      <vt:lpstr>IL LIVELLO DI ELABORAZIONE </vt:lpstr>
      <vt:lpstr>Overview</vt:lpstr>
      <vt:lpstr>Tecnologie per i sistemi informativi direzionali Data Warehouse</vt:lpstr>
      <vt:lpstr>On Line Transaction Processing  e  On Line Analytical Processing</vt:lpstr>
      <vt:lpstr>On Line Transaction Processing</vt:lpstr>
      <vt:lpstr>Sistemi di supporto alle decisioni</vt:lpstr>
      <vt:lpstr>On Line Analytical Processing</vt:lpstr>
      <vt:lpstr>OLTP e OLAP</vt:lpstr>
      <vt:lpstr>Data warehouse Generalita’</vt:lpstr>
      <vt:lpstr>Data warehouse</vt:lpstr>
      <vt:lpstr>... integrata ...</vt:lpstr>
      <vt:lpstr>Per l’integrazione devono essere superati eventuali conflitti</vt:lpstr>
      <vt:lpstr>... orientata ai dati ...</vt:lpstr>
      <vt:lpstr>... dati storici ...</vt:lpstr>
      <vt:lpstr>... non volatile ...</vt:lpstr>
      <vt:lpstr>... una base di dati separata ...</vt:lpstr>
      <vt:lpstr>Struttura di un data warehouse e modelli per la sua descrizione </vt:lpstr>
      <vt:lpstr>Fonti e fasi di: costruzione, aggiornamento e elaborazione di un Data Warehouse</vt:lpstr>
      <vt:lpstr>Fasi di costruizone, aggiornamento, elaborazione</vt:lpstr>
      <vt:lpstr>Ruolo dei data mart</vt:lpstr>
      <vt:lpstr>DW e data mart</vt:lpstr>
      <vt:lpstr>In altre parole, non si segue  un approccio top down… </vt:lpstr>
      <vt:lpstr>Quanto piuttosto bottom up … </vt:lpstr>
      <vt:lpstr>Modelli descrittivi di Data Warehouse</vt:lpstr>
      <vt:lpstr>Concetti rilevanti nella analisi multidimensionale</vt:lpstr>
      <vt:lpstr>Concetti rilevanti nella analisi multidimensionale</vt:lpstr>
      <vt:lpstr>Concetti rilevanti nella analisi multidimensionale</vt:lpstr>
      <vt:lpstr>Concetti rilevanti nella analisi multidimensionale</vt:lpstr>
      <vt:lpstr>Rappresentazione multidimensionale</vt:lpstr>
      <vt:lpstr>Esempi di fatti/misure/dimensioni</vt:lpstr>
      <vt:lpstr>Due modelli per DW</vt:lpstr>
      <vt:lpstr> Lo Star Schema un insieme di tabelle relazionali</vt:lpstr>
      <vt:lpstr>Due tipi di tabelle per lo Star Schema</vt:lpstr>
      <vt:lpstr>       Modello star schema</vt:lpstr>
      <vt:lpstr>       Modello star schema</vt:lpstr>
      <vt:lpstr>       Modello star schema</vt:lpstr>
      <vt:lpstr>Modello snowflake schema  (a fiocco di neve)</vt:lpstr>
      <vt:lpstr>Modello snowflake schema  (a fiocco di neve)</vt:lpstr>
      <vt:lpstr>Modello snowflake schema</vt:lpstr>
      <vt:lpstr>Modello Data cube</vt:lpstr>
      <vt:lpstr>Data Cube</vt:lpstr>
      <vt:lpstr>Esempio utilizzato</vt:lpstr>
      <vt:lpstr>Esempio di data cube</vt:lpstr>
      <vt:lpstr>Cubo iniziale </vt:lpstr>
      <vt:lpstr>Esempio di interrogazione sul cubo</vt:lpstr>
      <vt:lpstr>Struttura del data cube</vt:lpstr>
      <vt:lpstr>Un esempio di DW e delle diverse parti di interesse per diversi ruoli aziendali</vt:lpstr>
      <vt:lpstr>Data warehouse su vendite</vt:lpstr>
      <vt:lpstr>Struttura dello star schema</vt:lpstr>
      <vt:lpstr>Struttura della azienda</vt:lpstr>
      <vt:lpstr>Ruoli aziendali</vt:lpstr>
      <vt:lpstr>Rappresentazione multidimensionale dei dati</vt:lpstr>
      <vt:lpstr>PowerPoint Presentation</vt:lpstr>
      <vt:lpstr>PowerPoint Presentation</vt:lpstr>
      <vt:lpstr>La precedente analisi si puo’ effettuare con la query</vt:lpstr>
      <vt:lpstr>Se invece si vuole aggregare per area goegrafica …….</vt:lpstr>
      <vt:lpstr>PowerPoint Presentation</vt:lpstr>
      <vt:lpstr>PowerPoint Presentation</vt:lpstr>
      <vt:lpstr>PowerPoint Presentation</vt:lpstr>
      <vt:lpstr>Dimensioni e gerarchie di livelli</vt:lpstr>
      <vt:lpstr>Operazioni tipiche  sui Data Warehouse</vt:lpstr>
      <vt:lpstr>Operazioni su dati multidimensionali</vt:lpstr>
      <vt:lpstr>Operazioni su dati multidimensionali</vt:lpstr>
      <vt:lpstr>Operazioni tipiche (cont.)</vt:lpstr>
      <vt:lpstr>Introduzione</vt:lpstr>
      <vt:lpstr>Architettura di un sistema informazioni direzionale</vt:lpstr>
      <vt:lpstr>Caso Supermercati Rossetti. Presentazione (1)</vt:lpstr>
      <vt:lpstr>Caso Supermercati Rossetti. Presentazione (2)</vt:lpstr>
      <vt:lpstr>Architettura di un sistema informazioni direzionale</vt:lpstr>
      <vt:lpstr>Caratteristiche</vt:lpstr>
      <vt:lpstr>Caso Supermercati Rossetti</vt:lpstr>
      <vt:lpstr>Architettura di un sistema informazioni direzionale</vt:lpstr>
      <vt:lpstr>Caratteristiche</vt:lpstr>
      <vt:lpstr>I processi</vt:lpstr>
      <vt:lpstr>Caso Supermercati Rossetti</vt:lpstr>
      <vt:lpstr>Architettura di un sistema informazioni direzionale</vt:lpstr>
      <vt:lpstr>Caratteristiche</vt:lpstr>
      <vt:lpstr>Data Warehouse</vt:lpstr>
      <vt:lpstr>Caso supermercati Rossetti: Tabella dei fatti</vt:lpstr>
      <vt:lpstr>Caso supermercati Rossetti: dettaglio “Tempo”</vt:lpstr>
      <vt:lpstr>Caso supermercato Rossetti: dettaglio “Prodotto”</vt:lpstr>
      <vt:lpstr>Caso supermercato Rossetti: dettaglio “Punto di vendita”</vt:lpstr>
      <vt:lpstr>Data mart</vt:lpstr>
      <vt:lpstr>Data Warehouse  Data Mart</vt:lpstr>
      <vt:lpstr>Caso supermercato Rossetti: generico ipercubo</vt:lpstr>
      <vt:lpstr>Caso supermercato Rossetti: data mart</vt:lpstr>
      <vt:lpstr>Architettura di un sistema informazioni direzionale</vt:lpstr>
      <vt:lpstr>Memorizzazione</vt:lpstr>
      <vt:lpstr>Caratteristiche</vt:lpstr>
      <vt:lpstr>Visualizzazione di un data mart</vt:lpstr>
      <vt:lpstr>Decision Support System (DSS)</vt:lpstr>
      <vt:lpstr>Motori di calcolo</vt:lpstr>
      <vt:lpstr>Motori di analisi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informativi direzionali</dc:title>
  <dc:creator>Utente di Microsoft Office</dc:creator>
  <cp:lastModifiedBy>navid.nobani@unimib.it</cp:lastModifiedBy>
  <cp:revision>159</cp:revision>
  <dcterms:created xsi:type="dcterms:W3CDTF">2015-10-26T08:26:24Z</dcterms:created>
  <dcterms:modified xsi:type="dcterms:W3CDTF">2023-12-09T09:15:01Z</dcterms:modified>
</cp:coreProperties>
</file>