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trictFirstAndLastChars="0" saveSubsetFonts="1">
  <p:sldMasterIdLst>
    <p:sldMasterId id="2147483664" r:id="rId1"/>
  </p:sldMasterIdLst>
  <p:notesMasterIdLst>
    <p:notesMasterId r:id="rId60"/>
  </p:notesMasterIdLst>
  <p:handoutMasterIdLst>
    <p:handoutMasterId r:id="rId61"/>
  </p:handoutMasterIdLst>
  <p:sldIdLst>
    <p:sldId id="283" r:id="rId2"/>
    <p:sldId id="257" r:id="rId3"/>
    <p:sldId id="507" r:id="rId4"/>
    <p:sldId id="439" r:id="rId5"/>
    <p:sldId id="440" r:id="rId6"/>
    <p:sldId id="441" r:id="rId7"/>
    <p:sldId id="442" r:id="rId8"/>
    <p:sldId id="481" r:id="rId9"/>
    <p:sldId id="482" r:id="rId10"/>
    <p:sldId id="483" r:id="rId11"/>
    <p:sldId id="397" r:id="rId12"/>
    <p:sldId id="484" r:id="rId13"/>
    <p:sldId id="398" r:id="rId14"/>
    <p:sldId id="485" r:id="rId15"/>
    <p:sldId id="399" r:id="rId16"/>
    <p:sldId id="486" r:id="rId17"/>
    <p:sldId id="400" r:id="rId18"/>
    <p:sldId id="266" r:id="rId19"/>
    <p:sldId id="487" r:id="rId20"/>
    <p:sldId id="473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72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409" r:id="rId42"/>
    <p:sldId id="424" r:id="rId43"/>
    <p:sldId id="449" r:id="rId44"/>
    <p:sldId id="474" r:id="rId45"/>
    <p:sldId id="410" r:id="rId46"/>
    <p:sldId id="274" r:id="rId47"/>
    <p:sldId id="413" r:id="rId48"/>
    <p:sldId id="450" r:id="rId49"/>
    <p:sldId id="451" r:id="rId50"/>
    <p:sldId id="454" r:id="rId51"/>
    <p:sldId id="469" r:id="rId52"/>
    <p:sldId id="414" r:id="rId53"/>
    <p:sldId id="470" r:id="rId54"/>
    <p:sldId id="475" r:id="rId55"/>
    <p:sldId id="476" r:id="rId56"/>
    <p:sldId id="477" r:id="rId57"/>
    <p:sldId id="478" r:id="rId58"/>
    <p:sldId id="480" r:id="rId59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3"/>
    <p:restoredTop sz="86351"/>
  </p:normalViewPr>
  <p:slideViewPr>
    <p:cSldViewPr>
      <p:cViewPr varScale="1">
        <p:scale>
          <a:sx n="107" d="100"/>
          <a:sy n="107" d="100"/>
        </p:scale>
        <p:origin x="10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900FBFD2-3A1A-2574-6E23-F326C1B62B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515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544802F7-BADE-7823-2FA9-3A10FCC49B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5913" y="0"/>
            <a:ext cx="3135312" cy="515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15044" name="Rectangle 4">
            <a:extLst>
              <a:ext uri="{FF2B5EF4-FFF2-40B4-BE49-F238E27FC236}">
                <a16:creationId xmlns:a16="http://schemas.microsoft.com/office/drawing/2014/main" id="{4426433B-1418-DFF2-E11A-BB70F8BF0B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72563"/>
            <a:ext cx="3135313" cy="5159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15045" name="Rectangle 5">
            <a:extLst>
              <a:ext uri="{FF2B5EF4-FFF2-40B4-BE49-F238E27FC236}">
                <a16:creationId xmlns:a16="http://schemas.microsoft.com/office/drawing/2014/main" id="{21C1E16F-9128-49F6-1361-F0245253BA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5913" y="9072563"/>
            <a:ext cx="3135312" cy="5159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21A1412-1AFE-2344-8D88-D5AF99D42804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6A29B11-0E90-975C-D6AA-DF199E9D73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217C3A4-A0D2-110B-B104-08E20C7F361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6125B05E-6CBC-C565-916C-CE9227CF62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AEF1D45-1695-12BA-E4CC-6E9DE6CC9E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579B6A15-40F8-5995-7967-9EC040C050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4E827E9D-4BE2-ECFF-4BDC-4A6A1B014C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A43C207-C847-2C4D-BC43-B44D70B8ACB1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015F457E-6A17-766E-8E7C-15E3B72C10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370BFE11-784A-87B3-F18F-6D6D6FFC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67FC487D-8E56-A5DD-4116-FB5B8C3C92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BE601F-D1D8-E945-8F25-D809F44D6814}" type="slidenum">
              <a:rPr lang="pt-PT" altLang="it-IT" smtClean="0"/>
              <a:pPr>
                <a:spcBef>
                  <a:spcPct val="0"/>
                </a:spcBef>
              </a:pPr>
              <a:t>22</a:t>
            </a:fld>
            <a:endParaRPr lang="pt-PT" altLang="it-IT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2F7FD69-43E4-9C77-A1B3-60FED7AEF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14AECF4-C558-2706-58FA-547153724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PT" altLang="it-IT">
                <a:ea typeface="ＭＳ Ｐゴシック" panose="020B0600070205080204" pitchFamily="34" charset="-128"/>
              </a:rPr>
              <a:t>Accuracy semântica mais dificil de calcular do que  a sintáctica.</a:t>
            </a:r>
          </a:p>
          <a:p>
            <a:pPr eaLnBrk="1" hangingPunct="1"/>
            <a:r>
              <a:rPr lang="pt-PT" altLang="it-IT">
                <a:ea typeface="ＭＳ Ｐゴシック" panose="020B0600070205080204" pitchFamily="34" charset="-128"/>
              </a:rPr>
              <a:t>Uma das técnicas para verificar a accuracy semântica consiste em olhar para os mesmos dados em fontes de dados diferentes e encontrar os dados correctos por comparação. Está relacionado com o problema de object identification, ou seja o problema de perceber se dois tuplos se referem ao mesmo objecto real ou não.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54AC3123-36EA-7A64-2D6A-E5193FA864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EFE5014-9345-E145-985B-9749F3831462}" type="slidenum">
              <a:rPr lang="pt-PT" altLang="it-IT" smtClean="0"/>
              <a:pPr>
                <a:spcBef>
                  <a:spcPct val="0"/>
                </a:spcBef>
              </a:pPr>
              <a:t>23</a:t>
            </a:fld>
            <a:endParaRPr lang="pt-PT" altLang="it-IT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FB739E6-7019-80DB-8A2D-A69CD7EE12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429C9E9-CDBB-7646-F555-4662B34A8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PT" altLang="it-IT">
                <a:ea typeface="ＭＳ Ｐゴシック" panose="020B0600070205080204" pitchFamily="34" charset="-128"/>
              </a:rPr>
              <a:t>Accuracy semântica mais dificil de calcular do que  a sintáctica.</a:t>
            </a:r>
          </a:p>
          <a:p>
            <a:pPr eaLnBrk="1" hangingPunct="1"/>
            <a:r>
              <a:rPr lang="pt-PT" altLang="it-IT">
                <a:ea typeface="ＭＳ Ｐゴシック" panose="020B0600070205080204" pitchFamily="34" charset="-128"/>
              </a:rPr>
              <a:t>Uma das técnicas para verificar a accuracy semântica consiste em olhar para os mesmos dados em fontes de dados diferentes e encontrar os dados correctos por comparação. Está relacionado com o problema de object identification, ou seja o problema de perceber se dois tuplos se referem ao mesmo objecto real ou não.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AB5C003B-8D98-638C-31B0-3C6740AA9A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6C4A938-FDB2-0144-A190-46FA53D4A147}" type="slidenum">
              <a:rPr lang="pt-PT" altLang="it-IT" smtClean="0"/>
              <a:pPr>
                <a:spcBef>
                  <a:spcPct val="0"/>
                </a:spcBef>
              </a:pPr>
              <a:t>28</a:t>
            </a:fld>
            <a:endParaRPr lang="pt-PT" altLang="it-IT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AB822FC8-3A02-B2EC-6133-78F4CFA22E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405DBDB-4126-B660-BB5B-E9A3DAEB2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PT" altLang="it-IT">
                <a:ea typeface="ＭＳ Ｐゴシック" panose="020B0600070205080204" pitchFamily="34" charset="-128"/>
              </a:rPr>
              <a:t>Um aspecto importante dos dados é a sua mudança e actualização no tempo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274429A7-7AEA-B2C1-E12A-F8FD36EB4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FF94F6-1842-0749-AFC4-74A27DFB5F58}" type="slidenum">
              <a:rPr lang="it-IT" altLang="it-IT" smtClean="0"/>
              <a:pPr>
                <a:spcBef>
                  <a:spcPct val="0"/>
                </a:spcBef>
              </a:pPr>
              <a:t>35</a:t>
            </a:fld>
            <a:endParaRPr lang="it-IT" altLang="it-IT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314C981-CE61-07DB-58EF-ECC51C7FED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E213C48-1AB9-377D-700C-166706551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F9DFE0A0-6A8C-53E9-396E-00DF1C250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B861109-1397-EE4E-BF0B-5AC079DF7AFA}" type="slidenum">
              <a:rPr lang="it-IT" altLang="it-IT" smtClean="0"/>
              <a:pPr>
                <a:spcBef>
                  <a:spcPct val="0"/>
                </a:spcBef>
              </a:pPr>
              <a:t>41</a:t>
            </a:fld>
            <a:endParaRPr lang="it-IT" altLang="it-IT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25C3024-1D21-BCDF-DA8C-782A47236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699" cap="flat"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C9C9365-6EB9-710E-CB21-9F06ED8D2A7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F29947DB-2390-8FC7-C880-4BE19B6AE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16ED1B-207A-7846-94FD-D3FA9D05FD9F}" type="slidenum">
              <a:rPr lang="it-IT" altLang="it-IT" smtClean="0"/>
              <a:pPr>
                <a:spcBef>
                  <a:spcPct val="0"/>
                </a:spcBef>
              </a:pPr>
              <a:t>45</a:t>
            </a:fld>
            <a:endParaRPr lang="it-IT" altLang="it-IT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E177B9B-B4F2-6B48-5F00-7BA18871C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699" cap="flat"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D27D8E6-5EA4-F55D-6FBE-83121B899C3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4090C30E-ECCB-127D-3460-592189C743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C06252-065E-8D41-82FA-1885C27417E5}" type="slidenum">
              <a:rPr lang="it-IT" altLang="it-IT" smtClean="0"/>
              <a:pPr>
                <a:spcBef>
                  <a:spcPct val="0"/>
                </a:spcBef>
              </a:pPr>
              <a:t>52</a:t>
            </a:fld>
            <a:endParaRPr lang="it-IT" altLang="it-IT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B18A9C30-E8AD-0CE6-E041-8417A49C3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699" cap="flat"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9DE907A-00FC-1BAE-22FB-094A75CBD97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8EACF510-6754-6C9D-3F0F-5D81E6B2F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4C12E41A-8544-765C-B781-4BE4A48CED6D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4388A863-E3B4-7556-B6EB-BCA3F8133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82308FEF-5A17-60C1-1365-19820E4CA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69B01470-89DD-FEC4-6403-C9FDE4E4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ED913CD3-AE34-DA0B-B909-E34C138A0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AB191FF7-B449-99AB-42DE-4CE8FC52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1078FF84-FD8F-1719-40DA-3A63C2AE9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7C5A385A-4082-0C11-12C3-DCF102541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DE319EC7-3237-7587-AE9D-0E7775621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13B71B46-B399-C4EA-8EB8-9B2C11D1C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B74AF77D-7E83-58E4-0D8D-94E2B8F6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B41E7B22-D8D1-A3E7-307F-DE275CA6C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8E935917-E45D-36FD-D6A0-00D397556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C7EAA445-72DF-4006-4AB0-BFDF89349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E2221C03-8CCD-4006-DD83-38BC7A6A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8" name="Oval 23">
              <a:extLst>
                <a:ext uri="{FF2B5EF4-FFF2-40B4-BE49-F238E27FC236}">
                  <a16:creationId xmlns:a16="http://schemas.microsoft.com/office/drawing/2014/main" id="{3E1AF6AD-425F-8D43-234C-E3FDED6BA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9356E154-44E3-9C0F-0C43-F4F03C091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FF78233D-2EE8-1CE7-AFAD-27AEFAE81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0DDD633E-4692-5F03-5EA6-532F29B2B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B0DA14A6-934C-8610-B3ED-487578185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53612F7D-651D-B59A-345B-F4F50A19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24" name="Oval 29">
              <a:extLst>
                <a:ext uri="{FF2B5EF4-FFF2-40B4-BE49-F238E27FC236}">
                  <a16:creationId xmlns:a16="http://schemas.microsoft.com/office/drawing/2014/main" id="{7D9C6B7B-62E4-D3F6-BE3A-ED0627CEB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5C69B0E6-F8AE-2311-BCBE-7B036FCB0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6D03855A-021F-1B81-F9A6-F651C2762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6261BAC7-DA65-7E00-7A2B-4FBF0FF3E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128CC68E-6160-2F47-EBC5-616C4699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48B27918-86F2-57A9-F0D4-822E5F0E3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BB70DCB0-04C2-F638-B8E2-D52C8C5C5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31" name="Oval 36">
              <a:extLst>
                <a:ext uri="{FF2B5EF4-FFF2-40B4-BE49-F238E27FC236}">
                  <a16:creationId xmlns:a16="http://schemas.microsoft.com/office/drawing/2014/main" id="{330D7BD0-40EF-A6F7-1A1C-F29C855FC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32" name="Oval 37">
              <a:extLst>
                <a:ext uri="{FF2B5EF4-FFF2-40B4-BE49-F238E27FC236}">
                  <a16:creationId xmlns:a16="http://schemas.microsoft.com/office/drawing/2014/main" id="{D191C1A0-91A9-BE58-DE62-31FFC0D36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33" name="Oval 38">
              <a:extLst>
                <a:ext uri="{FF2B5EF4-FFF2-40B4-BE49-F238E27FC236}">
                  <a16:creationId xmlns:a16="http://schemas.microsoft.com/office/drawing/2014/main" id="{3469603A-8C37-5F3F-86E5-26F624C0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F4C9F026-2DD4-B482-B131-9BA32971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</p:grpSp>
      <p:sp>
        <p:nvSpPr>
          <p:cNvPr id="35" name="Line 40">
            <a:extLst>
              <a:ext uri="{FF2B5EF4-FFF2-40B4-BE49-F238E27FC236}">
                <a16:creationId xmlns:a16="http://schemas.microsoft.com/office/drawing/2014/main" id="{93E0CAC9-7E24-6A97-F3EF-50716D9A1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it-IT" altLang="en-US" noProof="0"/>
              <a:t>Fare clic per modificare lo stile del titolo</a:t>
            </a:r>
          </a:p>
        </p:txBody>
      </p:sp>
      <p:sp>
        <p:nvSpPr>
          <p:cNvPr id="335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it-IT" altLang="en-US" noProof="0"/>
              <a:t>Fare clic per modificare lo stile del sottotitolo dello schema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B9EC35AF-02EA-72B9-CEC6-2198EC3E58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D3EDC8EF-917D-99E5-38F2-B4CFAD711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0FDA0591-0E65-54E2-A515-5F0A58F02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49417-3E57-6445-A3F1-0700337F71D3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3121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5ECFB8-ACDA-C98F-F149-054E1C760D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52B28A-EF9C-8EF5-7260-2FCC791FA0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01B75B-EFF6-8515-F228-DC50A8D792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8EC97-B5B6-8849-9D6D-0C9525A19041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5455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220D61-2F0C-4453-6CEC-1FD22504F1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55DB25-8643-56B5-122D-754244070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474B46F-A1F0-79BC-333D-F7F6F083D8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2EE49-5882-FD45-8DD2-93287680F606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50772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70CE18-36D0-ABC4-BC69-0C7D88D7F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50CC75-32E9-8463-7FE3-8E269C2B9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D275FA4-5E29-49F2-D76F-F05A56A66B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EEEA2-C14A-894E-9A0A-AAC51E61AC11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685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40">
            <a:extLst>
              <a:ext uri="{FF2B5EF4-FFF2-40B4-BE49-F238E27FC236}">
                <a16:creationId xmlns:a16="http://schemas.microsoft.com/office/drawing/2014/main" id="{2FF19F10-CE72-7EE0-1756-6F327255391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1700213"/>
            <a:ext cx="9144000" cy="30241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84399" tIns="42199" rIns="84399" bIns="42199"/>
          <a:lstStyle/>
          <a:p>
            <a:pPr algn="r" eaLnBrk="1" hangingPunct="1">
              <a:defRPr/>
            </a:pPr>
            <a:endParaRPr lang="it-IT" sz="1846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 eaLnBrk="1" hangingPunct="1">
              <a:defRPr/>
            </a:pPr>
            <a:endParaRPr lang="it-IT" sz="1846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eaLnBrk="1" hangingPunct="1">
              <a:defRPr/>
            </a:pPr>
            <a:r>
              <a:rPr lang="it-IT" sz="1846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	</a:t>
            </a:r>
          </a:p>
        </p:txBody>
      </p:sp>
      <p:sp>
        <p:nvSpPr>
          <p:cNvPr id="3" name="Rectangle 129">
            <a:extLst>
              <a:ext uri="{FF2B5EF4-FFF2-40B4-BE49-F238E27FC236}">
                <a16:creationId xmlns:a16="http://schemas.microsoft.com/office/drawing/2014/main" id="{EA537E70-CCC3-DBC8-C091-8D33A96ACF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638" y="306388"/>
            <a:ext cx="4094162" cy="223837"/>
          </a:xfrm>
          <a:prstGeom prst="rect">
            <a:avLst/>
          </a:prstGeom>
          <a:noFill/>
          <a:ln>
            <a:noFill/>
          </a:ln>
        </p:spPr>
        <p:txBody>
          <a:bodyPr lIns="84399" tIns="42199" rIns="84399" bIns="0" anchor="ctr">
            <a:spAutoFit/>
          </a:bodyPr>
          <a:lstStyle>
            <a:lvl1pPr>
              <a:tabLst>
                <a:tab pos="109538" algn="l"/>
              </a:tabLst>
              <a:defRPr sz="2600">
                <a:solidFill>
                  <a:schemeClr val="tx1"/>
                </a:solidFill>
                <a:latin typeface="Bodoni MT" charset="0"/>
                <a:ea typeface="ＭＳ Ｐゴシック" charset="-128"/>
              </a:defRPr>
            </a:lvl1pPr>
            <a:lvl2pPr marL="742950" indent="-285750">
              <a:tabLst>
                <a:tab pos="109538" algn="l"/>
              </a:tabLst>
              <a:defRPr sz="2600">
                <a:solidFill>
                  <a:schemeClr val="tx1"/>
                </a:solidFill>
                <a:latin typeface="Bodoni MT" charset="0"/>
                <a:ea typeface="ＭＳ Ｐゴシック" charset="-128"/>
              </a:defRPr>
            </a:lvl2pPr>
            <a:lvl3pPr marL="1143000" indent="-228600">
              <a:tabLst>
                <a:tab pos="109538" algn="l"/>
              </a:tabLst>
              <a:defRPr sz="2600">
                <a:solidFill>
                  <a:schemeClr val="tx1"/>
                </a:solidFill>
                <a:latin typeface="Bodoni MT" charset="0"/>
                <a:ea typeface="ＭＳ Ｐゴシック" charset="-128"/>
              </a:defRPr>
            </a:lvl3pPr>
            <a:lvl4pPr marL="1600200" indent="-228600">
              <a:tabLst>
                <a:tab pos="109538" algn="l"/>
              </a:tabLst>
              <a:defRPr sz="2600">
                <a:solidFill>
                  <a:schemeClr val="tx1"/>
                </a:solidFill>
                <a:latin typeface="Bodoni MT" charset="0"/>
                <a:ea typeface="ＭＳ Ｐゴシック" charset="-128"/>
              </a:defRPr>
            </a:lvl4pPr>
            <a:lvl5pPr marL="2057400" indent="-228600">
              <a:tabLst>
                <a:tab pos="109538" algn="l"/>
              </a:tabLst>
              <a:defRPr sz="2600">
                <a:solidFill>
                  <a:schemeClr val="tx1"/>
                </a:solidFill>
                <a:latin typeface="Bodoni M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538" algn="l"/>
              </a:tabLst>
              <a:defRPr sz="2600">
                <a:solidFill>
                  <a:schemeClr val="tx1"/>
                </a:solidFill>
                <a:latin typeface="Bodoni M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538" algn="l"/>
              </a:tabLst>
              <a:defRPr sz="2600">
                <a:solidFill>
                  <a:schemeClr val="tx1"/>
                </a:solidFill>
                <a:latin typeface="Bodoni M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538" algn="l"/>
              </a:tabLst>
              <a:defRPr sz="2600">
                <a:solidFill>
                  <a:schemeClr val="tx1"/>
                </a:solidFill>
                <a:latin typeface="Bodoni M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538" algn="l"/>
              </a:tabLst>
              <a:defRPr sz="2600">
                <a:solidFill>
                  <a:schemeClr val="tx1"/>
                </a:solidFill>
                <a:latin typeface="Bodoni MT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it-IT" altLang="x-none" sz="1292" dirty="0">
                <a:solidFill>
                  <a:srgbClr val="262626"/>
                </a:solidFill>
                <a:latin typeface="Calibri" charset="0"/>
              </a:rPr>
              <a:t>Università degli Studi di Milano-Bicocca</a:t>
            </a:r>
          </a:p>
        </p:txBody>
      </p:sp>
      <p:pic>
        <p:nvPicPr>
          <p:cNvPr id="4" name="Picture 23">
            <a:extLst>
              <a:ext uri="{FF2B5EF4-FFF2-40B4-BE49-F238E27FC236}">
                <a16:creationId xmlns:a16="http://schemas.microsoft.com/office/drawing/2014/main" id="{06E35438-43E1-C03F-5C21-04D9BF480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25413"/>
            <a:ext cx="60325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6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0AE31F-618D-1F68-A0CB-013EC2AA6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455889-6627-3696-C4E3-B147F847D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8995515-E690-A7A1-90CF-BE3397E6C9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DC464-A7A4-1C4B-BB71-74951DA1936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3142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434E1DA-D6E2-F6CE-27C0-F1BAC7CF52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A98054-6425-163D-A36F-F2697FAFF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B40C183-70BF-BBF7-9366-6B99427E4F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F3CF0-AD21-1341-A58D-AF15E5518CB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6317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3418E2-5394-AEBA-0B98-2A81951C67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ED51CE-070E-46DB-4AB6-27C7C0A0FC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4017111-34E6-A677-0ED8-4053ADA152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2A61E-49A6-0E48-9B2C-39BA1532017B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0529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8C2531B-5541-8A98-F77B-6F7330A3EE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A051BC5-6E60-DE07-AE23-51CDE6FA6E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CDA9C2-9755-AC1A-25A9-FC8535F56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DF087-2C17-5048-B130-0DFB24D7882D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673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CA1D2B5-6ED8-614B-A508-58A9C903C6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CFF9C9-63AC-D64A-72BD-E78D7565B9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6D44-D50E-FD80-2E1F-0FC0690774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088E6-FE69-E546-977D-F421C2B109FA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5072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018CE8D-98B3-12E0-D1C8-8A378E272C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D0984FB-C4CA-80A4-621C-4FB69648B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6B88122-B4ED-B7F8-CAC8-EFE2CD30A3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C4C61-F283-AD40-8F5B-86C109EA8A6B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4412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7FC89-69FB-5018-9C13-E9EBB92835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70DF9A-A434-0542-ABEC-3F92BAEAB7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570F245-AAE9-8F90-7D0B-E52421BB67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92A1E-5071-B948-B2DB-B39D4A8A4D2F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590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57E8E4-4DC9-18F3-64DC-3895EB25D9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15321C-7199-11DF-E484-B7B021D3A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2F35C5E-08B0-98B7-561C-F090803D9D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40BDE-637E-6B4E-B92B-E75FFDA4D863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4938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6EA6131F-FEFF-8BB8-3679-10B8AB864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86B9FB4-7A4B-BC4F-A112-E43A64C7C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A75D8B5-FC55-F5A9-3086-69A97CC45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34853" name="Rectangle 5">
            <a:extLst>
              <a:ext uri="{FF2B5EF4-FFF2-40B4-BE49-F238E27FC236}">
                <a16:creationId xmlns:a16="http://schemas.microsoft.com/office/drawing/2014/main" id="{4C9E6860-AFD2-8C68-DEB7-D230DCB5020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34854" name="Rectangle 6">
            <a:extLst>
              <a:ext uri="{FF2B5EF4-FFF2-40B4-BE49-F238E27FC236}">
                <a16:creationId xmlns:a16="http://schemas.microsoft.com/office/drawing/2014/main" id="{2602FA5F-99EF-DF07-806F-5CA3955E9D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34855" name="Rectangle 7">
            <a:extLst>
              <a:ext uri="{FF2B5EF4-FFF2-40B4-BE49-F238E27FC236}">
                <a16:creationId xmlns:a16="http://schemas.microsoft.com/office/drawing/2014/main" id="{D7FE584A-80B0-EDBB-49D3-5303ACE760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719E095E-359E-2045-9228-F5156DEB71D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C9B2E29B-8A9F-5ECA-ED80-6A73CCDE9404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5CF19F1F-5211-584C-8D27-361AFA72F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865582E8-B644-EA58-A0C6-798F678F1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565B6464-7EEF-BC23-901E-A93397968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80A382DB-3ABD-0A61-10CE-839ADFC5B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B78681-9D0A-7DB6-22F9-A12570E86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65A0FB02-C4D0-9E97-2498-9F39E7739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D6DD3310-4550-CE14-DCC3-75AC97C01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6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03CC17A2-EF16-E067-3437-837D720B4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A0378DAB-1A61-119C-981E-C91546B04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3EBFE1D5-73AD-E60F-51F1-5CF8D5C72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E3C5CF70-8983-09A9-FC91-845DFBE4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7A99A1D3-E3A9-665C-FE07-A269004FD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27EAD217-834C-2EF0-F9C7-1A74784DD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5EA34E08-6C88-3050-DC8C-B95026465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59B5CAF7-6B7F-551D-65EC-59CC569E4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DD49C262-B473-BBDA-6C05-66ACB9C79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1A2368E-A703-F0EC-4353-3497AE78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5CA3EF2-55C7-2677-2114-B72604238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8371490D-5A71-7C40-1750-AA639231D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53B617C6-065D-2A27-C23B-ED11C583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CC7BC31B-1F4B-8C3A-8EF4-75408647E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DAD48184-0B45-2205-9698-D369EF0F4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C58BE2BF-FEA7-746B-BCA3-4CC8A574C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4650D2C8-53EC-5F19-11E2-C7FAFB1A3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F19A029E-2B83-C3E9-D0F8-4CFF4A20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6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DA762BCB-5435-98FD-B16B-12F040B15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594BE45E-DE68-C8B3-4474-6BAD1BC4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24304DD2-B5D2-4D29-16B7-59109ED0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73889580-8202-A0E4-8EA2-A3A9CFFA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E2BB7104-95B4-13F3-B168-C392697FF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E8A2E323-EAE1-A8BC-70EE-CE162DE14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6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GB" alt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ＭＳ Ｐゴシック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C9779AA6-DDFB-438C-BD67-FC4C5585541E}"/>
              </a:ext>
            </a:extLst>
          </p:cNvPr>
          <p:cNvSpPr/>
          <p:nvPr/>
        </p:nvSpPr>
        <p:spPr>
          <a:xfrm>
            <a:off x="1908175" y="2276475"/>
            <a:ext cx="5543550" cy="490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it-IT" sz="2585" b="1" cap="all" dirty="0">
                <a:solidFill>
                  <a:schemeClr val="accent6">
                    <a:lumMod val="50000"/>
                  </a:schemeClr>
                </a:solidFill>
                <a:latin typeface="Raleway"/>
              </a:rPr>
              <a:t>Sistemi Informativi</a:t>
            </a:r>
            <a:endParaRPr lang="it-IT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30B95B-41BC-1C42-F05B-93E015C05235}"/>
              </a:ext>
            </a:extLst>
          </p:cNvPr>
          <p:cNvSpPr txBox="1"/>
          <p:nvPr/>
        </p:nvSpPr>
        <p:spPr>
          <a:xfrm>
            <a:off x="6443663" y="5661025"/>
            <a:ext cx="1828800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38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Mario </a:t>
            </a:r>
            <a:r>
              <a:rPr lang="it-IT" sz="1385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Mezzanzanica</a:t>
            </a:r>
            <a:r>
              <a:rPr lang="it-IT" sz="138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EBEAC45-948D-45F1-0635-1C45DA0C2EE0}"/>
              </a:ext>
            </a:extLst>
          </p:cNvPr>
          <p:cNvSpPr/>
          <p:nvPr/>
        </p:nvSpPr>
        <p:spPr>
          <a:xfrm>
            <a:off x="3125788" y="3846513"/>
            <a:ext cx="3108325" cy="488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2585" cap="all" dirty="0" err="1">
                <a:solidFill>
                  <a:schemeClr val="accent6">
                    <a:lumMod val="50000"/>
                  </a:schemeClr>
                </a:solidFill>
                <a:latin typeface="Raleway"/>
              </a:rPr>
              <a:t>Qualita’</a:t>
            </a:r>
            <a:r>
              <a:rPr lang="it-IT" sz="2585" cap="all" dirty="0">
                <a:solidFill>
                  <a:schemeClr val="accent6">
                    <a:lumMod val="50000"/>
                  </a:schemeClr>
                </a:solidFill>
                <a:latin typeface="Raleway"/>
              </a:rPr>
              <a:t> dei dati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olo 1">
            <a:extLst>
              <a:ext uri="{FF2B5EF4-FFF2-40B4-BE49-F238E27FC236}">
                <a16:creationId xmlns:a16="http://schemas.microsoft.com/office/drawing/2014/main" id="{F1975608-A8BA-918C-2BD1-13B5BFD58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Perché la qualità dei dati è importante?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26626" name="Segnaposto contenuto 2">
            <a:extLst>
              <a:ext uri="{FF2B5EF4-FFF2-40B4-BE49-F238E27FC236}">
                <a16:creationId xmlns:a16="http://schemas.microsoft.com/office/drawing/2014/main" id="{F8229EB7-9D23-6D7A-B1F8-91F581591F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9375"/>
            <a:ext cx="8229600" cy="4968875"/>
          </a:xfrm>
        </p:spPr>
        <p:txBody>
          <a:bodyPr/>
          <a:lstStyle/>
          <a:p>
            <a:pPr eaLnBrk="1" hangingPunct="1"/>
            <a:r>
              <a:rPr lang="en-US" altLang="it-IT" sz="2000">
                <a:ea typeface="ＭＳ Ｐゴシック" panose="020B0600070205080204" pitchFamily="34" charset="-128"/>
              </a:rPr>
              <a:t>No quality data, </a:t>
            </a:r>
            <a:r>
              <a:rPr lang="en-US" altLang="it-IT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no quality decisions</a:t>
            </a:r>
            <a:r>
              <a:rPr lang="en-US" altLang="it-IT" sz="2000">
                <a:ea typeface="ＭＳ Ｐゴシック" panose="020B0600070205080204" pitchFamily="34" charset="-128"/>
              </a:rPr>
              <a:t>!</a:t>
            </a:r>
          </a:p>
          <a:p>
            <a:pPr lvl="1" eaLnBrk="1" hangingPunct="1"/>
            <a:r>
              <a:rPr lang="en-US" altLang="it-IT" sz="1600">
                <a:ea typeface="ＭＳ Ｐゴシック" panose="020B0600070205080204" pitchFamily="34" charset="-128"/>
              </a:rPr>
              <a:t>Da dati di pessima qualità derivano pessime decisioni !!!</a:t>
            </a:r>
          </a:p>
          <a:p>
            <a:pPr eaLnBrk="1" hangingPunct="1"/>
            <a:r>
              <a:rPr lang="en-GB" altLang="it-IT" sz="2000">
                <a:ea typeface="ＭＳ Ｐゴシック" panose="020B0600070205080204" pitchFamily="34" charset="-128"/>
              </a:rPr>
              <a:t>Cause it’s in the computer, doesn't mean it’s right</a:t>
            </a:r>
            <a:endParaRPr lang="en-US" altLang="it-IT" sz="2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sz="2000">
                <a:ea typeface="ＭＳ Ｐゴシック" panose="020B0600070205080204" pitchFamily="34" charset="-128"/>
              </a:rPr>
              <a:t>Esempio:</a:t>
            </a:r>
          </a:p>
          <a:p>
            <a:pPr lvl="1" eaLnBrk="1" hangingPunct="1"/>
            <a:r>
              <a:rPr lang="en-US" altLang="it-IT" sz="1600" b="1">
                <a:ea typeface="ＭＳ Ｐゴシック" panose="020B0600070205080204" pitchFamily="34" charset="-128"/>
              </a:rPr>
              <a:t>Sorgente: </a:t>
            </a:r>
            <a:r>
              <a:rPr lang="en-US" altLang="it-IT" sz="1600">
                <a:ea typeface="ＭＳ Ｐゴシック" panose="020B0600070205080204" pitchFamily="34" charset="-128"/>
              </a:rPr>
              <a:t>Un database storico contentente l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>
                <a:ea typeface="ＭＳ Ｐゴシック" panose="020B0600070205080204" pitchFamily="34" charset="-128"/>
              </a:rPr>
              <a:t>anagrafica del comune di Milano degli ultimi 100 anni;</a:t>
            </a:r>
          </a:p>
          <a:p>
            <a:pPr lvl="1" eaLnBrk="1" hangingPunct="1"/>
            <a:r>
              <a:rPr lang="en-US" altLang="it-IT" sz="1600" b="1">
                <a:ea typeface="ＭＳ Ｐゴシック" panose="020B0600070205080204" pitchFamily="34" charset="-128"/>
              </a:rPr>
              <a:t>Obiettivo:</a:t>
            </a:r>
            <a:r>
              <a:rPr lang="en-US" altLang="it-IT" sz="1600">
                <a:ea typeface="ＭＳ Ｐゴシック" panose="020B0600070205080204" pitchFamily="34" charset="-128"/>
              </a:rPr>
              <a:t> analizzare l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>
                <a:ea typeface="ＭＳ Ｐゴシック" panose="020B0600070205080204" pitchFamily="34" charset="-128"/>
              </a:rPr>
              <a:t>andamento demografico della popolazione (eg, valutare l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>
                <a:ea typeface="ＭＳ Ｐゴシック" panose="020B0600070205080204" pitchFamily="34" charset="-128"/>
              </a:rPr>
              <a:t>età media dei residenti ogni 10 anni).</a:t>
            </a:r>
          </a:p>
          <a:p>
            <a:pPr lvl="1" eaLnBrk="1" hangingPunct="1"/>
            <a:r>
              <a:rPr lang="en-US" altLang="it-IT" sz="1600" b="1">
                <a:ea typeface="ＭＳ Ｐゴシック" panose="020B0600070205080204" pitchFamily="34" charset="-128"/>
              </a:rPr>
              <a:t>Risultato: </a:t>
            </a:r>
            <a:r>
              <a:rPr lang="en-US" altLang="it-IT" sz="1600">
                <a:ea typeface="ＭＳ Ｐゴシック" panose="020B0600070205080204" pitchFamily="34" charset="-128"/>
              </a:rPr>
              <a:t>si scopre che l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>
                <a:ea typeface="ＭＳ Ｐゴシック" panose="020B0600070205080204" pitchFamily="34" charset="-128"/>
              </a:rPr>
              <a:t>età media della popolazione è cresciuta in 100 anni del 5%</a:t>
            </a:r>
          </a:p>
          <a:p>
            <a:pPr lvl="1" eaLnBrk="1" hangingPunct="1"/>
            <a:r>
              <a:rPr lang="en-US" altLang="it-IT" sz="1600" b="1">
                <a:ea typeface="ＭＳ Ｐゴシック" panose="020B0600070205080204" pitchFamily="34" charset="-128"/>
              </a:rPr>
              <a:t>Rischio: </a:t>
            </a:r>
            <a:r>
              <a:rPr lang="en-US" altLang="it-IT" sz="1600">
                <a:ea typeface="ＭＳ Ｐゴシック" panose="020B0600070205080204" pitchFamily="34" charset="-128"/>
              </a:rPr>
              <a:t>alcuni dati sui decessi (soprattutto nei primi del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>
                <a:ea typeface="ＭＳ Ｐゴシック" panose="020B0600070205080204" pitchFamily="34" charset="-128"/>
              </a:rPr>
              <a:t>900) non sono stati registrati (eg, persone scomparse). </a:t>
            </a:r>
          </a:p>
          <a:p>
            <a:pPr lvl="1" eaLnBrk="1" hangingPunct="1"/>
            <a:r>
              <a:rPr lang="en-US" altLang="it-IT" sz="1600" b="1">
                <a:ea typeface="ＭＳ Ｐゴシック" panose="020B0600070205080204" pitchFamily="34" charset="-128"/>
              </a:rPr>
              <a:t>Problema: </a:t>
            </a:r>
            <a:r>
              <a:rPr lang="en-US" altLang="it-IT" sz="1600">
                <a:ea typeface="ＭＳ Ｐゴシック" panose="020B0600070205080204" pitchFamily="34" charset="-128"/>
              </a:rPr>
              <a:t>il valore calcolato può aver considerato un numero indefinito di persone ultracentenarie, alterando sensibilmente il dato aggregato.</a:t>
            </a:r>
          </a:p>
          <a:p>
            <a:pPr lvl="1" eaLnBrk="1" hangingPunct="1"/>
            <a:endParaRPr lang="en-US" altLang="it-IT" sz="1600" b="1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 sz="1600" b="1">
                <a:solidFill>
                  <a:srgbClr val="FF0000"/>
                </a:solidFill>
                <a:ea typeface="ＭＳ Ｐゴシック" panose="020B0600070205080204" pitchFamily="34" charset="-128"/>
              </a:rPr>
              <a:t>TECNICHE DI DATA QUALITY : </a:t>
            </a:r>
            <a:r>
              <a:rPr lang="en-US" altLang="it-IT" sz="1600">
                <a:ea typeface="ＭＳ Ｐゴシック" panose="020B0600070205080204" pitchFamily="34" charset="-128"/>
              </a:rPr>
              <a:t>Strumenti ed algoritmi per l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>
                <a:ea typeface="ＭＳ Ｐゴシック" panose="020B0600070205080204" pitchFamily="34" charset="-128"/>
              </a:rPr>
              <a:t>individuazione di problemi di qualità in una sorgente di dati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 sz="1600" b="1">
                <a:solidFill>
                  <a:srgbClr val="FF0000"/>
                </a:solidFill>
                <a:ea typeface="ＭＳ Ｐゴシック" panose="020B0600070205080204" pitchFamily="34" charset="-128"/>
              </a:rPr>
              <a:t>TECNICHE DI DATA CLEANSING: </a:t>
            </a:r>
            <a:r>
              <a:rPr lang="en-US" altLang="it-IT" sz="1600">
                <a:ea typeface="ＭＳ Ｐゴシック" panose="020B0600070205080204" pitchFamily="34" charset="-128"/>
              </a:rPr>
              <a:t>Strumenti ed algoritmi capaci di  ripristinare/incrementare la qualità del dato generando un dataset </a:t>
            </a:r>
            <a:r>
              <a:rPr lang="ja-JP" altLang="en-US" sz="1600">
                <a:ea typeface="ＭＳ Ｐゴシック" panose="020B0600070205080204" pitchFamily="34" charset="-128"/>
              </a:rPr>
              <a:t>“</a:t>
            </a:r>
            <a:r>
              <a:rPr lang="en-US" altLang="ja-JP" sz="1600">
                <a:ea typeface="ＭＳ Ｐゴシック" panose="020B0600070205080204" pitchFamily="34" charset="-128"/>
              </a:rPr>
              <a:t>pulito</a:t>
            </a:r>
            <a:r>
              <a:rPr lang="ja-JP" altLang="en-US" sz="1600">
                <a:ea typeface="ＭＳ Ｐゴシック" panose="020B0600070205080204" pitchFamily="34" charset="-128"/>
              </a:rPr>
              <a:t>”</a:t>
            </a:r>
            <a:endParaRPr lang="en-US" altLang="ja-JP" sz="1600">
              <a:ea typeface="ＭＳ Ｐゴシック" panose="020B0600070205080204" pitchFamily="34" charset="-128"/>
            </a:endParaRPr>
          </a:p>
          <a:p>
            <a:pPr eaLnBrk="1" hangingPunct="1"/>
            <a:endParaRPr lang="it-IT" altLang="it-IT" sz="2000">
              <a:ea typeface="ＭＳ Ｐゴシック" panose="020B0600070205080204" pitchFamily="34" charset="-128"/>
            </a:endParaRPr>
          </a:p>
          <a:p>
            <a:pPr lvl="1"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lvl="1"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lvl="1"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lvl="1"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lvl="1"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26627" name="Segnaposto numero diapositiva 3">
            <a:extLst>
              <a:ext uri="{FF2B5EF4-FFF2-40B4-BE49-F238E27FC236}">
                <a16:creationId xmlns:a16="http://schemas.microsoft.com/office/drawing/2014/main" id="{3BE9CDD4-248A-C2A5-5637-8A44E120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84B457-78C2-994D-9E93-4984127AB23F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it-IT" altLang="it-IT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egnaposto numero diapositiva 5">
            <a:extLst>
              <a:ext uri="{FF2B5EF4-FFF2-40B4-BE49-F238E27FC236}">
                <a16:creationId xmlns:a16="http://schemas.microsoft.com/office/drawing/2014/main" id="{0F02F271-1E4B-2FB4-9385-C0DB7E45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61117D-5821-E742-93CC-6C4E210E468C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it-IT" altLang="it-IT" sz="10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D49F67A-19EF-650D-DADA-71978FBFE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60525"/>
            <a:ext cx="8458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altLang="it-IT">
                <a:ea typeface="ＭＳ Ｐゴシック" panose="020B0600070205080204" pitchFamily="34" charset="-128"/>
              </a:rPr>
              <a:t>I dati possono essere analizzati a diversi livelli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Il livello dello </a:t>
            </a:r>
            <a:r>
              <a:rPr lang="it-IT" altLang="it-IT">
                <a:solidFill>
                  <a:srgbClr val="CC0000"/>
                </a:solidFill>
                <a:ea typeface="ＭＳ Ｐゴシック" panose="020B0600070205080204" pitchFamily="34" charset="-128"/>
              </a:rPr>
              <a:t>schema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Es. archivio dipendenti, archivio stipendi, ecc.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Il livello d’</a:t>
            </a:r>
            <a:r>
              <a:rPr lang="it-IT" altLang="ja-JP">
                <a:solidFill>
                  <a:srgbClr val="CC0000"/>
                </a:solidFill>
                <a:ea typeface="ＭＳ Ｐゴシック" panose="020B0600070205080204" pitchFamily="34" charset="-128"/>
              </a:rPr>
              <a:t>istanza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Es. Mario Rossi, nato a Brescia il 21-12-1977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Il livello di </a:t>
            </a:r>
            <a:r>
              <a:rPr lang="it-IT" altLang="it-IT">
                <a:solidFill>
                  <a:srgbClr val="FF0000"/>
                </a:solidFill>
                <a:ea typeface="ＭＳ Ｐゴシック" panose="020B0600070205080204" pitchFamily="34" charset="-128"/>
              </a:rPr>
              <a:t>formato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Es: la data di nascita è memorizzata con il formato GG/MM/YY invece che «5 Ottobre 1980»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altLang="it-IT">
                <a:ea typeface="ＭＳ Ｐゴシック" panose="020B0600070205080204" pitchFamily="34" charset="-128"/>
              </a:rPr>
              <a:t>L’analisi della qualità si svolge in modo diverso nei vari livelli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71DE3B4-E75A-FE2D-83CA-BC7CB5624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it-IT" altLang="it-IT" sz="3500">
                <a:ea typeface="ＭＳ Ｐゴシック" panose="020B0600070205080204" pitchFamily="34" charset="-128"/>
              </a:rPr>
              <a:t>Qualità rispetto ai livelli di analisi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egnaposto numero diapositiva 5">
            <a:extLst>
              <a:ext uri="{FF2B5EF4-FFF2-40B4-BE49-F238E27FC236}">
                <a16:creationId xmlns:a16="http://schemas.microsoft.com/office/drawing/2014/main" id="{4C156580-C30E-AF7B-6660-72286267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D8EDC2-A2A3-A543-A6D7-F577955B1912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it-IT" altLang="it-IT" sz="10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67DAB51-7FB2-BA81-CE23-631EB32A9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60525"/>
            <a:ext cx="8458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000">
                <a:ea typeface="ＭＳ Ｐゴシック" panose="020B0600070205080204" pitchFamily="34" charset="-128"/>
              </a:rPr>
              <a:t>Si riferiscono alla struttura «logica» del database, cioè alla struttura che conterrà i dati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>
                <a:ea typeface="ＭＳ Ｐゴシック" panose="020B0600070205080204" pitchFamily="34" charset="-128"/>
              </a:rPr>
              <a:t>Un RDBMS può aiutare a prevenire alcuni problemi di qualità al livello di schema fornendo degli strumenti per definire una struttura che </a:t>
            </a:r>
            <a:r>
              <a:rPr lang="it-IT" altLang="it-IT" sz="2000" i="1">
                <a:ea typeface="ＭＳ Ｐゴシック" panose="020B0600070205080204" pitchFamily="34" charset="-128"/>
              </a:rPr>
              <a:t>eviti</a:t>
            </a:r>
            <a:r>
              <a:rPr lang="it-IT" altLang="it-IT" sz="2000">
                <a:ea typeface="ＭＳ Ｐゴシック" panose="020B0600070205080204" pitchFamily="34" charset="-128"/>
              </a:rPr>
              <a:t> alcuni problemi di data quality, ad esempio:</a:t>
            </a:r>
          </a:p>
          <a:p>
            <a:pPr eaLnBrk="1" hangingPunct="1">
              <a:lnSpc>
                <a:spcPct val="90000"/>
              </a:lnSpc>
            </a:pPr>
            <a:endParaRPr lang="it-IT" altLang="it-IT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altLang="it-IT" sz="2000">
                <a:ea typeface="ＭＳ Ｐゴシック" panose="020B0600070205080204" pitchFamily="34" charset="-128"/>
              </a:rPr>
              <a:t>Gestiti dal RDBMS: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000" i="1">
                <a:ea typeface="ＭＳ Ｐゴシック" panose="020B0600070205080204" pitchFamily="34" charset="-128"/>
              </a:rPr>
              <a:t>Null entry – campo «codicefiscale» diverso da null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000" i="1">
                <a:ea typeface="ＭＳ Ｐゴシック" panose="020B0600070205080204" pitchFamily="34" charset="-128"/>
              </a:rPr>
              <a:t>Dangling entry – «id» prodotto inserito non esistente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000" i="1">
                <a:ea typeface="ＭＳ Ｐゴシック" panose="020B0600070205080204" pitchFamily="34" charset="-128"/>
              </a:rPr>
              <a:t>Duplicate detection – «codicefiscale» già presente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altLang="it-IT" sz="2000">
                <a:ea typeface="ＭＳ Ｐゴシック" panose="020B0600070205080204" pitchFamily="34" charset="-128"/>
              </a:rPr>
              <a:t>Non gestite dal RDBMS, come ad esempio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000">
                <a:ea typeface="ＭＳ Ｐゴシック" panose="020B0600070205080204" pitchFamily="34" charset="-128"/>
              </a:rPr>
              <a:t>Wrong data categorization – abbinare il campo «regione» al campo «stato»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C06C42C-95F7-D268-D7A0-B8506F670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it-IT" altLang="it-IT" sz="3500">
                <a:ea typeface="ＭＳ Ｐゴシック" panose="020B0600070205080204" pitchFamily="34" charset="-128"/>
              </a:rPr>
              <a:t>Qualche problema di data quality </a:t>
            </a:r>
            <a:br>
              <a:rPr lang="it-IT" altLang="it-IT" sz="3500">
                <a:ea typeface="ＭＳ Ｐゴシック" panose="020B0600070205080204" pitchFamily="34" charset="-128"/>
              </a:rPr>
            </a:br>
            <a:r>
              <a:rPr lang="it-IT" altLang="it-IT" sz="3500">
                <a:ea typeface="ＭＳ Ｐゴシック" panose="020B0600070205080204" pitchFamily="34" charset="-128"/>
              </a:rPr>
              <a:t>a livello di schema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egnaposto numero diapositiva 4">
            <a:extLst>
              <a:ext uri="{FF2B5EF4-FFF2-40B4-BE49-F238E27FC236}">
                <a16:creationId xmlns:a16="http://schemas.microsoft.com/office/drawing/2014/main" id="{AEF46662-81BB-8800-F7DA-701FDF6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E5C3F-14D4-834F-A578-910912D4B198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it-IT" altLang="it-IT" sz="10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A407668-88CA-78B4-9B04-27B376D82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157163"/>
            <a:ext cx="7124700" cy="690562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Lo schema</a:t>
            </a:r>
          </a:p>
        </p:txBody>
      </p:sp>
      <p:pic>
        <p:nvPicPr>
          <p:cNvPr id="29699" name="Picture 25">
            <a:extLst>
              <a:ext uri="{FF2B5EF4-FFF2-40B4-BE49-F238E27FC236}">
                <a16:creationId xmlns:a16="http://schemas.microsoft.com/office/drawing/2014/main" id="{DA6BE076-CAEF-C028-F925-DAC396782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7666038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egnaposto numero diapositiva 5">
            <a:extLst>
              <a:ext uri="{FF2B5EF4-FFF2-40B4-BE49-F238E27FC236}">
                <a16:creationId xmlns:a16="http://schemas.microsoft.com/office/drawing/2014/main" id="{6E0026C8-B928-C6FD-C770-0972C607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D4BF11-10B4-3040-AADA-35B78658F386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it-IT" altLang="it-IT" sz="10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E77EB79-90CE-1AB0-66BF-0B850D61A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60525"/>
            <a:ext cx="8458200" cy="4648200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altLang="it-IT" sz="2200">
                <a:solidFill>
                  <a:srgbClr val="0033CC"/>
                </a:solidFill>
                <a:ea typeface="ＭＳ Ｐゴシック" panose="020B0600070205080204" pitchFamily="34" charset="-128"/>
              </a:rPr>
              <a:t>Su Singoli Record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it-IT" sz="2000">
                <a:solidFill>
                  <a:srgbClr val="001F5E"/>
                </a:solidFill>
                <a:ea typeface="ＭＳ Ｐゴシック" panose="020B0600070205080204" pitchFamily="34" charset="-128"/>
              </a:rPr>
              <a:t>Missing data in a </a:t>
            </a:r>
            <a:r>
              <a:rPr lang="en-US" altLang="it-IT" sz="2000" i="1">
                <a:solidFill>
                  <a:srgbClr val="001F5E"/>
                </a:solidFill>
                <a:ea typeface="ＭＳ Ｐゴシック" panose="020B0600070205080204" pitchFamily="34" charset="-128"/>
              </a:rPr>
              <a:t>not null</a:t>
            </a:r>
            <a:r>
              <a:rPr lang="en-US" altLang="it-IT" sz="2000">
                <a:solidFill>
                  <a:srgbClr val="001F5E"/>
                </a:solidFill>
                <a:ea typeface="ＭＳ Ｐゴシック" panose="020B0600070205080204" pitchFamily="34" charset="-128"/>
              </a:rPr>
              <a:t> field – </a:t>
            </a:r>
            <a:r>
              <a:rPr lang="ja-JP" altLang="en-US" sz="2000" i="1">
                <a:solidFill>
                  <a:srgbClr val="001F5E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2000" i="1">
                <a:solidFill>
                  <a:srgbClr val="001F5E"/>
                </a:solidFill>
                <a:ea typeface="ＭＳ Ｐゴシック" panose="020B0600070205080204" pitchFamily="34" charset="-128"/>
              </a:rPr>
              <a:t>id</a:t>
            </a:r>
            <a:r>
              <a:rPr lang="ja-JP" altLang="en-US" sz="2000" i="1">
                <a:solidFill>
                  <a:srgbClr val="001F5E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2000" i="1">
                <a:solidFill>
                  <a:srgbClr val="001F5E"/>
                </a:solidFill>
                <a:ea typeface="ＭＳ Ｐゴシック" panose="020B0600070205080204" pitchFamily="34" charset="-128"/>
              </a:rPr>
              <a:t> = -9999999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it-IT" sz="2000">
                <a:solidFill>
                  <a:srgbClr val="001F5E"/>
                </a:solidFill>
                <a:ea typeface="ＭＳ Ｐゴシック" panose="020B0600070205080204" pitchFamily="34" charset="-128"/>
              </a:rPr>
              <a:t>Misspellings: </a:t>
            </a:r>
            <a:r>
              <a:rPr lang="en-US" altLang="it-IT" sz="2000" i="1">
                <a:solidFill>
                  <a:srgbClr val="001F5E"/>
                </a:solidFill>
                <a:ea typeface="ＭＳ Ｐゴシック" panose="020B0600070205080204" pitchFamily="34" charset="-128"/>
              </a:rPr>
              <a:t>Mario Rossi vs Mrio Rosi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it-IT" sz="2000">
                <a:solidFill>
                  <a:srgbClr val="001F5E"/>
                </a:solidFill>
                <a:ea typeface="ＭＳ Ｐゴシック" panose="020B0600070205080204" pitchFamily="34" charset="-128"/>
              </a:rPr>
              <a:t>Ambiguous data: </a:t>
            </a:r>
            <a:r>
              <a:rPr lang="en-US" altLang="it-IT" sz="2000" i="1">
                <a:solidFill>
                  <a:srgbClr val="001F5E"/>
                </a:solidFill>
                <a:ea typeface="ＭＳ Ｐゴシック" panose="020B0600070205080204" pitchFamily="34" charset="-128"/>
              </a:rPr>
              <a:t>Mario Rossi, Milan, UK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it-IT" sz="2200">
                <a:solidFill>
                  <a:srgbClr val="0033CC"/>
                </a:solidFill>
                <a:ea typeface="ＭＳ Ｐゴシック" panose="020B0600070205080204" pitchFamily="34" charset="-128"/>
              </a:rPr>
              <a:t>Su Record multipli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it-IT" sz="2000">
                <a:solidFill>
                  <a:srgbClr val="001F5E"/>
                </a:solidFill>
                <a:ea typeface="ＭＳ Ｐゴシック" panose="020B0600070205080204" pitchFamily="34" charset="-128"/>
              </a:rPr>
              <a:t>Duplicate records: </a:t>
            </a:r>
            <a:r>
              <a:rPr lang="en-US" altLang="it-IT" sz="2000" i="1">
                <a:solidFill>
                  <a:srgbClr val="001F5E"/>
                </a:solidFill>
                <a:ea typeface="ＭＳ Ｐゴシック" panose="020B0600070205080204" pitchFamily="34" charset="-128"/>
              </a:rPr>
              <a:t>Name:Mario Rossi, Birth:01/01/1960 and Name:Mario Rossi, Birth:01/01/1960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it-IT" sz="2000">
                <a:solidFill>
                  <a:srgbClr val="001F5E"/>
                </a:solidFill>
                <a:ea typeface="ＭＳ Ｐゴシック" panose="020B0600070205080204" pitchFamily="34" charset="-128"/>
              </a:rPr>
              <a:t>Contradicting records: </a:t>
            </a:r>
            <a:r>
              <a:rPr lang="en-US" altLang="it-IT" sz="2000" i="1">
                <a:solidFill>
                  <a:srgbClr val="001F5E"/>
                </a:solidFill>
                <a:ea typeface="ＭＳ Ｐゴシック" panose="020B0600070205080204" pitchFamily="34" charset="-128"/>
              </a:rPr>
              <a:t>Name: Mario Rossi, Birth:01/01/1950 and Name:Mario Rossi, Birth:01/01/1956</a:t>
            </a:r>
            <a:r>
              <a:rPr lang="en-US" altLang="it-IT" sz="2000">
                <a:solidFill>
                  <a:srgbClr val="001F5E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it-IT" sz="2000">
                <a:solidFill>
                  <a:srgbClr val="001F5E"/>
                </a:solidFill>
                <a:ea typeface="ＭＳ Ｐゴシック" panose="020B0600070205080204" pitchFamily="34" charset="-128"/>
              </a:rPr>
              <a:t>Non-standardized data: </a:t>
            </a:r>
            <a:r>
              <a:rPr lang="en-US" altLang="it-IT" sz="2000" i="1">
                <a:solidFill>
                  <a:srgbClr val="001F5E"/>
                </a:solidFill>
                <a:ea typeface="ＭＳ Ｐゴシック" panose="020B0600070205080204" pitchFamily="34" charset="-128"/>
              </a:rPr>
              <a:t>Mario Rossi vs Rossi, Mario</a:t>
            </a:r>
          </a:p>
          <a:p>
            <a:pPr marL="269875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it-IT" i="1">
                <a:solidFill>
                  <a:srgbClr val="001F5E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269875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it-IT" sz="2600" i="1">
              <a:solidFill>
                <a:srgbClr val="001F5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6FEFC0C-3689-83EF-690C-F28F30BDB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it-IT" altLang="it-IT" sz="3500">
                <a:ea typeface="ＭＳ Ｐゴシック" panose="020B0600070205080204" pitchFamily="34" charset="-128"/>
              </a:rPr>
              <a:t>Qualche problema di data quality </a:t>
            </a:r>
            <a:br>
              <a:rPr lang="it-IT" altLang="it-IT" sz="3500">
                <a:ea typeface="ＭＳ Ｐゴシック" panose="020B0600070205080204" pitchFamily="34" charset="-128"/>
              </a:rPr>
            </a:br>
            <a:r>
              <a:rPr lang="it-IT" altLang="it-IT" sz="3500">
                <a:ea typeface="ＭＳ Ｐゴシック" panose="020B0600070205080204" pitchFamily="34" charset="-128"/>
              </a:rPr>
              <a:t>a livello di istanza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egnaposto numero diapositiva 5">
            <a:extLst>
              <a:ext uri="{FF2B5EF4-FFF2-40B4-BE49-F238E27FC236}">
                <a16:creationId xmlns:a16="http://schemas.microsoft.com/office/drawing/2014/main" id="{0F4A0F3A-0F33-8630-DB73-96256794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301AD3-4F53-8540-B625-B9C6B6BAA905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it-IT" altLang="it-IT" sz="10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8E0562B-C6A1-65DD-C91B-C4EB07723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Istanze</a:t>
            </a:r>
          </a:p>
        </p:txBody>
      </p:sp>
      <p:graphicFrame>
        <p:nvGraphicFramePr>
          <p:cNvPr id="222063" name="Group 879">
            <a:extLst>
              <a:ext uri="{FF2B5EF4-FFF2-40B4-BE49-F238E27FC236}">
                <a16:creationId xmlns:a16="http://schemas.microsoft.com/office/drawing/2014/main" id="{DB9AA007-C635-8A96-2F2E-D856471406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844675"/>
          <a:ext cx="7427913" cy="4286256"/>
        </p:xfrm>
        <a:graphic>
          <a:graphicData uri="http://schemas.openxmlformats.org/drawingml/2006/table">
            <a:tbl>
              <a:tblPr/>
              <a:tblGrid>
                <a:gridCol w="86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cognome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nome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titolo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settore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Birindelli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Anna Maria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Socio-Demografica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Blangiardo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Gian Carlo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Socio-Demografica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Cerasi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Vittoria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Economica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Corrao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Giovanni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Socio-Demografica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Farina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Patrizia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Socio-Demografica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Lovaglio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Piergiorgio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dott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Metodologica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Manera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Matteo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Economica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Mezzanzanica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Mario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Economica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Migliorati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Sonia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Metodologica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Zavanella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Biancamaria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Economica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Fattore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Marco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dott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Economica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egnaposto numero diapositiva 5">
            <a:extLst>
              <a:ext uri="{FF2B5EF4-FFF2-40B4-BE49-F238E27FC236}">
                <a16:creationId xmlns:a16="http://schemas.microsoft.com/office/drawing/2014/main" id="{5DFB7038-10A8-BF3B-94D9-9A3C8731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D40F20-D0F4-D54E-AFFB-0688EEA37570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it-IT" altLang="it-IT" sz="10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A7BF49-61B8-221D-20AC-114556499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60525"/>
            <a:ext cx="8458200" cy="4648200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altLang="it-IT" sz="4000">
                <a:ea typeface="ＭＳ Ｐゴシック" panose="020B0600070205080204" pitchFamily="34" charset="-128"/>
              </a:rPr>
              <a:t>Schema </a:t>
            </a:r>
            <a:r>
              <a:rPr lang="en-US" altLang="it-IT" sz="4000">
                <a:ea typeface="ＭＳ Ｐゴシック" panose="020B0600070205080204" pitchFamily="34" charset="-128"/>
                <a:sym typeface="Wingdings" pitchFamily="2" charset="2"/>
              </a:rPr>
              <a:t> Istanza</a:t>
            </a:r>
          </a:p>
          <a:p>
            <a:pPr marL="1038225" lvl="2" indent="-285750" eaLnBrk="1" hangingPunct="1">
              <a:lnSpc>
                <a:spcPct val="90000"/>
              </a:lnSpc>
            </a:pPr>
            <a:r>
              <a:rPr lang="en-US" altLang="it-IT" sz="2000">
                <a:ea typeface="ＭＳ Ｐゴシック" panose="020B0600070205080204" pitchFamily="34" charset="-128"/>
                <a:sym typeface="Wingdings" pitchFamily="2" charset="2"/>
              </a:rPr>
              <a:t>Problemi di data quality a livello di schema spesso danno luogo a problemi di data quality a livello di istanza.</a:t>
            </a:r>
          </a:p>
          <a:p>
            <a:pPr marL="1038225" lvl="2" indent="-285750" eaLnBrk="1" hangingPunct="1">
              <a:lnSpc>
                <a:spcPct val="90000"/>
              </a:lnSpc>
            </a:pPr>
            <a:r>
              <a:rPr lang="en-US" altLang="it-IT" sz="2000">
                <a:ea typeface="ＭＳ Ｐゴシック" panose="020B0600070205080204" pitchFamily="34" charset="-128"/>
                <a:sym typeface="Wingdings" pitchFamily="2" charset="2"/>
              </a:rPr>
              <a:t>In questi casi correggere il problema di data quality a livello di schema è fondamentale per ottenere un miglioramento della qualità a livello di istanza che sia </a:t>
            </a:r>
            <a:r>
              <a:rPr lang="en-US" altLang="it-IT" sz="2000" i="1">
                <a:ea typeface="ＭＳ Ｐゴシック" panose="020B0600070205080204" pitchFamily="34" charset="-128"/>
                <a:sym typeface="Wingdings" pitchFamily="2" charset="2"/>
              </a:rPr>
              <a:t>duraturo. Esempio: </a:t>
            </a:r>
          </a:p>
          <a:p>
            <a:pPr marL="1331913" lvl="3" indent="-285750" eaLnBrk="1" hangingPunct="1">
              <a:lnSpc>
                <a:spcPct val="90000"/>
              </a:lnSpc>
            </a:pPr>
            <a:r>
              <a:rPr lang="en-GB" altLang="it-IT" sz="1700">
                <a:ea typeface="ＭＳ Ｐゴシック" panose="020B0600070205080204" pitchFamily="34" charset="-128"/>
                <a:sym typeface="Wingdings" pitchFamily="2" charset="2"/>
              </a:rPr>
              <a:t>Uno schema non normalizzato di un modello relazionale potrà potenzalmente generare rindondanze ed anomalie sui dati che conterrà durante il suo ciclo di vita</a:t>
            </a:r>
            <a:endParaRPr lang="en-US" altLang="it-IT" sz="1900">
              <a:ea typeface="ＭＳ Ｐゴシック" panose="020B0600070205080204" pitchFamily="34" charset="-128"/>
              <a:sym typeface="Wingdings" pitchFamily="2" charset="2"/>
            </a:endParaRP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it-IT" sz="2200">
              <a:ea typeface="ＭＳ Ｐゴシック" panose="020B0600070205080204" pitchFamily="34" charset="-128"/>
              <a:sym typeface="Wingdings" pitchFamily="2" charset="2"/>
            </a:endParaRPr>
          </a:p>
          <a:p>
            <a:pPr marL="1038225" lvl="2" indent="-285750" eaLnBrk="1" hangingPunct="1">
              <a:lnSpc>
                <a:spcPct val="90000"/>
              </a:lnSpc>
            </a:pPr>
            <a:endParaRPr lang="en-US" altLang="it-IT" sz="19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it-IT" sz="2600" i="1">
              <a:solidFill>
                <a:srgbClr val="001F5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6825B36-3B9F-D18B-F9BA-FA7479344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it-IT" altLang="it-IT" sz="3500">
                <a:ea typeface="ＭＳ Ｐゴシック" panose="020B0600070205080204" pitchFamily="34" charset="-128"/>
              </a:rPr>
              <a:t>Osservazione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egnaposto numero diapositiva 4">
            <a:extLst>
              <a:ext uri="{FF2B5EF4-FFF2-40B4-BE49-F238E27FC236}">
                <a16:creationId xmlns:a16="http://schemas.microsoft.com/office/drawing/2014/main" id="{6E838D2C-322D-136C-90C9-DF22BFAD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FB1ED8-29EF-384F-97C3-234BBD3E4D6D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it-IT" altLang="it-IT" sz="10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D023D37-A415-3345-E584-81A5749FC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122238"/>
            <a:ext cx="7327900" cy="1217612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Il formato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C1A1BFB1-D1D0-B031-BF5C-F1ECF4DFF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0389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31FA98D0-AA58-4D38-E02E-82561C8CD9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690563"/>
            <a:ext cx="6781800" cy="166052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Dimensioni della QD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egnaposto numero diapositiva 5">
            <a:extLst>
              <a:ext uri="{FF2B5EF4-FFF2-40B4-BE49-F238E27FC236}">
                <a16:creationId xmlns:a16="http://schemas.microsoft.com/office/drawing/2014/main" id="{1CFA2ED5-2E6D-BC07-4FB5-EDD56DFC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8E304A-134D-C84F-BD2C-82351C704555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it-IT" altLang="it-IT" sz="10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50F9FE06-A728-88A9-EDC2-2F813230F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60525"/>
            <a:ext cx="8458200" cy="4648200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GB" altLang="it-IT" sz="2000">
                <a:ea typeface="ＭＳ Ｐゴシック" panose="020B0600070205080204" pitchFamily="34" charset="-128"/>
              </a:rPr>
              <a:t>Una </a:t>
            </a:r>
            <a:r>
              <a:rPr lang="en-GB" altLang="it-IT" sz="2000" b="1" i="1">
                <a:ea typeface="ＭＳ Ｐゴシック" panose="020B0600070205080204" pitchFamily="34" charset="-128"/>
              </a:rPr>
              <a:t>dimensione della qualità del dato </a:t>
            </a:r>
            <a:r>
              <a:rPr lang="en-GB" altLang="it-IT" sz="2000">
                <a:ea typeface="ＭＳ Ｐゴシック" panose="020B0600070205080204" pitchFamily="34" charset="-128"/>
              </a:rPr>
              <a:t>cattura e descrive un aspetto particolare di qualità del dato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it-IT" altLang="it-IT" sz="2000">
                <a:ea typeface="ＭＳ Ｐゴシック" panose="020B0600070205080204" pitchFamily="34" charset="-128"/>
                <a:sym typeface="Wingdings" pitchFamily="2" charset="2"/>
              </a:rPr>
              <a:t>Esistono diverse dimensioni della qualità, ma è importante sottolineare che:</a:t>
            </a:r>
          </a:p>
          <a:p>
            <a:pPr marL="1038225" lvl="2" indent="-285750" eaLnBrk="1" hangingPunct="1">
              <a:lnSpc>
                <a:spcPct val="90000"/>
              </a:lnSpc>
            </a:pPr>
            <a:r>
              <a:rPr lang="en-GB" altLang="it-IT" sz="1700">
                <a:ea typeface="ＭＳ Ｐゴシック" panose="020B0600070205080204" pitchFamily="34" charset="-128"/>
                <a:sym typeface="Wingdings" pitchFamily="2" charset="2"/>
              </a:rPr>
              <a:t>Le dimensioni forniscono un’indicazione </a:t>
            </a:r>
            <a:r>
              <a:rPr lang="en-GB" altLang="it-IT" sz="1700" b="1">
                <a:ea typeface="ＭＳ Ｐゴシック" panose="020B0600070205080204" pitchFamily="34" charset="-128"/>
                <a:sym typeface="Wingdings" pitchFamily="2" charset="2"/>
              </a:rPr>
              <a:t>qualitativa</a:t>
            </a:r>
            <a:r>
              <a:rPr lang="en-GB" altLang="it-IT" sz="1700">
                <a:ea typeface="ＭＳ Ｐゴシック" panose="020B0600070205080204" pitchFamily="34" charset="-128"/>
                <a:sym typeface="Wingdings" pitchFamily="2" charset="2"/>
              </a:rPr>
              <a:t> (e </a:t>
            </a:r>
            <a:r>
              <a:rPr lang="en-GB" altLang="it-IT" sz="1700" b="1">
                <a:ea typeface="ＭＳ Ｐゴシック" panose="020B0600070205080204" pitchFamily="34" charset="-128"/>
                <a:sym typeface="Wingdings" pitchFamily="2" charset="2"/>
              </a:rPr>
              <a:t>non quantitativa</a:t>
            </a:r>
            <a:r>
              <a:rPr lang="en-GB" altLang="it-IT" sz="1700">
                <a:ea typeface="ＭＳ Ｐゴシック" panose="020B0600070205080204" pitchFamily="34" charset="-128"/>
                <a:sym typeface="Wingdings" pitchFamily="2" charset="2"/>
              </a:rPr>
              <a:t>) del dato in termini di proprietà a livello di schema, istanza e formato.</a:t>
            </a:r>
          </a:p>
          <a:p>
            <a:pPr marL="1038225" lvl="2" indent="-285750" eaLnBrk="1" hangingPunct="1">
              <a:lnSpc>
                <a:spcPct val="90000"/>
              </a:lnSpc>
            </a:pPr>
            <a:r>
              <a:rPr lang="it-IT" altLang="it-IT" sz="1700">
                <a:ea typeface="ＭＳ Ｐゴシック" panose="020B0600070205080204" pitchFamily="34" charset="-128"/>
                <a:sym typeface="Wingdings" pitchFamily="2" charset="2"/>
              </a:rPr>
              <a:t>Le dimensioni non forniscono una metrica per valutare il dato, ma ne descrivono la proprietà di interesse.</a:t>
            </a:r>
          </a:p>
          <a:p>
            <a:pPr marL="1038225" lvl="2" indent="-285750" eaLnBrk="1" hangingPunct="1">
              <a:lnSpc>
                <a:spcPct val="90000"/>
              </a:lnSpc>
            </a:pPr>
            <a:r>
              <a:rPr lang="it-IT" altLang="it-IT" sz="1700">
                <a:ea typeface="ＭＳ Ｐゴシック" panose="020B0600070205080204" pitchFamily="34" charset="-128"/>
                <a:sym typeface="Wingdings" pitchFamily="2" charset="2"/>
              </a:rPr>
              <a:t>Una volta definita la dimensione, possiamo usare qualsiasi metrica per </a:t>
            </a:r>
            <a:r>
              <a:rPr lang="it-IT" altLang="it-IT" sz="1700" i="1">
                <a:ea typeface="ＭＳ Ｐゴシック" panose="020B0600070205080204" pitchFamily="34" charset="-128"/>
                <a:sym typeface="Wingdings" pitchFamily="2" charset="2"/>
              </a:rPr>
              <a:t>misurare </a:t>
            </a:r>
            <a:r>
              <a:rPr lang="it-IT" altLang="it-IT" sz="1700">
                <a:ea typeface="ＭＳ Ｐゴシック" panose="020B0600070205080204" pitchFamily="34" charset="-128"/>
                <a:sym typeface="Wingdings" pitchFamily="2" charset="2"/>
              </a:rPr>
              <a:t>la qualità</a:t>
            </a:r>
            <a:endParaRPr lang="en-US" altLang="it-IT" sz="1900">
              <a:ea typeface="ＭＳ Ｐゴシック" panose="020B0600070205080204" pitchFamily="34" charset="-128"/>
              <a:sym typeface="Wingdings" pitchFamily="2" charset="2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it-IT" altLang="it-IT" sz="2200">
                <a:ea typeface="ＭＳ Ｐゴシック" panose="020B0600070205080204" pitchFamily="34" charset="-128"/>
              </a:rPr>
              <a:t>Le dimensioni (o caratteristiche) non sono indipendenti tra di loro:</a:t>
            </a:r>
          </a:p>
          <a:p>
            <a:pPr marL="1038225" lvl="2" indent="-285750" eaLnBrk="1" hangingPunct="1">
              <a:lnSpc>
                <a:spcPct val="90000"/>
              </a:lnSpc>
            </a:pPr>
            <a:r>
              <a:rPr lang="it-IT" altLang="it-IT" sz="1900">
                <a:ea typeface="ＭＳ Ｐゴシック" panose="020B0600070205080204" pitchFamily="34" charset="-128"/>
              </a:rPr>
              <a:t> correlazioni positive : migliorare una caratteristica migliora anche l’altra</a:t>
            </a:r>
          </a:p>
          <a:p>
            <a:pPr marL="1038225" lvl="2" indent="-285750" eaLnBrk="1" hangingPunct="1">
              <a:lnSpc>
                <a:spcPct val="90000"/>
              </a:lnSpc>
            </a:pPr>
            <a:r>
              <a:rPr lang="it-IT" altLang="it-IT" sz="1900">
                <a:ea typeface="ＭＳ Ｐゴシック" panose="020B0600070205080204" pitchFamily="34" charset="-128"/>
              </a:rPr>
              <a:t> correlazioni negative: migliorare una peggiora l’altra</a:t>
            </a:r>
          </a:p>
          <a:p>
            <a:pPr marL="1038225" lvl="2" indent="-285750" eaLnBrk="1" hangingPunct="1">
              <a:lnSpc>
                <a:spcPct val="90000"/>
              </a:lnSpc>
            </a:pPr>
            <a:r>
              <a:rPr lang="it-IT" altLang="it-IT" sz="1900" b="1">
                <a:ea typeface="ＭＳ Ｐゴシック" panose="020B0600070205080204" pitchFamily="34" charset="-128"/>
              </a:rPr>
              <a:t>E’ fondamentale decidere a quale dimensione della qualità siamo interessati!!!</a:t>
            </a:r>
          </a:p>
          <a:p>
            <a:pPr marL="1038225" lvl="2" indent="-285750" eaLnBrk="1" hangingPunct="1">
              <a:lnSpc>
                <a:spcPct val="90000"/>
              </a:lnSpc>
            </a:pPr>
            <a:endParaRPr lang="en-US" altLang="it-IT" sz="19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it-IT" sz="2600" i="1">
              <a:solidFill>
                <a:srgbClr val="001F5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60670DA-1D54-2AA8-E6F8-C3AE462A5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it-IT" altLang="it-IT" sz="3500">
                <a:ea typeface="ＭＳ Ｐゴシック" panose="020B0600070205080204" pitchFamily="34" charset="-128"/>
              </a:rPr>
              <a:t>Dimensioni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egnaposto numero diapositiva 5">
            <a:extLst>
              <a:ext uri="{FF2B5EF4-FFF2-40B4-BE49-F238E27FC236}">
                <a16:creationId xmlns:a16="http://schemas.microsoft.com/office/drawing/2014/main" id="{E9E75F64-C89E-2E56-1E19-56DF65F2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CC796D-FB4C-5142-9AB5-7A174A2DF703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it-IT" altLang="it-IT" sz="10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A349DD3-F972-B3A5-2948-904394928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7050" y="266700"/>
            <a:ext cx="7124700" cy="1079500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Agenda</a:t>
            </a:r>
          </a:p>
        </p:txBody>
      </p:sp>
      <p:sp>
        <p:nvSpPr>
          <p:cNvPr id="19459" name="Line 7">
            <a:extLst>
              <a:ext uri="{FF2B5EF4-FFF2-40B4-BE49-F238E27FC236}">
                <a16:creationId xmlns:a16="http://schemas.microsoft.com/office/drawing/2014/main" id="{AAAC48F6-8946-A5DF-0B2F-D82F3B912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938" y="24384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sp>
        <p:nvSpPr>
          <p:cNvPr id="19460" name="Line 11">
            <a:extLst>
              <a:ext uri="{FF2B5EF4-FFF2-40B4-BE49-F238E27FC236}">
                <a16:creationId xmlns:a16="http://schemas.microsoft.com/office/drawing/2014/main" id="{BBDDA34D-B3FF-7126-DCDD-FAB8BF41C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6576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sp>
        <p:nvSpPr>
          <p:cNvPr id="19461" name="Rectangle 12">
            <a:extLst>
              <a:ext uri="{FF2B5EF4-FFF2-40B4-BE49-F238E27FC236}">
                <a16:creationId xmlns:a16="http://schemas.microsoft.com/office/drawing/2014/main" id="{95FC1149-2BBF-8D97-B70E-814CF4B0E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Definizioni di base</a:t>
            </a:r>
          </a:p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Dimensioni della Qualità dei Dati</a:t>
            </a:r>
            <a:endParaRPr lang="en-GB" altLang="it-IT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Metodologie di miglioramento basate sui dati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egnaposto numero diapositiva 5">
            <a:extLst>
              <a:ext uri="{FF2B5EF4-FFF2-40B4-BE49-F238E27FC236}">
                <a16:creationId xmlns:a16="http://schemas.microsoft.com/office/drawing/2014/main" id="{797D9DE5-ACE4-1372-6C74-9E521369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5046E3-FB86-E84A-BB0C-F8BF1E6E1075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it-IT" altLang="it-IT" sz="10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AFA2F07-57CB-9B93-A70F-EE23DAE85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Qualità – Livelli di analisi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4C66BE1-5B95-A641-62F1-197A6DE3A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pPr eaLnBrk="1" hangingPunct="1"/>
            <a:r>
              <a:rPr lang="it-IT" altLang="it-IT" sz="4600">
                <a:solidFill>
                  <a:srgbClr val="FF0000"/>
                </a:solidFill>
                <a:ea typeface="ＭＳ Ｐゴシック" panose="020B0600070205080204" pitchFamily="34" charset="-128"/>
              </a:rPr>
              <a:t>Istanza</a:t>
            </a:r>
          </a:p>
          <a:p>
            <a:pPr eaLnBrk="1" hangingPunct="1">
              <a:buFont typeface="Wingdings" pitchFamily="2" charset="2"/>
              <a:buNone/>
            </a:pPr>
            <a:r>
              <a:rPr lang="it-IT" altLang="it-IT" sz="4600">
                <a:ea typeface="ＭＳ Ｐゴシック" panose="020B0600070205080204" pitchFamily="34" charset="-128"/>
              </a:rPr>
              <a:t>	Schema</a:t>
            </a:r>
          </a:p>
          <a:p>
            <a:pPr eaLnBrk="1" hangingPunct="1">
              <a:buFont typeface="Wingdings" pitchFamily="2" charset="2"/>
              <a:buNone/>
            </a:pPr>
            <a:r>
              <a:rPr lang="it-IT" altLang="it-IT" sz="4600">
                <a:ea typeface="ＭＳ Ｐゴシック" panose="020B0600070205080204" pitchFamily="34" charset="-128"/>
              </a:rPr>
              <a:t>	Formato</a:t>
            </a:r>
          </a:p>
          <a:p>
            <a:pPr eaLnBrk="1" hangingPunct="1">
              <a:buFont typeface="Wingdings" pitchFamily="2" charset="2"/>
              <a:buNone/>
            </a:pPr>
            <a:r>
              <a:rPr lang="it-IT" altLang="it-IT" sz="4600">
                <a:ea typeface="ＭＳ Ｐゴシック" panose="020B0600070205080204" pitchFamily="34" charset="-128"/>
              </a:rPr>
              <a:t>	</a:t>
            </a:r>
            <a:endParaRPr lang="en-GB" altLang="it-IT" sz="46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egnaposto numero diapositiva 5">
            <a:extLst>
              <a:ext uri="{FF2B5EF4-FFF2-40B4-BE49-F238E27FC236}">
                <a16:creationId xmlns:a16="http://schemas.microsoft.com/office/drawing/2014/main" id="{3EF54CCD-ABF3-49F0-4039-A138678A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B43686-CB55-6C46-BB04-995C2B23255A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it-IT" altLang="it-IT" sz="10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76FCC24-1A67-5AEC-C700-84BE4ECF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Alcune dimensioni importanti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5B209A7-710D-BED6-B284-6729BEBFA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PT" altLang="it-IT" sz="3500" b="1">
                <a:solidFill>
                  <a:schemeClr val="tx2"/>
                </a:solidFill>
                <a:ea typeface="ＭＳ Ｐゴシック" panose="020B0600070205080204" pitchFamily="34" charset="-128"/>
              </a:rPr>
              <a:t>Accuracy</a:t>
            </a:r>
          </a:p>
          <a:p>
            <a:pPr eaLnBrk="1" hangingPunct="1">
              <a:lnSpc>
                <a:spcPct val="80000"/>
              </a:lnSpc>
            </a:pPr>
            <a:r>
              <a:rPr lang="pt-PT" altLang="it-IT" sz="3500" b="1">
                <a:solidFill>
                  <a:schemeClr val="tx2"/>
                </a:solidFill>
                <a:ea typeface="ＭＳ Ｐゴシック" panose="020B0600070205080204" pitchFamily="34" charset="-128"/>
              </a:rPr>
              <a:t>Completeness</a:t>
            </a:r>
          </a:p>
          <a:p>
            <a:pPr eaLnBrk="1" hangingPunct="1">
              <a:lnSpc>
                <a:spcPct val="80000"/>
              </a:lnSpc>
            </a:pPr>
            <a:r>
              <a:rPr lang="pt-PT" altLang="it-IT" sz="3500">
                <a:ea typeface="ＭＳ Ｐゴシック" panose="020B0600070205080204" pitchFamily="34" charset="-128"/>
              </a:rPr>
              <a:t>Dimensioni correlate con il tempo: </a:t>
            </a:r>
          </a:p>
          <a:p>
            <a:pPr lvl="1" eaLnBrk="1" hangingPunct="1">
              <a:lnSpc>
                <a:spcPct val="80000"/>
              </a:lnSpc>
            </a:pPr>
            <a:r>
              <a:rPr lang="pt-PT" altLang="it-IT" sz="3500" b="1">
                <a:solidFill>
                  <a:schemeClr val="tx2"/>
                </a:solidFill>
                <a:ea typeface="ＭＳ Ｐゴシック" panose="020B0600070205080204" pitchFamily="34" charset="-128"/>
              </a:rPr>
              <a:t>Currency, Timeliness</a:t>
            </a:r>
            <a:r>
              <a:rPr lang="pt-PT" altLang="it-IT" sz="3500">
                <a:ea typeface="ＭＳ Ｐゴシック" panose="020B0600070205080204" pitchFamily="34" charset="-128"/>
              </a:rPr>
              <a:t>, </a:t>
            </a:r>
            <a:r>
              <a:rPr lang="pt-PT" altLang="it-IT" sz="3500" b="1">
                <a:solidFill>
                  <a:schemeClr val="tx2"/>
                </a:solidFill>
                <a:ea typeface="ＭＳ Ｐゴシック" panose="020B0600070205080204" pitchFamily="34" charset="-128"/>
              </a:rPr>
              <a:t>Volatility</a:t>
            </a:r>
          </a:p>
          <a:p>
            <a:pPr eaLnBrk="1" hangingPunct="1">
              <a:lnSpc>
                <a:spcPct val="80000"/>
              </a:lnSpc>
            </a:pPr>
            <a:r>
              <a:rPr lang="pt-PT" altLang="it-IT" sz="3500" b="1">
                <a:solidFill>
                  <a:schemeClr val="tx2"/>
                </a:solidFill>
                <a:ea typeface="ＭＳ Ｐゴシック" panose="020B0600070205080204" pitchFamily="34" charset="-128"/>
              </a:rPr>
              <a:t>Consistency</a:t>
            </a:r>
          </a:p>
          <a:p>
            <a:pPr eaLnBrk="1" hangingPunct="1">
              <a:lnSpc>
                <a:spcPct val="80000"/>
              </a:lnSpc>
            </a:pPr>
            <a:endParaRPr lang="pt-PT" altLang="it-IT" sz="3500" b="1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pt-PT" altLang="it-IT" sz="3500" b="1">
              <a:solidFill>
                <a:schemeClr val="tx2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1B12DB50-6A91-DA61-2759-86D373A0C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387350"/>
            <a:ext cx="7543800" cy="1295400"/>
          </a:xfrm>
        </p:spPr>
        <p:txBody>
          <a:bodyPr/>
          <a:lstStyle/>
          <a:p>
            <a:pPr eaLnBrk="1" hangingPunct="1"/>
            <a:r>
              <a:rPr lang="pt-PT" altLang="it-IT">
                <a:ea typeface="ＭＳ Ｐゴシック" panose="020B0600070205080204" pitchFamily="34" charset="-128"/>
              </a:rPr>
              <a:t>Accuracy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1A255D6D-56DE-FEC0-A275-A935F50CF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PT" altLang="it-IT" sz="2400">
                <a:solidFill>
                  <a:schemeClr val="tx2"/>
                </a:solidFill>
                <a:ea typeface="ＭＳ Ｐゴシック" panose="020B0600070205080204" pitchFamily="34" charset="-128"/>
              </a:rPr>
              <a:t>Vicinanza tra i valori </a:t>
            </a:r>
            <a:r>
              <a:rPr lang="pt-PT" altLang="it-IT" sz="2400" b="1" i="1">
                <a:solidFill>
                  <a:schemeClr val="tx2"/>
                </a:solidFill>
                <a:ea typeface="ＭＳ Ｐゴシック" panose="020B0600070205080204" pitchFamily="34" charset="-128"/>
              </a:rPr>
              <a:t>v</a:t>
            </a:r>
            <a:r>
              <a:rPr lang="pt-PT" altLang="it-IT" sz="2400">
                <a:solidFill>
                  <a:schemeClr val="tx2"/>
                </a:solidFill>
                <a:ea typeface="ＭＳ Ｐゴシック" panose="020B0600070205080204" pitchFamily="34" charset="-128"/>
              </a:rPr>
              <a:t> e </a:t>
            </a:r>
            <a:r>
              <a:rPr lang="pt-PT" altLang="it-IT" sz="2400" b="1" i="1">
                <a:solidFill>
                  <a:schemeClr val="tx2"/>
                </a:solidFill>
                <a:ea typeface="ＭＳ Ｐゴシック" panose="020B0600070205080204" pitchFamily="34" charset="-128"/>
              </a:rPr>
              <a:t>v’</a:t>
            </a:r>
            <a:r>
              <a:rPr lang="pt-PT" altLang="ja-JP" sz="2400">
                <a:solidFill>
                  <a:schemeClr val="tx2"/>
                </a:solidFill>
                <a:ea typeface="ＭＳ Ｐゴシック" panose="020B0600070205080204" pitchFamily="34" charset="-128"/>
              </a:rPr>
              <a:t>, considerato come la rappresentazione corretta del fenonemo reale che </a:t>
            </a:r>
            <a:r>
              <a:rPr lang="pt-PT" altLang="ja-JP" sz="2400" b="1" i="1">
                <a:solidFill>
                  <a:schemeClr val="tx2"/>
                </a:solidFill>
                <a:ea typeface="ＭＳ Ｐゴシック" panose="020B0600070205080204" pitchFamily="34" charset="-128"/>
              </a:rPr>
              <a:t>v</a:t>
            </a:r>
            <a:r>
              <a:rPr lang="pt-PT" altLang="ja-JP" sz="2400">
                <a:solidFill>
                  <a:schemeClr val="tx2"/>
                </a:solidFill>
                <a:ea typeface="ＭＳ Ｐゴシック" panose="020B0600070205080204" pitchFamily="34" charset="-128"/>
              </a:rPr>
              <a:t> intende rappresentare</a:t>
            </a:r>
          </a:p>
          <a:p>
            <a:pPr lvl="1" eaLnBrk="1" hangingPunct="1">
              <a:lnSpc>
                <a:spcPct val="80000"/>
              </a:lnSpc>
            </a:pPr>
            <a:r>
              <a:rPr lang="pt-PT" altLang="it-IT" sz="2000">
                <a:ea typeface="ＭＳ Ｐゴシック" panose="020B0600070205080204" pitchFamily="34" charset="-128"/>
              </a:rPr>
              <a:t>Es: data una persona con nome “John”, v’=John è corretto, v=Jhn è incorretto</a:t>
            </a:r>
          </a:p>
          <a:p>
            <a:pPr eaLnBrk="1" hangingPunct="1">
              <a:lnSpc>
                <a:spcPct val="80000"/>
              </a:lnSpc>
            </a:pPr>
            <a:r>
              <a:rPr lang="pt-PT" altLang="it-IT" sz="2400" b="1">
                <a:solidFill>
                  <a:schemeClr val="tx2"/>
                </a:solidFill>
                <a:ea typeface="ＭＳ Ｐゴシック" panose="020B0600070205080204" pitchFamily="34" charset="-128"/>
              </a:rPr>
              <a:t>Syntatic accuracy</a:t>
            </a:r>
            <a:r>
              <a:rPr lang="pt-PT" altLang="it-IT" sz="2400">
                <a:ea typeface="ＭＳ Ｐゴシック" panose="020B0600070205080204" pitchFamily="34" charset="-128"/>
              </a:rPr>
              <a:t>: vicinanza di </a:t>
            </a:r>
            <a:r>
              <a:rPr lang="pt-PT" altLang="it-IT" sz="2400" b="1" i="1">
                <a:ea typeface="ＭＳ Ｐゴシック" panose="020B0600070205080204" pitchFamily="34" charset="-128"/>
              </a:rPr>
              <a:t>v</a:t>
            </a:r>
            <a:r>
              <a:rPr lang="pt-PT" altLang="it-IT" sz="2400">
                <a:ea typeface="ＭＳ Ｐゴシック" panose="020B0600070205080204" pitchFamily="34" charset="-128"/>
              </a:rPr>
              <a:t> ad un valore </a:t>
            </a:r>
            <a:r>
              <a:rPr lang="pt-PT" altLang="it-IT" sz="2400" b="1" i="1">
                <a:ea typeface="ＭＳ Ｐゴシック" panose="020B0600070205080204" pitchFamily="34" charset="-128"/>
              </a:rPr>
              <a:t>v’</a:t>
            </a:r>
            <a:r>
              <a:rPr lang="pt-PT" altLang="ja-JP" sz="2400">
                <a:ea typeface="ＭＳ Ｐゴシック" panose="020B0600070205080204" pitchFamily="34" charset="-128"/>
              </a:rPr>
              <a:t> </a:t>
            </a:r>
            <a:r>
              <a:rPr lang="pt-PT" altLang="ja-JP" sz="2400" b="1">
                <a:ea typeface="ＭＳ Ｐゴシック" panose="020B0600070205080204" pitchFamily="34" charset="-128"/>
              </a:rPr>
              <a:t>contenuto</a:t>
            </a:r>
            <a:r>
              <a:rPr lang="pt-PT" altLang="ja-JP" sz="2400">
                <a:ea typeface="ＭＳ Ｐゴシック" panose="020B0600070205080204" pitchFamily="34" charset="-128"/>
              </a:rPr>
              <a:t> in un dominio finito D</a:t>
            </a:r>
          </a:p>
          <a:p>
            <a:pPr lvl="1" eaLnBrk="1" hangingPunct="1">
              <a:lnSpc>
                <a:spcPct val="80000"/>
              </a:lnSpc>
            </a:pPr>
            <a:r>
              <a:rPr lang="pt-PT" altLang="it-IT" sz="2000">
                <a:ea typeface="ＭＳ Ｐゴシック" panose="020B0600070205080204" pitchFamily="34" charset="-128"/>
              </a:rPr>
              <a:t>Es: se v=Jack, anche se v’=John , v è considerato sintatticamente corretto perchè appare nel dominio di nomi D</a:t>
            </a:r>
          </a:p>
          <a:p>
            <a:pPr lvl="1" eaLnBrk="1" hangingPunct="1">
              <a:lnSpc>
                <a:spcPct val="80000"/>
              </a:lnSpc>
            </a:pPr>
            <a:r>
              <a:rPr lang="pt-PT" altLang="it-IT" sz="2000">
                <a:ea typeface="ＭＳ Ｐゴシック" panose="020B0600070205080204" pitchFamily="34" charset="-128"/>
              </a:rPr>
              <a:t>Es: se il valore v=Andra, il nome in D più accurato potrebbe essere “Andrea” poichè la distanza tra “Andra” ed “Andrea” è pari a 1. </a:t>
            </a:r>
          </a:p>
          <a:p>
            <a:pPr lvl="1" eaLnBrk="1" hangingPunct="1">
              <a:lnSpc>
                <a:spcPct val="80000"/>
              </a:lnSpc>
            </a:pPr>
            <a:r>
              <a:rPr lang="pt-PT" altLang="it-IT" sz="2000">
                <a:ea typeface="ＭＳ Ｐゴシック" panose="020B0600070205080204" pitchFamily="34" charset="-128"/>
              </a:rPr>
              <a:t>Si può valutare anche senza conoscere il valore reale </a:t>
            </a:r>
            <a:r>
              <a:rPr lang="pt-PT" altLang="it-IT" sz="2000" b="1">
                <a:ea typeface="ＭＳ Ｐゴシック" panose="020B0600070205080204" pitchFamily="34" charset="-128"/>
              </a:rPr>
              <a:t>v’</a:t>
            </a:r>
          </a:p>
          <a:p>
            <a:pPr eaLnBrk="1" hangingPunct="1">
              <a:lnSpc>
                <a:spcPct val="80000"/>
              </a:lnSpc>
            </a:pPr>
            <a:r>
              <a:rPr lang="pt-PT" altLang="it-IT" sz="2400" b="1">
                <a:solidFill>
                  <a:schemeClr val="tx2"/>
                </a:solidFill>
                <a:ea typeface="ＭＳ Ｐゴシック" panose="020B0600070205080204" pitchFamily="34" charset="-128"/>
              </a:rPr>
              <a:t>Semantic accuracy</a:t>
            </a:r>
            <a:r>
              <a:rPr lang="pt-PT" altLang="it-IT" sz="2400">
                <a:ea typeface="ＭＳ Ｐゴシック" panose="020B0600070205080204" pitchFamily="34" charset="-128"/>
              </a:rPr>
              <a:t>: vicinanza tra il valore </a:t>
            </a:r>
            <a:r>
              <a:rPr lang="pt-PT" altLang="it-IT" sz="2400" b="1">
                <a:ea typeface="ＭＳ Ｐゴシック" panose="020B0600070205080204" pitchFamily="34" charset="-128"/>
              </a:rPr>
              <a:t>v</a:t>
            </a:r>
            <a:r>
              <a:rPr lang="pt-PT" altLang="it-IT" sz="2400">
                <a:ea typeface="ＭＳ Ｐゴシック" panose="020B0600070205080204" pitchFamily="34" charset="-128"/>
              </a:rPr>
              <a:t> ed il valore </a:t>
            </a:r>
            <a:r>
              <a:rPr lang="pt-PT" altLang="it-IT" sz="2400" b="1" i="1">
                <a:ea typeface="ＭＳ Ｐゴシック" panose="020B0600070205080204" pitchFamily="34" charset="-128"/>
              </a:rPr>
              <a:t>v’ </a:t>
            </a:r>
            <a:r>
              <a:rPr lang="pt-PT" altLang="it-IT" sz="2400" b="1">
                <a:ea typeface="ＭＳ Ｐゴシック" panose="020B0600070205080204" pitchFamily="34" charset="-128"/>
              </a:rPr>
              <a:t>reale</a:t>
            </a:r>
            <a:endParaRPr lang="pt-PT" altLang="it-IT" sz="2400" b="1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PT" altLang="it-IT" sz="2000">
                <a:ea typeface="ＭＳ Ｐゴシック" panose="020B0600070205080204" pitchFamily="34" charset="-128"/>
              </a:rPr>
              <a:t>Misurato con “Si,No”, oppure “Corretto,Incorretto”</a:t>
            </a:r>
          </a:p>
          <a:p>
            <a:pPr lvl="1" eaLnBrk="1" hangingPunct="1">
              <a:lnSpc>
                <a:spcPct val="80000"/>
              </a:lnSpc>
            </a:pPr>
            <a:r>
              <a:rPr lang="pt-PT" altLang="it-IT" sz="2000">
                <a:ea typeface="ＭＳ Ｐゴシック" panose="020B0600070205080204" pitchFamily="34" charset="-128"/>
              </a:rPr>
              <a:t>Coincide con il concetto di  </a:t>
            </a:r>
            <a:r>
              <a:rPr lang="pt-PT" altLang="it-IT" sz="2000">
                <a:solidFill>
                  <a:schemeClr val="accent2"/>
                </a:solidFill>
                <a:ea typeface="ＭＳ Ｐゴシック" panose="020B0600070205080204" pitchFamily="34" charset="-128"/>
              </a:rPr>
              <a:t>correctness</a:t>
            </a:r>
          </a:p>
          <a:p>
            <a:pPr lvl="1" eaLnBrk="1" hangingPunct="1">
              <a:lnSpc>
                <a:spcPct val="80000"/>
              </a:lnSpc>
            </a:pPr>
            <a:r>
              <a:rPr lang="pt-PT" altLang="it-IT" sz="2000">
                <a:ea typeface="ＭＳ Ｐゴシック" panose="020B0600070205080204" pitchFamily="34" charset="-128"/>
              </a:rPr>
              <a:t>Per valutarlo è fondamentale conoscere il valore reale </a:t>
            </a:r>
            <a:r>
              <a:rPr lang="pt-PT" altLang="it-IT" sz="2000" b="1">
                <a:ea typeface="ＭＳ Ｐゴシック" panose="020B0600070205080204" pitchFamily="34" charset="-128"/>
              </a:rPr>
              <a:t>v’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8016BDA3-F606-1F39-6FD4-6D46840CE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387350"/>
            <a:ext cx="7543800" cy="1295400"/>
          </a:xfrm>
        </p:spPr>
        <p:txBody>
          <a:bodyPr/>
          <a:lstStyle/>
          <a:p>
            <a:pPr eaLnBrk="1" hangingPunct="1"/>
            <a:r>
              <a:rPr lang="pt-PT" altLang="it-IT">
                <a:ea typeface="ＭＳ Ｐゴシック" panose="020B0600070205080204" pitchFamily="34" charset="-128"/>
              </a:rPr>
              <a:t>Granularità dell’Accuracy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326E42E3-FE78-ED46-098F-3CFE0FC70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7885113" cy="5399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PT" altLang="it-IT" sz="2800">
                <a:solidFill>
                  <a:schemeClr val="tx2"/>
                </a:solidFill>
                <a:ea typeface="ＭＳ Ｐゴシック" panose="020B0600070205080204" pitchFamily="34" charset="-128"/>
              </a:rPr>
              <a:t>Si può valutare l’accuracy a diversi livelli di granularità rispetto a:</a:t>
            </a:r>
          </a:p>
          <a:p>
            <a:pPr lvl="1" eaLnBrk="1" hangingPunct="1"/>
            <a:r>
              <a:rPr lang="pt-PT" altLang="it-IT">
                <a:ea typeface="ＭＳ Ｐゴシック" panose="020B0600070205080204" pitchFamily="34" charset="-128"/>
              </a:rPr>
              <a:t>Un singolo </a:t>
            </a:r>
            <a:r>
              <a:rPr lang="pt-PT" altLang="it-IT" b="1">
                <a:ea typeface="ＭＳ Ｐゴシック" panose="020B0600070205080204" pitchFamily="34" charset="-128"/>
              </a:rPr>
              <a:t>valore di un attributo</a:t>
            </a:r>
          </a:p>
          <a:p>
            <a:pPr lvl="1" eaLnBrk="1" hangingPunct="1"/>
            <a:r>
              <a:rPr lang="pt-PT" altLang="it-IT">
                <a:ea typeface="ＭＳ Ｐゴシック" panose="020B0600070205080204" pitchFamily="34" charset="-128"/>
              </a:rPr>
              <a:t>Un singolo </a:t>
            </a:r>
            <a:r>
              <a:rPr lang="pt-PT" altLang="it-IT" b="1">
                <a:ea typeface="ＭＳ Ｐゴシック" panose="020B0600070205080204" pitchFamily="34" charset="-128"/>
              </a:rPr>
              <a:t>attributo/colonna </a:t>
            </a:r>
            <a:r>
              <a:rPr lang="pt-PT" altLang="it-IT">
                <a:ea typeface="ＭＳ Ｐゴシック" panose="020B0600070205080204" pitchFamily="34" charset="-128"/>
              </a:rPr>
              <a:t>di un DB</a:t>
            </a:r>
          </a:p>
          <a:p>
            <a:pPr lvl="1" eaLnBrk="1" hangingPunct="1"/>
            <a:r>
              <a:rPr lang="pt-PT" altLang="it-IT">
                <a:ea typeface="ＭＳ Ｐゴシック" panose="020B0600070205080204" pitchFamily="34" charset="-128"/>
              </a:rPr>
              <a:t>Una relazione di un DB</a:t>
            </a:r>
          </a:p>
          <a:p>
            <a:pPr lvl="1" eaLnBrk="1" hangingPunct="1"/>
            <a:r>
              <a:rPr lang="pt-PT" altLang="it-IT">
                <a:ea typeface="ＭＳ Ｐゴシック" panose="020B0600070205080204" pitchFamily="34" charset="-128"/>
              </a:rPr>
              <a:t>L’intero DB</a:t>
            </a:r>
          </a:p>
          <a:p>
            <a:pPr eaLnBrk="1" hangingPunct="1">
              <a:lnSpc>
                <a:spcPct val="80000"/>
              </a:lnSpc>
            </a:pPr>
            <a:endParaRPr lang="pt-PT" altLang="it-IT" sz="2000" b="1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F7D6322-B025-5B42-4A76-CEB9F0338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7543800" cy="1295401"/>
          </a:xfrm>
        </p:spPr>
        <p:txBody>
          <a:bodyPr/>
          <a:lstStyle/>
          <a:p>
            <a:pPr eaLnBrk="1" hangingPunct="1"/>
            <a:r>
              <a:rPr lang="pt-PT" altLang="it-IT" dirty="0" err="1">
                <a:ea typeface="ＭＳ Ｐゴシック" panose="020B0600070205080204" pitchFamily="34" charset="-128"/>
              </a:rPr>
              <a:t>Completeness</a:t>
            </a:r>
            <a:endParaRPr lang="pt-PT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EF731109-F454-8600-A105-B700486DA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29600" cy="4530725"/>
          </a:xfrm>
        </p:spPr>
        <p:txBody>
          <a:bodyPr/>
          <a:lstStyle/>
          <a:p>
            <a:pPr eaLnBrk="1" hangingPunct="1"/>
            <a:r>
              <a:rPr lang="pt-PT" altLang="it-IT" sz="2800">
                <a:ea typeface="ＭＳ Ｐゴシック" panose="020B0600070205080204" pitchFamily="34" charset="-128"/>
              </a:rPr>
              <a:t>“Descrive quanto un dato è sufficientemente ampio, profondo ed adeguato per il nostro obiettivo”</a:t>
            </a:r>
          </a:p>
          <a:p>
            <a:pPr eaLnBrk="1" hangingPunct="1"/>
            <a:r>
              <a:rPr lang="pt-PT" altLang="it-IT" sz="2800">
                <a:ea typeface="ＭＳ Ｐゴシック" panose="020B0600070205080204" pitchFamily="34" charset="-128"/>
              </a:rPr>
              <a:t>Tre Tipologie:</a:t>
            </a:r>
          </a:p>
          <a:p>
            <a:pPr lvl="1" eaLnBrk="1" hangingPunct="1"/>
            <a:r>
              <a:rPr lang="pt-PT" altLang="it-IT" sz="2200" b="1">
                <a:solidFill>
                  <a:schemeClr val="accent2"/>
                </a:solidFill>
                <a:ea typeface="ＭＳ Ｐゴシック" panose="020B0600070205080204" pitchFamily="34" charset="-128"/>
              </a:rPr>
              <a:t>Schema completeness</a:t>
            </a:r>
            <a:r>
              <a:rPr lang="pt-PT" altLang="it-IT" sz="2200">
                <a:ea typeface="ＭＳ Ｐゴシック" panose="020B0600070205080204" pitchFamily="34" charset="-128"/>
              </a:rPr>
              <a:t>: valuta quanto i concetti e le proprietà sono modellati nello schema del database</a:t>
            </a:r>
          </a:p>
          <a:p>
            <a:pPr lvl="1" eaLnBrk="1" hangingPunct="1"/>
            <a:r>
              <a:rPr lang="pt-PT" altLang="it-IT" sz="2200" b="1">
                <a:solidFill>
                  <a:schemeClr val="accent2"/>
                </a:solidFill>
                <a:ea typeface="ＭＳ Ｐゴシック" panose="020B0600070205080204" pitchFamily="34" charset="-128"/>
              </a:rPr>
              <a:t>Column completeness</a:t>
            </a:r>
            <a:r>
              <a:rPr lang="pt-PT" altLang="it-IT" sz="2200">
                <a:ea typeface="ＭＳ Ｐゴシック" panose="020B0600070205080204" pitchFamily="34" charset="-128"/>
              </a:rPr>
              <a:t>: valuta i valori mancanti per una specifica proprietà a livello di colonna di una tabella</a:t>
            </a:r>
          </a:p>
          <a:p>
            <a:pPr lvl="1" eaLnBrk="1" hangingPunct="1"/>
            <a:r>
              <a:rPr lang="pt-PT" altLang="it-IT" sz="2200" b="1">
                <a:solidFill>
                  <a:schemeClr val="accent2"/>
                </a:solidFill>
                <a:ea typeface="ＭＳ Ｐゴシック" panose="020B0600070205080204" pitchFamily="34" charset="-128"/>
              </a:rPr>
              <a:t>Population completeness</a:t>
            </a:r>
            <a:r>
              <a:rPr lang="pt-PT" altLang="it-IT" sz="2200">
                <a:ea typeface="ＭＳ Ｐゴシック" panose="020B0600070205080204" pitchFamily="34" charset="-128"/>
              </a:rPr>
              <a:t>: valuta valori mancanti rispetto ad una popolazione di riferimento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57FA057-EA87-4064-4C83-C09E0619F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it-IT">
                <a:ea typeface="ＭＳ Ｐゴシック" panose="020B0600070205080204" pitchFamily="34" charset="-128"/>
              </a:rPr>
              <a:t>Completeness per dati relazionali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80615C0E-A711-6709-D1FF-392F43723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686800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pt-PT" altLang="it-IT" sz="26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pt-PT" altLang="it-IT" sz="2600">
                <a:ea typeface="ＭＳ Ｐゴシック" panose="020B0600070205080204" pitchFamily="34" charset="-128"/>
              </a:rPr>
              <a:t>La completeness di una tabella descrive quanto quella tabella è capace di rappresentare il fenonemo del mondo reale </a:t>
            </a:r>
          </a:p>
          <a:p>
            <a:pPr eaLnBrk="1" hangingPunct="1">
              <a:lnSpc>
                <a:spcPct val="90000"/>
              </a:lnSpc>
            </a:pPr>
            <a:r>
              <a:rPr lang="pt-PT" altLang="it-IT" sz="2600">
                <a:ea typeface="ＭＳ Ｐゴシック" panose="020B0600070205080204" pitchFamily="34" charset="-128"/>
              </a:rPr>
              <a:t>Si può caratterizzare rispetto a: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it-IT" sz="2200" b="1">
                <a:solidFill>
                  <a:srgbClr val="0033CC"/>
                </a:solidFill>
                <a:ea typeface="ＭＳ Ｐゴシック" panose="020B0600070205080204" pitchFamily="34" charset="-128"/>
              </a:rPr>
              <a:t>Presenza/Assenza di valori </a:t>
            </a:r>
            <a:r>
              <a:rPr lang="pt-PT" altLang="it-IT" sz="2200" b="1" i="1">
                <a:solidFill>
                  <a:srgbClr val="0033CC"/>
                </a:solidFill>
                <a:ea typeface="ＭＳ Ｐゴシック" panose="020B0600070205080204" pitchFamily="34" charset="-128"/>
              </a:rPr>
              <a:t>null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it-IT" sz="2200" b="1">
                <a:solidFill>
                  <a:srgbClr val="0033CC"/>
                </a:solidFill>
                <a:ea typeface="ＭＳ Ｐゴシック" panose="020B0600070205080204" pitchFamily="34" charset="-128"/>
              </a:rPr>
              <a:t>Valore </a:t>
            </a:r>
            <a:r>
              <a:rPr lang="pt-PT" altLang="it-IT" sz="2200" b="1" i="1">
                <a:solidFill>
                  <a:srgbClr val="0033CC"/>
                </a:solidFill>
                <a:ea typeface="ＭＳ Ｐゴシック" panose="020B0600070205080204" pitchFamily="34" charset="-128"/>
              </a:rPr>
              <a:t>null</a:t>
            </a:r>
            <a:r>
              <a:rPr lang="pt-PT" altLang="it-IT" sz="2200" b="1">
                <a:solidFill>
                  <a:srgbClr val="0033CC"/>
                </a:solidFill>
                <a:ea typeface="ＭＳ Ｐゴシック" panose="020B0600070205080204" pitchFamily="34" charset="-128"/>
              </a:rPr>
              <a:t> indica che un dato è andato perduto/non è stato osservato o non è disponibile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altLang="it-IT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Esempio</a:t>
            </a:r>
            <a:r>
              <a:rPr lang="pt-PT" altLang="it-IT" sz="2400">
                <a:ea typeface="ＭＳ Ｐゴシック" panose="020B0600070205080204" pitchFamily="34" charset="-128"/>
              </a:rPr>
              <a:t>: Person(name, surname, birthdate, email), se email è nullo ci sono diversi scenari possibili: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pt-PT" altLang="it-IT" sz="2400">
                <a:ea typeface="ＭＳ Ｐゴシック" panose="020B0600070205080204" pitchFamily="34" charset="-128"/>
              </a:rPr>
              <a:t>La persona non possiede una email (non c’è incompleteness in tal caso).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pt-PT" altLang="it-IT" sz="2400">
                <a:ea typeface="ＭＳ Ｐゴシック" panose="020B0600070205080204" pitchFamily="34" charset="-128"/>
              </a:rPr>
              <a:t>Email esistente ma non nota (incompletenss),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pt-PT" altLang="it-IT" sz="2400">
                <a:ea typeface="ＭＳ Ｐゴシック" panose="020B0600070205080204" pitchFamily="34" charset="-128"/>
              </a:rPr>
              <a:t>Non si sa se la persona possiede una email  (completeness o incompleteness)?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261C96D-1086-5D8E-196A-B73A65F05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it-IT">
                <a:ea typeface="ＭＳ Ｐゴシック" panose="020B0600070205080204" pitchFamily="34" charset="-128"/>
              </a:rPr>
              <a:t>Completeness per dati relazionali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FBE50353-41B5-C727-5731-09E337631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686800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pt-PT" altLang="it-IT" sz="26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pt-PT" altLang="it-IT" sz="2600">
                <a:ea typeface="ＭＳ Ｐゴシック" panose="020B0600070205080204" pitchFamily="34" charset="-128"/>
              </a:rPr>
              <a:t>Per questo motivo, quando si ragiona con i dati è necessario fare delle assunzioni:</a:t>
            </a:r>
          </a:p>
          <a:p>
            <a:pPr eaLnBrk="1" hangingPunct="1">
              <a:lnSpc>
                <a:spcPct val="90000"/>
              </a:lnSpc>
            </a:pPr>
            <a:r>
              <a:rPr lang="pt-PT" altLang="it-IT" sz="2600">
                <a:ea typeface="ＭＳ Ｐゴシック" panose="020B0600070205080204" pitchFamily="34" charset="-128"/>
              </a:rPr>
              <a:t>Open World Assumption (OWA):</a:t>
            </a:r>
            <a:endParaRPr lang="pt-PT" altLang="it-IT" sz="240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pt-PT" altLang="it-IT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Non possiamo dire nulla circa la verità o la falsità di una informazione NON contenuta in alcuna tupla della nostra relazione</a:t>
            </a:r>
          </a:p>
          <a:p>
            <a:pPr eaLnBrk="1" hangingPunct="1">
              <a:lnSpc>
                <a:spcPct val="90000"/>
              </a:lnSpc>
            </a:pPr>
            <a:r>
              <a:rPr lang="pt-PT" altLang="it-IT" sz="2600">
                <a:ea typeface="ＭＳ Ｐゴシック" panose="020B0600070205080204" pitchFamily="34" charset="-128"/>
              </a:rPr>
              <a:t>Closed World Assumpion (CWA):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it-IT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Solo i valori presenti nella relazione rappresentano la verità/falsità dei dati reali. 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it-IT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Tutto quello che non possiamo valutare poichè non contenuto nel database si assume FALSO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it-IT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Il “mondo” inizia e finisce nella nostra base di conoscenza</a:t>
            </a:r>
            <a:endParaRPr lang="pt-PT" altLang="it-IT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9E9BD80D-E547-5098-09DA-BD0FA3E57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686800" cy="1139825"/>
          </a:xfrm>
        </p:spPr>
        <p:txBody>
          <a:bodyPr/>
          <a:lstStyle/>
          <a:p>
            <a:pPr eaLnBrk="1" hangingPunct="1"/>
            <a:r>
              <a:rPr lang="pt-PT" altLang="it-IT" sz="3800">
                <a:ea typeface="ＭＳ Ｐゴシック" panose="020B0600070205080204" pitchFamily="34" charset="-128"/>
              </a:rPr>
              <a:t>Accuracy: Esempio </a:t>
            </a:r>
          </a:p>
        </p:txBody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FBE812A0-FB65-9203-C097-5BACBA4F9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11663"/>
          </a:xfrm>
        </p:spPr>
        <p:txBody>
          <a:bodyPr/>
          <a:lstStyle/>
          <a:p>
            <a:pPr eaLnBrk="1" hangingPunct="1">
              <a:defRPr/>
            </a:pPr>
            <a:r>
              <a:rPr lang="pt-PT" sz="2600" b="1" dirty="0">
                <a:solidFill>
                  <a:schemeClr val="tx2"/>
                </a:solidFill>
                <a:ea typeface="+mn-ea"/>
              </a:rPr>
              <a:t>Modello con valori nulli e CWA</a:t>
            </a:r>
          </a:p>
          <a:p>
            <a:pPr eaLnBrk="1" hangingPunct="1">
              <a:defRPr/>
            </a:pPr>
            <a:r>
              <a:rPr lang="pt-PT" sz="2600" b="1" dirty="0">
                <a:solidFill>
                  <a:schemeClr val="tx2"/>
                </a:solidFill>
                <a:ea typeface="+mn-ea"/>
              </a:rPr>
              <a:t>Possiamo valutare rispetto a:</a:t>
            </a:r>
          </a:p>
          <a:p>
            <a:pPr lvl="1" eaLnBrk="1" hangingPunct="1">
              <a:defRPr/>
            </a:pPr>
            <a:r>
              <a:rPr lang="pt-PT" sz="2200" b="1" dirty="0">
                <a:solidFill>
                  <a:srgbClr val="0033CC"/>
                </a:solidFill>
              </a:rPr>
              <a:t>Valore</a:t>
            </a:r>
            <a:r>
              <a:rPr lang="pt-PT" sz="2200" dirty="0"/>
              <a:t>: per descrivere la presenza di valori nulli in qualche campo di una tupla</a:t>
            </a:r>
          </a:p>
          <a:p>
            <a:pPr lvl="1" eaLnBrk="1" hangingPunct="1">
              <a:defRPr/>
            </a:pPr>
            <a:r>
              <a:rPr lang="pt-PT" sz="2200" b="1" dirty="0">
                <a:solidFill>
                  <a:srgbClr val="0033CC"/>
                </a:solidFill>
              </a:rPr>
              <a:t>Tupla</a:t>
            </a:r>
            <a:r>
              <a:rPr lang="pt-PT" sz="2200" dirty="0"/>
              <a:t>: per descrivere la completezza di una tupla rispetto a TUTTI i suoi valori</a:t>
            </a:r>
          </a:p>
          <a:p>
            <a:pPr lvl="2" eaLnBrk="1" hangingPunct="1">
              <a:defRPr/>
            </a:pPr>
            <a:r>
              <a:rPr lang="pt-PT" sz="1800" dirty="0">
                <a:solidFill>
                  <a:schemeClr val="accent2"/>
                </a:solidFill>
              </a:rPr>
              <a:t>Possiamo usare come misura il rapporto tra i valori di una tupla rispetto al numero totale dei suoi attributi</a:t>
            </a:r>
            <a:endParaRPr lang="pt-PT" sz="1800" dirty="0">
              <a:solidFill>
                <a:srgbClr val="FF0000"/>
              </a:solidFill>
            </a:endParaRPr>
          </a:p>
          <a:p>
            <a:pPr marL="342900" lvl="2" indent="-342900" eaLnBrk="1" hangingPunct="1">
              <a:buClr>
                <a:schemeClr val="tx2"/>
              </a:buClr>
              <a:defRPr/>
            </a:pPr>
            <a:r>
              <a:rPr lang="pt-PT" dirty="0">
                <a:solidFill>
                  <a:srgbClr val="FF0000"/>
                </a:solidFill>
              </a:rPr>
              <a:t>Esempio</a:t>
            </a:r>
            <a:r>
              <a:rPr lang="pt-PT" dirty="0"/>
              <a:t>: Student(stID, name, surname, vote, examdate)</a:t>
            </a:r>
          </a:p>
          <a:p>
            <a:pPr marL="342900" lvl="2" indent="-342900" eaLnBrk="1" hangingPunct="1">
              <a:buClr>
                <a:schemeClr val="tx2"/>
              </a:buClr>
              <a:defRPr/>
            </a:pPr>
            <a:r>
              <a:rPr lang="pt-PT" dirty="0"/>
              <a:t>Accuracy a livello di VALORE:</a:t>
            </a:r>
          </a:p>
          <a:p>
            <a:pPr marL="636588" lvl="3" indent="-342900" eaLnBrk="1" hangingPunct="1">
              <a:defRPr/>
            </a:pPr>
            <a:r>
              <a:rPr lang="pt-PT" dirty="0"/>
              <a:t>Uguale a 1 per una tupla (6754, Mike, Collins, 29, 7/17/2004) </a:t>
            </a:r>
          </a:p>
          <a:p>
            <a:pPr marL="342900" lvl="2" indent="-342900" eaLnBrk="1" hangingPunct="1">
              <a:buClr>
                <a:schemeClr val="tx2"/>
              </a:buClr>
              <a:defRPr/>
            </a:pPr>
            <a:r>
              <a:rPr lang="pt-PT" dirty="0"/>
              <a:t>Accuracy a livello di TUPLA:</a:t>
            </a:r>
          </a:p>
          <a:p>
            <a:pPr marL="636588" lvl="3" indent="-342900" eaLnBrk="1" hangingPunct="1">
              <a:defRPr/>
            </a:pPr>
            <a:r>
              <a:rPr lang="pt-PT" dirty="0"/>
              <a:t>Uguale a 0.8 per una tupla (6578, Julliane, Merrals, NULL, 7/17/2004)</a:t>
            </a:r>
          </a:p>
          <a:p>
            <a:pPr marL="342900" lvl="2" indent="-342900" eaLnBrk="1" hangingPunct="1">
              <a:defRPr/>
            </a:pPr>
            <a:endParaRPr lang="pt-PT" dirty="0"/>
          </a:p>
          <a:p>
            <a:pPr marL="636588" lvl="3" indent="-342900" eaLnBrk="1" hangingPunct="1">
              <a:defRPr/>
            </a:pPr>
            <a:endParaRPr lang="pt-PT" dirty="0"/>
          </a:p>
          <a:p>
            <a:pPr eaLnBrk="1" hangingPunct="1">
              <a:defRPr/>
            </a:pPr>
            <a:endParaRPr lang="pt-PT" b="1" dirty="0">
              <a:solidFill>
                <a:schemeClr val="tx2"/>
              </a:solidFill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1D64A3C8-D7F8-4F9E-517C-19D90B027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7543800" cy="1295400"/>
          </a:xfrm>
        </p:spPr>
        <p:txBody>
          <a:bodyPr/>
          <a:lstStyle/>
          <a:p>
            <a:pPr eaLnBrk="1" hangingPunct="1"/>
            <a:r>
              <a:rPr lang="pt-PT" altLang="it-IT">
                <a:ea typeface="ＭＳ Ｐゴシック" panose="020B0600070205080204" pitchFamily="34" charset="-128"/>
              </a:rPr>
              <a:t>Dimensioni Time-related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7305D435-B279-9992-E320-EA5C65B85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820150" cy="4243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PT" altLang="it-IT" sz="2600" b="1">
                <a:solidFill>
                  <a:schemeClr val="tx2"/>
                </a:solidFill>
                <a:ea typeface="ＭＳ Ｐゴシック" panose="020B0600070205080204" pitchFamily="34" charset="-128"/>
              </a:rPr>
              <a:t>Currency</a:t>
            </a:r>
            <a:r>
              <a:rPr lang="pt-PT" altLang="it-IT" sz="2600">
                <a:ea typeface="ＭＳ Ｐゴシック" panose="020B0600070205080204" pitchFamily="34" charset="-128"/>
              </a:rPr>
              <a:t>: descrive la tempestività con la quale un dato è aggiornato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altLang="it-IT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Esempio: </a:t>
            </a:r>
            <a:r>
              <a:rPr lang="pt-PT" altLang="it-IT" sz="2200">
                <a:ea typeface="ＭＳ Ｐゴシック" panose="020B0600070205080204" pitchFamily="34" charset="-128"/>
              </a:rPr>
              <a:t>se l’indirizzo di residenza di un cittadino viene  aggiornato allora la currency è elevata. Si potrà scegliere una qualsiasi metrica per misurare </a:t>
            </a:r>
            <a:r>
              <a:rPr lang="pt-PT" altLang="it-IT" sz="2200" i="1">
                <a:ea typeface="ＭＳ Ｐゴシック" panose="020B0600070205080204" pitchFamily="34" charset="-128"/>
              </a:rPr>
              <a:t>quanto </a:t>
            </a:r>
            <a:r>
              <a:rPr lang="pt-PT" altLang="it-IT" sz="2200">
                <a:ea typeface="ＭＳ Ｐゴシック" panose="020B0600070205080204" pitchFamily="34" charset="-128"/>
              </a:rPr>
              <a:t>elevata è la currency</a:t>
            </a:r>
          </a:p>
          <a:p>
            <a:pPr eaLnBrk="1" hangingPunct="1">
              <a:lnSpc>
                <a:spcPct val="80000"/>
              </a:lnSpc>
            </a:pPr>
            <a:r>
              <a:rPr lang="pt-PT" altLang="it-IT" sz="2600" b="1">
                <a:solidFill>
                  <a:schemeClr val="tx2"/>
                </a:solidFill>
                <a:ea typeface="ＭＳ Ｐゴシック" panose="020B0600070205080204" pitchFamily="34" charset="-128"/>
              </a:rPr>
              <a:t>Volatility</a:t>
            </a:r>
            <a:r>
              <a:rPr lang="pt-PT" altLang="it-IT" sz="2600">
                <a:ea typeface="ＭＳ Ｐゴシック" panose="020B0600070205080204" pitchFamily="34" charset="-128"/>
              </a:rPr>
              <a:t>: descrive la frequenza con la quale il dato varia nel tempo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altLang="it-IT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Esempio</a:t>
            </a:r>
            <a:r>
              <a:rPr lang="pt-PT" altLang="it-IT" sz="2200">
                <a:ea typeface="ＭＳ Ｐゴシック" panose="020B0600070205080204" pitchFamily="34" charset="-128"/>
              </a:rPr>
              <a:t>: La data di nascita ha volatilità nulla mentre il numero di prodotti di un magazzino ha un elevato grado di volatilità</a:t>
            </a:r>
          </a:p>
          <a:p>
            <a:pPr eaLnBrk="1" hangingPunct="1">
              <a:lnSpc>
                <a:spcPct val="80000"/>
              </a:lnSpc>
            </a:pPr>
            <a:r>
              <a:rPr lang="pt-PT" altLang="it-IT" sz="2600" b="1">
                <a:solidFill>
                  <a:schemeClr val="tx2"/>
                </a:solidFill>
                <a:ea typeface="ＭＳ Ｐゴシック" panose="020B0600070205080204" pitchFamily="34" charset="-128"/>
              </a:rPr>
              <a:t>Timeliness</a:t>
            </a:r>
            <a:r>
              <a:rPr lang="pt-PT" altLang="it-IT" sz="2600">
                <a:ea typeface="ＭＳ Ｐゴシック" panose="020B0600070205080204" pitchFamily="34" charset="-128"/>
              </a:rPr>
              <a:t>: descrive quanto i dati sono “appropriati” per i nostri scopi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PT" altLang="it-IT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Esempio</a:t>
            </a:r>
            <a:r>
              <a:rPr lang="pt-PT" altLang="it-IT" sz="2200">
                <a:ea typeface="ＭＳ Ｐゴシック" panose="020B0600070205080204" pitchFamily="34" charset="-128"/>
              </a:rPr>
              <a:t>: L’orario delle lezioni di un corso universitario è “temporalmente appropriato” se contiene informazioni dell’anno accademico in corso. Non lo sarebbe se l’orario venisse reso disponibile dopo l’inizio o alla fine del corso stesso</a:t>
            </a:r>
          </a:p>
          <a:p>
            <a:pPr lvl="1" eaLnBrk="1" hangingPunct="1">
              <a:lnSpc>
                <a:spcPct val="80000"/>
              </a:lnSpc>
            </a:pPr>
            <a:endParaRPr lang="pt-PT" altLang="it-IT" sz="22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BFDD5793-EC2D-A2EC-AE3F-D0BA4EF7A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it-IT">
                <a:ea typeface="ＭＳ Ｐゴシック" panose="020B0600070205080204" pitchFamily="34" charset="-128"/>
              </a:rPr>
              <a:t>Consistency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74DB379E-1346-C642-9B6D-15A964C26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it-IT">
                <a:ea typeface="ＭＳ Ｐゴシック" panose="020B0600070205080204" pitchFamily="34" charset="-128"/>
              </a:rPr>
              <a:t>Desrive la violazione di regole semantica definite su un insieme di item di un database relazionale, ad esempio;</a:t>
            </a:r>
          </a:p>
          <a:p>
            <a:pPr lvl="1" eaLnBrk="1" hangingPunct="1"/>
            <a:r>
              <a:rPr lang="pt-PT" altLang="it-IT">
                <a:solidFill>
                  <a:srgbClr val="0033CC"/>
                </a:solidFill>
                <a:ea typeface="ＭＳ Ｐゴシック" panose="020B0600070205080204" pitchFamily="34" charset="-128"/>
              </a:rPr>
              <a:t>Integrità relazionale</a:t>
            </a:r>
            <a:endParaRPr lang="pt-PT" altLang="it-IT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pt-PT" altLang="it-IT">
                <a:ea typeface="ＭＳ Ｐゴシック" panose="020B0600070205080204" pitchFamily="34" charset="-128"/>
              </a:rPr>
              <a:t>Vincoli di dominio, Chiavi (Primarie/Esterne),dipendenze funzionali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23C3-93F3-F9C6-694D-32F68D94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panose="020B0600070205080204" pitchFamily="34" charset="-128"/>
              </a:rPr>
              <a:t>Accesso a </a:t>
            </a:r>
            <a:r>
              <a:rPr lang="en-GB" dirty="0" err="1">
                <a:ea typeface="ＭＳ Ｐゴシック" panose="020B0600070205080204" pitchFamily="34" charset="-128"/>
              </a:rPr>
              <a:t>Dati</a:t>
            </a:r>
            <a:r>
              <a:rPr lang="en-GB" dirty="0">
                <a:ea typeface="ＭＳ Ｐゴシック" panose="020B0600070205080204" pitchFamily="34" charset="-128"/>
              </a:rPr>
              <a:t> e </a:t>
            </a:r>
            <a:r>
              <a:rPr lang="en-GB" dirty="0" err="1">
                <a:ea typeface="ＭＳ Ｐゴシック" panose="020B0600070205080204" pitchFamily="34" charset="-128"/>
              </a:rPr>
              <a:t>Codice</a:t>
            </a:r>
            <a:r>
              <a:rPr lang="en-GB" dirty="0">
                <a:ea typeface="ＭＳ Ｐゴシック" panose="020B0600070205080204" pitchFamily="34" charset="-128"/>
              </a:rPr>
              <a:t> per </a:t>
            </a:r>
            <a:r>
              <a:rPr lang="en-GB" dirty="0" err="1">
                <a:ea typeface="ＭＳ Ｐゴシック" panose="020B0600070205080204" pitchFamily="34" charset="-128"/>
              </a:rPr>
              <a:t>l'Apprendimento</a:t>
            </a:r>
            <a:endParaRPr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5966D-3387-7AEA-084B-BEBE80C7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sz="1800" dirty="0">
                <a:ea typeface="ＭＳ Ｐゴシック" panose="020B0600070205080204" pitchFamily="34" charset="-128"/>
              </a:rPr>
              <a:t>Per </a:t>
            </a:r>
            <a:r>
              <a:rPr lang="en-GB" sz="1800" dirty="0" err="1">
                <a:ea typeface="ＭＳ Ｐゴシック" panose="020B0600070205080204" pitchFamily="34" charset="-128"/>
              </a:rPr>
              <a:t>supportare</a:t>
            </a:r>
            <a:r>
              <a:rPr lang="en-GB" sz="1800" dirty="0">
                <a:ea typeface="ＭＳ Ｐゴシック" panose="020B0600070205080204" pitchFamily="34" charset="-128"/>
              </a:rPr>
              <a:t> il vostro </a:t>
            </a:r>
            <a:r>
              <a:rPr lang="en-GB" sz="1800" dirty="0" err="1">
                <a:ea typeface="ＭＳ Ｐゴシック" panose="020B0600070205080204" pitchFamily="34" charset="-128"/>
              </a:rPr>
              <a:t>apprendimento</a:t>
            </a:r>
            <a:r>
              <a:rPr lang="en-GB" sz="1800" dirty="0">
                <a:ea typeface="ＭＳ Ｐゴシック" panose="020B0600070205080204" pitchFamily="34" charset="-128"/>
              </a:rPr>
              <a:t> e </a:t>
            </a:r>
            <a:r>
              <a:rPr lang="en-GB" sz="1800" dirty="0" err="1">
                <a:ea typeface="ＭＳ Ｐゴシック" panose="020B0600070205080204" pitchFamily="34" charset="-128"/>
              </a:rPr>
              <a:t>fornire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esperienze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pratiche</a:t>
            </a:r>
            <a:r>
              <a:rPr lang="en-GB" sz="1800" dirty="0">
                <a:ea typeface="ＭＳ Ｐゴシック" panose="020B0600070205080204" pitchFamily="34" charset="-128"/>
              </a:rPr>
              <a:t>, </a:t>
            </a:r>
            <a:r>
              <a:rPr lang="en-GB" sz="1800" dirty="0" err="1">
                <a:ea typeface="ＭＳ Ｐゴシック" panose="020B0600070205080204" pitchFamily="34" charset="-128"/>
              </a:rPr>
              <a:t>ho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preparato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dei</a:t>
            </a:r>
            <a:r>
              <a:rPr lang="en-GB" sz="1800" dirty="0">
                <a:ea typeface="ＭＳ Ｐゴシック" panose="020B0600070205080204" pitchFamily="34" charset="-128"/>
              </a:rPr>
              <a:t> set di </a:t>
            </a:r>
            <a:r>
              <a:rPr lang="en-GB" sz="1800" dirty="0" err="1">
                <a:ea typeface="ＭＳ Ｐゴシック" panose="020B0600070205080204" pitchFamily="34" charset="-128"/>
              </a:rPr>
              <a:t>dati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specifici</a:t>
            </a:r>
            <a:r>
              <a:rPr lang="en-GB" sz="1800" dirty="0">
                <a:ea typeface="ＭＳ Ｐゴシック" panose="020B0600070205080204" pitchFamily="34" charset="-128"/>
              </a:rPr>
              <a:t> e file Python per </a:t>
            </a:r>
            <a:r>
              <a:rPr lang="en-GB" sz="1800" dirty="0" err="1">
                <a:ea typeface="ＭＳ Ｐゴシック" panose="020B0600070205080204" pitchFamily="34" charset="-128"/>
              </a:rPr>
              <a:t>alcuni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dei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argomenti</a:t>
            </a:r>
            <a:r>
              <a:rPr lang="en-GB" sz="1800" dirty="0">
                <a:ea typeface="ＭＳ Ｐゴシック" panose="020B0600070205080204" pitchFamily="34" charset="-128"/>
              </a:rPr>
              <a:t>. </a:t>
            </a:r>
            <a:r>
              <a:rPr lang="en-GB" sz="1800" dirty="0" err="1">
                <a:ea typeface="ＭＳ Ｐゴシック" panose="020B0600070205080204" pitchFamily="34" charset="-128"/>
              </a:rPr>
              <a:t>Questi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materiali</a:t>
            </a:r>
            <a:r>
              <a:rPr lang="en-GB" sz="1800" dirty="0">
                <a:ea typeface="ＭＳ Ｐゴシック" panose="020B0600070205080204" pitchFamily="34" charset="-128"/>
              </a:rPr>
              <a:t> vi </a:t>
            </a:r>
            <a:r>
              <a:rPr lang="en-GB" sz="1800" dirty="0" err="1">
                <a:ea typeface="ＭＳ Ｐゴシック" panose="020B0600070205080204" pitchFamily="34" charset="-128"/>
              </a:rPr>
              <a:t>aiuteranno</a:t>
            </a:r>
            <a:r>
              <a:rPr lang="en-GB" sz="1800" dirty="0">
                <a:ea typeface="ＭＳ Ｐゴシック" panose="020B0600070205080204" pitchFamily="34" charset="-128"/>
              </a:rPr>
              <a:t> a:</a:t>
            </a:r>
          </a:p>
          <a:p>
            <a:pPr algn="l">
              <a:buFont typeface="+mj-lt"/>
              <a:buAutoNum type="arabicPeriod"/>
            </a:pPr>
            <a:r>
              <a:rPr lang="en-GB" sz="1800" dirty="0" err="1">
                <a:ea typeface="ＭＳ Ｐゴシック" panose="020B0600070205080204" pitchFamily="34" charset="-128"/>
              </a:rPr>
              <a:t>Identificare</a:t>
            </a:r>
            <a:r>
              <a:rPr lang="en-GB" sz="1800" dirty="0">
                <a:ea typeface="ＭＳ Ｐゴシック" panose="020B0600070205080204" pitchFamily="34" charset="-128"/>
              </a:rPr>
              <a:t> e </a:t>
            </a:r>
            <a:r>
              <a:rPr lang="en-GB" sz="1800" dirty="0" err="1">
                <a:ea typeface="ＭＳ Ｐゴシック" panose="020B0600070205080204" pitchFamily="34" charset="-128"/>
              </a:rPr>
              <a:t>comprendere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gli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errori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nei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dati</a:t>
            </a:r>
            <a:r>
              <a:rPr lang="en-GB" sz="1800" dirty="0">
                <a:ea typeface="ＭＳ Ｐゴシック" panose="020B0600070205080204" pitchFamily="34" charset="-128"/>
              </a:rPr>
              <a:t>: </a:t>
            </a:r>
            <a:r>
              <a:rPr lang="en-GB" sz="1800" dirty="0" err="1">
                <a:ea typeface="ＭＳ Ｐゴシック" panose="020B0600070205080204" pitchFamily="34" charset="-128"/>
              </a:rPr>
              <a:t>Ogni</a:t>
            </a:r>
            <a:r>
              <a:rPr lang="en-GB" sz="1800" dirty="0">
                <a:ea typeface="ＭＳ Ｐゴシック" panose="020B0600070205080204" pitchFamily="34" charset="-128"/>
              </a:rPr>
              <a:t> set di </a:t>
            </a:r>
            <a:r>
              <a:rPr lang="en-GB" sz="1800" dirty="0" err="1">
                <a:ea typeface="ＭＳ Ｐゴシック" panose="020B0600070205080204" pitchFamily="34" charset="-128"/>
              </a:rPr>
              <a:t>dati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è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stato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progettato</a:t>
            </a:r>
            <a:r>
              <a:rPr lang="en-GB" sz="1800" dirty="0">
                <a:ea typeface="ＭＳ Ｐゴシック" panose="020B0600070205080204" pitchFamily="34" charset="-128"/>
              </a:rPr>
              <a:t> per </a:t>
            </a:r>
            <a:r>
              <a:rPr lang="en-GB" sz="1800" dirty="0" err="1">
                <a:ea typeface="ＭＳ Ｐゴシック" panose="020B0600070205080204" pitchFamily="34" charset="-128"/>
              </a:rPr>
              <a:t>riflettere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gli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errori</a:t>
            </a:r>
            <a:r>
              <a:rPr lang="en-GB" sz="1800" dirty="0">
                <a:ea typeface="ＭＳ Ｐゴシック" panose="020B0600070205080204" pitchFamily="34" charset="-128"/>
              </a:rPr>
              <a:t> e le </a:t>
            </a:r>
            <a:r>
              <a:rPr lang="en-GB" sz="1800" dirty="0" err="1">
                <a:ea typeface="ＭＳ Ｐゴシック" panose="020B0600070205080204" pitchFamily="34" charset="-128"/>
              </a:rPr>
              <a:t>problematiche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comuni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nel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mondo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reale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della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qualità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dei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dati</a:t>
            </a:r>
            <a:r>
              <a:rPr lang="en-GB" sz="1800" dirty="0">
                <a:ea typeface="ＭＳ Ｐゴシック" panose="020B0600070205080204" pitchFamily="34" charset="-128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800" dirty="0" err="1">
                <a:ea typeface="ＭＳ Ｐゴシック" panose="020B0600070205080204" pitchFamily="34" charset="-128"/>
              </a:rPr>
              <a:t>Applicare</a:t>
            </a:r>
            <a:r>
              <a:rPr lang="en-GB" sz="1800" dirty="0">
                <a:ea typeface="ＭＳ Ｐゴシック" panose="020B0600070205080204" pitchFamily="34" charset="-128"/>
              </a:rPr>
              <a:t> le </a:t>
            </a:r>
            <a:r>
              <a:rPr lang="en-GB" sz="1800" dirty="0" err="1">
                <a:ea typeface="ＭＳ Ｐゴシック" panose="020B0600070205080204" pitchFamily="34" charset="-128"/>
              </a:rPr>
              <a:t>tecniche</a:t>
            </a:r>
            <a:r>
              <a:rPr lang="en-GB" sz="1800" dirty="0">
                <a:ea typeface="ＭＳ Ｐゴシック" panose="020B0600070205080204" pitchFamily="34" charset="-128"/>
              </a:rPr>
              <a:t> di </a:t>
            </a:r>
            <a:r>
              <a:rPr lang="en-GB" sz="1800" dirty="0" err="1">
                <a:ea typeface="ＭＳ Ｐゴシック" panose="020B0600070205080204" pitchFamily="34" charset="-128"/>
              </a:rPr>
              <a:t>analisi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dei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dati</a:t>
            </a:r>
            <a:r>
              <a:rPr lang="en-GB" sz="1800" dirty="0">
                <a:ea typeface="ＭＳ Ｐゴシック" panose="020B0600070205080204" pitchFamily="34" charset="-128"/>
              </a:rPr>
              <a:t>: </a:t>
            </a:r>
            <a:r>
              <a:rPr lang="en-GB" sz="1800" dirty="0" err="1">
                <a:ea typeface="ＭＳ Ｐゴシック" panose="020B0600070205080204" pitchFamily="34" charset="-128"/>
              </a:rPr>
              <a:t>Utilizzando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i</a:t>
            </a:r>
            <a:r>
              <a:rPr lang="en-GB" sz="1800" dirty="0">
                <a:ea typeface="ＭＳ Ｐゴシック" panose="020B0600070205080204" pitchFamily="34" charset="-128"/>
              </a:rPr>
              <a:t> file Python </a:t>
            </a:r>
            <a:r>
              <a:rPr lang="en-GB" sz="1800" dirty="0" err="1">
                <a:ea typeface="ＭＳ Ｐゴシック" panose="020B0600070205080204" pitchFamily="34" charset="-128"/>
              </a:rPr>
              <a:t>forniti</a:t>
            </a:r>
            <a:r>
              <a:rPr lang="en-GB" sz="1800" dirty="0">
                <a:ea typeface="ＭＳ Ｐゴシック" panose="020B0600070205080204" pitchFamily="34" charset="-128"/>
              </a:rPr>
              <a:t>, </a:t>
            </a:r>
            <a:r>
              <a:rPr lang="en-GB" sz="1800" dirty="0" err="1">
                <a:ea typeface="ＭＳ Ｐゴシック" panose="020B0600070205080204" pitchFamily="34" charset="-128"/>
              </a:rPr>
              <a:t>potrete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esercitarvi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nell'identificare</a:t>
            </a:r>
            <a:r>
              <a:rPr lang="en-GB" sz="1800" dirty="0">
                <a:ea typeface="ＭＳ Ｐゴシック" panose="020B0600070205080204" pitchFamily="34" charset="-128"/>
              </a:rPr>
              <a:t> e </a:t>
            </a:r>
            <a:r>
              <a:rPr lang="en-GB" sz="1800" dirty="0" err="1">
                <a:ea typeface="ＭＳ Ｐゴシック" panose="020B0600070205080204" pitchFamily="34" charset="-128"/>
              </a:rPr>
              <a:t>risolvere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questi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problemi</a:t>
            </a:r>
            <a:r>
              <a:rPr lang="en-GB" sz="1800" dirty="0">
                <a:ea typeface="ＭＳ Ｐゴシック" panose="020B0600070205080204" pitchFamily="34" charset="-128"/>
              </a:rPr>
              <a:t>, </a:t>
            </a:r>
            <a:r>
              <a:rPr lang="en-GB" sz="1800" dirty="0" err="1">
                <a:ea typeface="ＭＳ Ｐゴシック" panose="020B0600070205080204" pitchFamily="34" charset="-128"/>
              </a:rPr>
              <a:t>migliorando</a:t>
            </a:r>
            <a:r>
              <a:rPr lang="en-GB" sz="1800" dirty="0">
                <a:ea typeface="ＭＳ Ｐゴシック" panose="020B0600070205080204" pitchFamily="34" charset="-128"/>
              </a:rPr>
              <a:t> le </a:t>
            </a:r>
            <a:r>
              <a:rPr lang="en-GB" sz="1800" dirty="0" err="1">
                <a:ea typeface="ＭＳ Ｐゴシック" panose="020B0600070205080204" pitchFamily="34" charset="-128"/>
              </a:rPr>
              <a:t>vostre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competenze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analitiche</a:t>
            </a:r>
            <a:r>
              <a:rPr lang="en-GB" sz="1800" dirty="0">
                <a:ea typeface="ＭＳ Ｐゴシック" panose="020B0600070205080204" pitchFamily="34" charset="-128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800" dirty="0" err="1">
                <a:ea typeface="ＭＳ Ｐゴシック" panose="020B0600070205080204" pitchFamily="34" charset="-128"/>
              </a:rPr>
              <a:t>Esercitarsi</a:t>
            </a:r>
            <a:r>
              <a:rPr lang="en-GB" sz="1800" dirty="0">
                <a:ea typeface="ＭＳ Ｐゴシック" panose="020B0600070205080204" pitchFamily="34" charset="-128"/>
              </a:rPr>
              <a:t> con </a:t>
            </a:r>
            <a:r>
              <a:rPr lang="en-GB" sz="1800" dirty="0" err="1">
                <a:ea typeface="ＭＳ Ｐゴシック" panose="020B0600070205080204" pitchFamily="34" charset="-128"/>
              </a:rPr>
              <a:t>esempi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reali</a:t>
            </a:r>
            <a:r>
              <a:rPr lang="en-GB" sz="1800" dirty="0">
                <a:ea typeface="ＭＳ Ｐゴシック" panose="020B0600070205080204" pitchFamily="34" charset="-128"/>
              </a:rPr>
              <a:t>: </a:t>
            </a:r>
            <a:r>
              <a:rPr lang="en-GB" sz="1800" dirty="0" err="1">
                <a:ea typeface="ＭＳ Ｐゴシック" panose="020B0600070205080204" pitchFamily="34" charset="-128"/>
              </a:rPr>
              <a:t>Ogni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esempio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è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stato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creato</a:t>
            </a:r>
            <a:r>
              <a:rPr lang="en-GB" sz="1800" dirty="0">
                <a:ea typeface="ＭＳ Ｐゴシック" panose="020B0600070205080204" pitchFamily="34" charset="-128"/>
              </a:rPr>
              <a:t> per </a:t>
            </a:r>
            <a:r>
              <a:rPr lang="en-GB" sz="1800" dirty="0" err="1">
                <a:ea typeface="ＭＳ Ｐゴシック" panose="020B0600070205080204" pitchFamily="34" charset="-128"/>
              </a:rPr>
              <a:t>darvi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un'esperienza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pratica</a:t>
            </a:r>
            <a:r>
              <a:rPr lang="en-GB" sz="1800" dirty="0">
                <a:ea typeface="ＭＳ Ｐゴシック" panose="020B0600070205080204" pitchFamily="34" charset="-128"/>
              </a:rPr>
              <a:t> e </a:t>
            </a:r>
            <a:r>
              <a:rPr lang="en-GB" sz="1800" dirty="0" err="1">
                <a:ea typeface="ＭＳ Ｐゴシック" panose="020B0600070205080204" pitchFamily="34" charset="-128"/>
              </a:rPr>
              <a:t>significativa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nel</a:t>
            </a:r>
            <a:r>
              <a:rPr lang="en-GB" sz="1800" dirty="0">
                <a:ea typeface="ＭＳ Ｐゴシック" panose="020B0600070205080204" pitchFamily="34" charset="-128"/>
              </a:rPr>
              <a:t> campo </a:t>
            </a:r>
            <a:r>
              <a:rPr lang="en-GB" sz="1800" dirty="0" err="1">
                <a:ea typeface="ＭＳ Ｐゴシック" panose="020B0600070205080204" pitchFamily="34" charset="-128"/>
              </a:rPr>
              <a:t>della</a:t>
            </a:r>
            <a:r>
              <a:rPr lang="en-GB" sz="1800" dirty="0">
                <a:ea typeface="ＭＳ Ｐゴシック" panose="020B0600070205080204" pitchFamily="34" charset="-128"/>
              </a:rPr>
              <a:t> data science.</a:t>
            </a:r>
          </a:p>
          <a:p>
            <a:pPr marL="0" indent="0" algn="l">
              <a:buNone/>
            </a:pPr>
            <a:endParaRPr lang="en-GB" sz="1800" dirty="0">
              <a:ea typeface="ＭＳ Ｐゴシック" panose="020B0600070205080204" pitchFamily="34" charset="-128"/>
            </a:endParaRPr>
          </a:p>
          <a:p>
            <a:pPr marL="0" indent="0" algn="l">
              <a:buNone/>
            </a:pPr>
            <a:r>
              <a:rPr lang="en-GB" sz="1800" dirty="0">
                <a:ea typeface="ＭＳ Ｐゴシック" panose="020B0600070205080204" pitchFamily="34" charset="-128"/>
              </a:rPr>
              <a:t>Accesso ai </a:t>
            </a:r>
            <a:r>
              <a:rPr lang="en-GB" sz="1800" dirty="0" err="1">
                <a:ea typeface="ＭＳ Ｐゴシック" panose="020B0600070205080204" pitchFamily="34" charset="-128"/>
              </a:rPr>
              <a:t>Materiali</a:t>
            </a:r>
            <a:r>
              <a:rPr lang="en-GB" sz="1800" dirty="0">
                <a:ea typeface="ＭＳ Ｐゴシック" panose="020B0600070205080204" pitchFamily="34" charset="-128"/>
              </a:rPr>
              <a:t>: Tutti </a:t>
            </a:r>
            <a:r>
              <a:rPr lang="en-GB" sz="1800" dirty="0" err="1">
                <a:ea typeface="ＭＳ Ｐゴシック" panose="020B0600070205080204" pitchFamily="34" charset="-128"/>
              </a:rPr>
              <a:t>i</a:t>
            </a:r>
            <a:r>
              <a:rPr lang="en-GB" sz="1800" dirty="0">
                <a:ea typeface="ＭＳ Ｐゴシック" panose="020B0600070205080204" pitchFamily="34" charset="-128"/>
              </a:rPr>
              <a:t> set di </a:t>
            </a:r>
            <a:r>
              <a:rPr lang="en-GB" sz="1800" dirty="0" err="1">
                <a:ea typeface="ＭＳ Ｐゴシック" panose="020B0600070205080204" pitchFamily="34" charset="-128"/>
              </a:rPr>
              <a:t>dati</a:t>
            </a:r>
            <a:r>
              <a:rPr lang="en-GB" sz="1800" dirty="0">
                <a:ea typeface="ＭＳ Ｐゴシック" panose="020B0600070205080204" pitchFamily="34" charset="-128"/>
              </a:rPr>
              <a:t> e </a:t>
            </a:r>
            <a:r>
              <a:rPr lang="en-GB" sz="1800" dirty="0" err="1">
                <a:ea typeface="ＭＳ Ｐゴシック" panose="020B0600070205080204" pitchFamily="34" charset="-128"/>
              </a:rPr>
              <a:t>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codici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sono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disponibili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sul</a:t>
            </a:r>
            <a:r>
              <a:rPr lang="en-GB" sz="1800" dirty="0">
                <a:ea typeface="ＭＳ Ｐゴシック" panose="020B0600070205080204" pitchFamily="34" charset="-128"/>
              </a:rPr>
              <a:t> nostro repository GitHub. </a:t>
            </a:r>
            <a:r>
              <a:rPr lang="en-GB" sz="1800" dirty="0" err="1">
                <a:ea typeface="ＭＳ Ｐゴシック" panose="020B0600070205080204" pitchFamily="34" charset="-128"/>
              </a:rPr>
              <a:t>Potete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accedere</a:t>
            </a:r>
            <a:r>
              <a:rPr lang="en-GB" sz="1800" dirty="0">
                <a:ea typeface="ＭＳ Ｐゴシック" panose="020B0600070205080204" pitchFamily="34" charset="-128"/>
              </a:rPr>
              <a:t>, </a:t>
            </a:r>
            <a:r>
              <a:rPr lang="en-GB" sz="1800" dirty="0" err="1">
                <a:ea typeface="ＭＳ Ｐゴシック" panose="020B0600070205080204" pitchFamily="34" charset="-128"/>
              </a:rPr>
              <a:t>scaricare</a:t>
            </a:r>
            <a:r>
              <a:rPr lang="en-GB" sz="1800" dirty="0">
                <a:ea typeface="ＭＳ Ｐゴシック" panose="020B0600070205080204" pitchFamily="34" charset="-128"/>
              </a:rPr>
              <a:t> e </a:t>
            </a:r>
            <a:r>
              <a:rPr lang="en-GB" sz="1800" dirty="0" err="1">
                <a:ea typeface="ＭＳ Ｐゴシック" panose="020B0600070205080204" pitchFamily="34" charset="-128"/>
              </a:rPr>
              <a:t>utilizzare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liberamente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questi</a:t>
            </a:r>
            <a:r>
              <a:rPr lang="en-GB" sz="1800" dirty="0">
                <a:ea typeface="ＭＳ Ｐゴシック" panose="020B0600070205080204" pitchFamily="34" charset="-128"/>
              </a:rPr>
              <a:t> </a:t>
            </a:r>
            <a:r>
              <a:rPr lang="en-GB" sz="1800" dirty="0" err="1">
                <a:ea typeface="ＭＳ Ｐゴシック" panose="020B0600070205080204" pitchFamily="34" charset="-128"/>
              </a:rPr>
              <a:t>materiali</a:t>
            </a:r>
            <a:r>
              <a:rPr lang="en-GB" sz="1800" dirty="0">
                <a:ea typeface="ＭＳ Ｐゴシック" panose="020B0600070205080204" pitchFamily="34" charset="-128"/>
              </a:rPr>
              <a:t> per </a:t>
            </a:r>
            <a:r>
              <a:rPr lang="en-GB" sz="1800" dirty="0" err="1">
                <a:ea typeface="ＭＳ Ｐゴシック" panose="020B0600070205080204" pitchFamily="34" charset="-128"/>
              </a:rPr>
              <a:t>esercitazioni</a:t>
            </a:r>
            <a:r>
              <a:rPr lang="en-GB" sz="1800" dirty="0">
                <a:ea typeface="ＭＳ Ｐゴシック" panose="020B0600070205080204" pitchFamily="34" charset="-128"/>
              </a:rPr>
              <a:t> e </a:t>
            </a:r>
            <a:r>
              <a:rPr lang="en-GB" sz="1800" dirty="0" err="1">
                <a:ea typeface="ＭＳ Ｐゴシック" panose="020B0600070205080204" pitchFamily="34" charset="-128"/>
              </a:rPr>
              <a:t>progetti</a:t>
            </a:r>
            <a:r>
              <a:rPr lang="en-GB" sz="1800" dirty="0">
                <a:ea typeface="ＭＳ Ｐゴシック" panose="020B0600070205080204" pitchFamily="34" charset="-128"/>
              </a:rPr>
              <a:t>.</a:t>
            </a:r>
            <a:br>
              <a:rPr lang="en-GB" sz="1800" dirty="0">
                <a:ea typeface="ＭＳ Ｐゴシック" panose="020B0600070205080204" pitchFamily="34" charset="-128"/>
              </a:rPr>
            </a:br>
            <a:endParaRPr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904FA-D938-F094-A588-072ED50B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DC464-A7A4-1C4B-BB71-74951DA1936C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  <p:pic>
        <p:nvPicPr>
          <p:cNvPr id="99330" name="Picture 2" descr="Github Logo - Free social media icons">
            <a:extLst>
              <a:ext uri="{FF2B5EF4-FFF2-40B4-BE49-F238E27FC236}">
                <a16:creationId xmlns:a16="http://schemas.microsoft.com/office/drawing/2014/main" id="{0BBDC1EF-A91E-2186-B730-CE8F8758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046688"/>
            <a:ext cx="658912" cy="65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84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egnaposto numero diapositiva 5">
            <a:extLst>
              <a:ext uri="{FF2B5EF4-FFF2-40B4-BE49-F238E27FC236}">
                <a16:creationId xmlns:a16="http://schemas.microsoft.com/office/drawing/2014/main" id="{622802E0-E31D-AE4E-13A1-82837013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CE8DF4-EE2E-444B-964B-181F7C6B8934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it-IT" altLang="it-IT" sz="10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3C17F906-7871-FAFB-4234-484186583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Qualità – Livelli di analisi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1C26E7A-C120-7E15-9E89-DF594557B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it-IT" altLang="it-IT" sz="4600">
                <a:ea typeface="ＭＳ Ｐゴシック" panose="020B0600070205080204" pitchFamily="34" charset="-128"/>
              </a:rPr>
              <a:t>	Schema</a:t>
            </a:r>
          </a:p>
          <a:p>
            <a:pPr eaLnBrk="1" hangingPunct="1"/>
            <a:r>
              <a:rPr lang="it-IT" altLang="it-IT" sz="4600">
                <a:solidFill>
                  <a:srgbClr val="CC3300"/>
                </a:solidFill>
                <a:ea typeface="ＭＳ Ｐゴシック" panose="020B0600070205080204" pitchFamily="34" charset="-128"/>
              </a:rPr>
              <a:t>Valori</a:t>
            </a:r>
          </a:p>
          <a:p>
            <a:pPr eaLnBrk="1" hangingPunct="1">
              <a:buFont typeface="Wingdings" pitchFamily="2" charset="2"/>
              <a:buNone/>
            </a:pPr>
            <a:r>
              <a:rPr lang="it-IT" altLang="it-IT" sz="4600">
                <a:ea typeface="ＭＳ Ｐゴシック" panose="020B0600070205080204" pitchFamily="34" charset="-128"/>
              </a:rPr>
              <a:t>	Formato</a:t>
            </a:r>
            <a:endParaRPr lang="en-GB" altLang="it-IT" sz="46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egnaposto numero diapositiva 5">
            <a:extLst>
              <a:ext uri="{FF2B5EF4-FFF2-40B4-BE49-F238E27FC236}">
                <a16:creationId xmlns:a16="http://schemas.microsoft.com/office/drawing/2014/main" id="{CA86C343-E7BE-1155-2318-A83FCDE1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43C68C-4650-F949-B898-2228A5C2EF5C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it-IT" altLang="it-IT" sz="10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BF67067-1A98-F140-E487-96BD0E2FB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Qualità – Livelli di analisi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9E1EE3B2-0770-565E-00CC-9CAD70C3A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it-IT" sz="4600" dirty="0">
                <a:ea typeface="+mn-ea"/>
              </a:rPr>
              <a:t>Istanza</a:t>
            </a:r>
          </a:p>
          <a:p>
            <a:pPr eaLnBrk="1" hangingPunct="1">
              <a:defRPr/>
            </a:pPr>
            <a:r>
              <a:rPr lang="it-IT" sz="4600" dirty="0">
                <a:solidFill>
                  <a:srgbClr val="FF0000"/>
                </a:solidFill>
                <a:ea typeface="+mn-ea"/>
              </a:rPr>
              <a:t>Schema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it-IT" sz="4600" dirty="0">
                <a:ea typeface="+mn-ea"/>
              </a:rPr>
              <a:t>Formato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it-IT" sz="4600" dirty="0">
                <a:ea typeface="+mn-ea"/>
              </a:rPr>
              <a:t>	</a:t>
            </a:r>
            <a:endParaRPr lang="en-GB" sz="4600" dirty="0"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egnaposto numero diapositiva 5">
            <a:extLst>
              <a:ext uri="{FF2B5EF4-FFF2-40B4-BE49-F238E27FC236}">
                <a16:creationId xmlns:a16="http://schemas.microsoft.com/office/drawing/2014/main" id="{2E8741C4-6AAD-555C-B281-3F15EDDB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130BFC-5B12-E543-9664-E8A467BEDEEB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it-IT" altLang="it-IT" sz="10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6C1DF845-40B5-6E4A-4E11-84BB3F2CE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Livello Schema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43C2C98-50A9-55AE-5F69-4B991BC85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PT" altLang="it-IT" sz="3500" b="1">
                <a:solidFill>
                  <a:schemeClr val="tx2"/>
                </a:solidFill>
                <a:ea typeface="ＭＳ Ｐゴシック" panose="020B0600070205080204" pitchFamily="34" charset="-128"/>
              </a:rPr>
              <a:t>Esempio: Si vuole creare un modello relazionale per descrivere un’anagrafe comunale</a:t>
            </a:r>
          </a:p>
          <a:p>
            <a:pPr eaLnBrk="1" hangingPunct="1">
              <a:lnSpc>
                <a:spcPct val="80000"/>
              </a:lnSpc>
            </a:pPr>
            <a:r>
              <a:rPr lang="pt-PT" altLang="it-IT" sz="3500" b="1">
                <a:solidFill>
                  <a:schemeClr val="tx2"/>
                </a:solidFill>
                <a:ea typeface="ＭＳ Ｐゴシック" panose="020B0600070205080204" pitchFamily="34" charset="-128"/>
              </a:rPr>
              <a:t>(Almeno) due soluzioni possibili </a:t>
            </a:r>
            <a:r>
              <a:rPr lang="pt-PT" altLang="it-IT" sz="3500" b="1">
                <a:solidFill>
                  <a:srgbClr val="FF0000"/>
                </a:solidFill>
                <a:ea typeface="ＭＳ Ｐゴシック" panose="020B0600070205080204" pitchFamily="34" charset="-128"/>
              </a:rPr>
              <a:t>(1)</a:t>
            </a:r>
            <a:r>
              <a:rPr lang="pt-PT" altLang="it-IT" sz="3500" b="1">
                <a:solidFill>
                  <a:schemeClr val="tx2"/>
                </a:solidFill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endParaRPr lang="pt-PT" altLang="it-IT" sz="3500" b="1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pt-PT" altLang="it-IT" sz="3500" b="1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pt-PT" altLang="it-IT" sz="3500" b="1">
              <a:solidFill>
                <a:schemeClr val="tx2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7EDDB7D-87A1-F134-232C-000E9D734038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3716338"/>
          <a:ext cx="6096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PersonID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Nome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Cognome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Indirizzo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Mario 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Rossi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C.So</a:t>
                      </a:r>
                      <a:r>
                        <a:rPr lang="it-IT" sz="1800" baseline="0" dirty="0"/>
                        <a:t> Porta Romana, 4, Milano 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Luca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Verdi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Via Dante 6, Milano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Andrea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Gialli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Via Dante 6, Milano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egnaposto numero diapositiva 5">
            <a:extLst>
              <a:ext uri="{FF2B5EF4-FFF2-40B4-BE49-F238E27FC236}">
                <a16:creationId xmlns:a16="http://schemas.microsoft.com/office/drawing/2014/main" id="{1711EACC-DDCF-69CD-54FF-27FD122D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868C67-519D-3143-A942-88A9CDE16701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it-IT" altLang="it-IT" sz="10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82978567-BFAF-3B59-FAA4-1DA5D5113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Livello Schema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51C2338-78CC-FE34-D333-B309EC67E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PT" altLang="it-IT" sz="3500" b="1">
                <a:solidFill>
                  <a:schemeClr val="tx2"/>
                </a:solidFill>
                <a:ea typeface="ＭＳ Ｐゴシック" panose="020B0600070205080204" pitchFamily="34" charset="-128"/>
              </a:rPr>
              <a:t>Esempio: Si vuole creare un modello relazionale per descrivere un’anagrafe comunale</a:t>
            </a:r>
          </a:p>
          <a:p>
            <a:pPr eaLnBrk="1" hangingPunct="1">
              <a:lnSpc>
                <a:spcPct val="80000"/>
              </a:lnSpc>
            </a:pPr>
            <a:r>
              <a:rPr lang="pt-PT" altLang="it-IT" sz="3500" b="1">
                <a:solidFill>
                  <a:schemeClr val="tx2"/>
                </a:solidFill>
                <a:ea typeface="ＭＳ Ｐゴシック" panose="020B0600070205080204" pitchFamily="34" charset="-128"/>
              </a:rPr>
              <a:t>(Almeno) due soluzioni possibili </a:t>
            </a:r>
            <a:r>
              <a:rPr lang="pt-PT" altLang="it-IT" sz="3500" b="1">
                <a:solidFill>
                  <a:srgbClr val="FF0000"/>
                </a:solidFill>
                <a:ea typeface="ＭＳ Ｐゴシック" panose="020B0600070205080204" pitchFamily="34" charset="-128"/>
              </a:rPr>
              <a:t>(2)</a:t>
            </a:r>
            <a:r>
              <a:rPr lang="pt-PT" altLang="it-IT" sz="3500" b="1">
                <a:solidFill>
                  <a:schemeClr val="tx2"/>
                </a:solidFill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endParaRPr lang="pt-PT" altLang="it-IT" sz="3500" b="1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pt-PT" altLang="it-IT" sz="3500" b="1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pt-PT" altLang="it-IT" sz="3500" b="1">
              <a:solidFill>
                <a:schemeClr val="tx2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C19B406-4B38-007F-78CA-C6D31FDE2D4D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3573463"/>
          <a:ext cx="2016126" cy="2168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16">
                <a:tc>
                  <a:txBody>
                    <a:bodyPr/>
                    <a:lstStyle/>
                    <a:p>
                      <a:r>
                        <a:rPr lang="it-IT" sz="1800" dirty="0" err="1"/>
                        <a:t>PersonID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Nome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64"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Mario 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164"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Luca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182"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Andrea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634CDA06-A2D3-CAD8-E72C-0D639BF5CB16}"/>
              </a:ext>
            </a:extLst>
          </p:cNvPr>
          <p:cNvGraphicFramePr>
            <a:graphicFrameLocks noGrp="1"/>
          </p:cNvGraphicFramePr>
          <p:nvPr/>
        </p:nvGraphicFramePr>
        <p:xfrm>
          <a:off x="2843213" y="3573463"/>
          <a:ext cx="3457576" cy="200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992">
                <a:tc>
                  <a:txBody>
                    <a:bodyPr/>
                    <a:lstStyle/>
                    <a:p>
                      <a:r>
                        <a:rPr lang="it-IT" sz="1800" dirty="0" err="1"/>
                        <a:t>IndID</a:t>
                      </a:r>
                      <a:endParaRPr lang="en-GB" sz="1800" dirty="0"/>
                    </a:p>
                  </a:txBody>
                  <a:tcPr marL="91472" marR="91472" marT="45684" marB="45684"/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Pref</a:t>
                      </a:r>
                      <a:endParaRPr lang="en-GB" sz="1800" dirty="0"/>
                    </a:p>
                  </a:txBody>
                  <a:tcPr marL="91472" marR="91472" marT="45684" marB="4568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Indirizzo</a:t>
                      </a:r>
                      <a:endParaRPr lang="en-GB" sz="1800" dirty="0"/>
                    </a:p>
                  </a:txBody>
                  <a:tcPr marL="91472" marR="91472" marT="45684" marB="4568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Civico</a:t>
                      </a:r>
                      <a:endParaRPr lang="en-GB" sz="1800" dirty="0"/>
                    </a:p>
                  </a:txBody>
                  <a:tcPr marL="91472" marR="91472" marT="45684" marB="456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28">
                <a:tc>
                  <a:txBody>
                    <a:bodyPr/>
                    <a:lstStyle/>
                    <a:p>
                      <a:r>
                        <a:rPr lang="it-IT" sz="1800" dirty="0"/>
                        <a:t>I1</a:t>
                      </a:r>
                      <a:endParaRPr lang="en-GB" sz="1800" dirty="0"/>
                    </a:p>
                  </a:txBody>
                  <a:tcPr marL="91472" marR="91472" marT="45684" marB="4568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Via </a:t>
                      </a:r>
                      <a:endParaRPr lang="en-GB" sz="1800" dirty="0"/>
                    </a:p>
                  </a:txBody>
                  <a:tcPr marL="91472" marR="91472" marT="45684" marB="4568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Dante</a:t>
                      </a:r>
                      <a:endParaRPr lang="en-GB" sz="1800" dirty="0"/>
                    </a:p>
                  </a:txBody>
                  <a:tcPr marL="91472" marR="91472" marT="45684" marB="4568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</a:t>
                      </a:r>
                      <a:endParaRPr lang="en-GB" sz="1800" dirty="0"/>
                    </a:p>
                  </a:txBody>
                  <a:tcPr marL="91472" marR="91472" marT="45684" marB="456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05">
                <a:tc>
                  <a:txBody>
                    <a:bodyPr/>
                    <a:lstStyle/>
                    <a:p>
                      <a:r>
                        <a:rPr lang="it-IT" sz="1800" dirty="0"/>
                        <a:t>I2</a:t>
                      </a:r>
                      <a:endParaRPr lang="en-GB" sz="1800" dirty="0"/>
                    </a:p>
                  </a:txBody>
                  <a:tcPr marL="91472" marR="91472" marT="45684" marB="4568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C.so</a:t>
                      </a:r>
                      <a:endParaRPr lang="en-GB" sz="1800" dirty="0"/>
                    </a:p>
                  </a:txBody>
                  <a:tcPr marL="91472" marR="91472" marT="45684" marB="4568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Porta Romana</a:t>
                      </a:r>
                      <a:endParaRPr lang="en-GB" sz="1800" dirty="0"/>
                    </a:p>
                  </a:txBody>
                  <a:tcPr marL="91472" marR="91472" marT="45684" marB="4568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6</a:t>
                      </a:r>
                      <a:endParaRPr lang="en-GB" sz="1800" dirty="0"/>
                    </a:p>
                  </a:txBody>
                  <a:tcPr marL="91472" marR="91472" marT="45684" marB="456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42D6205F-8900-1116-2F0E-936DC90CC01E}"/>
              </a:ext>
            </a:extLst>
          </p:cNvPr>
          <p:cNvGraphicFramePr>
            <a:graphicFrameLocks noGrp="1"/>
          </p:cNvGraphicFramePr>
          <p:nvPr/>
        </p:nvGraphicFramePr>
        <p:xfrm>
          <a:off x="6588125" y="3573463"/>
          <a:ext cx="2016126" cy="2168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16">
                <a:tc>
                  <a:txBody>
                    <a:bodyPr/>
                    <a:lstStyle/>
                    <a:p>
                      <a:r>
                        <a:rPr lang="it-IT" sz="1800" dirty="0" err="1"/>
                        <a:t>PersonID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IndID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64"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I1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164"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I2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182"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I3</a:t>
                      </a:r>
                      <a:endParaRPr lang="en-GB" sz="1800" dirty="0"/>
                    </a:p>
                  </a:txBody>
                  <a:tcPr marL="91436" marR="91436" marT="45688" marB="456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egnaposto numero diapositiva 5">
            <a:extLst>
              <a:ext uri="{FF2B5EF4-FFF2-40B4-BE49-F238E27FC236}">
                <a16:creationId xmlns:a16="http://schemas.microsoft.com/office/drawing/2014/main" id="{1978C9EF-3567-F4C8-BA82-12F78172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135B7A-6DE7-0643-B2F7-D7AEDE95AA3D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it-IT" altLang="it-IT" sz="10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B7CAB363-909D-BFE0-D65C-918356F39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Livello Schema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5359B02-F922-AF2B-20D2-4412EA7BE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PT" altLang="it-IT" sz="2500" b="1">
                <a:solidFill>
                  <a:schemeClr val="tx2"/>
                </a:solidFill>
                <a:ea typeface="ＭＳ Ｐゴシック" panose="020B0600070205080204" pitchFamily="34" charset="-128"/>
              </a:rPr>
              <a:t>Prima soluzione permette </a:t>
            </a:r>
            <a:r>
              <a:rPr lang="pt-PT" altLang="it-IT" sz="2500" b="1">
                <a:solidFill>
                  <a:srgbClr val="FF0000"/>
                </a:solidFill>
                <a:ea typeface="ＭＳ Ｐゴシック" panose="020B0600070205080204" pitchFamily="34" charset="-128"/>
              </a:rPr>
              <a:t>ridondanza</a:t>
            </a:r>
            <a:r>
              <a:rPr lang="pt-PT" altLang="it-IT" sz="2500" b="1">
                <a:solidFill>
                  <a:schemeClr val="tx2"/>
                </a:solidFill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pt-PT" altLang="it-IT" sz="2100" b="1">
                <a:solidFill>
                  <a:schemeClr val="tx2"/>
                </a:solidFill>
                <a:ea typeface="ＭＳ Ｐゴシック" panose="020B0600070205080204" pitchFamily="34" charset="-128"/>
              </a:rPr>
              <a:t>Se in un condominio vivono 100 persone l’indirizzo apparirà ridondante 100 volte !!!</a:t>
            </a:r>
          </a:p>
          <a:p>
            <a:pPr eaLnBrk="1" hangingPunct="1">
              <a:lnSpc>
                <a:spcPct val="80000"/>
              </a:lnSpc>
            </a:pPr>
            <a:r>
              <a:rPr lang="pt-PT" altLang="it-IT" sz="2500" b="1">
                <a:solidFill>
                  <a:schemeClr val="tx2"/>
                </a:solidFill>
                <a:ea typeface="ＭＳ Ｐゴシック" panose="020B0600070205080204" pitchFamily="34" charset="-128"/>
              </a:rPr>
              <a:t>Prima soluzione ha una definizione di indirizzo </a:t>
            </a:r>
            <a:r>
              <a:rPr lang="pt-PT" altLang="it-IT" sz="2500" b="1">
                <a:solidFill>
                  <a:srgbClr val="FF0000"/>
                </a:solidFill>
                <a:ea typeface="ＭＳ Ｐゴシック" panose="020B0600070205080204" pitchFamily="34" charset="-128"/>
              </a:rPr>
              <a:t>non chiara</a:t>
            </a:r>
            <a:r>
              <a:rPr lang="pt-PT" altLang="it-IT" sz="2500" b="1">
                <a:solidFill>
                  <a:schemeClr val="tx2"/>
                </a:solidFill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pt-PT" altLang="it-IT" sz="2100" b="1">
                <a:solidFill>
                  <a:schemeClr val="tx2"/>
                </a:solidFill>
                <a:ea typeface="ＭＳ Ｐゴシック" panose="020B0600070205080204" pitchFamily="34" charset="-128"/>
              </a:rPr>
              <a:t>Una volta incapsulati “civico” e “prefisso” dell’indirizzo è difficile risalire con precisione al primo o al secondo</a:t>
            </a:r>
          </a:p>
          <a:p>
            <a:pPr eaLnBrk="1" hangingPunct="1">
              <a:lnSpc>
                <a:spcPct val="80000"/>
              </a:lnSpc>
            </a:pPr>
            <a:r>
              <a:rPr lang="pt-PT" altLang="it-IT" sz="2500" b="1">
                <a:solidFill>
                  <a:schemeClr val="tx2"/>
                </a:solidFill>
                <a:ea typeface="ＭＳ Ｐゴシック" panose="020B0600070205080204" pitchFamily="34" charset="-128"/>
              </a:rPr>
              <a:t>Anche la seconda soluzione non è perfetta:</a:t>
            </a:r>
          </a:p>
          <a:p>
            <a:pPr lvl="1" eaLnBrk="1" hangingPunct="1">
              <a:lnSpc>
                <a:spcPct val="80000"/>
              </a:lnSpc>
            </a:pPr>
            <a:r>
              <a:rPr lang="pt-PT" altLang="it-IT" sz="2100" b="1">
                <a:solidFill>
                  <a:schemeClr val="tx2"/>
                </a:solidFill>
                <a:ea typeface="ＭＳ Ｐゴシック" panose="020B0600070205080204" pitchFamily="34" charset="-128"/>
              </a:rPr>
              <a:t>E’ necessario inserire l’attributo “Città” o non serve?</a:t>
            </a:r>
          </a:p>
          <a:p>
            <a:pPr eaLnBrk="1" hangingPunct="1">
              <a:lnSpc>
                <a:spcPct val="80000"/>
              </a:lnSpc>
            </a:pPr>
            <a:r>
              <a:rPr lang="pt-PT" altLang="it-IT" sz="3500" b="1">
                <a:solidFill>
                  <a:schemeClr val="tx2"/>
                </a:solidFill>
                <a:ea typeface="ＭＳ Ｐゴシック" panose="020B0600070205080204" pitchFamily="34" charset="-128"/>
              </a:rPr>
              <a:t>In generale, molte dimensioni permetto di descrivere la qualità di dello “schema”.</a:t>
            </a:r>
          </a:p>
          <a:p>
            <a:pPr eaLnBrk="1" hangingPunct="1">
              <a:lnSpc>
                <a:spcPct val="80000"/>
              </a:lnSpc>
            </a:pPr>
            <a:r>
              <a:rPr lang="pt-PT" altLang="it-IT" sz="3500" b="1">
                <a:solidFill>
                  <a:schemeClr val="tx2"/>
                </a:solidFill>
                <a:ea typeface="ＭＳ Ｐゴシック" panose="020B0600070205080204" pitchFamily="34" charset="-128"/>
              </a:rPr>
              <a:t>Alcune sono le seguenti:</a:t>
            </a:r>
          </a:p>
          <a:p>
            <a:pPr eaLnBrk="1" hangingPunct="1">
              <a:lnSpc>
                <a:spcPct val="80000"/>
              </a:lnSpc>
            </a:pPr>
            <a:endParaRPr lang="pt-PT" altLang="it-IT" sz="3500" b="1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pt-PT" altLang="it-IT" sz="3500" b="1">
              <a:solidFill>
                <a:schemeClr val="tx2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egnaposto numero diapositiva 4">
            <a:extLst>
              <a:ext uri="{FF2B5EF4-FFF2-40B4-BE49-F238E27FC236}">
                <a16:creationId xmlns:a16="http://schemas.microsoft.com/office/drawing/2014/main" id="{BB633A2A-EB08-BAF2-EE94-103C6E24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9F7638-E320-924B-8769-69FAC7232FA7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it-IT" altLang="it-IT" sz="10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D494592-0C5A-E4AF-3782-CE6755A10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60375"/>
            <a:ext cx="8382000" cy="736600"/>
          </a:xfrm>
        </p:spPr>
        <p:txBody>
          <a:bodyPr/>
          <a:lstStyle/>
          <a:p>
            <a:pPr eaLnBrk="1" hangingPunct="1"/>
            <a:r>
              <a:rPr lang="en-US" altLang="it-IT" sz="3500">
                <a:ea typeface="ＭＳ Ｐゴシック" panose="020B0600070205080204" pitchFamily="34" charset="-128"/>
              </a:rPr>
              <a:t>Dimensioni di qualità a livello di schema</a:t>
            </a:r>
          </a:p>
        </p:txBody>
      </p:sp>
      <p:grpSp>
        <p:nvGrpSpPr>
          <p:cNvPr id="55299" name="Group 3">
            <a:extLst>
              <a:ext uri="{FF2B5EF4-FFF2-40B4-BE49-F238E27FC236}">
                <a16:creationId xmlns:a16="http://schemas.microsoft.com/office/drawing/2014/main" id="{45BA8D7A-606C-5197-5CF4-162F469EB248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265238"/>
            <a:ext cx="7288212" cy="4684712"/>
            <a:chOff x="1174" y="1870"/>
            <a:chExt cx="4617" cy="2368"/>
          </a:xfrm>
        </p:grpSpPr>
        <p:grpSp>
          <p:nvGrpSpPr>
            <p:cNvPr id="55300" name="Group 4">
              <a:extLst>
                <a:ext uri="{FF2B5EF4-FFF2-40B4-BE49-F238E27FC236}">
                  <a16:creationId xmlns:a16="http://schemas.microsoft.com/office/drawing/2014/main" id="{865B001D-DC93-7D74-CDFB-06B9ECB54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4" y="2067"/>
              <a:ext cx="2165" cy="731"/>
              <a:chOff x="543" y="754"/>
              <a:chExt cx="1783" cy="607"/>
            </a:xfrm>
          </p:grpSpPr>
          <p:sp>
            <p:nvSpPr>
              <p:cNvPr id="55323" name="Rectangle 5">
                <a:extLst>
                  <a:ext uri="{FF2B5EF4-FFF2-40B4-BE49-F238E27FC236}">
                    <a16:creationId xmlns:a16="http://schemas.microsoft.com/office/drawing/2014/main" id="{9959B466-B6D6-5167-B663-20EF4D825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" y="754"/>
                <a:ext cx="59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it-IT" altLang="it-IT" b="1"/>
                  <a:t>Contenuto</a:t>
                </a:r>
              </a:p>
            </p:txBody>
          </p:sp>
          <p:sp>
            <p:nvSpPr>
              <p:cNvPr id="55324" name="Rectangle 6">
                <a:extLst>
                  <a:ext uri="{FF2B5EF4-FFF2-40B4-BE49-F238E27FC236}">
                    <a16:creationId xmlns:a16="http://schemas.microsoft.com/office/drawing/2014/main" id="{13C2146C-0160-1D2A-07BA-814EF3AFE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" y="916"/>
                <a:ext cx="524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it-IT" altLang="it-IT" i="1"/>
                  <a:t>Rilevanza</a:t>
                </a:r>
              </a:p>
            </p:txBody>
          </p:sp>
          <p:sp>
            <p:nvSpPr>
              <p:cNvPr id="55325" name="Rectangle 7">
                <a:extLst>
                  <a:ext uri="{FF2B5EF4-FFF2-40B4-BE49-F238E27FC236}">
                    <a16:creationId xmlns:a16="http://schemas.microsoft.com/office/drawing/2014/main" id="{B577B35A-0FBC-B9CA-91F0-0A0497B8E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" y="1080"/>
                <a:ext cx="564" cy="11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i="1"/>
                  <a:t>Ottenibilità</a:t>
                </a:r>
              </a:p>
            </p:txBody>
          </p:sp>
          <p:sp>
            <p:nvSpPr>
              <p:cNvPr id="55326" name="Rectangle 8">
                <a:extLst>
                  <a:ext uri="{FF2B5EF4-FFF2-40B4-BE49-F238E27FC236}">
                    <a16:creationId xmlns:a16="http://schemas.microsoft.com/office/drawing/2014/main" id="{FEBE8C57-A969-3728-EBEE-2AE607F53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" y="1245"/>
                <a:ext cx="1425" cy="11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it-IT" altLang="it-IT" i="1"/>
                  <a:t>Chiarezza della definizione</a:t>
                </a:r>
              </a:p>
            </p:txBody>
          </p:sp>
        </p:grpSp>
        <p:grpSp>
          <p:nvGrpSpPr>
            <p:cNvPr id="55301" name="Group 9">
              <a:extLst>
                <a:ext uri="{FF2B5EF4-FFF2-40B4-BE49-F238E27FC236}">
                  <a16:creationId xmlns:a16="http://schemas.microsoft.com/office/drawing/2014/main" id="{D91EC839-828C-828A-5128-179DE144B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4" y="2985"/>
              <a:ext cx="1361" cy="531"/>
              <a:chOff x="543" y="1407"/>
              <a:chExt cx="1123" cy="441"/>
            </a:xfrm>
          </p:grpSpPr>
          <p:sp>
            <p:nvSpPr>
              <p:cNvPr id="55320" name="Rectangle 10">
                <a:extLst>
                  <a:ext uri="{FF2B5EF4-FFF2-40B4-BE49-F238E27FC236}">
                    <a16:creationId xmlns:a16="http://schemas.microsoft.com/office/drawing/2014/main" id="{B3CBEBE7-D5DF-47EB-AB27-5E9FDB325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" y="1407"/>
                <a:ext cx="571" cy="115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it-IT" altLang="it-IT" b="1"/>
                  <a:t>Copertura</a:t>
                </a:r>
              </a:p>
            </p:txBody>
          </p:sp>
          <p:sp>
            <p:nvSpPr>
              <p:cNvPr id="55321" name="Rectangle 11">
                <a:extLst>
                  <a:ext uri="{FF2B5EF4-FFF2-40B4-BE49-F238E27FC236}">
                    <a16:creationId xmlns:a16="http://schemas.microsoft.com/office/drawing/2014/main" id="{71D29B0A-2289-CBA1-1134-C998C9C0A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2" y="1576"/>
                <a:ext cx="763" cy="230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i="1"/>
                  <a:t>Comprensività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 i="1"/>
              </a:p>
            </p:txBody>
          </p:sp>
          <p:sp>
            <p:nvSpPr>
              <p:cNvPr id="55322" name="Rectangle 12">
                <a:extLst>
                  <a:ext uri="{FF2B5EF4-FFF2-40B4-BE49-F238E27FC236}">
                    <a16:creationId xmlns:a16="http://schemas.microsoft.com/office/drawing/2014/main" id="{98EE6616-4BB5-B280-7D43-A64437189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2" y="1733"/>
                <a:ext cx="63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i="1"/>
                  <a:t>Essenzialità</a:t>
                </a:r>
              </a:p>
            </p:txBody>
          </p:sp>
        </p:grpSp>
        <p:grpSp>
          <p:nvGrpSpPr>
            <p:cNvPr id="55302" name="Group 13">
              <a:extLst>
                <a:ext uri="{FF2B5EF4-FFF2-40B4-BE49-F238E27FC236}">
                  <a16:creationId xmlns:a16="http://schemas.microsoft.com/office/drawing/2014/main" id="{8F2B89A7-2EE5-DE60-E142-25AE7BFE1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4" y="3704"/>
              <a:ext cx="2011" cy="534"/>
              <a:chOff x="543" y="1897"/>
              <a:chExt cx="1656" cy="441"/>
            </a:xfrm>
          </p:grpSpPr>
          <p:sp>
            <p:nvSpPr>
              <p:cNvPr id="55317" name="Rectangle 14">
                <a:extLst>
                  <a:ext uri="{FF2B5EF4-FFF2-40B4-BE49-F238E27FC236}">
                    <a16:creationId xmlns:a16="http://schemas.microsoft.com/office/drawing/2014/main" id="{D2FAA15E-739E-850A-3421-7C898213A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" y="1897"/>
                <a:ext cx="1047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it-IT" altLang="it-IT" b="1"/>
                  <a:t>Livello di dettaglio</a:t>
                </a:r>
              </a:p>
            </p:txBody>
          </p:sp>
          <p:sp>
            <p:nvSpPr>
              <p:cNvPr id="55318" name="Rectangle 15">
                <a:extLst>
                  <a:ext uri="{FF2B5EF4-FFF2-40B4-BE49-F238E27FC236}">
                    <a16:creationId xmlns:a16="http://schemas.microsoft.com/office/drawing/2014/main" id="{800CF3AA-A802-A498-D5EA-8688B76C3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" y="2058"/>
                <a:ext cx="1299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i="1"/>
                  <a:t>Granularità degli attributi</a:t>
                </a:r>
              </a:p>
            </p:txBody>
          </p:sp>
          <p:sp>
            <p:nvSpPr>
              <p:cNvPr id="55319" name="Rectangle 16">
                <a:extLst>
                  <a:ext uri="{FF2B5EF4-FFF2-40B4-BE49-F238E27FC236}">
                    <a16:creationId xmlns:a16="http://schemas.microsoft.com/office/drawing/2014/main" id="{1643548D-519F-8DA5-9BCD-C9ACC1271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" y="2223"/>
                <a:ext cx="1134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it-IT" altLang="it-IT" i="1"/>
                  <a:t>Precisione dei domini</a:t>
                </a:r>
              </a:p>
            </p:txBody>
          </p:sp>
        </p:grpSp>
        <p:grpSp>
          <p:nvGrpSpPr>
            <p:cNvPr id="55303" name="Group 17">
              <a:extLst>
                <a:ext uri="{FF2B5EF4-FFF2-40B4-BE49-F238E27FC236}">
                  <a16:creationId xmlns:a16="http://schemas.microsoft.com/office/drawing/2014/main" id="{FB3C4183-B779-FFA7-E7DC-D7CFB9AD5D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1870"/>
              <a:ext cx="2454" cy="928"/>
              <a:chOff x="542" y="2386"/>
              <a:chExt cx="2020" cy="769"/>
            </a:xfrm>
          </p:grpSpPr>
          <p:sp>
            <p:nvSpPr>
              <p:cNvPr id="55312" name="Rectangle 18">
                <a:extLst>
                  <a:ext uri="{FF2B5EF4-FFF2-40B4-BE49-F238E27FC236}">
                    <a16:creationId xmlns:a16="http://schemas.microsoft.com/office/drawing/2014/main" id="{170AE902-DFB6-6601-B7FB-2FEE56A65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2386"/>
                <a:ext cx="815" cy="115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it-IT" altLang="it-IT" b="1"/>
                  <a:t>Composizione</a:t>
                </a:r>
              </a:p>
            </p:txBody>
          </p:sp>
          <p:sp>
            <p:nvSpPr>
              <p:cNvPr id="55313" name="Rectangle 19">
                <a:extLst>
                  <a:ext uri="{FF2B5EF4-FFF2-40B4-BE49-F238E27FC236}">
                    <a16:creationId xmlns:a16="http://schemas.microsoft.com/office/drawing/2014/main" id="{FC544034-0BB3-1C93-FD3C-F77D80186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" y="2550"/>
                <a:ext cx="636" cy="114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it-IT" altLang="it-IT" i="1"/>
                  <a:t>Naturalezza</a:t>
                </a:r>
              </a:p>
            </p:txBody>
          </p:sp>
          <p:sp>
            <p:nvSpPr>
              <p:cNvPr id="55314" name="Rectangle 20">
                <a:extLst>
                  <a:ext uri="{FF2B5EF4-FFF2-40B4-BE49-F238E27FC236}">
                    <a16:creationId xmlns:a16="http://schemas.microsoft.com/office/drawing/2014/main" id="{134167FA-824C-0815-E022-BA134A1E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" y="2715"/>
                <a:ext cx="722" cy="114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i="1"/>
                  <a:t>Identificabilità</a:t>
                </a:r>
              </a:p>
            </p:txBody>
          </p:sp>
          <p:sp>
            <p:nvSpPr>
              <p:cNvPr id="55315" name="Rectangle 21">
                <a:extLst>
                  <a:ext uri="{FF2B5EF4-FFF2-40B4-BE49-F238E27FC236}">
                    <a16:creationId xmlns:a16="http://schemas.microsoft.com/office/drawing/2014/main" id="{93BFACF0-6C3B-F920-DE03-B919FF607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" y="2875"/>
                <a:ext cx="649" cy="115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i="1"/>
                  <a:t>Omogeneità</a:t>
                </a:r>
              </a:p>
            </p:txBody>
          </p:sp>
          <p:sp>
            <p:nvSpPr>
              <p:cNvPr id="55316" name="Rectangle 22">
                <a:extLst>
                  <a:ext uri="{FF2B5EF4-FFF2-40B4-BE49-F238E27FC236}">
                    <a16:creationId xmlns:a16="http://schemas.microsoft.com/office/drawing/2014/main" id="{01E83B77-6147-422A-E037-CB7DC9B0A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" y="3040"/>
                <a:ext cx="1662" cy="115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it-IT" altLang="it-IT" i="1"/>
                  <a:t>Ridondanza minima necessaria</a:t>
                </a:r>
              </a:p>
            </p:txBody>
          </p:sp>
        </p:grpSp>
        <p:grpSp>
          <p:nvGrpSpPr>
            <p:cNvPr id="55304" name="Group 23">
              <a:extLst>
                <a:ext uri="{FF2B5EF4-FFF2-40B4-BE49-F238E27FC236}">
                  <a16:creationId xmlns:a16="http://schemas.microsoft.com/office/drawing/2014/main" id="{DEB81F4C-BB10-6A23-1093-7158EE941E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9" y="2984"/>
              <a:ext cx="1932" cy="535"/>
              <a:chOff x="543" y="3202"/>
              <a:chExt cx="1593" cy="442"/>
            </a:xfrm>
          </p:grpSpPr>
          <p:sp>
            <p:nvSpPr>
              <p:cNvPr id="55309" name="Rectangle 24">
                <a:extLst>
                  <a:ext uri="{FF2B5EF4-FFF2-40B4-BE49-F238E27FC236}">
                    <a16:creationId xmlns:a16="http://schemas.microsoft.com/office/drawing/2014/main" id="{FCE7EF8E-A65C-350C-83DC-FF72637F4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" y="3202"/>
                <a:ext cx="703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it-IT" altLang="it-IT" b="1"/>
                  <a:t>Consistenza</a:t>
                </a:r>
              </a:p>
            </p:txBody>
          </p:sp>
          <p:sp>
            <p:nvSpPr>
              <p:cNvPr id="55310" name="Rectangle 25">
                <a:extLst>
                  <a:ext uri="{FF2B5EF4-FFF2-40B4-BE49-F238E27FC236}">
                    <a16:creationId xmlns:a16="http://schemas.microsoft.com/office/drawing/2014/main" id="{E98B227A-C3CF-72FE-EB43-BEE367255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" y="3366"/>
                <a:ext cx="1233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it-IT" altLang="it-IT" i="1"/>
                  <a:t>Consistenza semantica</a:t>
                </a:r>
              </a:p>
            </p:txBody>
          </p:sp>
          <p:sp>
            <p:nvSpPr>
              <p:cNvPr id="55311" name="Rectangle 26">
                <a:extLst>
                  <a:ext uri="{FF2B5EF4-FFF2-40B4-BE49-F238E27FC236}">
                    <a16:creationId xmlns:a16="http://schemas.microsoft.com/office/drawing/2014/main" id="{F3FD2103-F5E6-5E39-0A75-62E51A89D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" y="3529"/>
                <a:ext cx="1220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it-IT" altLang="it-IT" i="1"/>
                  <a:t>Consistenza strutturale</a:t>
                </a:r>
              </a:p>
            </p:txBody>
          </p:sp>
        </p:grpSp>
        <p:grpSp>
          <p:nvGrpSpPr>
            <p:cNvPr id="55305" name="Group 27">
              <a:extLst>
                <a:ext uri="{FF2B5EF4-FFF2-40B4-BE49-F238E27FC236}">
                  <a16:creationId xmlns:a16="http://schemas.microsoft.com/office/drawing/2014/main" id="{E5C768AF-F1A9-FF4C-F509-CBF8E8903F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9" y="3703"/>
              <a:ext cx="1770" cy="535"/>
              <a:chOff x="543" y="3692"/>
              <a:chExt cx="1458" cy="442"/>
            </a:xfrm>
          </p:grpSpPr>
          <p:sp>
            <p:nvSpPr>
              <p:cNvPr id="55306" name="Rectangle 28">
                <a:extLst>
                  <a:ext uri="{FF2B5EF4-FFF2-40B4-BE49-F238E27FC236}">
                    <a16:creationId xmlns:a16="http://schemas.microsoft.com/office/drawing/2014/main" id="{38557B1B-A2E1-056E-89FA-EF1F1E5A6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" y="3692"/>
                <a:ext cx="1458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it-IT" altLang="it-IT" b="1"/>
                  <a:t>Reazione al cambiamento</a:t>
                </a:r>
              </a:p>
            </p:txBody>
          </p:sp>
          <p:sp>
            <p:nvSpPr>
              <p:cNvPr id="55307" name="Rectangle 29">
                <a:extLst>
                  <a:ext uri="{FF2B5EF4-FFF2-40B4-BE49-F238E27FC236}">
                    <a16:creationId xmlns:a16="http://schemas.microsoft.com/office/drawing/2014/main" id="{2E6CEFE1-AB94-D19F-1815-9931493E5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" y="3858"/>
                <a:ext cx="629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it-IT" altLang="it-IT" i="1"/>
                  <a:t>Robustezza</a:t>
                </a:r>
              </a:p>
            </p:txBody>
          </p:sp>
          <p:sp>
            <p:nvSpPr>
              <p:cNvPr id="55308" name="Rectangle 30">
                <a:extLst>
                  <a:ext uri="{FF2B5EF4-FFF2-40B4-BE49-F238E27FC236}">
                    <a16:creationId xmlns:a16="http://schemas.microsoft.com/office/drawing/2014/main" id="{329F3BF6-B8D7-34A3-206B-AF27E4DD8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" y="4019"/>
                <a:ext cx="558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i="1"/>
                  <a:t>Flessibilità</a:t>
                </a:r>
              </a:p>
            </p:txBody>
          </p:sp>
        </p:grpSp>
      </p:grp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egnaposto numero diapositiva 5">
            <a:extLst>
              <a:ext uri="{FF2B5EF4-FFF2-40B4-BE49-F238E27FC236}">
                <a16:creationId xmlns:a16="http://schemas.microsoft.com/office/drawing/2014/main" id="{276BED04-EE84-83DE-FBAB-4D09E9D6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8B42C3-3DAE-2C47-A72A-4311F02FF464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it-IT" altLang="it-IT" sz="10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32E2D51-0BB6-1A45-229F-3A1B32B25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Contenuto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76697C8-5B30-C4D0-B1AF-E1B1A593F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19263"/>
            <a:ext cx="7772400" cy="4008437"/>
          </a:xfrm>
        </p:spPr>
        <p:txBody>
          <a:bodyPr/>
          <a:lstStyle/>
          <a:p>
            <a:pPr eaLnBrk="1" hangingPunct="1"/>
            <a:r>
              <a:rPr lang="it-IT" altLang="it-IT" sz="2600">
                <a:ea typeface="ＭＳ Ｐゴシック" panose="020B0600070205080204" pitchFamily="34" charset="-128"/>
              </a:rPr>
              <a:t>Il </a:t>
            </a:r>
            <a:r>
              <a:rPr lang="it-IT" altLang="it-IT" sz="2600">
                <a:solidFill>
                  <a:srgbClr val="CC3300"/>
                </a:solidFill>
                <a:ea typeface="ＭＳ Ｐゴシック" panose="020B0600070205080204" pitchFamily="34" charset="-128"/>
              </a:rPr>
              <a:t>contenuto</a:t>
            </a:r>
            <a:r>
              <a:rPr lang="it-IT" altLang="it-IT" sz="2600">
                <a:ea typeface="ＭＳ Ｐゴシック" panose="020B0600070205080204" pitchFamily="34" charset="-128"/>
              </a:rPr>
              <a:t> è definito in termini di</a:t>
            </a:r>
          </a:p>
          <a:p>
            <a:pPr lvl="1" eaLnBrk="1" hangingPunct="1"/>
            <a:r>
              <a:rPr lang="it-IT" altLang="it-IT" sz="2200">
                <a:ea typeface="ＭＳ Ｐゴシック" panose="020B0600070205080204" pitchFamily="34" charset="-128"/>
              </a:rPr>
              <a:t> </a:t>
            </a:r>
            <a:r>
              <a:rPr lang="it-IT" altLang="it-IT">
                <a:solidFill>
                  <a:srgbClr val="CC3300"/>
                </a:solidFill>
                <a:ea typeface="ＭＳ Ｐゴシック" panose="020B0600070205080204" pitchFamily="34" charset="-128"/>
              </a:rPr>
              <a:t>rilevanza</a:t>
            </a:r>
            <a:r>
              <a:rPr lang="it-IT" altLang="it-IT" sz="2200">
                <a:ea typeface="ＭＳ Ｐゴシック" panose="020B0600070205080204" pitchFamily="34" charset="-128"/>
              </a:rPr>
              <a:t> per il contesto di utilizzo</a:t>
            </a:r>
          </a:p>
          <a:p>
            <a:pPr lvl="1" eaLnBrk="1" hangingPunct="1"/>
            <a:r>
              <a:rPr lang="it-IT" altLang="it-IT" sz="2200">
                <a:ea typeface="ＭＳ Ｐゴシック" panose="020B0600070205080204" pitchFamily="34" charset="-128"/>
              </a:rPr>
              <a:t> </a:t>
            </a:r>
            <a:r>
              <a:rPr lang="it-IT" altLang="it-IT">
                <a:solidFill>
                  <a:srgbClr val="CC3300"/>
                </a:solidFill>
                <a:ea typeface="ＭＳ Ｐゴシック" panose="020B0600070205080204" pitchFamily="34" charset="-128"/>
              </a:rPr>
              <a:t>ottenibilità</a:t>
            </a:r>
            <a:r>
              <a:rPr lang="it-IT" altLang="it-IT" sz="2200">
                <a:ea typeface="ＭＳ Ｐゴシック" panose="020B0600070205080204" pitchFamily="34" charset="-128"/>
              </a:rPr>
              <a:t>: Es. I dati di una società commerciale non sono disponibili nell’anno corrente, per non facilitare la concorrenza (ma sono ottenibili solo quelli di anni precedenti)</a:t>
            </a:r>
          </a:p>
          <a:p>
            <a:pPr lvl="1" eaLnBrk="1" hangingPunct="1"/>
            <a:r>
              <a:rPr lang="it-IT" altLang="it-IT">
                <a:solidFill>
                  <a:srgbClr val="CC3300"/>
                </a:solidFill>
                <a:ea typeface="ＭＳ Ｐゴシック" panose="020B0600070205080204" pitchFamily="34" charset="-128"/>
              </a:rPr>
              <a:t>chiarezza della definizione:</a:t>
            </a:r>
            <a:r>
              <a:rPr lang="it-IT" altLang="it-IT">
                <a:solidFill>
                  <a:srgbClr val="FFFF00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>
                <a:ea typeface="ＭＳ Ｐゴシック" panose="020B0600070205080204" pitchFamily="34" charset="-128"/>
              </a:rPr>
              <a:t>adozione di standard, specifica di regole per eliminare ambiguità, semantica comune etc.</a:t>
            </a:r>
            <a:endParaRPr lang="en-GB" altLang="it-IT">
              <a:solidFill>
                <a:srgbClr val="FFFF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egnaposto numero diapositiva 5">
            <a:extLst>
              <a:ext uri="{FF2B5EF4-FFF2-40B4-BE49-F238E27FC236}">
                <a16:creationId xmlns:a16="http://schemas.microsoft.com/office/drawing/2014/main" id="{134E05A6-3E55-9F72-B3F4-185DB3FE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AE8272-9C4F-AE42-8200-64B9EA48B13E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it-IT" altLang="it-IT" sz="1000"/>
          </a:p>
        </p:txBody>
      </p:sp>
      <p:sp>
        <p:nvSpPr>
          <p:cNvPr id="58370" name="Rectangle 1026">
            <a:extLst>
              <a:ext uri="{FF2B5EF4-FFF2-40B4-BE49-F238E27FC236}">
                <a16:creationId xmlns:a16="http://schemas.microsoft.com/office/drawing/2014/main" id="{0EA41A01-96D6-BFE3-DC59-430DB7389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Copertura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58371" name="Rectangle 1027">
            <a:extLst>
              <a:ext uri="{FF2B5EF4-FFF2-40B4-BE49-F238E27FC236}">
                <a16:creationId xmlns:a16="http://schemas.microsoft.com/office/drawing/2014/main" id="{0C9FF987-D14F-6797-2277-564EB8624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La </a:t>
            </a:r>
            <a:r>
              <a:rPr lang="it-IT" altLang="it-IT">
                <a:solidFill>
                  <a:srgbClr val="CC3300"/>
                </a:solidFill>
                <a:ea typeface="ＭＳ Ｐゴシック" panose="020B0600070205080204" pitchFamily="34" charset="-128"/>
              </a:rPr>
              <a:t>copertura</a:t>
            </a:r>
            <a:r>
              <a:rPr lang="it-IT" altLang="it-IT">
                <a:solidFill>
                  <a:srgbClr val="FFFF00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>
                <a:ea typeface="ＭＳ Ｐゴシック" panose="020B0600070205080204" pitchFamily="34" charset="-128"/>
              </a:rPr>
              <a:t>è definita in termini di: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 </a:t>
            </a:r>
            <a:r>
              <a:rPr lang="it-IT" altLang="it-IT" sz="3000">
                <a:solidFill>
                  <a:srgbClr val="CC3300"/>
                </a:solidFill>
                <a:ea typeface="ＭＳ Ｐゴシック" panose="020B0600070205080204" pitchFamily="34" charset="-128"/>
              </a:rPr>
              <a:t>comprensività</a:t>
            </a:r>
            <a:r>
              <a:rPr lang="it-IT" altLang="it-IT">
                <a:ea typeface="ＭＳ Ｐゴシック" panose="020B0600070205080204" pitchFamily="34" charset="-128"/>
              </a:rPr>
              <a:t>: lo schema deve soddisfare </a:t>
            </a:r>
            <a:r>
              <a:rPr lang="it-IT" altLang="it-IT" u="sng">
                <a:ea typeface="ＭＳ Ｐゴシック" panose="020B0600070205080204" pitchFamily="34" charset="-128"/>
              </a:rPr>
              <a:t>tutti </a:t>
            </a:r>
            <a:r>
              <a:rPr lang="it-IT" altLang="it-IT">
                <a:ea typeface="ＭＳ Ｐゴシック" panose="020B0600070205080204" pitchFamily="34" charset="-128"/>
              </a:rPr>
              <a:t>i requisiti dei potenziali utenti</a:t>
            </a:r>
          </a:p>
          <a:p>
            <a:pPr lvl="1" eaLnBrk="1" hangingPunct="1"/>
            <a:r>
              <a:rPr lang="it-IT" altLang="it-IT">
                <a:solidFill>
                  <a:srgbClr val="CC3300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000">
                <a:solidFill>
                  <a:srgbClr val="CC3300"/>
                </a:solidFill>
                <a:ea typeface="ＭＳ Ｐゴシック" panose="020B0600070205080204" pitchFamily="34" charset="-128"/>
              </a:rPr>
              <a:t>essenzialità</a:t>
            </a:r>
            <a:r>
              <a:rPr lang="it-IT" altLang="it-IT">
                <a:ea typeface="ＭＳ Ｐゴシック" panose="020B0600070205080204" pitchFamily="34" charset="-128"/>
              </a:rPr>
              <a:t>: lo schema deve soddisfare i </a:t>
            </a:r>
            <a:r>
              <a:rPr lang="it-IT" altLang="it-IT" u="sng">
                <a:ea typeface="ＭＳ Ｐゴシック" panose="020B0600070205080204" pitchFamily="34" charset="-128"/>
              </a:rPr>
              <a:t>soli</a:t>
            </a:r>
            <a:r>
              <a:rPr lang="it-IT" altLang="it-IT">
                <a:ea typeface="ＭＳ Ｐゴシック" panose="020B0600070205080204" pitchFamily="34" charset="-128"/>
              </a:rPr>
              <a:t> requisiti dei potenziali utenti</a:t>
            </a:r>
          </a:p>
          <a:p>
            <a:pPr lvl="1" eaLnBrk="1" hangingPunct="1"/>
            <a:endParaRPr lang="en-GB" altLang="it-IT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egnaposto numero diapositiva 5">
            <a:extLst>
              <a:ext uri="{FF2B5EF4-FFF2-40B4-BE49-F238E27FC236}">
                <a16:creationId xmlns:a16="http://schemas.microsoft.com/office/drawing/2014/main" id="{96D12D2A-6D32-AF15-5C04-9AB9B4BA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923BF4-3C97-EF4C-B85F-9AE74BD63641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it-IT" altLang="it-IT" sz="10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075BD59-5166-D9E1-F6C7-5593514DD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Livello di dettaglio</a:t>
            </a:r>
            <a:endParaRPr lang="en-GB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AA01E8C-BF1F-01FD-AF72-D98406A88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Il </a:t>
            </a:r>
            <a:r>
              <a:rPr lang="it-IT" altLang="it-IT" sz="2600">
                <a:solidFill>
                  <a:srgbClr val="CC3300"/>
                </a:solidFill>
                <a:ea typeface="ＭＳ Ｐゴシック" panose="020B0600070205080204" pitchFamily="34" charset="-128"/>
              </a:rPr>
              <a:t>livello di dettaglio</a:t>
            </a:r>
            <a:r>
              <a:rPr lang="it-IT" altLang="it-IT">
                <a:ea typeface="ＭＳ Ｐゴシック" panose="020B0600070205080204" pitchFamily="34" charset="-128"/>
              </a:rPr>
              <a:t> comprende:</a:t>
            </a:r>
          </a:p>
          <a:p>
            <a:pPr lvl="1" eaLnBrk="1" hangingPunct="1"/>
            <a:r>
              <a:rPr lang="it-IT" altLang="it-IT">
                <a:solidFill>
                  <a:srgbClr val="CC3300"/>
                </a:solidFill>
                <a:ea typeface="ＭＳ Ｐゴシック" panose="020B0600070205080204" pitchFamily="34" charset="-128"/>
              </a:rPr>
              <a:t>granularità degli attributi</a:t>
            </a:r>
            <a:r>
              <a:rPr lang="it-IT" altLang="it-IT">
                <a:ea typeface="ＭＳ Ｐゴシック" panose="020B0600070205080204" pitchFamily="34" charset="-128"/>
              </a:rPr>
              <a:t>: </a:t>
            </a:r>
            <a:r>
              <a:rPr lang="it-IT" altLang="it-IT" sz="2000">
                <a:ea typeface="ＭＳ Ｐゴシック" panose="020B0600070205080204" pitchFamily="34" charset="-128"/>
              </a:rPr>
              <a:t>Es.</a:t>
            </a:r>
            <a:r>
              <a:rPr lang="it-IT" altLang="it-IT" sz="2200">
                <a:ea typeface="ＭＳ Ｐゴシック" panose="020B0600070205080204" pitchFamily="34" charset="-128"/>
              </a:rPr>
              <a:t> </a:t>
            </a:r>
            <a:r>
              <a:rPr lang="it-IT" altLang="it-IT" sz="2000">
                <a:ea typeface="ＭＳ Ｐゴシック" panose="020B0600070205080204" pitchFamily="34" charset="-128"/>
              </a:rPr>
              <a:t>Il concetto di “indirizzo” può essere rappresentato in alcune applicazioni semplicemente da “Stato”, in altre da “via”+”numero civico”+ “Città”+” Stato”</a:t>
            </a:r>
          </a:p>
          <a:p>
            <a:pPr lvl="1" eaLnBrk="1" hangingPunct="1"/>
            <a:r>
              <a:rPr lang="it-IT" altLang="it-IT">
                <a:solidFill>
                  <a:srgbClr val="CC3300"/>
                </a:solidFill>
                <a:ea typeface="ＭＳ Ｐゴシック" panose="020B0600070205080204" pitchFamily="34" charset="-128"/>
              </a:rPr>
              <a:t>precisione dei domini</a:t>
            </a:r>
            <a:r>
              <a:rPr lang="it-IT" altLang="it-IT">
                <a:ea typeface="ＭＳ Ｐゴシック" panose="020B0600070205080204" pitchFamily="34" charset="-128"/>
              </a:rPr>
              <a:t> : </a:t>
            </a:r>
            <a:r>
              <a:rPr lang="it-IT" altLang="it-IT" sz="2000">
                <a:ea typeface="ＭＳ Ｐゴシック" panose="020B0600070205080204" pitchFamily="34" charset="-128"/>
              </a:rPr>
              <a:t>Es. Un dominio dell’attributo “altezza” di una persona che la esprime in cm, risulta più preciso di un dominio che prevede i valori ALTA, MEDIA, BASSA</a:t>
            </a:r>
            <a:endParaRPr lang="en-GB" altLang="it-IT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egnaposto numero diapositiva 5">
            <a:extLst>
              <a:ext uri="{FF2B5EF4-FFF2-40B4-BE49-F238E27FC236}">
                <a16:creationId xmlns:a16="http://schemas.microsoft.com/office/drawing/2014/main" id="{F769882D-C2D5-F985-8D15-4961B497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A6C96-8C61-6641-9AF9-DA332F1CC0E2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it-IT" altLang="it-IT" sz="10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23D8ED8C-3C17-8CD9-ED78-953C4DCA7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437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Composizione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BC62C1D-BB7A-836C-548C-B4198861F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5688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700">
                <a:ea typeface="ＭＳ Ｐゴシック" panose="020B0600070205080204" pitchFamily="34" charset="-128"/>
              </a:rPr>
              <a:t>La </a:t>
            </a:r>
            <a:r>
              <a:rPr lang="it-IT" altLang="it-IT" sz="3700">
                <a:solidFill>
                  <a:srgbClr val="CC3300"/>
                </a:solidFill>
                <a:ea typeface="ＭＳ Ｐゴシック" panose="020B0600070205080204" pitchFamily="34" charset="-128"/>
              </a:rPr>
              <a:t>composizione</a:t>
            </a:r>
            <a:r>
              <a:rPr lang="it-IT" altLang="it-IT" sz="3700">
                <a:ea typeface="ＭＳ Ｐゴシック" panose="020B0600070205080204" pitchFamily="34" charset="-128"/>
              </a:rPr>
              <a:t> comprende: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500">
                <a:solidFill>
                  <a:srgbClr val="CC3300"/>
                </a:solidFill>
                <a:ea typeface="ＭＳ Ｐゴシック" panose="020B0600070205080204" pitchFamily="34" charset="-128"/>
              </a:rPr>
              <a:t>Naturalezza</a:t>
            </a:r>
            <a:r>
              <a:rPr lang="it-IT" altLang="it-IT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:</a:t>
            </a:r>
            <a:r>
              <a:rPr lang="it-IT" altLang="it-IT" sz="2500">
                <a:ea typeface="ＭＳ Ｐゴシック" panose="020B0600070205080204" pitchFamily="34" charset="-128"/>
              </a:rPr>
              <a:t> Es. Un attributo composto &lt;Sesso,Stato Matrimoniale&gt; è poco naturale perché esprime due fatti naturalmente scorrelati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500">
                <a:solidFill>
                  <a:srgbClr val="CC3300"/>
                </a:solidFill>
                <a:ea typeface="ＭＳ Ｐゴシック" panose="020B0600070205080204" pitchFamily="34" charset="-128"/>
              </a:rPr>
              <a:t>Identificabilità</a:t>
            </a:r>
            <a:r>
              <a:rPr lang="it-IT" altLang="it-IT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:</a:t>
            </a:r>
            <a:r>
              <a:rPr lang="it-IT" altLang="it-IT" sz="2500">
                <a:ea typeface="ＭＳ Ｐゴシック" panose="020B0600070205080204" pitchFamily="34" charset="-128"/>
              </a:rPr>
              <a:t> necessità di una primary key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500">
                <a:solidFill>
                  <a:srgbClr val="CC3300"/>
                </a:solidFill>
                <a:ea typeface="ＭＳ Ｐゴシック" panose="020B0600070205080204" pitchFamily="34" charset="-128"/>
              </a:rPr>
              <a:t>Omogeneità</a:t>
            </a:r>
            <a:r>
              <a:rPr lang="it-IT" altLang="it-IT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:</a:t>
            </a:r>
            <a:r>
              <a:rPr lang="it-IT" altLang="it-IT" sz="2500">
                <a:ea typeface="ＭＳ Ｐゴシック" panose="020B0600070205080204" pitchFamily="34" charset="-128"/>
              </a:rPr>
              <a:t> attributi applicabili a tutti le entità di uno stesso tipo. Es. Impiegato=(Nome, StipendioMensile, TariffaOraria) vs. ImpiegatoStipendiato(Nome, StipendioMensile) &amp; ImpiegatoAdOre(Nome,TariffaOraria)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500">
                <a:solidFill>
                  <a:srgbClr val="CC3300"/>
                </a:solidFill>
                <a:ea typeface="ＭＳ Ｐゴシック" panose="020B0600070205080204" pitchFamily="34" charset="-128"/>
              </a:rPr>
              <a:t>Ridondanza minima necessaria</a:t>
            </a:r>
            <a:r>
              <a:rPr lang="it-IT" altLang="it-IT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:</a:t>
            </a:r>
            <a:r>
              <a:rPr lang="it-IT" altLang="it-IT" sz="2500">
                <a:ea typeface="ＭＳ Ｐゴシック" panose="020B0600070205080204" pitchFamily="34" charset="-128"/>
              </a:rPr>
              <a:t> ad esempio il campo età presente con data di nascita solo se effettivamente necessario-ho un’applicazione che manda e-mail pubblicitarie in base alle fasce di età.</a:t>
            </a:r>
            <a:endParaRPr lang="en-GB" altLang="it-IT" sz="3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egnaposto numero diapositiva 5">
            <a:extLst>
              <a:ext uri="{FF2B5EF4-FFF2-40B4-BE49-F238E27FC236}">
                <a16:creationId xmlns:a16="http://schemas.microsoft.com/office/drawing/2014/main" id="{54B03793-3477-4996-4387-1A30A225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50413A-F65A-144F-AD3A-A9652A8E8A55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it-IT" altLang="it-IT" sz="1000"/>
          </a:p>
        </p:txBody>
      </p:sp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FFE9DD2D-0A17-F8E9-82D3-1AC663372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Definizioni di base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egnaposto numero diapositiva 5">
            <a:extLst>
              <a:ext uri="{FF2B5EF4-FFF2-40B4-BE49-F238E27FC236}">
                <a16:creationId xmlns:a16="http://schemas.microsoft.com/office/drawing/2014/main" id="{061E1E23-AC7B-13BD-2641-7EE1A47B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DF904F-84DC-7444-80A0-D85112F79B4F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it-IT" altLang="it-IT" sz="10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A5027D0B-2835-0FAD-D76C-DD79F9793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Consistenza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60C2078-C87B-3A9D-B216-5CABE125B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La </a:t>
            </a:r>
            <a:r>
              <a:rPr lang="it-IT" altLang="it-IT">
                <a:solidFill>
                  <a:srgbClr val="CC3300"/>
                </a:solidFill>
                <a:ea typeface="ＭＳ Ｐゴシック" panose="020B0600070205080204" pitchFamily="34" charset="-128"/>
              </a:rPr>
              <a:t>consistenza</a:t>
            </a:r>
            <a:r>
              <a:rPr lang="it-IT" altLang="it-IT">
                <a:ea typeface="ＭＳ Ｐゴシック" panose="020B0600070205080204" pitchFamily="34" charset="-128"/>
              </a:rPr>
              <a:t> è definita in termini di: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 </a:t>
            </a:r>
            <a:r>
              <a:rPr lang="it-IT" altLang="it-IT" sz="3000">
                <a:solidFill>
                  <a:srgbClr val="CC3300"/>
                </a:solidFill>
                <a:ea typeface="ＭＳ Ｐゴシック" panose="020B0600070205080204" pitchFamily="34" charset="-128"/>
              </a:rPr>
              <a:t>consistenza semantica:</a:t>
            </a:r>
            <a:r>
              <a:rPr lang="it-IT" altLang="it-IT">
                <a:ea typeface="ＭＳ Ｐゴシック" panose="020B0600070205080204" pitchFamily="34" charset="-128"/>
              </a:rPr>
              <a:t> es. un individuo non può avere più di una città di nascita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 </a:t>
            </a:r>
            <a:r>
              <a:rPr lang="it-IT" altLang="it-IT" sz="3000">
                <a:solidFill>
                  <a:srgbClr val="CC3300"/>
                </a:solidFill>
                <a:ea typeface="ＭＳ Ｐゴシック" panose="020B0600070205080204" pitchFamily="34" charset="-128"/>
              </a:rPr>
              <a:t>consistenza strutturale:</a:t>
            </a:r>
            <a:r>
              <a:rPr lang="it-IT" altLang="it-IT">
                <a:ea typeface="ＭＳ Ｐゴシック" panose="020B0600070205080204" pitchFamily="34" charset="-128"/>
              </a:rPr>
              <a:t> Es. tutti gli indirizzi devono essere consistenti anche se specificati su entità diverse.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egnaposto numero diapositiva 5">
            <a:extLst>
              <a:ext uri="{FF2B5EF4-FFF2-40B4-BE49-F238E27FC236}">
                <a16:creationId xmlns:a16="http://schemas.microsoft.com/office/drawing/2014/main" id="{68E0F2B2-5B6E-8BFF-B36E-05883692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C86F1D-2ED4-AF4A-9C11-83B673BE40A6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it-IT" altLang="it-IT" sz="10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F0CEA67-6033-AA79-F1C4-8DF257ACA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848600" cy="457200"/>
          </a:xfrm>
        </p:spPr>
        <p:txBody>
          <a:bodyPr lIns="92075" tIns="46038" rIns="92075" bIns="46038" anchor="ctr"/>
          <a:lstStyle/>
          <a:p>
            <a:pPr eaLnBrk="1" hangingPunct="1"/>
            <a:br>
              <a:rPr lang="it-IT" altLang="it-IT">
                <a:ea typeface="ＭＳ Ｐゴシック" panose="020B0600070205080204" pitchFamily="34" charset="-128"/>
              </a:rPr>
            </a:br>
            <a:r>
              <a:rPr lang="it-IT" altLang="it-IT">
                <a:ea typeface="ＭＳ Ｐゴシック" panose="020B0600070205080204" pitchFamily="34" charset="-128"/>
              </a:rPr>
              <a:t>Le 4 dimensioni di qualità dei Valori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C9171D7-090F-637E-EBDA-94B1C6593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486400"/>
          </a:xfrm>
        </p:spPr>
        <p:txBody>
          <a:bodyPr lIns="92075" tIns="46038" rIns="92075" bIns="46038"/>
          <a:lstStyle/>
          <a:p>
            <a:pPr eaLnBrk="1" hangingPunct="1"/>
            <a:r>
              <a:rPr lang="it-IT" altLang="it-IT" sz="2900" b="1">
                <a:solidFill>
                  <a:srgbClr val="CC3300"/>
                </a:solidFill>
                <a:ea typeface="ＭＳ Ｐゴシック" panose="020B0600070205080204" pitchFamily="34" charset="-128"/>
              </a:rPr>
              <a:t>Accuratezza</a:t>
            </a:r>
            <a:r>
              <a:rPr lang="it-IT" altLang="it-IT" sz="2900">
                <a:solidFill>
                  <a:srgbClr val="CC3300"/>
                </a:solidFill>
                <a:ea typeface="ＭＳ Ｐゴシック" panose="020B0600070205080204" pitchFamily="34" charset="-128"/>
              </a:rPr>
              <a:t>,</a:t>
            </a:r>
            <a:r>
              <a:rPr lang="it-IT" altLang="it-IT" sz="2900">
                <a:ea typeface="ＭＳ Ｐゴシック" panose="020B0600070205080204" pitchFamily="34" charset="-128"/>
              </a:rPr>
              <a:t> vicinanza del dato ad un valore nel dominio di definizione considerato corretto</a:t>
            </a:r>
          </a:p>
          <a:p>
            <a:pPr lvl="1" eaLnBrk="1" hangingPunct="1"/>
            <a:r>
              <a:rPr lang="it-IT" altLang="it-IT" sz="2500">
                <a:ea typeface="ＭＳ Ｐゴシック" panose="020B0600070205080204" pitchFamily="34" charset="-128"/>
              </a:rPr>
              <a:t>Accuratezza al grado massimo </a:t>
            </a:r>
            <a:r>
              <a:rPr lang="it-IT" altLang="it-IT" sz="2500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it-IT" altLang="it-IT" sz="2500">
                <a:ea typeface="ＭＳ Ｐゴシック" panose="020B0600070205080204" pitchFamily="34" charset="-128"/>
              </a:rPr>
              <a:t>Correttezza</a:t>
            </a:r>
          </a:p>
          <a:p>
            <a:pPr lvl="1" eaLnBrk="1" hangingPunct="1"/>
            <a:r>
              <a:rPr lang="it-IT" altLang="it-IT" sz="2500">
                <a:ea typeface="ＭＳ Ｐゴシック" panose="020B0600070205080204" pitchFamily="34" charset="-128"/>
              </a:rPr>
              <a:t>Esempio: Mrio non è accurato, essendo Mario il valore corretto; Mio è meno accurato di Mrio, se considero come metrica di accuratezza il numero di inserimenti/cancellazioni necessari per ottenere un valore corretto</a:t>
            </a:r>
          </a:p>
          <a:p>
            <a:pPr lvl="1" eaLnBrk="1" hangingPunct="1"/>
            <a:r>
              <a:rPr lang="it-IT" altLang="it-IT" sz="2500">
                <a:ea typeface="ＭＳ Ｐゴシック" panose="020B0600070205080204" pitchFamily="34" charset="-128"/>
              </a:rPr>
              <a:t>Si può distinguere anche un’accuratezza semantica, considerando quella definita come accuratezza sintattica</a:t>
            </a:r>
          </a:p>
          <a:p>
            <a:pPr lvl="1" eaLnBrk="1" hangingPunct="1"/>
            <a:r>
              <a:rPr lang="it-IT" altLang="it-IT" sz="2500">
                <a:ea typeface="ＭＳ Ｐゴシック" panose="020B0600070205080204" pitchFamily="34" charset="-128"/>
              </a:rPr>
              <a:t>E’ forse la dimensione di qualità più importante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egnaposto numero diapositiva 5">
            <a:extLst>
              <a:ext uri="{FF2B5EF4-FFF2-40B4-BE49-F238E27FC236}">
                <a16:creationId xmlns:a16="http://schemas.microsoft.com/office/drawing/2014/main" id="{E4D73851-86C9-5BEA-952C-2A2EABE9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81A6DE-2510-2B44-B8AF-7B4A936ECC88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it-IT" altLang="it-IT" sz="1000"/>
          </a:p>
        </p:txBody>
      </p:sp>
      <p:sp>
        <p:nvSpPr>
          <p:cNvPr id="64514" name="Rectangle 1026">
            <a:extLst>
              <a:ext uri="{FF2B5EF4-FFF2-40B4-BE49-F238E27FC236}">
                <a16:creationId xmlns:a16="http://schemas.microsoft.com/office/drawing/2014/main" id="{F350CB4D-E7E7-C537-7950-EF93A5D68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315913"/>
            <a:ext cx="7543800" cy="1295401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Qualità dei valori - seguito</a:t>
            </a:r>
          </a:p>
        </p:txBody>
      </p:sp>
      <p:sp>
        <p:nvSpPr>
          <p:cNvPr id="64515" name="Rectangle 1027">
            <a:extLst>
              <a:ext uri="{FF2B5EF4-FFF2-40B4-BE49-F238E27FC236}">
                <a16:creationId xmlns:a16="http://schemas.microsoft.com/office/drawing/2014/main" id="{03A49A7B-EE91-4731-B70F-63E7AE956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900" b="1">
                <a:solidFill>
                  <a:srgbClr val="CC3300"/>
                </a:solidFill>
                <a:ea typeface="ＭＳ Ｐゴシック" panose="020B0600070205080204" pitchFamily="34" charset="-128"/>
              </a:rPr>
              <a:t>Completezza</a:t>
            </a:r>
            <a:r>
              <a:rPr lang="it-IT" altLang="it-IT" sz="2900">
                <a:solidFill>
                  <a:srgbClr val="CC3300"/>
                </a:solidFill>
                <a:ea typeface="ＭＳ Ｐゴシック" panose="020B0600070205080204" pitchFamily="34" charset="-128"/>
              </a:rPr>
              <a:t>,</a:t>
            </a:r>
            <a:r>
              <a:rPr lang="it-IT" altLang="it-IT" sz="2900">
                <a:ea typeface="ＭＳ Ｐゴシック" panose="020B0600070205080204" pitchFamily="34" charset="-128"/>
              </a:rPr>
              <a:t> l’estensione con cui i valori sono presenti nello schema relativo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500">
                <a:ea typeface="ＭＳ Ｐゴシック" panose="020B0600070205080204" pitchFamily="34" charset="-128"/>
              </a:rPr>
              <a:t> a livello di attributo significa indicare se l’attributo c’è o non c’e’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500">
                <a:ea typeface="ＭＳ Ｐゴシック" panose="020B0600070205080204" pitchFamily="34" charset="-128"/>
              </a:rPr>
              <a:t> a livello di entità e’ più difficile da misurare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500">
                <a:ea typeface="ＭＳ Ｐゴシック" panose="020B0600070205080204" pitchFamily="34" charset="-128"/>
              </a:rPr>
              <a:t> significato ai null values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 Esempio di completezza: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 </a:t>
            </a:r>
            <a:r>
              <a:rPr lang="it-IT" altLang="it-IT" i="1">
                <a:ea typeface="ＭＳ Ｐゴシック" panose="020B0600070205080204" pitchFamily="34" charset="-128"/>
              </a:rPr>
              <a:t>Persona</a:t>
            </a:r>
            <a:r>
              <a:rPr lang="it-IT" altLang="it-IT">
                <a:ea typeface="ＭＳ Ｐゴシック" panose="020B0600070205080204" pitchFamily="34" charset="-128"/>
              </a:rPr>
              <a:t> con attributo </a:t>
            </a:r>
            <a:r>
              <a:rPr lang="it-IT" altLang="it-IT" i="1">
                <a:ea typeface="ＭＳ Ｐゴシック" panose="020B0600070205080204" pitchFamily="34" charset="-128"/>
              </a:rPr>
              <a:t>NumTelCell</a:t>
            </a:r>
            <a:r>
              <a:rPr lang="it-IT" altLang="it-IT">
                <a:ea typeface="ＭＳ Ｐゴシック" panose="020B0600070205080204" pitchFamily="34" charset="-128"/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Valore dell’attributo non noto </a:t>
            </a:r>
            <a:r>
              <a:rPr lang="it-IT" altLang="it-IT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it-IT" altLang="it-IT">
                <a:ea typeface="ＭＳ Ｐゴシック" panose="020B0600070205080204" pitchFamily="34" charset="-128"/>
              </a:rPr>
              <a:t>incompletezza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Attributo non applicabile </a:t>
            </a:r>
            <a:r>
              <a:rPr lang="it-IT" altLang="it-IT"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it-IT" altLang="it-IT">
                <a:ea typeface="ＭＳ Ｐゴシック" panose="020B0600070205080204" pitchFamily="34" charset="-128"/>
              </a:rPr>
              <a:t> no incompletezza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Non è noto se l’attributo è applicabile o  meno </a:t>
            </a:r>
            <a:r>
              <a:rPr lang="it-IT" altLang="it-IT"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it-IT" altLang="it-IT">
                <a:ea typeface="ＭＳ Ｐゴシック" panose="020B0600070205080204" pitchFamily="34" charset="-128"/>
              </a:rPr>
              <a:t>potenziale incompletezza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Valore nullo valido per l’attributo </a:t>
            </a:r>
            <a:r>
              <a:rPr lang="it-IT" altLang="it-IT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it-IT" altLang="it-IT">
                <a:ea typeface="ＭＳ Ｐゴシック" panose="020B0600070205080204" pitchFamily="34" charset="-128"/>
              </a:rPr>
              <a:t>no incompletezza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egnaposto numero diapositiva 5">
            <a:extLst>
              <a:ext uri="{FF2B5EF4-FFF2-40B4-BE49-F238E27FC236}">
                <a16:creationId xmlns:a16="http://schemas.microsoft.com/office/drawing/2014/main" id="{B2DACA9B-FFE8-D7BE-95E2-B96619B6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C4C8BF-8ACB-8F4B-9679-09FFC5A7E808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it-IT" altLang="it-IT" sz="10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D87BB833-00C3-BAB6-30FB-6C80EEE75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-306388"/>
            <a:ext cx="7772400" cy="1143001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Qualità dei valori - seguito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B709E19-568B-355F-C942-1A43D5A6D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5688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500" b="1">
                <a:solidFill>
                  <a:srgbClr val="CC3300"/>
                </a:solidFill>
                <a:ea typeface="ＭＳ Ｐゴシック" panose="020B0600070205080204" pitchFamily="34" charset="-128"/>
              </a:rPr>
              <a:t>Aggiornamento e</a:t>
            </a:r>
            <a:r>
              <a:rPr lang="it-IT" altLang="it-IT" sz="2900">
                <a:solidFill>
                  <a:srgbClr val="CC3300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2500" b="1">
                <a:solidFill>
                  <a:srgbClr val="CC3300"/>
                </a:solidFill>
                <a:ea typeface="ＭＳ Ｐゴシック" panose="020B0600070205080204" pitchFamily="34" charset="-128"/>
              </a:rPr>
              <a:t>Tempestività</a:t>
            </a:r>
            <a:r>
              <a:rPr lang="it-IT" altLang="it-IT" sz="2500">
                <a:solidFill>
                  <a:srgbClr val="CC3300"/>
                </a:solidFill>
                <a:ea typeface="ＭＳ Ｐゴシック" panose="020B0600070205080204" pitchFamily="34" charset="-128"/>
              </a:rPr>
              <a:t>,</a:t>
            </a:r>
            <a:r>
              <a:rPr lang="it-IT" altLang="it-IT" sz="250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>
                <a:ea typeface="ＭＳ Ｐゴシック" panose="020B0600070205080204" pitchFamily="34" charset="-128"/>
              </a:rPr>
              <a:t>l’aggiornamento è calcolato a partire dalla differenza tra due date (data di utilizzo e data dell’ultimo aggiornamento)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>
                <a:ea typeface="ＭＳ Ｐゴシック" panose="020B0600070205080204" pitchFamily="34" charset="-128"/>
              </a:rPr>
              <a:t>un dato può essere aggiornato ma non tempestivo!!! Esempio: orario delle lezioni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>
                <a:ea typeface="ＭＳ Ｐゴシック" panose="020B0600070205080204" pitchFamily="34" charset="-128"/>
              </a:rPr>
              <a:t>la tempestività misura l’utilità di un dato in un preciso istante temporale 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500" b="1">
                <a:solidFill>
                  <a:srgbClr val="CC3300"/>
                </a:solidFill>
                <a:ea typeface="ＭＳ Ｐゴシック" panose="020B0600070205080204" pitchFamily="34" charset="-128"/>
              </a:rPr>
              <a:t>Consistenza</a:t>
            </a:r>
            <a:r>
              <a:rPr lang="it-IT" altLang="it-IT" sz="2500">
                <a:ea typeface="ＭＳ Ｐゴシック" panose="020B0600070205080204" pitchFamily="34" charset="-128"/>
              </a:rPr>
              <a:t> di differenti valori.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>
                <a:ea typeface="ＭＳ Ｐゴシック" panose="020B0600070205080204" pitchFamily="34" charset="-128"/>
              </a:rPr>
              <a:t>Es.: Città, Indirizzo, CAP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>
                <a:ea typeface="ＭＳ Ｐゴシック" panose="020B0600070205080204" pitchFamily="34" charset="-128"/>
              </a:rPr>
              <a:t>Es.: Nome, Sesso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>
                <a:ea typeface="ＭＳ Ｐゴシック" panose="020B0600070205080204" pitchFamily="34" charset="-128"/>
              </a:rPr>
              <a:t>Nota che la consistenza è definita  a livello di schema ma si verifica a livello di valori. </a:t>
            </a:r>
            <a:endParaRPr lang="en-GB" altLang="it-IT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egnaposto numero diapositiva 5">
            <a:extLst>
              <a:ext uri="{FF2B5EF4-FFF2-40B4-BE49-F238E27FC236}">
                <a16:creationId xmlns:a16="http://schemas.microsoft.com/office/drawing/2014/main" id="{36EF85B9-EC27-9809-8839-E5A87678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B90296-8884-4746-BE72-55128CC8B6DB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it-IT" altLang="it-IT" sz="10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BE0E3AF-F0F8-DEFC-8174-025DDADDE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Qualità – Livelli di analisi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FE17285-7E45-8EAF-0E2D-E593D555C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it-IT" altLang="it-IT" sz="4600">
                <a:ea typeface="ＭＳ Ｐゴシック" panose="020B0600070205080204" pitchFamily="34" charset="-128"/>
              </a:rPr>
              <a:t>	Schema</a:t>
            </a:r>
          </a:p>
          <a:p>
            <a:pPr eaLnBrk="1" hangingPunct="1">
              <a:buFont typeface="Wingdings" pitchFamily="2" charset="2"/>
              <a:buNone/>
            </a:pPr>
            <a:r>
              <a:rPr lang="it-IT" altLang="it-IT" sz="4600">
                <a:solidFill>
                  <a:srgbClr val="CC3300"/>
                </a:solidFill>
                <a:ea typeface="ＭＳ Ｐゴシック" panose="020B0600070205080204" pitchFamily="34" charset="-128"/>
              </a:rPr>
              <a:t>	</a:t>
            </a:r>
            <a:r>
              <a:rPr lang="it-IT" altLang="it-IT" sz="4600">
                <a:ea typeface="ＭＳ Ｐゴシック" panose="020B0600070205080204" pitchFamily="34" charset="-128"/>
              </a:rPr>
              <a:t>Istanza</a:t>
            </a:r>
          </a:p>
          <a:p>
            <a:pPr eaLnBrk="1" hangingPunct="1"/>
            <a:r>
              <a:rPr lang="it-IT" altLang="it-IT" sz="4600">
                <a:solidFill>
                  <a:srgbClr val="CC3300"/>
                </a:solidFill>
                <a:ea typeface="ＭＳ Ｐゴシック" panose="020B0600070205080204" pitchFamily="34" charset="-128"/>
              </a:rPr>
              <a:t>Formato</a:t>
            </a:r>
            <a:endParaRPr lang="en-GB" altLang="it-IT" sz="4600">
              <a:solidFill>
                <a:srgbClr val="CC33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egnaposto numero diapositiva 5">
            <a:extLst>
              <a:ext uri="{FF2B5EF4-FFF2-40B4-BE49-F238E27FC236}">
                <a16:creationId xmlns:a16="http://schemas.microsoft.com/office/drawing/2014/main" id="{2138C345-38A6-BEC8-9DBA-00A38A77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3A1F3D-96C4-F946-ACD9-F59A318AC6D9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it-IT" altLang="it-IT" sz="10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6A95E3A-5F34-D19F-EFE9-F9EA1D53A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574675"/>
            <a:ext cx="6626225" cy="4318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Le 7 dimensioni di qualità del Formato 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2A86E1F-B9B5-5515-FB34-0F5146645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36713"/>
            <a:ext cx="8534400" cy="5105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it-IT" altLang="it-IT" sz="2100" b="1">
                <a:solidFill>
                  <a:srgbClr val="CC3300"/>
                </a:solidFill>
                <a:ea typeface="ＭＳ Ｐゴシック" panose="020B0600070205080204" pitchFamily="34" charset="-128"/>
              </a:rPr>
              <a:t>Appropriatezza</a:t>
            </a:r>
            <a:r>
              <a:rPr lang="it-IT" altLang="it-IT" sz="2100">
                <a:ea typeface="ＭＳ Ｐゴシック" panose="020B0600070205080204" pitchFamily="34" charset="-128"/>
              </a:rPr>
              <a:t>, rispetto alle esigenze dell’ utente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>
                <a:ea typeface="ＭＳ Ｐゴシック" panose="020B0600070205080204" pitchFamily="34" charset="-128"/>
              </a:rPr>
              <a:t>es. Codici a barre comprensibili ad una macchina ma non ad un utente umano vs. grafi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100" b="1">
                <a:solidFill>
                  <a:srgbClr val="CC3300"/>
                </a:solidFill>
                <a:ea typeface="ＭＳ Ｐゴシック" panose="020B0600070205080204" pitchFamily="34" charset="-128"/>
              </a:rPr>
              <a:t>Interpretabilità</a:t>
            </a:r>
            <a:r>
              <a:rPr lang="it-IT" altLang="it-IT" sz="2100">
                <a:ea typeface="ＭＳ Ｐゴシック" panose="020B0600070205080204" pitchFamily="34" charset="-128"/>
              </a:rPr>
              <a:t>, aiuta l’utente a interpretare i valori correttamente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>
                <a:ea typeface="ＭＳ Ｐゴシック" panose="020B0600070205080204" pitchFamily="34" charset="-128"/>
              </a:rPr>
              <a:t>Es. (1,2,3,4) vs (scarso, insufficiente, sufficiente, buono)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100" b="1">
                <a:solidFill>
                  <a:srgbClr val="CC3300"/>
                </a:solidFill>
                <a:ea typeface="ＭＳ Ｐゴシック" panose="020B0600070205080204" pitchFamily="34" charset="-128"/>
              </a:rPr>
              <a:t>Portabilità</a:t>
            </a:r>
            <a:r>
              <a:rPr lang="it-IT" altLang="it-IT" sz="2100">
                <a:ea typeface="ＭＳ Ｐゴシック" panose="020B0600070205080204" pitchFamily="34" charset="-128"/>
              </a:rPr>
              <a:t>, o </a:t>
            </a:r>
            <a:r>
              <a:rPr lang="it-IT" altLang="it-IT" sz="2100" b="1">
                <a:ea typeface="ＭＳ Ｐゴシック" panose="020B0600070205080204" pitchFamily="34" charset="-128"/>
              </a:rPr>
              <a:t>Universalità</a:t>
            </a:r>
            <a:r>
              <a:rPr lang="it-IT" altLang="it-IT" sz="2100">
                <a:ea typeface="ＭＳ Ｐゴシック" panose="020B0600070205080204" pitchFamily="34" charset="-128"/>
              </a:rPr>
              <a:t> tra diverse tipologie di utenti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>
                <a:ea typeface="ＭＳ Ｐゴシック" panose="020B0600070205080204" pitchFamily="34" charset="-128"/>
              </a:rPr>
              <a:t>Es. le icone negli aeroporti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100" b="1">
                <a:solidFill>
                  <a:srgbClr val="CC3300"/>
                </a:solidFill>
                <a:ea typeface="ＭＳ Ｐゴシック" panose="020B0600070205080204" pitchFamily="34" charset="-128"/>
              </a:rPr>
              <a:t>Precisione</a:t>
            </a:r>
            <a:r>
              <a:rPr lang="it-IT" altLang="it-IT" sz="2100">
                <a:ea typeface="ＭＳ Ｐゴシック" panose="020B0600070205080204" pitchFamily="34" charset="-128"/>
              </a:rPr>
              <a:t>, capacità di discriminare tra diversi valori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>
                <a:ea typeface="ＭＳ Ｐゴシック" panose="020B0600070205080204" pitchFamily="34" charset="-128"/>
              </a:rPr>
              <a:t>critica con le icone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100" b="1">
                <a:solidFill>
                  <a:srgbClr val="CC3300"/>
                </a:solidFill>
                <a:ea typeface="ＭＳ Ｐゴシック" panose="020B0600070205080204" pitchFamily="34" charset="-128"/>
              </a:rPr>
              <a:t>Flessibilità</a:t>
            </a:r>
            <a:r>
              <a:rPr lang="it-IT" altLang="it-IT" sz="2100">
                <a:ea typeface="ＭＳ Ｐゴシック" panose="020B0600070205080204" pitchFamily="34" charset="-128"/>
              </a:rPr>
              <a:t>, rispetto ai requisiti utente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>
                <a:ea typeface="ＭＳ Ｐゴシック" panose="020B0600070205080204" pitchFamily="34" charset="-128"/>
              </a:rPr>
              <a:t> Es. Adeguamento delle date all’anno 2000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100" b="1">
                <a:solidFill>
                  <a:srgbClr val="CC3300"/>
                </a:solidFill>
                <a:ea typeface="ＭＳ Ｐゴシック" panose="020B0600070205080204" pitchFamily="34" charset="-128"/>
              </a:rPr>
              <a:t>Capacità</a:t>
            </a:r>
            <a:r>
              <a:rPr lang="it-IT" altLang="it-IT" sz="2100">
                <a:solidFill>
                  <a:srgbClr val="CC3300"/>
                </a:solidFill>
                <a:ea typeface="ＭＳ Ｐゴシック" panose="020B0600070205080204" pitchFamily="34" charset="-128"/>
              </a:rPr>
              <a:t> di rappresentare valori nulli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100" b="1">
                <a:solidFill>
                  <a:srgbClr val="CC3300"/>
                </a:solidFill>
                <a:ea typeface="ＭＳ Ｐゴシック" panose="020B0600070205080204" pitchFamily="34" charset="-128"/>
              </a:rPr>
              <a:t>Uso efficiente</a:t>
            </a:r>
            <a:r>
              <a:rPr lang="it-IT" altLang="it-IT" sz="2100">
                <a:solidFill>
                  <a:srgbClr val="CC3300"/>
                </a:solidFill>
                <a:ea typeface="ＭＳ Ｐゴシック" panose="020B0600070205080204" pitchFamily="34" charset="-128"/>
              </a:rPr>
              <a:t> della memoria</a:t>
            </a:r>
            <a:r>
              <a:rPr lang="it-IT" altLang="it-IT" sz="210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>
                <a:ea typeface="ＭＳ Ｐゴシック" panose="020B0600070205080204" pitchFamily="34" charset="-128"/>
              </a:rPr>
              <a:t>Es. (0,1) vs (     ,     )</a:t>
            </a:r>
            <a:r>
              <a:rPr lang="it-IT" altLang="it-IT" sz="24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Char char="–"/>
            </a:pPr>
            <a:endParaRPr lang="it-IT" altLang="it-IT" sz="2500">
              <a:ea typeface="ＭＳ Ｐゴシック" panose="020B0600070205080204" pitchFamily="34" charset="-128"/>
            </a:endParaRPr>
          </a:p>
        </p:txBody>
      </p:sp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A9FE0C28-900E-589C-F5B3-591D33BE3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5876925"/>
          <a:ext cx="222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8242300" imgH="19799300" progId="MS_ClipArt_Gallery.2">
                  <p:embed/>
                </p:oleObj>
              </mc:Choice>
              <mc:Fallback>
                <p:oleObj name="ClipArt" r:id="rId3" imgW="8242300" imgH="197993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876925"/>
                        <a:ext cx="2222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9EA7F3AE-E518-48AA-224E-1B576BE55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5949950"/>
          <a:ext cx="2397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5" imgW="11798300" imgH="22517100" progId="MS_ClipArt_Gallery.2">
                  <p:embed/>
                </p:oleObj>
              </mc:Choice>
              <mc:Fallback>
                <p:oleObj name="ClipArt" r:id="rId5" imgW="11798300" imgH="2251710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949950"/>
                        <a:ext cx="2397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76D2AE5E-1476-DB39-D3E5-2D73E9041E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690563"/>
            <a:ext cx="6781800" cy="166052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Metodologie di miglioramento basate sui dati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egnaposto numero diapositiva 5">
            <a:extLst>
              <a:ext uri="{FF2B5EF4-FFF2-40B4-BE49-F238E27FC236}">
                <a16:creationId xmlns:a16="http://schemas.microsoft.com/office/drawing/2014/main" id="{E15F3908-F4BF-F9D4-114F-4F8A6684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1D1865-7CD1-9D4D-828D-3F4C957563C6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it-IT" altLang="it-IT" sz="10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36330E3B-DE46-20CF-F8E7-ED18336C0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74700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Metodi basati sui dati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ACE6829-A4EE-EA2C-4DC5-F78105950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65313"/>
            <a:ext cx="7772400" cy="4008437"/>
          </a:xfrm>
        </p:spPr>
        <p:txBody>
          <a:bodyPr/>
          <a:lstStyle/>
          <a:p>
            <a:pPr eaLnBrk="1" hangingPunct="1"/>
            <a:r>
              <a:rPr lang="it-IT" altLang="it-IT" sz="4300">
                <a:ea typeface="ＭＳ Ｐゴシック" panose="020B0600070205080204" pitchFamily="34" charset="-128"/>
              </a:rPr>
              <a:t>Confronto dei dati con le controparti reali</a:t>
            </a:r>
          </a:p>
          <a:p>
            <a:pPr eaLnBrk="1" hangingPunct="1"/>
            <a:r>
              <a:rPr lang="it-IT" altLang="it-IT" sz="4300">
                <a:ea typeface="ＭＳ Ｐゴシック" panose="020B0600070205080204" pitchFamily="34" charset="-128"/>
              </a:rPr>
              <a:t>Database bashing</a:t>
            </a:r>
          </a:p>
          <a:p>
            <a:pPr eaLnBrk="1" hangingPunct="1"/>
            <a:r>
              <a:rPr lang="it-IT" altLang="it-IT" sz="4300">
                <a:ea typeface="ＭＳ Ｐゴシック" panose="020B0600070205080204" pitchFamily="34" charset="-128"/>
              </a:rPr>
              <a:t>Utilizzo di business rules</a:t>
            </a:r>
            <a:endParaRPr lang="it-IT" altLang="it-IT" sz="47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egnaposto numero diapositiva 5">
            <a:extLst>
              <a:ext uri="{FF2B5EF4-FFF2-40B4-BE49-F238E27FC236}">
                <a16:creationId xmlns:a16="http://schemas.microsoft.com/office/drawing/2014/main" id="{29A25DA4-8DA0-1DC1-B72C-7E16B721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0D132-73C4-CA43-9D69-90544D64F1CC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it-IT" altLang="it-IT" sz="10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FBF7E79-19EA-00FF-D222-BCDB597A7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Confronto dei dati con le controparti reali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B29B87C-5E5B-DC09-8B1B-920B573D2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z="3400">
                <a:ea typeface="ＭＳ Ｐゴシック" panose="020B0600070205080204" pitchFamily="34" charset="-128"/>
              </a:rPr>
              <a:t>E’ un metodo di miglioramento molto efficace (+) ma molto costoso (-)</a:t>
            </a:r>
          </a:p>
          <a:p>
            <a:pPr eaLnBrk="1" hangingPunct="1"/>
            <a:r>
              <a:rPr lang="it-IT" altLang="it-IT" sz="3400">
                <a:ea typeface="ＭＳ Ｐゴシック" panose="020B0600070205080204" pitchFamily="34" charset="-128"/>
              </a:rPr>
              <a:t>Richiede una politica di applicazione periodica (da cui ne dipende l’efficacia)</a:t>
            </a:r>
          </a:p>
          <a:p>
            <a:pPr lvl="1" eaLnBrk="1" hangingPunct="1"/>
            <a:r>
              <a:rPr lang="it-IT" altLang="it-IT" sz="2500">
                <a:ea typeface="ＭＳ Ｐゴシック" panose="020B0600070205080204" pitchFamily="34" charset="-128"/>
              </a:rPr>
              <a:t>Esempio: il Ministero delle Finanze, per verificare la correttezza degli indirizzi di residenza dei cittadini invia loro delle raccomandate con ricevuta di ritorno.</a:t>
            </a:r>
            <a:endParaRPr lang="en-GB" altLang="it-IT" sz="25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egnaposto numero diapositiva 5">
            <a:extLst>
              <a:ext uri="{FF2B5EF4-FFF2-40B4-BE49-F238E27FC236}">
                <a16:creationId xmlns:a16="http://schemas.microsoft.com/office/drawing/2014/main" id="{D5F22C03-5B77-FB3F-E5B0-3842B9A9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55B5B-B257-6846-BEAE-5971FC7F9F06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it-IT" altLang="it-IT" sz="10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207EDEFB-6B87-CD41-CAE9-5A424173F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Database Bashing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5C2669B-A5A5-AB58-76A2-D1BDDCF41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Prevede il confronto di record in due o più database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E’ meno efficace del confronto con la realtà ma anche meno costoso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Non è facile da applicare: richiede l’applicazione di tecniche di </a:t>
            </a:r>
            <a:r>
              <a:rPr lang="it-IT" altLang="it-IT">
                <a:solidFill>
                  <a:srgbClr val="CC3300"/>
                </a:solidFill>
                <a:ea typeface="ＭＳ Ｐゴシック" panose="020B0600070205080204" pitchFamily="34" charset="-128"/>
              </a:rPr>
              <a:t>record matching</a:t>
            </a:r>
            <a:endParaRPr lang="en-GB" altLang="it-IT">
              <a:solidFill>
                <a:srgbClr val="CC33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egnaposto numero diapositiva 5">
            <a:extLst>
              <a:ext uri="{FF2B5EF4-FFF2-40B4-BE49-F238E27FC236}">
                <a16:creationId xmlns:a16="http://schemas.microsoft.com/office/drawing/2014/main" id="{94D8E23F-09E0-838E-E882-B7AC1F4F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0CAA7B-33E6-614C-B383-3F1FF4324BCE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it-IT" altLang="it-IT" sz="10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5606C0F-FFED-DA71-CE23-38EFB1705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Che cosa si intende per dato</a:t>
            </a:r>
            <a:endParaRPr lang="en-GB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31EF928-B937-4FEA-ED3D-1FBFA48CA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Si considera come </a:t>
            </a:r>
            <a:r>
              <a:rPr lang="it-IT" altLang="it-IT" sz="2600">
                <a:solidFill>
                  <a:srgbClr val="CC3300"/>
                </a:solidFill>
                <a:ea typeface="ＭＳ Ｐゴシック" panose="020B0600070205080204" pitchFamily="34" charset="-128"/>
              </a:rPr>
              <a:t>dato</a:t>
            </a:r>
            <a:r>
              <a:rPr lang="it-IT" altLang="it-IT" sz="2600">
                <a:ea typeface="ＭＳ Ｐゴシック" panose="020B0600070205080204" pitchFamily="34" charset="-128"/>
              </a:rPr>
              <a:t> una rappresentazione elettronica dell’informazione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A seconda del supporto di memorizzazione utilizzato, un dato può essere: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>
                <a:ea typeface="ＭＳ Ｐゴシック" panose="020B0600070205080204" pitchFamily="34" charset="-128"/>
              </a:rPr>
              <a:t> strutturato: e.g. dati memorizzati in un database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>
                <a:ea typeface="ＭＳ Ｐゴシック" panose="020B0600070205080204" pitchFamily="34" charset="-128"/>
              </a:rPr>
              <a:t> non strutturato: e.g. documenti Word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>
                <a:ea typeface="ＭＳ Ｐゴシック" panose="020B0600070205080204" pitchFamily="34" charset="-128"/>
              </a:rPr>
              <a:t> semi-strutturato: e.g. documenti XML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altLang="it-IT" sz="2200">
                <a:ea typeface="ＭＳ Ｐゴシック" panose="020B0600070205080204" pitchFamily="34" charset="-128"/>
              </a:rPr>
              <a:t>Nel seguito si farà riferimento a </a:t>
            </a:r>
            <a:r>
              <a:rPr lang="it-IT" altLang="it-IT" sz="2200">
                <a:solidFill>
                  <a:srgbClr val="CC3300"/>
                </a:solidFill>
                <a:ea typeface="ＭＳ Ｐゴシック" panose="020B0600070205080204" pitchFamily="34" charset="-128"/>
              </a:rPr>
              <a:t>dati strutturati</a:t>
            </a:r>
            <a:endParaRPr lang="en-GB" altLang="it-IT" sz="2200">
              <a:solidFill>
                <a:srgbClr val="CC33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egnaposto numero diapositiva 5">
            <a:extLst>
              <a:ext uri="{FF2B5EF4-FFF2-40B4-BE49-F238E27FC236}">
                <a16:creationId xmlns:a16="http://schemas.microsoft.com/office/drawing/2014/main" id="{71A79A6B-3037-2707-7C42-135A04AE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4D7DD1-2769-E14F-BB49-C26FB1149B11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it-IT" altLang="it-IT" sz="10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9C107186-D1DF-7ABE-91B7-D37EFE550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-315913"/>
            <a:ext cx="7327900" cy="1217613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Record Matching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8A1613D-B50B-BF6B-9BE6-EE4A30867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it-IT" sz="2400">
                <a:ea typeface="ＭＳ Ｐゴシック" panose="020B0600070205080204" pitchFamily="34" charset="-128"/>
              </a:rPr>
              <a:t>Dati due record A e B provenitenti da due diverse sorgenti (anche dalla stessa sorgente!), l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algoritmo di matching cerca di identificare se:</a:t>
            </a:r>
          </a:p>
          <a:p>
            <a:pPr lvl="1" eaLnBrk="1" hangingPunct="1"/>
            <a:r>
              <a:rPr lang="en-US" altLang="it-IT" sz="2700">
                <a:ea typeface="ＭＳ Ｐゴシック" panose="020B0600070205080204" pitchFamily="34" charset="-128"/>
              </a:rPr>
              <a:t>A e B rappresentano la stessa entità: </a:t>
            </a:r>
            <a:r>
              <a:rPr lang="en-US" altLang="it-IT" sz="2700" b="1">
                <a:ea typeface="ＭＳ Ｐゴシック" panose="020B0600070205080204" pitchFamily="34" charset="-128"/>
              </a:rPr>
              <a:t>Match</a:t>
            </a:r>
          </a:p>
          <a:p>
            <a:pPr lvl="1" eaLnBrk="1" hangingPunct="1"/>
            <a:r>
              <a:rPr lang="en-US" altLang="it-IT" sz="2700">
                <a:ea typeface="ＭＳ Ｐゴシック" panose="020B0600070205080204" pitchFamily="34" charset="-128"/>
              </a:rPr>
              <a:t>A e B rappresentano due differenti entità: </a:t>
            </a:r>
            <a:r>
              <a:rPr lang="en-US" altLang="it-IT" sz="2700" b="1">
                <a:ea typeface="ＭＳ Ｐゴシック" panose="020B0600070205080204" pitchFamily="34" charset="-128"/>
              </a:rPr>
              <a:t>No Match</a:t>
            </a:r>
            <a:endParaRPr lang="en-US" altLang="it-IT" sz="3100" b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sz="2400">
                <a:ea typeface="ＭＳ Ｐゴシック" panose="020B0600070205080204" pitchFamily="34" charset="-128"/>
              </a:rPr>
              <a:t>Per il match si usano identificatori comuni a più record. Es.: nomi, indirizzi e codici numerici (Codice fiscale)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egnaposto numero diapositiva 5">
            <a:extLst>
              <a:ext uri="{FF2B5EF4-FFF2-40B4-BE49-F238E27FC236}">
                <a16:creationId xmlns:a16="http://schemas.microsoft.com/office/drawing/2014/main" id="{F5AA3F38-94A9-C74E-7ED9-B17EF2A2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2A1217-5152-0A4D-B2D6-C4CA5E92BA42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it-IT" altLang="it-IT" sz="10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3A6B2FAD-6D63-9ECE-0CD3-6ECD94574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Utilizzo di business rules</a:t>
            </a:r>
            <a:endParaRPr lang="en-GB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EAF2A7F-69FD-E6DD-FCEC-DFA1C6D9E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7772400" cy="3487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Il metodo prevede di verificare che i record rispettino dei vincoli chiamati “business rules” o anche “data edits”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le business rules possono includere: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>
                <a:ea typeface="ＭＳ Ｐゴシック" panose="020B0600070205080204" pitchFamily="34" charset="-128"/>
              </a:rPr>
              <a:t>un singolo campo (i valori del campo devo rientrare nel range {1..10})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>
                <a:ea typeface="ＭＳ Ｐゴシック" panose="020B0600070205080204" pitchFamily="34" charset="-128"/>
              </a:rPr>
              <a:t>Più di un campo (CAP e città non devono essere in conflitto)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>
                <a:ea typeface="ＭＳ Ｐゴシック" panose="020B0600070205080204" pitchFamily="34" charset="-128"/>
              </a:rPr>
              <a:t>considerazioni probabilistiche (&lt;età=12 anni, stato matrimoniale= sposata&gt; </a:t>
            </a:r>
            <a:r>
              <a:rPr lang="it-IT" altLang="it-IT" sz="2200"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it-IT" altLang="it-IT" sz="2200">
                <a:ea typeface="ＭＳ Ｐゴシック" panose="020B0600070205080204" pitchFamily="34" charset="-128"/>
              </a:rPr>
              <a:t> improbabile in Italia)</a:t>
            </a:r>
          </a:p>
          <a:p>
            <a:pPr eaLnBrk="1" hangingPunct="1">
              <a:lnSpc>
                <a:spcPct val="90000"/>
              </a:lnSpc>
            </a:pPr>
            <a:endParaRPr lang="en-GB" altLang="it-IT" sz="26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egnaposto numero diapositiva 5">
            <a:extLst>
              <a:ext uri="{FF2B5EF4-FFF2-40B4-BE49-F238E27FC236}">
                <a16:creationId xmlns:a16="http://schemas.microsoft.com/office/drawing/2014/main" id="{EA3818DA-B3F6-ADDF-06E8-51368A8F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6F47C0-4C57-7046-97FE-A451D5B49B6A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it-IT" altLang="it-IT" sz="10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DB4AB6B6-B98F-51A4-B955-80BBD266E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6900" y="242888"/>
            <a:ext cx="7124700" cy="690562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Confronto tra i tre approcci 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4CF289A-F5D1-59FE-BE8B-09DAC1787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90688"/>
            <a:ext cx="8382000" cy="5410200"/>
          </a:xfrm>
        </p:spPr>
        <p:txBody>
          <a:bodyPr lIns="92075" tIns="46038" rIns="92075" bIns="46038"/>
          <a:lstStyle/>
          <a:p>
            <a:pPr eaLnBrk="1" hangingPunct="1"/>
            <a:r>
              <a:rPr lang="it-IT" altLang="it-IT" sz="2600">
                <a:ea typeface="ＭＳ Ｐゴシック" panose="020B0600070205080204" pitchFamily="34" charset="-128"/>
              </a:rPr>
              <a:t>1. Confronto dei dati con </a:t>
            </a:r>
            <a:r>
              <a:rPr lang="it-IT" altLang="it-IT" sz="2600" u="sng">
                <a:ea typeface="ＭＳ Ｐゴシック" panose="020B0600070205080204" pitchFamily="34" charset="-128"/>
              </a:rPr>
              <a:t>la realtà che rappresentano</a:t>
            </a:r>
            <a:endParaRPr lang="it-IT" altLang="it-IT" sz="260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it-IT" altLang="it-IT" sz="2100">
                <a:ea typeface="ＭＳ Ｐゴシック" panose="020B0600070205080204" pitchFamily="34" charset="-128"/>
              </a:rPr>
              <a:t>costoso, a campione, molto preciso, una tantum per orientare l’ intervento</a:t>
            </a:r>
          </a:p>
          <a:p>
            <a:pPr eaLnBrk="1" hangingPunct="1"/>
            <a:r>
              <a:rPr lang="it-IT" altLang="it-IT" sz="2600">
                <a:ea typeface="ＭＳ Ｐゴシック" panose="020B0600070205080204" pitchFamily="34" charset="-128"/>
              </a:rPr>
              <a:t>2. Confronto dei dati </a:t>
            </a:r>
            <a:r>
              <a:rPr lang="it-IT" altLang="it-IT" sz="2600" u="sng">
                <a:ea typeface="ＭＳ Ｐゴシック" panose="020B0600070205080204" pitchFamily="34" charset="-128"/>
              </a:rPr>
              <a:t>tra due o piu’ archivi</a:t>
            </a:r>
          </a:p>
          <a:p>
            <a:pPr lvl="1" eaLnBrk="1" hangingPunct="1"/>
            <a:r>
              <a:rPr lang="it-IT" altLang="it-IT" sz="2000">
                <a:ea typeface="ＭＳ Ｐゴシック" panose="020B0600070205080204" pitchFamily="34" charset="-128"/>
              </a:rPr>
              <a:t>+ Facilmente applicabile,  costo medio</a:t>
            </a:r>
          </a:p>
          <a:p>
            <a:pPr lvl="1" eaLnBrk="1" hangingPunct="1"/>
            <a:r>
              <a:rPr lang="it-IT" altLang="it-IT" sz="2000">
                <a:ea typeface="ＭＳ Ｐゴシック" panose="020B0600070205080204" pitchFamily="34" charset="-128"/>
              </a:rPr>
              <a:t> -  Il matching non garantisce una correteezza massima</a:t>
            </a:r>
          </a:p>
          <a:p>
            <a:pPr eaLnBrk="1" hangingPunct="1"/>
            <a:r>
              <a:rPr lang="it-IT" altLang="it-IT" sz="2600">
                <a:ea typeface="ＭＳ Ｐゴシック" panose="020B0600070205080204" pitchFamily="34" charset="-128"/>
              </a:rPr>
              <a:t>3. Confronto dei dati </a:t>
            </a:r>
            <a:r>
              <a:rPr lang="it-IT" altLang="it-IT" sz="2600" u="sng">
                <a:ea typeface="ＭＳ Ｐゴシック" panose="020B0600070205080204" pitchFamily="34" charset="-128"/>
              </a:rPr>
              <a:t>con vincoli o business rules</a:t>
            </a:r>
            <a:endParaRPr lang="it-IT" altLang="it-IT" sz="26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it-IT" altLang="it-IT" sz="2200">
                <a:ea typeface="ＭＳ Ｐゴシック" panose="020B0600070205080204" pitchFamily="34" charset="-128"/>
              </a:rPr>
              <a:t>un campo, piu’ campi, probabilistico</a:t>
            </a:r>
          </a:p>
          <a:p>
            <a:pPr lvl="2" eaLnBrk="1" hangingPunct="1"/>
            <a:r>
              <a:rPr lang="it-IT" altLang="it-IT" sz="1900">
                <a:ea typeface="ＭＳ Ｐゴシック" panose="020B0600070205080204" pitchFamily="34" charset="-128"/>
              </a:rPr>
              <a:t>+ spesso efficace, poco costoso</a:t>
            </a:r>
          </a:p>
          <a:p>
            <a:pPr lvl="2" eaLnBrk="1" hangingPunct="1"/>
            <a:r>
              <a:rPr lang="it-IT" altLang="it-IT" sz="1900">
                <a:ea typeface="ＭＳ Ｐゴシック" panose="020B0600070205080204" pitchFamily="34" charset="-128"/>
              </a:rPr>
              <a:t>- non garantisce per il futuro, riguarda solo la conformità alle regole, non la accuratezza, </a:t>
            </a:r>
            <a:r>
              <a:rPr lang="it-IT" altLang="it-IT" sz="1900" u="sng">
                <a:ea typeface="ＭＳ Ｐゴシック" panose="020B0600070205080204" pitchFamily="34" charset="-128"/>
              </a:rPr>
              <a:t>particolarmente adatti a dati permanenti</a:t>
            </a:r>
            <a:endParaRPr lang="it-IT" altLang="it-IT" sz="25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egnaposto numero diapositiva 5">
            <a:extLst>
              <a:ext uri="{FF2B5EF4-FFF2-40B4-BE49-F238E27FC236}">
                <a16:creationId xmlns:a16="http://schemas.microsoft.com/office/drawing/2014/main" id="{7B6733C4-2293-EF39-8FED-59000843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2F0155-78D9-FA45-BA58-9E350863E9A8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it-IT" altLang="it-IT" sz="100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F1C28BF9-20A0-3687-C0C8-DB681076B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Un ulteriore approccio: sfruttare i metadati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B2D6F41-A4B1-CBDE-BC22-314774185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I metadati rappresentano informazioni sui dati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L’introduzione di metadati può essere considerata un ulteriore approccio per la misurazione e il miglioramento della qualità dei dati (che non esclude i precedenti)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I metadati possono essere introdotti per due scopi: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>
                <a:ea typeface="ＭＳ Ｐゴシック" panose="020B0600070205080204" pitchFamily="34" charset="-128"/>
              </a:rPr>
              <a:t>memorizzare i valori delle dimensioni di qualità calcolati utilizzando gli approcci precedenti. Ad esempio, data l’entità PERSONA posso avere il metadato AccuratezzaNome=‘corretto’;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>
                <a:ea typeface="ＭＳ Ｐゴシック" panose="020B0600070205080204" pitchFamily="34" charset="-128"/>
              </a:rPr>
              <a:t>Memorizzare informazioni utili al calcolo dei valori delle dimensioni di qualità.  Ad esempio, per misurare l’aggiornamento, è utile avere un metadato </a:t>
            </a:r>
            <a:r>
              <a:rPr lang="it-IT" altLang="it-IT" sz="2200">
                <a:solidFill>
                  <a:srgbClr val="CC3300"/>
                </a:solidFill>
                <a:ea typeface="ＭＳ Ｐゴシック" panose="020B0600070205080204" pitchFamily="34" charset="-128"/>
              </a:rPr>
              <a:t>last-update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8401B06C-CE03-C1B3-0DB1-1127D07CC2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690563"/>
            <a:ext cx="6781800" cy="166052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Metodologie di miglioramento basate sui processi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egnaposto numero diapositiva 5">
            <a:extLst>
              <a:ext uri="{FF2B5EF4-FFF2-40B4-BE49-F238E27FC236}">
                <a16:creationId xmlns:a16="http://schemas.microsoft.com/office/drawing/2014/main" id="{9BA608B4-5433-BE29-E389-FBECE9FF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C7E197-5761-6F4F-B03F-F8B3106EF843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it-IT" altLang="it-IT" sz="100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D439D51-E62D-ABA3-B899-DF9E75EC7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Miglioramento della QD basato sui processi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832CEDF-3481-4CEB-CD7E-8A990D39E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Il principale svantaggio dei metodi per il miglioramento della qualità dei dati </a:t>
            </a:r>
            <a:r>
              <a:rPr lang="it-IT" altLang="it-IT">
                <a:solidFill>
                  <a:srgbClr val="CC3300"/>
                </a:solidFill>
                <a:ea typeface="ＭＳ Ｐゴシック" panose="020B0600070205080204" pitchFamily="34" charset="-128"/>
              </a:rPr>
              <a:t>basati sui dati</a:t>
            </a:r>
            <a:r>
              <a:rPr lang="it-IT" altLang="it-IT">
                <a:solidFill>
                  <a:srgbClr val="FFFF00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>
                <a:ea typeface="ＭＳ Ｐゴシック" panose="020B0600070205080204" pitchFamily="34" charset="-128"/>
              </a:rPr>
              <a:t>è quello di non correggere le cause di errore, e quindi di non prevenire da errori futuri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metodi </a:t>
            </a:r>
            <a:r>
              <a:rPr lang="it-IT" altLang="it-IT">
                <a:solidFill>
                  <a:srgbClr val="CC3300"/>
                </a:solidFill>
                <a:ea typeface="ＭＳ Ｐゴシック" panose="020B0600070205080204" pitchFamily="34" charset="-128"/>
              </a:rPr>
              <a:t>basati sui processi</a:t>
            </a:r>
            <a:r>
              <a:rPr lang="it-IT" altLang="it-IT">
                <a:ea typeface="ＭＳ Ｐゴシック" panose="020B0600070205080204" pitchFamily="34" charset="-128"/>
              </a:rPr>
              <a:t> prevedono invece un’analisi dei processi per individuare e correggere le  cause di errore 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egnaposto numero diapositiva 5">
            <a:extLst>
              <a:ext uri="{FF2B5EF4-FFF2-40B4-BE49-F238E27FC236}">
                <a16:creationId xmlns:a16="http://schemas.microsoft.com/office/drawing/2014/main" id="{7139936E-B548-79DA-8613-2D35E585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C42A2F-FBB0-234A-B969-4253B8A1020E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it-IT" altLang="it-IT" sz="100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B8D65227-943C-DC43-4952-D6F337628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Metodi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F19BB1F-E8F5-2BA7-337A-EF71F279F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Controllo e miglioramento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Reingegnerizzazione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due metodi si differenziano in base alla profondita’ dell’intervento: + conservativo il primo, + radicale il secondo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egnaposto numero diapositiva 5">
            <a:extLst>
              <a:ext uri="{FF2B5EF4-FFF2-40B4-BE49-F238E27FC236}">
                <a16:creationId xmlns:a16="http://schemas.microsoft.com/office/drawing/2014/main" id="{4B172D64-35B6-9B8F-E7BD-D4BDDBC8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DA3541-2235-804D-B21F-0CE4C59A99A2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it-IT" altLang="it-IT" sz="10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E1B89C92-1571-0E60-EF91-C5DC67E10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603250"/>
            <a:ext cx="7543800" cy="1295400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Process owner e Data steward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658747C-9100-A95B-4420-EEDCCD6A3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20725"/>
            <a:ext cx="7772400" cy="6021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Il </a:t>
            </a:r>
            <a:r>
              <a:rPr lang="it-IT" altLang="it-IT" sz="2600" i="1">
                <a:ea typeface="ＭＳ Ｐゴシック" panose="020B0600070205080204" pitchFamily="34" charset="-128"/>
              </a:rPr>
              <a:t>process owner</a:t>
            </a:r>
            <a:r>
              <a:rPr lang="it-IT" altLang="it-IT" sz="2600">
                <a:ea typeface="ＭＳ Ｐゴシック" panose="020B0600070205080204" pitchFamily="34" charset="-128"/>
              </a:rPr>
              <a:t> è il soggetto che ha la responsabilità ed un forte commitment sul processo e sui dati manipolati dal processo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>
                <a:ea typeface="ＭＳ Ｐゴシック" panose="020B0600070205080204" pitchFamily="34" charset="-128"/>
              </a:rPr>
              <a:t>Ad esempio, un processo di accertamento fiscale, che può coinvolgere vari enti (INPS, enti privati, etc.) ha come process owner il Ministero delle Finanze.</a:t>
            </a:r>
            <a:r>
              <a:rPr lang="en-GB" altLang="it-IT" sz="2200">
                <a:ea typeface="ＭＳ Ｐゴシック" panose="020B0600070205080204" pitchFamily="34" charset="-128"/>
              </a:rPr>
              <a:t> </a:t>
            </a:r>
            <a:endParaRPr lang="it-IT" altLang="it-IT" sz="22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Il </a:t>
            </a:r>
            <a:r>
              <a:rPr lang="it-IT" altLang="it-IT" sz="2600" i="1">
                <a:ea typeface="ＭＳ Ｐゴシック" panose="020B0600070205080204" pitchFamily="34" charset="-128"/>
              </a:rPr>
              <a:t>data steward </a:t>
            </a:r>
            <a:r>
              <a:rPr lang="it-IT" altLang="it-IT" sz="2600">
                <a:ea typeface="ＭＳ Ｐゴシック" panose="020B0600070205080204" pitchFamily="34" charset="-128"/>
              </a:rPr>
              <a:t>è specificamente associato ad una tipologia di dato.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>
                <a:ea typeface="ＭＳ Ｐゴシック" panose="020B0600070205080204" pitchFamily="34" charset="-128"/>
              </a:rPr>
              <a:t> Ad esempio, i Comuni sono data steward per le informazioni anagrafiche, mentre il Ministero delle Finanze è data steward per i codici fiscali.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 L’individuazione di queste due figure server per: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>
                <a:ea typeface="ＭＳ Ｐゴシック" panose="020B0600070205080204" pitchFamily="34" charset="-128"/>
              </a:rPr>
              <a:t> precisa identificazione delle responsabilita’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>
                <a:ea typeface="ＭＳ Ｐゴシック" panose="020B0600070205080204" pitchFamily="34" charset="-128"/>
              </a:rPr>
              <a:t> possibilita’ di valutare una </a:t>
            </a:r>
            <a:r>
              <a:rPr lang="it-IT" altLang="it-IT" sz="2200">
                <a:solidFill>
                  <a:srgbClr val="CC3300"/>
                </a:solidFill>
                <a:ea typeface="ＭＳ Ｐゴシック" panose="020B0600070205080204" pitchFamily="34" charset="-128"/>
              </a:rPr>
              <a:t>source reliability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ad esempio un CF provienente dal Ministero delle Finanze ha una source reliability maggiore di un CF proveniente dai comuni</a:t>
            </a:r>
            <a:endParaRPr lang="en-GB" altLang="it-IT" sz="21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egnaposto numero diapositiva 4">
            <a:extLst>
              <a:ext uri="{FF2B5EF4-FFF2-40B4-BE49-F238E27FC236}">
                <a16:creationId xmlns:a16="http://schemas.microsoft.com/office/drawing/2014/main" id="{537533F3-890D-909F-363B-AC727D25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0FB112-E33B-2549-AC05-9D072861A517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it-IT" altLang="it-IT" sz="100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DBB8DD4C-89B0-0653-8246-E7DE7189A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9875"/>
            <a:ext cx="8153400" cy="1143000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Miglioramento basato sui processi</a:t>
            </a:r>
          </a:p>
        </p:txBody>
      </p:sp>
      <p:sp>
        <p:nvSpPr>
          <p:cNvPr id="82947" name="Rectangle 4">
            <a:extLst>
              <a:ext uri="{FF2B5EF4-FFF2-40B4-BE49-F238E27FC236}">
                <a16:creationId xmlns:a16="http://schemas.microsoft.com/office/drawing/2014/main" id="{3A03545B-4E05-3712-3AA2-56CAE8710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47888"/>
            <a:ext cx="6175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it-IT" sz="1800"/>
          </a:p>
        </p:txBody>
      </p:sp>
      <p:sp>
        <p:nvSpPr>
          <p:cNvPr id="82948" name="Rectangle 5">
            <a:extLst>
              <a:ext uri="{FF2B5EF4-FFF2-40B4-BE49-F238E27FC236}">
                <a16:creationId xmlns:a16="http://schemas.microsoft.com/office/drawing/2014/main" id="{3724290E-6C15-B756-BCD5-63B83CDB7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65438"/>
            <a:ext cx="6175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it-IT" sz="1800"/>
          </a:p>
        </p:txBody>
      </p:sp>
      <p:sp>
        <p:nvSpPr>
          <p:cNvPr id="82949" name="Rectangle 6">
            <a:extLst>
              <a:ext uri="{FF2B5EF4-FFF2-40B4-BE49-F238E27FC236}">
                <a16:creationId xmlns:a16="http://schemas.microsoft.com/office/drawing/2014/main" id="{05D82BFD-5C4E-10F4-0882-3ADDC5A64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725863"/>
            <a:ext cx="6175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it-IT" sz="1800"/>
          </a:p>
        </p:txBody>
      </p:sp>
      <p:sp>
        <p:nvSpPr>
          <p:cNvPr id="82950" name="Rectangle 7">
            <a:extLst>
              <a:ext uri="{FF2B5EF4-FFF2-40B4-BE49-F238E27FC236}">
                <a16:creationId xmlns:a16="http://schemas.microsoft.com/office/drawing/2014/main" id="{4A144015-C2DE-C0C6-0BB6-0509F60E8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41825"/>
            <a:ext cx="61753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it-IT" sz="1800"/>
          </a:p>
        </p:txBody>
      </p:sp>
      <p:sp>
        <p:nvSpPr>
          <p:cNvPr id="82951" name="Rectangle 8">
            <a:extLst>
              <a:ext uri="{FF2B5EF4-FFF2-40B4-BE49-F238E27FC236}">
                <a16:creationId xmlns:a16="http://schemas.microsoft.com/office/drawing/2014/main" id="{DEDA6027-0442-7CD3-91B0-7826963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02250"/>
            <a:ext cx="61753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it-IT" sz="1800"/>
          </a:p>
        </p:txBody>
      </p:sp>
      <p:sp>
        <p:nvSpPr>
          <p:cNvPr id="82952" name="Rectangle 9">
            <a:extLst>
              <a:ext uri="{FF2B5EF4-FFF2-40B4-BE49-F238E27FC236}">
                <a16:creationId xmlns:a16="http://schemas.microsoft.com/office/drawing/2014/main" id="{D6F37059-DD11-D5B9-25B0-B091EEF74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019800"/>
            <a:ext cx="61753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it-IT" sz="1800"/>
          </a:p>
        </p:txBody>
      </p:sp>
      <p:sp>
        <p:nvSpPr>
          <p:cNvPr id="82953" name="Rectangle 10">
            <a:extLst>
              <a:ext uri="{FF2B5EF4-FFF2-40B4-BE49-F238E27FC236}">
                <a16:creationId xmlns:a16="http://schemas.microsoft.com/office/drawing/2014/main" id="{3198681E-42E6-B9EC-1766-3BCD77324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6089650"/>
            <a:ext cx="4559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solidFill>
                  <a:srgbClr val="000000"/>
                </a:solidFill>
                <a:latin typeface="Tahoma" panose="020B0604030504040204" pitchFamily="34" charset="0"/>
              </a:rPr>
              <a:t>Realizzare gli interventi di miglioramento</a:t>
            </a:r>
            <a:endParaRPr lang="it-IT" altLang="it-IT" sz="2000">
              <a:latin typeface="Times New Roman" panose="02020603050405020304" pitchFamily="18" charset="0"/>
            </a:endParaRPr>
          </a:p>
        </p:txBody>
      </p:sp>
      <p:grpSp>
        <p:nvGrpSpPr>
          <p:cNvPr id="82954" name="Group 11">
            <a:extLst>
              <a:ext uri="{FF2B5EF4-FFF2-40B4-BE49-F238E27FC236}">
                <a16:creationId xmlns:a16="http://schemas.microsoft.com/office/drawing/2014/main" id="{A621620E-5604-3C1E-5437-D3136B524AB1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217738"/>
            <a:ext cx="5764213" cy="3944937"/>
            <a:chOff x="1108" y="1532"/>
            <a:chExt cx="3631" cy="2485"/>
          </a:xfrm>
        </p:grpSpPr>
        <p:sp>
          <p:nvSpPr>
            <p:cNvPr id="82959" name="Rectangle 12">
              <a:extLst>
                <a:ext uri="{FF2B5EF4-FFF2-40B4-BE49-F238E27FC236}">
                  <a16:creationId xmlns:a16="http://schemas.microsoft.com/office/drawing/2014/main" id="{B263B0CA-62C5-A895-D670-3BFD66603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1532"/>
              <a:ext cx="9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Identificare il </a:t>
              </a:r>
              <a:endParaRPr lang="it-IT" altLang="it-IT" sz="2000">
                <a:latin typeface="Times New Roman" panose="02020603050405020304" pitchFamily="18" charset="0"/>
              </a:endParaRPr>
            </a:p>
          </p:txBody>
        </p:sp>
        <p:sp>
          <p:nvSpPr>
            <p:cNvPr id="82960" name="Rectangle 13">
              <a:extLst>
                <a:ext uri="{FF2B5EF4-FFF2-40B4-BE49-F238E27FC236}">
                  <a16:creationId xmlns:a16="http://schemas.microsoft.com/office/drawing/2014/main" id="{96C1562C-D57D-C495-2636-DD078D1D8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1532"/>
              <a:ext cx="6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 process </a:t>
              </a:r>
              <a:endParaRPr lang="it-IT" altLang="it-IT" sz="2000">
                <a:latin typeface="Times New Roman" panose="02020603050405020304" pitchFamily="18" charset="0"/>
              </a:endParaRPr>
            </a:p>
          </p:txBody>
        </p:sp>
        <p:sp>
          <p:nvSpPr>
            <p:cNvPr id="82961" name="Rectangle 14">
              <a:extLst>
                <a:ext uri="{FF2B5EF4-FFF2-40B4-BE49-F238E27FC236}">
                  <a16:creationId xmlns:a16="http://schemas.microsoft.com/office/drawing/2014/main" id="{384BBBD5-695D-5C06-0DE9-C02D5DE3E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1532"/>
              <a:ext cx="17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  owner (Data Stewards)</a:t>
              </a:r>
              <a:endParaRPr lang="it-IT" altLang="it-IT" sz="2000">
                <a:latin typeface="Times New Roman" panose="02020603050405020304" pitchFamily="18" charset="0"/>
              </a:endParaRPr>
            </a:p>
          </p:txBody>
        </p:sp>
        <p:sp>
          <p:nvSpPr>
            <p:cNvPr id="82962" name="Rectangle 15">
              <a:extLst>
                <a:ext uri="{FF2B5EF4-FFF2-40B4-BE49-F238E27FC236}">
                  <a16:creationId xmlns:a16="http://schemas.microsoft.com/office/drawing/2014/main" id="{A2107A06-087D-DD5D-FDA3-C05F88A18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1983"/>
              <a:ext cx="15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Descrivere il processo</a:t>
              </a:r>
              <a:endParaRPr lang="it-IT" altLang="it-IT" sz="2000">
                <a:latin typeface="Times New Roman" panose="02020603050405020304" pitchFamily="18" charset="0"/>
              </a:endParaRPr>
            </a:p>
          </p:txBody>
        </p:sp>
        <p:sp>
          <p:nvSpPr>
            <p:cNvPr id="82963" name="Rectangle 16">
              <a:extLst>
                <a:ext uri="{FF2B5EF4-FFF2-40B4-BE49-F238E27FC236}">
                  <a16:creationId xmlns:a16="http://schemas.microsoft.com/office/drawing/2014/main" id="{60700683-2F46-6804-B6C7-C013DA8E4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525"/>
              <a:ext cx="207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Stabilire un sistema di misura</a:t>
              </a:r>
              <a:endParaRPr lang="it-IT" altLang="it-IT" sz="2000">
                <a:latin typeface="Times New Roman" panose="02020603050405020304" pitchFamily="18" charset="0"/>
              </a:endParaRPr>
            </a:p>
          </p:txBody>
        </p:sp>
        <p:sp>
          <p:nvSpPr>
            <p:cNvPr id="82964" name="Rectangle 17">
              <a:extLst>
                <a:ext uri="{FF2B5EF4-FFF2-40B4-BE49-F238E27FC236}">
                  <a16:creationId xmlns:a16="http://schemas.microsoft.com/office/drawing/2014/main" id="{61C84CB5-2CA1-CE59-270C-265CE64E4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2977"/>
              <a:ext cx="36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Definire un sistema di monitoraggio e controllo (dei</a:t>
              </a:r>
              <a:endParaRPr lang="it-IT" altLang="it-IT" sz="2000">
                <a:latin typeface="Times New Roman" panose="02020603050405020304" pitchFamily="18" charset="0"/>
              </a:endParaRPr>
            </a:p>
          </p:txBody>
        </p:sp>
        <p:sp>
          <p:nvSpPr>
            <p:cNvPr id="82965" name="Rectangle 18">
              <a:extLst>
                <a:ext uri="{FF2B5EF4-FFF2-40B4-BE49-F238E27FC236}">
                  <a16:creationId xmlns:a16="http://schemas.microsoft.com/office/drawing/2014/main" id="{81E737E0-2E97-F379-6D81-34A297653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3128"/>
              <a:ext cx="14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dati e/ del processo)</a:t>
              </a:r>
              <a:endParaRPr lang="it-IT" altLang="it-IT" sz="2000">
                <a:latin typeface="Times New Roman" panose="02020603050405020304" pitchFamily="18" charset="0"/>
              </a:endParaRPr>
            </a:p>
          </p:txBody>
        </p:sp>
        <p:sp>
          <p:nvSpPr>
            <p:cNvPr id="82966" name="Rectangle 19">
              <a:extLst>
                <a:ext uri="{FF2B5EF4-FFF2-40B4-BE49-F238E27FC236}">
                  <a16:creationId xmlns:a16="http://schemas.microsoft.com/office/drawing/2014/main" id="{D95D7464-7BE6-5B9A-F03D-AD14E93A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519"/>
              <a:ext cx="28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Identificare gli obiettivi di miglioramento</a:t>
              </a:r>
              <a:endParaRPr lang="it-IT" altLang="it-IT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82967" name="Group 20">
              <a:extLst>
                <a:ext uri="{FF2B5EF4-FFF2-40B4-BE49-F238E27FC236}">
                  <a16:creationId xmlns:a16="http://schemas.microsoft.com/office/drawing/2014/main" id="{5EAB6309-8BC7-7D0E-0492-D9E4F6BF5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6" y="1759"/>
              <a:ext cx="120" cy="181"/>
              <a:chOff x="2796" y="1759"/>
              <a:chExt cx="120" cy="181"/>
            </a:xfrm>
          </p:grpSpPr>
          <p:sp>
            <p:nvSpPr>
              <p:cNvPr id="82980" name="Line 21">
                <a:extLst>
                  <a:ext uri="{FF2B5EF4-FFF2-40B4-BE49-F238E27FC236}">
                    <a16:creationId xmlns:a16="http://schemas.microsoft.com/office/drawing/2014/main" id="{4E985837-2C7C-A5B1-15B1-EC839DE91C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7" y="1759"/>
                <a:ext cx="1" cy="8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981" name="Freeform 22">
                <a:extLst>
                  <a:ext uri="{FF2B5EF4-FFF2-40B4-BE49-F238E27FC236}">
                    <a16:creationId xmlns:a16="http://schemas.microsoft.com/office/drawing/2014/main" id="{DDBFC4A0-09D3-1246-22AC-51C91518F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" y="1842"/>
                <a:ext cx="120" cy="98"/>
              </a:xfrm>
              <a:custGeom>
                <a:avLst/>
                <a:gdLst>
                  <a:gd name="T0" fmla="*/ 0 w 120"/>
                  <a:gd name="T1" fmla="*/ 0 h 98"/>
                  <a:gd name="T2" fmla="*/ 61 w 120"/>
                  <a:gd name="T3" fmla="*/ 98 h 98"/>
                  <a:gd name="T4" fmla="*/ 120 w 120"/>
                  <a:gd name="T5" fmla="*/ 0 h 98"/>
                  <a:gd name="T6" fmla="*/ 0 w 120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0" h="98">
                    <a:moveTo>
                      <a:pt x="0" y="0"/>
                    </a:moveTo>
                    <a:lnTo>
                      <a:pt x="61" y="98"/>
                    </a:lnTo>
                    <a:lnTo>
                      <a:pt x="1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82968" name="Group 23">
              <a:extLst>
                <a:ext uri="{FF2B5EF4-FFF2-40B4-BE49-F238E27FC236}">
                  <a16:creationId xmlns:a16="http://schemas.microsoft.com/office/drawing/2014/main" id="{50329E59-D7AB-5395-3DB6-6897A4E19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6" y="2211"/>
              <a:ext cx="120" cy="271"/>
              <a:chOff x="2796" y="2211"/>
              <a:chExt cx="120" cy="271"/>
            </a:xfrm>
          </p:grpSpPr>
          <p:sp>
            <p:nvSpPr>
              <p:cNvPr id="82978" name="Line 24">
                <a:extLst>
                  <a:ext uri="{FF2B5EF4-FFF2-40B4-BE49-F238E27FC236}">
                    <a16:creationId xmlns:a16="http://schemas.microsoft.com/office/drawing/2014/main" id="{640B6567-2753-E801-0815-84E7FCEFC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7" y="2211"/>
                <a:ext cx="1" cy="1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979" name="Freeform 25">
                <a:extLst>
                  <a:ext uri="{FF2B5EF4-FFF2-40B4-BE49-F238E27FC236}">
                    <a16:creationId xmlns:a16="http://schemas.microsoft.com/office/drawing/2014/main" id="{890050D5-2C02-0372-F1F5-D5F691069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" y="2384"/>
                <a:ext cx="120" cy="98"/>
              </a:xfrm>
              <a:custGeom>
                <a:avLst/>
                <a:gdLst>
                  <a:gd name="T0" fmla="*/ 0 w 120"/>
                  <a:gd name="T1" fmla="*/ 0 h 98"/>
                  <a:gd name="T2" fmla="*/ 61 w 120"/>
                  <a:gd name="T3" fmla="*/ 98 h 98"/>
                  <a:gd name="T4" fmla="*/ 120 w 120"/>
                  <a:gd name="T5" fmla="*/ 0 h 98"/>
                  <a:gd name="T6" fmla="*/ 0 w 120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0" h="98">
                    <a:moveTo>
                      <a:pt x="0" y="0"/>
                    </a:moveTo>
                    <a:lnTo>
                      <a:pt x="61" y="98"/>
                    </a:lnTo>
                    <a:lnTo>
                      <a:pt x="1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82969" name="Group 26">
              <a:extLst>
                <a:ext uri="{FF2B5EF4-FFF2-40B4-BE49-F238E27FC236}">
                  <a16:creationId xmlns:a16="http://schemas.microsoft.com/office/drawing/2014/main" id="{C277FFE2-EF4B-F5DD-261E-71840170C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6" y="2753"/>
              <a:ext cx="120" cy="180"/>
              <a:chOff x="2796" y="2753"/>
              <a:chExt cx="120" cy="180"/>
            </a:xfrm>
          </p:grpSpPr>
          <p:sp>
            <p:nvSpPr>
              <p:cNvPr id="82976" name="Line 27">
                <a:extLst>
                  <a:ext uri="{FF2B5EF4-FFF2-40B4-BE49-F238E27FC236}">
                    <a16:creationId xmlns:a16="http://schemas.microsoft.com/office/drawing/2014/main" id="{8C25079E-2039-B9A6-B8DA-41C9EC90C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7" y="2753"/>
                <a:ext cx="1" cy="8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977" name="Freeform 28">
                <a:extLst>
                  <a:ext uri="{FF2B5EF4-FFF2-40B4-BE49-F238E27FC236}">
                    <a16:creationId xmlns:a16="http://schemas.microsoft.com/office/drawing/2014/main" id="{B8D55D57-4880-773C-01FF-5F4BF3308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" y="2835"/>
                <a:ext cx="120" cy="98"/>
              </a:xfrm>
              <a:custGeom>
                <a:avLst/>
                <a:gdLst>
                  <a:gd name="T0" fmla="*/ 0 w 120"/>
                  <a:gd name="T1" fmla="*/ 0 h 98"/>
                  <a:gd name="T2" fmla="*/ 61 w 120"/>
                  <a:gd name="T3" fmla="*/ 98 h 98"/>
                  <a:gd name="T4" fmla="*/ 120 w 120"/>
                  <a:gd name="T5" fmla="*/ 0 h 98"/>
                  <a:gd name="T6" fmla="*/ 0 w 120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0" h="98">
                    <a:moveTo>
                      <a:pt x="0" y="0"/>
                    </a:moveTo>
                    <a:lnTo>
                      <a:pt x="61" y="98"/>
                    </a:lnTo>
                    <a:lnTo>
                      <a:pt x="1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82970" name="Group 29">
              <a:extLst>
                <a:ext uri="{FF2B5EF4-FFF2-40B4-BE49-F238E27FC236}">
                  <a16:creationId xmlns:a16="http://schemas.microsoft.com/office/drawing/2014/main" id="{3126CC90-B58E-F870-F6C5-5EDD944FE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6" y="3295"/>
              <a:ext cx="120" cy="180"/>
              <a:chOff x="2796" y="3295"/>
              <a:chExt cx="120" cy="180"/>
            </a:xfrm>
          </p:grpSpPr>
          <p:sp>
            <p:nvSpPr>
              <p:cNvPr id="82974" name="Line 30">
                <a:extLst>
                  <a:ext uri="{FF2B5EF4-FFF2-40B4-BE49-F238E27FC236}">
                    <a16:creationId xmlns:a16="http://schemas.microsoft.com/office/drawing/2014/main" id="{598F0128-E4DD-8EB7-5698-4FE9D6A73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7" y="3295"/>
                <a:ext cx="1" cy="8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975" name="Freeform 31">
                <a:extLst>
                  <a:ext uri="{FF2B5EF4-FFF2-40B4-BE49-F238E27FC236}">
                    <a16:creationId xmlns:a16="http://schemas.microsoft.com/office/drawing/2014/main" id="{2BEF873D-CD3E-84F9-5875-4D252D06D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" y="3377"/>
                <a:ext cx="120" cy="98"/>
              </a:xfrm>
              <a:custGeom>
                <a:avLst/>
                <a:gdLst>
                  <a:gd name="T0" fmla="*/ 0 w 120"/>
                  <a:gd name="T1" fmla="*/ 0 h 98"/>
                  <a:gd name="T2" fmla="*/ 61 w 120"/>
                  <a:gd name="T3" fmla="*/ 98 h 98"/>
                  <a:gd name="T4" fmla="*/ 120 w 120"/>
                  <a:gd name="T5" fmla="*/ 0 h 98"/>
                  <a:gd name="T6" fmla="*/ 0 w 120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0" h="98">
                    <a:moveTo>
                      <a:pt x="0" y="0"/>
                    </a:moveTo>
                    <a:lnTo>
                      <a:pt x="61" y="98"/>
                    </a:lnTo>
                    <a:lnTo>
                      <a:pt x="1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82971" name="Group 32">
              <a:extLst>
                <a:ext uri="{FF2B5EF4-FFF2-40B4-BE49-F238E27FC236}">
                  <a16:creationId xmlns:a16="http://schemas.microsoft.com/office/drawing/2014/main" id="{D73CD9A4-FBAC-D163-E74A-11B78BAAF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6" y="3746"/>
              <a:ext cx="120" cy="271"/>
              <a:chOff x="2796" y="3746"/>
              <a:chExt cx="120" cy="271"/>
            </a:xfrm>
          </p:grpSpPr>
          <p:sp>
            <p:nvSpPr>
              <p:cNvPr id="82972" name="Line 33">
                <a:extLst>
                  <a:ext uri="{FF2B5EF4-FFF2-40B4-BE49-F238E27FC236}">
                    <a16:creationId xmlns:a16="http://schemas.microsoft.com/office/drawing/2014/main" id="{DAB59491-B054-25D9-59C4-D88039385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7" y="3746"/>
                <a:ext cx="1" cy="1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973" name="Freeform 34">
                <a:extLst>
                  <a:ext uri="{FF2B5EF4-FFF2-40B4-BE49-F238E27FC236}">
                    <a16:creationId xmlns:a16="http://schemas.microsoft.com/office/drawing/2014/main" id="{78E8784E-7FAC-61E1-D5FA-E4354C43F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" y="3919"/>
                <a:ext cx="120" cy="98"/>
              </a:xfrm>
              <a:custGeom>
                <a:avLst/>
                <a:gdLst>
                  <a:gd name="T0" fmla="*/ 0 w 120"/>
                  <a:gd name="T1" fmla="*/ 0 h 98"/>
                  <a:gd name="T2" fmla="*/ 61 w 120"/>
                  <a:gd name="T3" fmla="*/ 98 h 98"/>
                  <a:gd name="T4" fmla="*/ 120 w 120"/>
                  <a:gd name="T5" fmla="*/ 0 h 98"/>
                  <a:gd name="T6" fmla="*/ 0 w 120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0" h="98">
                    <a:moveTo>
                      <a:pt x="0" y="0"/>
                    </a:moveTo>
                    <a:lnTo>
                      <a:pt x="61" y="98"/>
                    </a:lnTo>
                    <a:lnTo>
                      <a:pt x="1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82955" name="Text Box 35">
            <a:extLst>
              <a:ext uri="{FF2B5EF4-FFF2-40B4-BE49-F238E27FC236}">
                <a16:creationId xmlns:a16="http://schemas.microsoft.com/office/drawing/2014/main" id="{32464D88-5475-B8B0-E035-7B16056AC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385888"/>
            <a:ext cx="3163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Tahoma" panose="020B0604030504040204" pitchFamily="34" charset="0"/>
              </a:rPr>
              <a:t>Identificare il processo</a:t>
            </a:r>
          </a:p>
        </p:txBody>
      </p:sp>
      <p:grpSp>
        <p:nvGrpSpPr>
          <p:cNvPr id="82956" name="Group 36">
            <a:extLst>
              <a:ext uri="{FF2B5EF4-FFF2-40B4-BE49-F238E27FC236}">
                <a16:creationId xmlns:a16="http://schemas.microsoft.com/office/drawing/2014/main" id="{EB7E9C89-36DC-33BD-C41A-98760AE3F6A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843088"/>
            <a:ext cx="190500" cy="287337"/>
            <a:chOff x="2796" y="1759"/>
            <a:chExt cx="120" cy="181"/>
          </a:xfrm>
        </p:grpSpPr>
        <p:sp>
          <p:nvSpPr>
            <p:cNvPr id="82957" name="Line 37">
              <a:extLst>
                <a:ext uri="{FF2B5EF4-FFF2-40B4-BE49-F238E27FC236}">
                  <a16:creationId xmlns:a16="http://schemas.microsoft.com/office/drawing/2014/main" id="{8D3778C1-76DC-118C-9FEF-E389990A5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1759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82958" name="Freeform 38">
              <a:extLst>
                <a:ext uri="{FF2B5EF4-FFF2-40B4-BE49-F238E27FC236}">
                  <a16:creationId xmlns:a16="http://schemas.microsoft.com/office/drawing/2014/main" id="{199EA926-20AA-19BF-E0EF-5AE26D7C3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842"/>
              <a:ext cx="120" cy="98"/>
            </a:xfrm>
            <a:custGeom>
              <a:avLst/>
              <a:gdLst>
                <a:gd name="T0" fmla="*/ 0 w 120"/>
                <a:gd name="T1" fmla="*/ 0 h 98"/>
                <a:gd name="T2" fmla="*/ 61 w 120"/>
                <a:gd name="T3" fmla="*/ 98 h 98"/>
                <a:gd name="T4" fmla="*/ 120 w 120"/>
                <a:gd name="T5" fmla="*/ 0 h 98"/>
                <a:gd name="T6" fmla="*/ 0 w 120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0" h="98">
                  <a:moveTo>
                    <a:pt x="0" y="0"/>
                  </a:moveTo>
                  <a:lnTo>
                    <a:pt x="61" y="98"/>
                  </a:lnTo>
                  <a:lnTo>
                    <a:pt x="1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egnaposto numero diapositiva 5">
            <a:extLst>
              <a:ext uri="{FF2B5EF4-FFF2-40B4-BE49-F238E27FC236}">
                <a16:creationId xmlns:a16="http://schemas.microsoft.com/office/drawing/2014/main" id="{325821AF-7A27-1143-AD7D-3C813EB6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83AD0F-6127-0649-9486-56DA3FDE26CA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it-IT" altLang="it-IT" sz="10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F50516C-C799-8CB3-90AC-635C00144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Che cosa si intende per dato 2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43CE8C3-7845-C0D8-6191-493083DE1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93875"/>
            <a:ext cx="7772400" cy="4006850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Un’altra forma di classificazione distingue: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 dati elementari: ad esempio l’età di un individuo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 dati statistici: ad esempio l’età media della popolazione italiana</a:t>
            </a:r>
          </a:p>
          <a:p>
            <a:pPr lvl="1" eaLnBrk="1" hangingPunct="1">
              <a:buFont typeface="Wingdings" pitchFamily="2" charset="2"/>
              <a:buNone/>
            </a:pPr>
            <a:endParaRPr lang="it-IT" altLang="it-IT" sz="2200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it-IT" altLang="it-IT" sz="2200">
                <a:ea typeface="ＭＳ Ｐゴシック" panose="020B0600070205080204" pitchFamily="34" charset="-128"/>
              </a:rPr>
              <a:t>Nel seguito si farà riferimento a </a:t>
            </a:r>
            <a:r>
              <a:rPr lang="it-IT" altLang="it-IT" sz="2200">
                <a:solidFill>
                  <a:srgbClr val="CC3300"/>
                </a:solidFill>
                <a:ea typeface="ＭＳ Ｐゴシック" panose="020B0600070205080204" pitchFamily="34" charset="-128"/>
              </a:rPr>
              <a:t>dati elementari</a:t>
            </a:r>
          </a:p>
          <a:p>
            <a:pPr lvl="1" eaLnBrk="1" hangingPunct="1">
              <a:buFont typeface="Wingdings" pitchFamily="2" charset="2"/>
              <a:buNone/>
            </a:pPr>
            <a:endParaRPr lang="en-GB" altLang="it-IT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egnaposto numero diapositiva 5">
            <a:extLst>
              <a:ext uri="{FF2B5EF4-FFF2-40B4-BE49-F238E27FC236}">
                <a16:creationId xmlns:a16="http://schemas.microsoft.com/office/drawing/2014/main" id="{AC9EAEFA-2368-BC67-F841-A1AC1F7C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31F7E3-F903-D14E-A9D7-88B8C63CEB14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it-IT" altLang="it-IT" sz="10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646DF7E9-87C4-D390-B07E-EB7F825E4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La qualità dei dati 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A9913AB-2B29-5120-1C12-C997D4E33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39925"/>
            <a:ext cx="7773988" cy="4008438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E’ genericamente definita come “fitness for use”...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È in realtà un concetto complesso derivante dalla “composizione” di molte </a:t>
            </a:r>
            <a:r>
              <a:rPr lang="it-IT" altLang="it-IT" i="1">
                <a:ea typeface="ＭＳ Ｐゴシック" panose="020B0600070205080204" pitchFamily="34" charset="-128"/>
              </a:rPr>
              <a:t>caratteristiche</a:t>
            </a:r>
            <a:r>
              <a:rPr lang="it-IT" altLang="it-IT">
                <a:ea typeface="ＭＳ Ｐゴシック" panose="020B0600070205080204" pitchFamily="34" charset="-128"/>
              </a:rPr>
              <a:t> o </a:t>
            </a:r>
            <a:r>
              <a:rPr lang="it-IT" altLang="it-IT" i="1">
                <a:ea typeface="ＭＳ Ｐゴシック" panose="020B0600070205080204" pitchFamily="34" charset="-128"/>
              </a:rPr>
              <a:t>dimensioni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È utilizzato in molti contesti, dallo statistico all’informatico 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olo 1">
            <a:extLst>
              <a:ext uri="{FF2B5EF4-FFF2-40B4-BE49-F238E27FC236}">
                <a16:creationId xmlns:a16="http://schemas.microsoft.com/office/drawing/2014/main" id="{EA808A5F-5D47-51D2-9F73-5C20EDAB2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Perché la Qualità dei Dati?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24578" name="Segnaposto contenuto 2">
            <a:extLst>
              <a:ext uri="{FF2B5EF4-FFF2-40B4-BE49-F238E27FC236}">
                <a16:creationId xmlns:a16="http://schemas.microsoft.com/office/drawing/2014/main" id="{BC15028F-DB29-5DCE-0085-DED33B88FA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dati del mondo reale sono generalmente «</a:t>
            </a:r>
            <a:r>
              <a:rPr lang="it-IT" altLang="it-IT">
                <a:solidFill>
                  <a:srgbClr val="FF0000"/>
                </a:solidFill>
                <a:ea typeface="ＭＳ Ｐゴシック" panose="020B0600070205080204" pitchFamily="34" charset="-128"/>
              </a:rPr>
              <a:t>dirty</a:t>
            </a:r>
            <a:r>
              <a:rPr lang="it-IT" altLang="it-IT">
                <a:ea typeface="ＭＳ Ｐゴシック" panose="020B0600070205080204" pitchFamily="34" charset="-128"/>
              </a:rPr>
              <a:t>»: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it-IT" sz="2200" b="1">
                <a:solidFill>
                  <a:schemeClr val="accent2"/>
                </a:solidFill>
                <a:ea typeface="ＭＳ Ｐゴシック" panose="020B0600070205080204" pitchFamily="34" charset="-128"/>
              </a:rPr>
              <a:t>incompleti</a:t>
            </a:r>
            <a:r>
              <a:rPr lang="en-US" altLang="it-IT" sz="2200">
                <a:ea typeface="ＭＳ Ｐゴシック" panose="020B0600070205080204" pitchFamily="34" charset="-128"/>
              </a:rPr>
              <a:t>: mancano di attributi importanti oppure contengono solo dati aggregati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it-IT" sz="2000">
                <a:ea typeface="ＭＳ Ｐゴシック" panose="020B0600070205080204" pitchFamily="34" charset="-128"/>
              </a:rPr>
              <a:t>e.g., occupazione=null, salario_medio =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1.3k Euro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endParaRPr lang="en-US" altLang="ja-JP" sz="2000">
              <a:ea typeface="ＭＳ Ｐゴシック" panose="020B0600070205080204" pitchFamily="34" charset="-128"/>
            </a:endParaRP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it-IT" sz="2200" b="1">
                <a:solidFill>
                  <a:schemeClr val="accent2"/>
                </a:solidFill>
                <a:ea typeface="ＭＳ Ｐゴシック" panose="020B0600070205080204" pitchFamily="34" charset="-128"/>
              </a:rPr>
              <a:t>anomali</a:t>
            </a:r>
            <a:r>
              <a:rPr lang="en-US" altLang="it-IT" sz="2200">
                <a:ea typeface="ＭＳ Ｐゴシック" panose="020B0600070205080204" pitchFamily="34" charset="-128"/>
              </a:rPr>
              <a:t>: contengono errori o anomalie (spelling, refusi, valori multipli) 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it-IT" sz="2000">
                <a:ea typeface="ＭＳ Ｐゴシック" panose="020B0600070205080204" pitchFamily="34" charset="-128"/>
              </a:rPr>
              <a:t>e.g., salario=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-10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>
                <a:ea typeface="ＭＳ Ｐゴシック" panose="020B0600070205080204" pitchFamily="34" charset="-128"/>
              </a:rPr>
              <a:t>, nome=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amrio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endParaRPr lang="en-US" altLang="ja-JP" sz="2000">
              <a:ea typeface="ＭＳ Ｐゴシック" panose="020B0600070205080204" pitchFamily="34" charset="-128"/>
            </a:endParaRP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it-IT" sz="2200" b="1">
                <a:solidFill>
                  <a:schemeClr val="accent2"/>
                </a:solidFill>
                <a:ea typeface="ＭＳ Ｐゴシック" panose="020B0600070205080204" pitchFamily="34" charset="-128"/>
              </a:rPr>
              <a:t>inconsistenti</a:t>
            </a:r>
            <a:r>
              <a:rPr lang="en-US" altLang="it-IT" sz="2200">
                <a:ea typeface="ＭＳ Ｐゴシック" panose="020B0600070205080204" pitchFamily="34" charset="-128"/>
              </a:rPr>
              <a:t>: contengono discrepanze o incongruenze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it-IT" sz="2000">
                <a:ea typeface="ＭＳ Ｐゴシック" panose="020B0600070205080204" pitchFamily="34" charset="-128"/>
              </a:rPr>
              <a:t>e.g., età=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31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>
                <a:ea typeface="ＭＳ Ｐゴシック" panose="020B0600070205080204" pitchFamily="34" charset="-128"/>
              </a:rPr>
              <a:t> data_nascita=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01/11/1907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endParaRPr lang="en-US" altLang="ja-JP" sz="2000">
              <a:ea typeface="ＭＳ Ｐゴシック" panose="020B0600070205080204" pitchFamily="34" charset="-128"/>
            </a:endParaRP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it-IT" sz="2000">
                <a:ea typeface="ＭＳ Ｐゴシック" panose="020B0600070205080204" pitchFamily="34" charset="-128"/>
              </a:rPr>
              <a:t>e.g., città_residenza=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Milano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>
                <a:ea typeface="ＭＳ Ｐゴシック" panose="020B0600070205080204" pitchFamily="34" charset="-128"/>
              </a:rPr>
              <a:t>, Stato=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England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24579" name="Segnaposto numero diapositiva 3">
            <a:extLst>
              <a:ext uri="{FF2B5EF4-FFF2-40B4-BE49-F238E27FC236}">
                <a16:creationId xmlns:a16="http://schemas.microsoft.com/office/drawing/2014/main" id="{F3B7A512-1AED-8E5C-D1F5-B81EC921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96780A-7608-504F-8CD1-B1103CE16649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it-IT" altLang="it-IT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olo 1">
            <a:extLst>
              <a:ext uri="{FF2B5EF4-FFF2-40B4-BE49-F238E27FC236}">
                <a16:creationId xmlns:a16="http://schemas.microsoft.com/office/drawing/2014/main" id="{41035676-8E84-AE87-6AF2-31040B74C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Perché i dati sono dirty?</a:t>
            </a:r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25602" name="Segnaposto contenuto 2">
            <a:extLst>
              <a:ext uri="{FF2B5EF4-FFF2-40B4-BE49-F238E27FC236}">
                <a16:creationId xmlns:a16="http://schemas.microsoft.com/office/drawing/2014/main" id="{35CFA3E9-EBE4-6F1C-7F7A-B69EA956AA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400">
                <a:ea typeface="ＭＳ Ｐゴシック" panose="020B0600070205080204" pitchFamily="34" charset="-128"/>
              </a:rPr>
              <a:t>Incompleti:</a:t>
            </a:r>
          </a:p>
          <a:p>
            <a:pPr lvl="1" eaLnBrk="1" hangingPunct="1"/>
            <a:r>
              <a:rPr lang="it-IT" altLang="it-IT" sz="2000">
                <a:ea typeface="ＭＳ Ｐゴシック" panose="020B0600070205080204" pitchFamily="34" charset="-128"/>
              </a:rPr>
              <a:t>Alcune informazioni non erano disponibili quando il dato è stato gestito o osservato;</a:t>
            </a:r>
          </a:p>
          <a:p>
            <a:pPr lvl="1" eaLnBrk="1" hangingPunct="1"/>
            <a:r>
              <a:rPr lang="it-IT" altLang="it-IT" sz="2000">
                <a:ea typeface="ＭＳ Ｐゴシック" panose="020B0600070205080204" pitchFamily="34" charset="-128"/>
              </a:rPr>
              <a:t>Il criterio di raccolta dei dati è variato tra il processo di raccolta e di analisi;</a:t>
            </a:r>
          </a:p>
          <a:p>
            <a:pPr lvl="1" eaLnBrk="1" hangingPunct="1"/>
            <a:r>
              <a:rPr lang="it-IT" altLang="it-IT" sz="2000">
                <a:ea typeface="ＭＳ Ｐゴシック" panose="020B0600070205080204" pitchFamily="34" charset="-128"/>
              </a:rPr>
              <a:t>Errori umani/HW/SW nel processo di raccolta</a:t>
            </a:r>
          </a:p>
          <a:p>
            <a:pPr eaLnBrk="1" hangingPunct="1"/>
            <a:r>
              <a:rPr lang="it-IT" altLang="it-IT" sz="2400">
                <a:ea typeface="ＭＳ Ｐゴシック" panose="020B0600070205080204" pitchFamily="34" charset="-128"/>
              </a:rPr>
              <a:t>Anomali:</a:t>
            </a:r>
          </a:p>
          <a:p>
            <a:pPr lvl="1" eaLnBrk="1" hangingPunct="1"/>
            <a:r>
              <a:rPr lang="it-IT" altLang="it-IT" sz="2000">
                <a:ea typeface="ＭＳ Ｐゴシック" panose="020B0600070205080204" pitchFamily="34" charset="-128"/>
              </a:rPr>
              <a:t>Errori umani/HW/SW nel processo di raccolta (eg, crash del sistema informativo)</a:t>
            </a:r>
          </a:p>
          <a:p>
            <a:pPr lvl="1" eaLnBrk="1" hangingPunct="1"/>
            <a:r>
              <a:rPr lang="it-IT" altLang="it-IT" sz="2000">
                <a:ea typeface="ＭＳ Ｐゴシック" panose="020B0600070205080204" pitchFamily="34" charset="-128"/>
              </a:rPr>
              <a:t>Data entry: errori di imputazione del dato</a:t>
            </a:r>
          </a:p>
          <a:p>
            <a:pPr eaLnBrk="1" hangingPunct="1"/>
            <a:r>
              <a:rPr lang="it-IT" altLang="it-IT" sz="2400">
                <a:ea typeface="ＭＳ Ｐゴシック" panose="020B0600070205080204" pitchFamily="34" charset="-128"/>
              </a:rPr>
              <a:t>Inconsistenti:</a:t>
            </a:r>
          </a:p>
          <a:p>
            <a:pPr lvl="1" eaLnBrk="1" hangingPunct="1"/>
            <a:r>
              <a:rPr lang="it-IT" altLang="it-IT" sz="2000">
                <a:ea typeface="ＭＳ Ｐゴシック" panose="020B0600070205080204" pitchFamily="34" charset="-128"/>
              </a:rPr>
              <a:t>Dati da fonti eterogenee che si contraddicono</a:t>
            </a:r>
          </a:p>
          <a:p>
            <a:pPr lvl="1" eaLnBrk="1" hangingPunct="1"/>
            <a:r>
              <a:rPr lang="it-IT" altLang="it-IT" sz="2000">
                <a:ea typeface="ＭＳ Ｐゴシック" panose="020B0600070205080204" pitchFamily="34" charset="-128"/>
              </a:rPr>
              <a:t>Violazione di vincoli di integrità, Update non andato a buon fine, violazione delle proprietà ACID di un DBMS….</a:t>
            </a:r>
          </a:p>
          <a:p>
            <a:pPr lvl="1"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lvl="1"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lvl="1"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lvl="1"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lvl="1"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it-IT">
              <a:ea typeface="ＭＳ Ｐゴシック" panose="020B0600070205080204" pitchFamily="34" charset="-128"/>
            </a:endParaRPr>
          </a:p>
        </p:txBody>
      </p:sp>
      <p:sp>
        <p:nvSpPr>
          <p:cNvPr id="25603" name="Segnaposto numero diapositiva 3">
            <a:extLst>
              <a:ext uri="{FF2B5EF4-FFF2-40B4-BE49-F238E27FC236}">
                <a16:creationId xmlns:a16="http://schemas.microsoft.com/office/drawing/2014/main" id="{CA6AFEE1-D2EF-7BA5-4052-0B99444E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4C728A-6C79-DD4A-B149-3F180E55ECFD}" type="slidenum">
              <a:rPr lang="it-IT" altLang="it-IT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it-IT" altLang="it-IT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e">
  <a:themeElements>
    <a:clrScheme name="Ret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e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t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t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5511</TotalTime>
  <Words>4034</Words>
  <Application>Microsoft Macintosh PowerPoint</Application>
  <PresentationFormat>On-screen Show (4:3)</PresentationFormat>
  <Paragraphs>544</Paragraphs>
  <Slides>58</Slides>
  <Notes>8</Notes>
  <HiddenSlides>9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ＭＳ Ｐゴシック</vt:lpstr>
      <vt:lpstr>Wingdings</vt:lpstr>
      <vt:lpstr>Times New Roman</vt:lpstr>
      <vt:lpstr>Lato</vt:lpstr>
      <vt:lpstr>Calibri</vt:lpstr>
      <vt:lpstr>Raleway</vt:lpstr>
      <vt:lpstr>Tahoma</vt:lpstr>
      <vt:lpstr>Rete</vt:lpstr>
      <vt:lpstr>Microsoft Clip Gallery</vt:lpstr>
      <vt:lpstr>PowerPoint Presentation</vt:lpstr>
      <vt:lpstr>Agenda</vt:lpstr>
      <vt:lpstr>Accesso a Dati e Codice per l'Apprendimento</vt:lpstr>
      <vt:lpstr>Definizioni di base</vt:lpstr>
      <vt:lpstr>Che cosa si intende per dato</vt:lpstr>
      <vt:lpstr>Che cosa si intende per dato 2</vt:lpstr>
      <vt:lpstr>La qualità dei dati </vt:lpstr>
      <vt:lpstr>Perché la Qualità dei Dati?</vt:lpstr>
      <vt:lpstr>Perché i dati sono dirty?</vt:lpstr>
      <vt:lpstr>Perché la qualità dei dati è importante?</vt:lpstr>
      <vt:lpstr>Qualità rispetto ai livelli di analisi</vt:lpstr>
      <vt:lpstr>Qualche problema di data quality  a livello di schema</vt:lpstr>
      <vt:lpstr>Lo schema</vt:lpstr>
      <vt:lpstr>Qualche problema di data quality  a livello di istanza</vt:lpstr>
      <vt:lpstr>Istanze</vt:lpstr>
      <vt:lpstr>Osservazione</vt:lpstr>
      <vt:lpstr>Il formato</vt:lpstr>
      <vt:lpstr>Dimensioni della QD</vt:lpstr>
      <vt:lpstr>Dimensioni</vt:lpstr>
      <vt:lpstr>Qualità – Livelli di analisi</vt:lpstr>
      <vt:lpstr>Alcune dimensioni importanti</vt:lpstr>
      <vt:lpstr>Accuracy</vt:lpstr>
      <vt:lpstr>Granularità dell’Accuracy</vt:lpstr>
      <vt:lpstr>Completeness</vt:lpstr>
      <vt:lpstr>Completeness per dati relazionali</vt:lpstr>
      <vt:lpstr>Completeness per dati relazionali</vt:lpstr>
      <vt:lpstr>Accuracy: Esempio </vt:lpstr>
      <vt:lpstr>Dimensioni Time-related</vt:lpstr>
      <vt:lpstr>Consistency</vt:lpstr>
      <vt:lpstr>Qualità – Livelli di analisi</vt:lpstr>
      <vt:lpstr>Qualità – Livelli di analisi</vt:lpstr>
      <vt:lpstr>Livello Schema</vt:lpstr>
      <vt:lpstr>Livello Schema</vt:lpstr>
      <vt:lpstr>Livello Schema</vt:lpstr>
      <vt:lpstr>Dimensioni di qualità a livello di schema</vt:lpstr>
      <vt:lpstr>Contenuto</vt:lpstr>
      <vt:lpstr>Copertura</vt:lpstr>
      <vt:lpstr>Livello di dettaglio</vt:lpstr>
      <vt:lpstr>Composizione</vt:lpstr>
      <vt:lpstr>Consistenza</vt:lpstr>
      <vt:lpstr> Le 4 dimensioni di qualità dei Valori</vt:lpstr>
      <vt:lpstr>Qualità dei valori - seguito</vt:lpstr>
      <vt:lpstr>Qualità dei valori - seguito</vt:lpstr>
      <vt:lpstr>Qualità – Livelli di analisi</vt:lpstr>
      <vt:lpstr>Le 7 dimensioni di qualità del Formato </vt:lpstr>
      <vt:lpstr>Metodologie di miglioramento basate sui dati</vt:lpstr>
      <vt:lpstr>Metodi basati sui dati</vt:lpstr>
      <vt:lpstr>Confronto dei dati con le controparti reali</vt:lpstr>
      <vt:lpstr>Database Bashing</vt:lpstr>
      <vt:lpstr>Record Matching</vt:lpstr>
      <vt:lpstr>Utilizzo di business rules</vt:lpstr>
      <vt:lpstr>Confronto tra i tre approcci </vt:lpstr>
      <vt:lpstr>Un ulteriore approccio: sfruttare i metadati</vt:lpstr>
      <vt:lpstr>Metodologie di miglioramento basate sui processi</vt:lpstr>
      <vt:lpstr>Miglioramento della QD basato sui processi</vt:lpstr>
      <vt:lpstr>Metodi</vt:lpstr>
      <vt:lpstr>Process owner e Data steward</vt:lpstr>
      <vt:lpstr>Miglioramento basato sui processi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Qualità dei Dati</dc:title>
  <dc:creator/>
  <cp:lastModifiedBy>navid.nobani@unimib.it</cp:lastModifiedBy>
  <cp:revision>178</cp:revision>
  <cp:lastPrinted>2000-04-26T13:50:36Z</cp:lastPrinted>
  <dcterms:created xsi:type="dcterms:W3CDTF">1601-01-01T00:00:00Z</dcterms:created>
  <dcterms:modified xsi:type="dcterms:W3CDTF">2023-12-07T09:09:01Z</dcterms:modified>
</cp:coreProperties>
</file>