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F833-A4A9-4018-AFEF-0F4018B86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2D508-6D9A-483E-81BE-D4622B69B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3B6A9-4ABA-40A0-8902-FE9B5988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7EFE-FD71-4613-97C4-FCA536F2F24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B548A-7F06-4D37-810B-A4C32D9F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1F8F2-5B7E-483B-95CD-2A6C5525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F27A-766B-4B7E-BFC7-9FA509C8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C370-A180-4207-B774-F1F5936D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8BA0E-B483-4E14-A7AC-56ABD4E03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DD74-F06C-4624-832E-76F83EE4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7EFE-FD71-4613-97C4-FCA536F2F24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C62D5-9CB7-4FEA-A4C1-113D5AF9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8C5FF-3302-46E4-B420-A2E4BC0C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F27A-766B-4B7E-BFC7-9FA509C8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3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C0204-2F79-4C91-BA5A-A7825C454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A8E07-4AF9-4567-A252-26EEE83E7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DAEB0-499E-42A8-A67A-B9DE5E2E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7EFE-FD71-4613-97C4-FCA536F2F24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F7252-3952-4701-977C-712DCE00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5ACBE-8CFB-4FB6-8BDD-4CC053B4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F27A-766B-4B7E-BFC7-9FA509C8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1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3247-1350-4B9D-B66F-0672D05A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AA228-8A52-4632-B67A-2B294FB5D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2F823-F2C9-45B1-8865-7DB18C62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7EFE-FD71-4613-97C4-FCA536F2F24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B22BA-8DB1-4FFF-A3AF-137769ED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FB5D3-D96C-4790-A375-94D7F25B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F27A-766B-4B7E-BFC7-9FA509C8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4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7CFD-C5A5-4A45-8362-C5056E8E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77927-6716-4F73-985B-F7B3EAB8A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3B9A2-C654-4C90-A234-729A9B415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7EFE-FD71-4613-97C4-FCA536F2F24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4DB44-4FE7-43C1-8F19-10C55193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2918-04A7-4B6A-AC4A-6F34DD0E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F27A-766B-4B7E-BFC7-9FA509C8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D7D5-DA53-4F21-8A84-35566FCA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15D3-8132-49EC-8601-53122163D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22528-FE70-4D6F-8C75-805C13340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3BAA4-2295-4BD6-B9FC-86F0A4AF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7EFE-FD71-4613-97C4-FCA536F2F24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5F13-FDFA-400F-971C-4594CA53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E79C6-238F-4394-AF30-2E762DF0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F27A-766B-4B7E-BFC7-9FA509C8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80783-7DD9-4705-B2B8-556B59C8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DEF1E-4F31-4B03-9DEF-B348A2D9F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8D990-B500-4EF7-8D55-5919FA420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710A5-025E-42D9-A7FB-1403DA574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F54B1-C258-456F-9967-CBDDD1DD6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9575D-0A4C-46E2-8E5E-ADA0A220A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7EFE-FD71-4613-97C4-FCA536F2F24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0ED22-9B29-401D-9155-590D5A42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30ED6B-0AD0-4377-BAB5-DF9728EC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F27A-766B-4B7E-BFC7-9FA509C8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7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2BC5-C5DA-4899-9AD4-F325F7291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04E39-BBDF-4569-B055-73D9C2E5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7EFE-FD71-4613-97C4-FCA536F2F24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66D57-06D3-4202-9FE7-BBB41D24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C59AE-ECD4-4747-8DE8-C9A9EAEC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F27A-766B-4B7E-BFC7-9FA509C8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5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5D4572-20D7-4F7D-B44C-DB230CA40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7EFE-FD71-4613-97C4-FCA536F2F24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08190-3CCA-4D38-BE69-75762739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84CE1-5951-4F7F-8EAF-D617682C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F27A-766B-4B7E-BFC7-9FA509C8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9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CBCD6-C954-4E53-90AF-A15A7168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0D4AA-C2D6-42E9-936F-E43C5283C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99E2D-19F1-49CA-8966-E96E9531D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202E7-4FED-4AB5-8554-D3608814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7EFE-FD71-4613-97C4-FCA536F2F24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CCCB5-1351-406E-8FD1-D0178B89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51A41-5B3F-409E-950B-66275DA5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F27A-766B-4B7E-BFC7-9FA509C8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2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7458-BCCE-4B9A-944B-15381A430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62AF9-5A7F-410F-B9C5-C27ABDEC9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6DB2F-AC31-47F1-B53C-BB0AB93DC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D4B20-0087-4095-BECB-F22463B2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7EFE-FD71-4613-97C4-FCA536F2F24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53DDA-EC97-4C84-9174-7B407AF2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E8E68-636C-4AC6-88BA-637244188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F27A-766B-4B7E-BFC7-9FA509C8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6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758AB-FA38-49E3-A06C-0314978A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1CE74-AF64-4534-8BC5-E38925015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F9DF5-A9B1-4378-B385-359967792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97EFE-FD71-4613-97C4-FCA536F2F24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28880-265E-4818-9D21-A8765B08F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0662F-BA45-4A2F-9B62-9DC612C56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9F27A-766B-4B7E-BFC7-9FA509C8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4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A32A-76E7-434E-BFFD-E1CB2CB1D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Dallas Market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54BB3-1397-47F5-AEC0-02C5063D5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Navie Huynh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49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620AF-84F4-4A3C-A113-90FEF60B1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2281E-8E0E-47FC-9139-0E4CD333C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we will perform PCA analysis against both models. </a:t>
            </a:r>
          </a:p>
          <a:p>
            <a:r>
              <a:rPr lang="en-US" dirty="0"/>
              <a:t>PCA seeks to reduce the number of dimensions of a dataset such that the resulting principal components are linear combinations of the other features</a:t>
            </a:r>
          </a:p>
          <a:p>
            <a:r>
              <a:rPr lang="en-US" dirty="0"/>
              <a:t>This analysis reduces the noise in the data, but we are not certain to what degree.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39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75A68-222A-4025-A13B-4AB2EC6B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0AD1AB-241E-4D2D-9103-03B102D54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164" y="1825625"/>
            <a:ext cx="7375672" cy="4351338"/>
          </a:xfrm>
        </p:spPr>
      </p:pic>
    </p:spTree>
    <p:extLst>
      <p:ext uri="{BB962C8B-B14F-4D97-AF65-F5344CB8AC3E}">
        <p14:creationId xmlns:p14="http://schemas.microsoft.com/office/powerpoint/2010/main" val="385617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1569-27E9-4A73-9A06-2050B469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A7B23-DFA9-4946-8469-0F47E61E5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we will measure the silhouette score for both models. </a:t>
            </a:r>
          </a:p>
          <a:p>
            <a:r>
              <a:rPr lang="en-US" dirty="0"/>
              <a:t>This metric is interpreted as how similar a dataset is to it’s own cluster. </a:t>
            </a:r>
          </a:p>
          <a:p>
            <a:r>
              <a:rPr lang="en-US" dirty="0"/>
              <a:t>The metric will compare the </a:t>
            </a:r>
            <a:r>
              <a:rPr lang="en-US" dirty="0" err="1"/>
              <a:t>intercluster</a:t>
            </a:r>
            <a:r>
              <a:rPr lang="en-US" dirty="0"/>
              <a:t> distance and </a:t>
            </a:r>
            <a:r>
              <a:rPr lang="en-US" dirty="0" err="1"/>
              <a:t>intracluster</a:t>
            </a:r>
            <a:r>
              <a:rPr lang="en-US" dirty="0"/>
              <a:t> distance for each sample and aggregate over all samples </a:t>
            </a:r>
          </a:p>
          <a:p>
            <a:r>
              <a:rPr lang="en-US" dirty="0"/>
              <a:t>For cosine distance, we found the score to be .1278</a:t>
            </a:r>
          </a:p>
          <a:p>
            <a:r>
              <a:rPr lang="en-US" dirty="0"/>
              <a:t>For Euclidean distance, we found the score to be .2805</a:t>
            </a:r>
          </a:p>
        </p:txBody>
      </p:sp>
    </p:spTree>
    <p:extLst>
      <p:ext uri="{BB962C8B-B14F-4D97-AF65-F5344CB8AC3E}">
        <p14:creationId xmlns:p14="http://schemas.microsoft.com/office/powerpoint/2010/main" val="1287041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51C8-BE85-4E54-B814-08121AC5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8BABE-ABBC-4607-9BD3-8E595F6C2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select the </a:t>
            </a:r>
            <a:r>
              <a:rPr lang="en-US" dirty="0" err="1"/>
              <a:t>Kmeans</a:t>
            </a:r>
            <a:r>
              <a:rPr lang="en-US" dirty="0"/>
              <a:t> clustering algorithm with 10 clusters  using the Euclidean distance as the optimal model for our problem</a:t>
            </a:r>
          </a:p>
          <a:p>
            <a:r>
              <a:rPr lang="en-US" dirty="0"/>
              <a:t>When we analyzed the optimal cosine distance </a:t>
            </a:r>
            <a:r>
              <a:rPr lang="en-US" dirty="0" err="1"/>
              <a:t>kmeans</a:t>
            </a:r>
            <a:r>
              <a:rPr lang="en-US" dirty="0"/>
              <a:t> algorithm, we found that most of the venue types for the 3 largest clusters are very similar.</a:t>
            </a:r>
          </a:p>
        </p:txBody>
      </p:sp>
    </p:spTree>
    <p:extLst>
      <p:ext uri="{BB962C8B-B14F-4D97-AF65-F5344CB8AC3E}">
        <p14:creationId xmlns:p14="http://schemas.microsoft.com/office/powerpoint/2010/main" val="2697473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677C-6711-4608-8CC1-FC7353B1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436611E3-19F4-4341-A347-6A4E95757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52" y="1825625"/>
            <a:ext cx="6432696" cy="4351338"/>
          </a:xfrm>
        </p:spPr>
      </p:pic>
    </p:spTree>
    <p:extLst>
      <p:ext uri="{BB962C8B-B14F-4D97-AF65-F5344CB8AC3E}">
        <p14:creationId xmlns:p14="http://schemas.microsoft.com/office/powerpoint/2010/main" val="2122026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2335-47A1-42E0-9544-40ADB6D6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00E9B9-C31C-49C4-A983-8A1B2BEED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8174"/>
            <a:ext cx="10515600" cy="4206240"/>
          </a:xfrm>
        </p:spPr>
      </p:pic>
    </p:spTree>
    <p:extLst>
      <p:ext uri="{BB962C8B-B14F-4D97-AF65-F5344CB8AC3E}">
        <p14:creationId xmlns:p14="http://schemas.microsoft.com/office/powerpoint/2010/main" val="651376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FFC8-4F64-4194-B5A4-ABF3BBB2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D92E2-C5ED-4DC5-BE97-D7C9B5527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food restaurants dominate the Dallas Market</a:t>
            </a:r>
          </a:p>
          <a:p>
            <a:r>
              <a:rPr lang="en-US" dirty="0"/>
              <a:t>Entertainment venues are second best</a:t>
            </a:r>
          </a:p>
          <a:p>
            <a:r>
              <a:rPr lang="en-US" dirty="0"/>
              <a:t>What types of new businesses will prosper in this kind of market?</a:t>
            </a:r>
          </a:p>
          <a:p>
            <a:r>
              <a:rPr lang="en-US" dirty="0"/>
              <a:t>How do we move the demand to move away from Fast food restaurants?</a:t>
            </a:r>
          </a:p>
          <a:p>
            <a:r>
              <a:rPr lang="en-US" dirty="0"/>
              <a:t>Future applications of this research</a:t>
            </a:r>
          </a:p>
        </p:txBody>
      </p:sp>
    </p:spTree>
    <p:extLst>
      <p:ext uri="{BB962C8B-B14F-4D97-AF65-F5344CB8AC3E}">
        <p14:creationId xmlns:p14="http://schemas.microsoft.com/office/powerpoint/2010/main" val="2130688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3F6A-9733-4FF5-97E3-09EE42E9E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6E355-DFD9-4521-BA70-89EC7C28C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found that most of the neighborhoods in Dallas prefer entertainment and leisure type venues.</a:t>
            </a:r>
          </a:p>
          <a:p>
            <a:r>
              <a:rPr lang="en-US" dirty="0"/>
              <a:t>This is likely the case as we found from Wikipedia that most of the neighborhood types are Residential.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5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609C-9804-4EB4-9765-E6055D5E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6B0825-94CE-4696-8F36-3CCC02745FE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108" y="1690688"/>
            <a:ext cx="5883186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3B5440-69B9-4C9D-8280-4F1213298114}"/>
              </a:ext>
            </a:extLst>
          </p:cNvPr>
          <p:cNvSpPr txBox="1"/>
          <p:nvPr/>
        </p:nvSpPr>
        <p:spPr>
          <a:xfrm>
            <a:off x="1101013" y="2099387"/>
            <a:ext cx="39095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Dallas is the 9th populous city in America. With such a large population, new businesses may not know the prime locations to set up operations. Prime locations include spots where there are few competitors and/or large pedestrian traffic. This paper will seek to identify clusters of markets within the Dallas region.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82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B4B2-C498-46ED-9511-E3C9EE74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C214B-571D-4F73-B687-21EE7D7DB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257" y="1490065"/>
            <a:ext cx="40358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Small Businesses</a:t>
            </a:r>
          </a:p>
          <a:p>
            <a:r>
              <a:rPr lang="en-US" dirty="0"/>
              <a:t>Real estate investors</a:t>
            </a:r>
          </a:p>
        </p:txBody>
      </p:sp>
    </p:spTree>
    <p:extLst>
      <p:ext uri="{BB962C8B-B14F-4D97-AF65-F5344CB8AC3E}">
        <p14:creationId xmlns:p14="http://schemas.microsoft.com/office/powerpoint/2010/main" val="338880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3D04-13E9-4F73-9CDE-3497E314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3CB37-126B-4973-A27A-393EDE9B3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Wikipedia</a:t>
            </a:r>
          </a:p>
          <a:p>
            <a:r>
              <a:rPr lang="en-US" dirty="0"/>
              <a:t>Zipcodes.com</a:t>
            </a:r>
          </a:p>
          <a:p>
            <a:r>
              <a:rPr lang="en-US" dirty="0"/>
              <a:t>Foursquare API</a:t>
            </a:r>
          </a:p>
        </p:txBody>
      </p:sp>
    </p:spTree>
    <p:extLst>
      <p:ext uri="{BB962C8B-B14F-4D97-AF65-F5344CB8AC3E}">
        <p14:creationId xmlns:p14="http://schemas.microsoft.com/office/powerpoint/2010/main" val="72935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670D-A03A-4568-AB8D-B11C3C75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6353F-1AAC-454C-AD4A-9C0F73471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the Dallas Neighborhoods Wikipedia page to analyze the types of neighborhoods in the Dallas area. </a:t>
            </a:r>
          </a:p>
        </p:txBody>
      </p:sp>
      <p:pic>
        <p:nvPicPr>
          <p:cNvPr id="5" name="Picture 4" descr="A picture containing game&#10;&#10;Description automatically generated">
            <a:extLst>
              <a:ext uri="{FF2B5EF4-FFF2-40B4-BE49-F238E27FC236}">
                <a16:creationId xmlns:a16="http://schemas.microsoft.com/office/drawing/2014/main" id="{C75AF25D-3C4D-45CC-9D6E-85007260A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61" y="2933824"/>
            <a:ext cx="11177239" cy="337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7D8C-62AD-48B0-9502-A158BABA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Zipcode.com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AC04-878E-44A8-AA6D-74412C5C1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Zipcode.com contains geolocation, demographic and other information relating to </a:t>
            </a:r>
            <a:r>
              <a:rPr lang="en-US" dirty="0" err="1"/>
              <a:t>zipcodes</a:t>
            </a:r>
            <a:r>
              <a:rPr lang="en-US" dirty="0"/>
              <a:t>.</a:t>
            </a:r>
          </a:p>
          <a:p>
            <a:r>
              <a:rPr lang="en-US" dirty="0"/>
              <a:t>We use zipcode.com to find the latitude and longitude of a given zip code for later analysis with the foursquare </a:t>
            </a:r>
            <a:r>
              <a:rPr lang="en-US" dirty="0" err="1"/>
              <a:t>api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9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4059-4834-4B62-B66A-A75F9DBA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Foursquare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5B940-577A-4610-947E-180244EC4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foursquare API allows us to find the top 15 business by name for a given geolocation. </a:t>
            </a:r>
          </a:p>
          <a:p>
            <a:r>
              <a:rPr lang="en-US" dirty="0"/>
              <a:t>We automate the requests with python to create a </a:t>
            </a:r>
            <a:r>
              <a:rPr lang="en-US" dirty="0" err="1"/>
              <a:t>dataframe</a:t>
            </a:r>
            <a:r>
              <a:rPr lang="en-US" dirty="0"/>
              <a:t> with the top 15 business types for each of the zip codes.</a:t>
            </a:r>
          </a:p>
          <a:p>
            <a:r>
              <a:rPr lang="en-US" dirty="0"/>
              <a:t>This </a:t>
            </a:r>
            <a:r>
              <a:rPr lang="en-US" dirty="0" err="1"/>
              <a:t>dataframe</a:t>
            </a:r>
            <a:r>
              <a:rPr lang="en-US" dirty="0"/>
              <a:t> is used to train our Machine Learning model as well as visualization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5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ABF9B-8E0C-4056-8129-FFE8E9492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8E4A9-3D13-4219-844F-CBDE46F53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limited knowledge on clustering, we will use the </a:t>
            </a:r>
            <a:r>
              <a:rPr lang="en-US" dirty="0" err="1"/>
              <a:t>Kmeans</a:t>
            </a:r>
            <a:r>
              <a:rPr lang="en-US" dirty="0"/>
              <a:t> clustering algorithm, but compare the performance of the training with Euclidean distance and cosine distance</a:t>
            </a:r>
          </a:p>
          <a:p>
            <a:r>
              <a:rPr lang="en-US" dirty="0"/>
              <a:t>To select the optimal </a:t>
            </a:r>
            <a:r>
              <a:rPr lang="en-US" dirty="0" err="1"/>
              <a:t>Kmeans</a:t>
            </a:r>
            <a:r>
              <a:rPr lang="en-US" dirty="0"/>
              <a:t> cluster, we train the data against a sample of clusters and look for the optimal ‘bend’ in the error rate. </a:t>
            </a:r>
          </a:p>
        </p:txBody>
      </p:sp>
    </p:spTree>
    <p:extLst>
      <p:ext uri="{BB962C8B-B14F-4D97-AF65-F5344CB8AC3E}">
        <p14:creationId xmlns:p14="http://schemas.microsoft.com/office/powerpoint/2010/main" val="179446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B6619FA-A91F-4996-9FC2-C7A13FC650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204" y="1027906"/>
            <a:ext cx="8976731" cy="3655829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4ADF2D-86DC-4A3D-AB49-4818F488D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973444"/>
            <a:ext cx="10515600" cy="1075601"/>
          </a:xfrm>
        </p:spPr>
        <p:txBody>
          <a:bodyPr/>
          <a:lstStyle/>
          <a:p>
            <a:r>
              <a:rPr lang="en-US" dirty="0"/>
              <a:t>The optimal number of clusters for Euclidean distance and Cosine distance is 10 and 8 respectively.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89802-B4E4-410E-9088-A52A2E7B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434" y="365124"/>
            <a:ext cx="10515600" cy="132556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861005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532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Dallas Market Analysis</vt:lpstr>
      <vt:lpstr>Introduction</vt:lpstr>
      <vt:lpstr>Key Stakeholders</vt:lpstr>
      <vt:lpstr>Data Sources</vt:lpstr>
      <vt:lpstr>Wikipedia</vt:lpstr>
      <vt:lpstr>Zipcode.com</vt:lpstr>
      <vt:lpstr>Foursquare API</vt:lpstr>
      <vt:lpstr>Methodology</vt:lpstr>
      <vt:lpstr>Methodology</vt:lpstr>
      <vt:lpstr>Methodology</vt:lpstr>
      <vt:lpstr>Methodology</vt:lpstr>
      <vt:lpstr>Methodology</vt:lpstr>
      <vt:lpstr>Results</vt:lpstr>
      <vt:lpstr>Results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Dallas Market Analysis</dc:title>
  <dc:creator>Navie Huynh</dc:creator>
  <cp:lastModifiedBy>Navie Huynh</cp:lastModifiedBy>
  <cp:revision>3</cp:revision>
  <dcterms:created xsi:type="dcterms:W3CDTF">2020-01-30T04:51:33Z</dcterms:created>
  <dcterms:modified xsi:type="dcterms:W3CDTF">2020-01-30T05:16:35Z</dcterms:modified>
</cp:coreProperties>
</file>