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86" d="100"/>
          <a:sy n="86" d="100"/>
        </p:scale>
        <p:origin x="514"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314150"/>
            <a:ext cx="7848600" cy="1938992"/>
          </a:xfrm>
          <a:prstGeom prst="rect">
            <a:avLst/>
          </a:prstGeom>
          <a:noFill/>
        </p:spPr>
        <p:txBody>
          <a:bodyPr wrap="square" rtlCol="0">
            <a:spAutoFit/>
          </a:bodyPr>
          <a:lstStyle/>
          <a:p>
            <a:r>
              <a:rPr lang="en-US" sz="2400" dirty="0"/>
              <a:t>STUDENT NAME: NAVIENA SHRI G L (asunm1353312209320)</a:t>
            </a:r>
          </a:p>
          <a:p>
            <a:r>
              <a:rPr lang="en-US" sz="2400" dirty="0"/>
              <a:t>REGISTER NO:       312209320</a:t>
            </a:r>
          </a:p>
          <a:p>
            <a:r>
              <a:rPr lang="en-US" sz="2400" dirty="0"/>
              <a:t>DEPARTMENT:      B.COM GENERAL</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1280013-F91A-DF9A-E939-4EE0138EB72D}"/>
              </a:ext>
            </a:extLst>
          </p:cNvPr>
          <p:cNvSpPr txBox="1"/>
          <p:nvPr/>
        </p:nvSpPr>
        <p:spPr>
          <a:xfrm>
            <a:off x="381000" y="1295400"/>
            <a:ext cx="9144000" cy="489364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Data Screening:</a:t>
            </a:r>
          </a:p>
          <a:p>
            <a:r>
              <a:rPr lang="en-US" sz="2400" dirty="0">
                <a:latin typeface="Times New Roman" panose="02020603050405020304" pitchFamily="18" charset="0"/>
                <a:cs typeface="Times New Roman" panose="02020603050405020304" pitchFamily="18" charset="0"/>
              </a:rPr>
              <a:t>The dataset was screened to ensure it included all relevant variables like employee ID, business units, and performance scores, ensuring completeness for analysis.</a:t>
            </a:r>
          </a:p>
          <a:p>
            <a:r>
              <a:rPr lang="en-US" sz="24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Data Cleaning:</a:t>
            </a:r>
          </a:p>
          <a:p>
            <a:r>
              <a:rPr lang="en-US" sz="2400" dirty="0">
                <a:latin typeface="Times New Roman" panose="02020603050405020304" pitchFamily="18" charset="0"/>
                <a:cs typeface="Times New Roman" panose="02020603050405020304" pitchFamily="18" charset="0"/>
              </a:rPr>
              <a:t>Data cleaning addressed inconsistencies by removing duplicates, correcting errors, and handling missing values, ensuring accurate and reliable data for analysis.</a:t>
            </a:r>
          </a:p>
          <a:p>
            <a:r>
              <a:rPr lang="en-US" sz="24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Data Formulating:</a:t>
            </a:r>
          </a:p>
          <a:p>
            <a:r>
              <a:rPr lang="en-US" sz="2400" dirty="0">
                <a:latin typeface="Times New Roman" panose="02020603050405020304" pitchFamily="18" charset="0"/>
                <a:cs typeface="Times New Roman" panose="02020603050405020304" pitchFamily="18" charset="0"/>
              </a:rPr>
              <a:t>The data was then structured by categorizing employees into performance levels: LOW, MEDIUM, HIGH, and VERY HIGH, enabling clear comparisons across different segments.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0D4550-F2D9-669B-245E-22A2CD0C96DD}"/>
              </a:ext>
            </a:extLst>
          </p:cNvPr>
          <p:cNvSpPr txBox="1"/>
          <p:nvPr/>
        </p:nvSpPr>
        <p:spPr>
          <a:xfrm>
            <a:off x="533400" y="685800"/>
            <a:ext cx="8763000"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Pivot Table Creation:</a:t>
            </a:r>
          </a:p>
          <a:p>
            <a:r>
              <a:rPr lang="en-US" sz="2400" dirty="0">
                <a:latin typeface="Times New Roman" panose="02020603050405020304" pitchFamily="18" charset="0"/>
                <a:cs typeface="Times New Roman" panose="02020603050405020304" pitchFamily="18" charset="0"/>
              </a:rPr>
              <a:t>Pivot tables were created to summarize performance across departments and business units, providing a clear overview of trends and patterns in employee performance.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5. </a:t>
            </a:r>
            <a:r>
              <a:rPr lang="en-US" sz="2400" b="1" dirty="0">
                <a:latin typeface="Times New Roman" panose="02020603050405020304" pitchFamily="18" charset="0"/>
                <a:cs typeface="Times New Roman" panose="02020603050405020304" pitchFamily="18" charset="0"/>
              </a:rPr>
              <a:t>Graphical Representations:</a:t>
            </a:r>
          </a:p>
          <a:p>
            <a:r>
              <a:rPr lang="en-US" sz="2400" dirty="0">
                <a:latin typeface="Times New Roman" panose="02020603050405020304" pitchFamily="18" charset="0"/>
                <a:cs typeface="Times New Roman" panose="02020603050405020304" pitchFamily="18" charset="0"/>
              </a:rPr>
              <a:t>Bar charts and pie charts were used to visually represent performance data, making it easier to identify areas of strength and opportunities for improvement.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777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4" name="Object 3">
            <a:extLst>
              <a:ext uri="{FF2B5EF4-FFF2-40B4-BE49-F238E27FC236}">
                <a16:creationId xmlns:a16="http://schemas.microsoft.com/office/drawing/2014/main" id="{77148A18-CDEC-AB3D-91A9-281DAF6D08B3}"/>
              </a:ext>
            </a:extLst>
          </p:cNvPr>
          <p:cNvGraphicFramePr>
            <a:graphicFrameLocks noChangeAspect="1"/>
          </p:cNvGraphicFramePr>
          <p:nvPr>
            <p:extLst>
              <p:ext uri="{D42A27DB-BD31-4B8C-83A1-F6EECF244321}">
                <p14:modId xmlns:p14="http://schemas.microsoft.com/office/powerpoint/2010/main" val="1856127093"/>
              </p:ext>
            </p:extLst>
          </p:nvPr>
        </p:nvGraphicFramePr>
        <p:xfrm>
          <a:off x="2133600" y="1676400"/>
          <a:ext cx="5554663" cy="3581400"/>
        </p:xfrm>
        <a:graphic>
          <a:graphicData uri="http://schemas.openxmlformats.org/presentationml/2006/ole">
            <mc:AlternateContent xmlns:mc="http://schemas.openxmlformats.org/markup-compatibility/2006">
              <mc:Choice xmlns:v="urn:schemas-microsoft-com:vml" Requires="v">
                <p:oleObj name="Worksheet" r:id="rId3" imgW="3185089" imgH="2384878" progId="Excel.Sheet.12">
                  <p:embed/>
                </p:oleObj>
              </mc:Choice>
              <mc:Fallback>
                <p:oleObj name="Worksheet" r:id="rId3" imgW="3185089" imgH="2384878" progId="Excel.Sheet.12">
                  <p:embed/>
                  <p:pic>
                    <p:nvPicPr>
                      <p:cNvPr id="4" name="Object 3">
                        <a:extLst>
                          <a:ext uri="{FF2B5EF4-FFF2-40B4-BE49-F238E27FC236}">
                            <a16:creationId xmlns:a16="http://schemas.microsoft.com/office/drawing/2014/main" id="{77148A18-CDEC-AB3D-91A9-281DAF6D08B3}"/>
                          </a:ext>
                        </a:extLst>
                      </p:cNvPr>
                      <p:cNvPicPr/>
                      <p:nvPr/>
                    </p:nvPicPr>
                    <p:blipFill>
                      <a:blip r:embed="rId4"/>
                      <a:stretch>
                        <a:fillRect/>
                      </a:stretch>
                    </p:blipFill>
                    <p:spPr>
                      <a:xfrm>
                        <a:off x="2133600" y="1676400"/>
                        <a:ext cx="5554663" cy="358140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AFD204-635E-258F-7952-F3A236386259}"/>
              </a:ext>
            </a:extLst>
          </p:cNvPr>
          <p:cNvPicPr>
            <a:picLocks noChangeAspect="1"/>
          </p:cNvPicPr>
          <p:nvPr/>
        </p:nvPicPr>
        <p:blipFill>
          <a:blip r:embed="rId2"/>
          <a:stretch>
            <a:fillRect/>
          </a:stretch>
        </p:blipFill>
        <p:spPr>
          <a:xfrm>
            <a:off x="1295400" y="1246442"/>
            <a:ext cx="7924800" cy="4849557"/>
          </a:xfrm>
          <a:prstGeom prst="rect">
            <a:avLst/>
          </a:prstGeom>
        </p:spPr>
      </p:pic>
    </p:spTree>
    <p:extLst>
      <p:ext uri="{BB962C8B-B14F-4D97-AF65-F5344CB8AC3E}">
        <p14:creationId xmlns:p14="http://schemas.microsoft.com/office/powerpoint/2010/main" val="327824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06906A-A7E5-AA93-2C8C-A80946BFB50E}"/>
              </a:ext>
            </a:extLst>
          </p:cNvPr>
          <p:cNvSpPr txBox="1"/>
          <p:nvPr/>
        </p:nvSpPr>
        <p:spPr>
          <a:xfrm>
            <a:off x="685800" y="1676400"/>
            <a:ext cx="8077200"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analysis highlights varying performance levels across different business units and employee classifications. A significant finding is that performance tends to vary by department and employment type, with some units showing higher concentrations of high performers. This analysis can inform management decisions on targeted training, employee development programs, and resource allocation to enhance overall productivity and employee engagement across the organization.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8F90C5B-0E12-802C-6A3A-95502B43D6E4}"/>
              </a:ext>
            </a:extLst>
          </p:cNvPr>
          <p:cNvSpPr txBox="1"/>
          <p:nvPr/>
        </p:nvSpPr>
        <p:spPr>
          <a:xfrm>
            <a:off x="457200" y="1828800"/>
            <a:ext cx="7315200"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Employee performance analysis is essential for identifying strengths and areas for improvement, ensuring that each team member is contributing effectively to the organization's goals. It helps in making informed decisions about promotions, training needs, and resource allocation. Additionally, regular performance evaluations foster a culture of accountability and motivation, ultimately leading to increased productivity and employee engagement.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57200" y="2133600"/>
            <a:ext cx="8458200"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Employee performance analysis is essential for identifying strengths and areas for improvement, ensuring that each team member is contributing effectively to the organization's goals. It helps in making informed decisions about promotions, training needs, and resource allocation. Additionally, regular performance evaluations foster a culture of accountability and motivation, ultimately leading to increased productivity and employee engagement.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6952456-5E9A-9C90-18C6-E03977F017C8}"/>
              </a:ext>
            </a:extLst>
          </p:cNvPr>
          <p:cNvSpPr txBox="1"/>
          <p:nvPr/>
        </p:nvSpPr>
        <p:spPr>
          <a:xfrm>
            <a:off x="1295400" y="2057400"/>
            <a:ext cx="4419600" cy="2246769"/>
          </a:xfrm>
          <a:prstGeom prst="rect">
            <a:avLst/>
          </a:prstGeom>
          <a:noFill/>
        </p:spPr>
        <p:txBody>
          <a:bodyPr wrap="square" rtlCol="0">
            <a:spAutoFit/>
          </a:bodyPr>
          <a:lstStyle/>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Organization/Company</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Management/Leadership</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Human Resources (HR)</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Team Leads/Supervisors</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Employees</a:t>
            </a:r>
            <a:endParaRPr lang="en-IN"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DF662D1-BA13-C05B-8CDE-43AF3429CFC8}"/>
              </a:ext>
            </a:extLst>
          </p:cNvPr>
          <p:cNvPicPr>
            <a:picLocks noChangeAspect="1"/>
          </p:cNvPicPr>
          <p:nvPr/>
        </p:nvPicPr>
        <p:blipFill>
          <a:blip r:embed="rId3"/>
          <a:srcRect b="12930"/>
          <a:stretch/>
        </p:blipFill>
        <p:spPr>
          <a:xfrm>
            <a:off x="6934200" y="2133600"/>
            <a:ext cx="2057400" cy="193237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4209F68-E9A8-DD5D-A6E4-4746AC0102EB}"/>
              </a:ext>
            </a:extLst>
          </p:cNvPr>
          <p:cNvSpPr txBox="1"/>
          <p:nvPr/>
        </p:nvSpPr>
        <p:spPr>
          <a:xfrm>
            <a:off x="3352800" y="2057400"/>
            <a:ext cx="5257800" cy="335476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Conditional formatting – To identify the missing data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Filter – To sort and find the missing data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Formula – To find the performance level</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 To summarize the data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Chart – To visualize the given data </a:t>
            </a:r>
          </a:p>
          <a:p>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F1ECA757-AC37-4A93-6902-004A965D19B7}"/>
              </a:ext>
            </a:extLst>
          </p:cNvPr>
          <p:cNvSpPr txBox="1"/>
          <p:nvPr/>
        </p:nvSpPr>
        <p:spPr>
          <a:xfrm>
            <a:off x="685800" y="1600200"/>
            <a:ext cx="6858000"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Employee dataset – Kaggle</a:t>
            </a:r>
          </a:p>
          <a:p>
            <a:r>
              <a:rPr lang="en-US" sz="2000" dirty="0">
                <a:latin typeface="Times New Roman" panose="02020603050405020304" pitchFamily="18" charset="0"/>
                <a:cs typeface="Times New Roman" panose="02020603050405020304" pitchFamily="18" charset="0"/>
              </a:rPr>
              <a:t>Total – 26 Features</a:t>
            </a:r>
          </a:p>
          <a:p>
            <a:r>
              <a:rPr lang="en-US" sz="2000" dirty="0">
                <a:latin typeface="Times New Roman" panose="02020603050405020304" pitchFamily="18" charset="0"/>
                <a:cs typeface="Times New Roman" panose="02020603050405020304" pitchFamily="18" charset="0"/>
              </a:rPr>
              <a:t>Used features – 13</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Employee ID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 name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Last name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Exit date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Business unit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Employee Status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Employee type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Employee classification type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Department type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Gender code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score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 employee rating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level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61D4191-9F82-37FB-E16E-B129B718DB64}"/>
              </a:ext>
            </a:extLst>
          </p:cNvPr>
          <p:cNvSpPr txBox="1"/>
          <p:nvPr/>
        </p:nvSpPr>
        <p:spPr>
          <a:xfrm>
            <a:off x="2362200" y="2209800"/>
            <a:ext cx="7162800" cy="347787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FORMULA :</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“IFS(Z2&gt;=5,"VERY HIGH", 22&gt;=4, "HIGH",22&gt;=3,"MEDIUM", "TRUE", "LOW")”</a:t>
            </a:r>
          </a:p>
          <a:p>
            <a:r>
              <a:rPr lang="en-US" sz="2000" dirty="0">
                <a:latin typeface="Times New Roman" panose="02020603050405020304" pitchFamily="18" charset="0"/>
                <a:cs typeface="Times New Roman" panose="02020603050405020304" pitchFamily="18" charset="0"/>
              </a:rPr>
              <a:t>This formula is used to find the performance level of the employees which is derived as "medium, low and high". And this performance level is used to get an graphical representation of the employees performance.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CONDITIONAL FORMATTING : </a:t>
            </a:r>
            <a:r>
              <a:rPr lang="en-US" sz="2000" dirty="0">
                <a:latin typeface="Times New Roman" panose="02020603050405020304" pitchFamily="18" charset="0"/>
                <a:cs typeface="Times New Roman" panose="02020603050405020304" pitchFamily="18" charset="0"/>
              </a:rPr>
              <a:t>The conditional formatting is used to identify the missing data in a cell, highlight the missing cells and also to remove the missing cell.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Employee_Data_Analysis_2 (1) (1)</Template>
  <TotalTime>4</TotalTime>
  <Words>654</Words>
  <Application>Microsoft Office PowerPoint</Application>
  <PresentationFormat>Widescreen</PresentationFormat>
  <Paragraphs>85</Paragraphs>
  <Slides>14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Naviena shri G L</dc:creator>
  <cp:lastModifiedBy>Naviena shri G L</cp:lastModifiedBy>
  <cp:revision>1</cp:revision>
  <dcterms:created xsi:type="dcterms:W3CDTF">2024-08-31T13:00:45Z</dcterms:created>
  <dcterms:modified xsi:type="dcterms:W3CDTF">2024-08-31T13:06:55Z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