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5" r:id="rId1"/>
  </p:sldMasterIdLst>
  <p:sldIdLst>
    <p:sldId id="305" r:id="rId2"/>
    <p:sldId id="276" r:id="rId3"/>
    <p:sldId id="277" r:id="rId4"/>
    <p:sldId id="279" r:id="rId5"/>
    <p:sldId id="278" r:id="rId6"/>
    <p:sldId id="280" r:id="rId7"/>
    <p:sldId id="281" r:id="rId8"/>
    <p:sldId id="282" r:id="rId9"/>
    <p:sldId id="283" r:id="rId10"/>
    <p:sldId id="284" r:id="rId11"/>
    <p:sldId id="285" r:id="rId12"/>
    <p:sldId id="286" r:id="rId13"/>
    <p:sldId id="287" r:id="rId14"/>
    <p:sldId id="288" r:id="rId15"/>
    <p:sldId id="289" r:id="rId16"/>
    <p:sldId id="290" r:id="rId17"/>
    <p:sldId id="298" r:id="rId18"/>
    <p:sldId id="291" r:id="rId19"/>
    <p:sldId id="292" r:id="rId20"/>
    <p:sldId id="293" r:id="rId21"/>
    <p:sldId id="294" r:id="rId22"/>
    <p:sldId id="295" r:id="rId23"/>
    <p:sldId id="296" r:id="rId24"/>
    <p:sldId id="297" r:id="rId25"/>
    <p:sldId id="299" r:id="rId26"/>
    <p:sldId id="300" r:id="rId27"/>
    <p:sldId id="302" r:id="rId28"/>
    <p:sldId id="301" r:id="rId29"/>
    <p:sldId id="303" r:id="rId30"/>
    <p:sldId id="30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autoAdjust="0"/>
  </p:normalViewPr>
  <p:slideViewPr>
    <p:cSldViewPr snapToGrid="0">
      <p:cViewPr>
        <p:scale>
          <a:sx n="87" d="100"/>
          <a:sy n="87" d="100"/>
        </p:scale>
        <p:origin x="-72" y="-72"/>
      </p:cViewPr>
      <p:guideLst>
        <p:guide orient="horz" pos="2160"/>
        <p:guide pos="3840"/>
      </p:guideLst>
    </p:cSldViewPr>
  </p:slideViewPr>
  <p:outlineViewPr>
    <p:cViewPr>
      <p:scale>
        <a:sx n="33" d="100"/>
        <a:sy n="33" d="100"/>
      </p:scale>
      <p:origin x="0" y="3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13/05/2018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2D6473-DF6D-4702-B328-E0DD40540A4E}" type="datetimeFigureOut">
              <a:rPr lang="en-US" smtClean="0"/>
              <a:t>13/05/2018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6F7E3A-B166-407D-9866-32884E7D5B37}" type="datetimeFigureOut">
              <a:rPr lang="en-US" smtClean="0"/>
              <a:t>13/05/2018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8FC5F6-F338-4AE4-BB23-26385BCFC423}" type="datetimeFigureOut">
              <a:rPr lang="en-US" smtClean="0"/>
              <a:t>13/05/2018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13/05/2018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13/05/2018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426E2C-56C1-4E0D-A793-0088A7FDD37E}" type="datetimeFigureOut">
              <a:rPr lang="en-US" smtClean="0"/>
              <a:t>13/05/2018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C39B41-D8B5-4052-B551-9B5525EAA8B6}" type="datetimeFigureOut">
              <a:rPr lang="en-US" smtClean="0"/>
              <a:t>13/05/2018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13/05/2018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13/05/2018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9CAD897-D46E-4AD2-BD9B-49DD3E640873}" type="datetimeFigureOut">
              <a:rPr lang="en-US" smtClean="0"/>
              <a:t>13/05/2018</a:t>
            </a:fld>
            <a:endParaRPr lang="en-US" dirty="0"/>
          </a:p>
        </p:txBody>
      </p:sp>
      <p:sp>
        <p:nvSpPr>
          <p:cNvPr id="9" name="Slide Number Placeholder 8"/>
          <p:cNvSpPr>
            <a:spLocks noGrp="1"/>
          </p:cNvSpPr>
          <p:nvPr>
            <p:ph type="sldNum" sz="quarter" idx="11"/>
          </p:nvPr>
        </p:nvSpPr>
        <p:spPr/>
        <p:txBody>
          <a:bodyPr/>
          <a:lstStyle/>
          <a:p>
            <a:fld id="{4FAB73BC-B049-4115-A692-8D63A059BFB8}"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FAB73BC-B049-4115-A692-8D63A059BFB8}" type="slidenum">
              <a:rPr lang="en-US" smtClean="0"/>
              <a:pPr/>
              <a:t>‹#›</a:t>
            </a:fld>
            <a:endParaRPr lang="en-US"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98624D31-43A5-475A-80CF-332C9F6DCF35}" type="datetimeFigureOut">
              <a:rPr lang="en-US" smtClean="0"/>
              <a:t>13/05/2018</a:t>
            </a:fld>
            <a:endParaRPr lang="en-US" dirty="0"/>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20.png"/><Relationship Id="rId7" Type="http://schemas.openxmlformats.org/officeDocument/2006/relationships/oleObject" Target="../embeddings/Microsoft_Excel_97-2003_Worksheet1.xls"/><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tmp"/><Relationship Id="rId5" Type="http://schemas.openxmlformats.org/officeDocument/2006/relationships/image" Target="../media/image26.tmp"/><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19766841">
            <a:off x="6349420" y="2912096"/>
            <a:ext cx="4659266" cy="1754326"/>
          </a:xfrm>
          <a:prstGeom prst="rect">
            <a:avLst/>
          </a:prstGeom>
          <a:solidFill>
            <a:schemeClr val="accent5">
              <a:lumMod val="60000"/>
              <a:lumOff val="40000"/>
            </a:schemeClr>
          </a:solidFill>
        </p:spPr>
        <p:txBody>
          <a:bodyPr wrap="squar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rPr>
              <a:t>Testing Fundamentals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endParaRPr>
          </a:p>
        </p:txBody>
      </p:sp>
      <p:sp>
        <p:nvSpPr>
          <p:cNvPr id="3" name="Rectangle 2"/>
          <p:cNvSpPr/>
          <p:nvPr/>
        </p:nvSpPr>
        <p:spPr>
          <a:xfrm>
            <a:off x="4522363" y="2967335"/>
            <a:ext cx="4676065" cy="923330"/>
          </a:xfrm>
          <a:prstGeom prst="rect">
            <a:avLst/>
          </a:prstGeom>
          <a:noFill/>
        </p:spPr>
        <p:txBody>
          <a:bodyPr wrap="square" lIns="91440" tIns="45720" rIns="91440" bIns="45720">
            <a:spAutoFit/>
          </a:bodyPr>
          <a:lstStyle/>
          <a:p>
            <a:pPr algn="ctr"/>
            <a:endParaRPr lang="en-IN" sz="54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4" name="Rectangle 3"/>
          <p:cNvSpPr/>
          <p:nvPr/>
        </p:nvSpPr>
        <p:spPr>
          <a:xfrm>
            <a:off x="2216893" y="605135"/>
            <a:ext cx="7584064" cy="1384995"/>
          </a:xfrm>
          <a:prstGeom prst="rect">
            <a:avLst/>
          </a:prstGeom>
          <a:noFill/>
        </p:spPr>
        <p:txBody>
          <a:bodyPr wrap="none" lIns="91440" tIns="45720" rIns="91440" bIns="45720">
            <a:spAutoFit/>
          </a:bodyPr>
          <a:lstStyle/>
          <a:p>
            <a:pPr algn="ctr"/>
            <a:r>
              <a:rPr lang="en-US" sz="28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Times New Roman" pitchFamily="18" charset="0"/>
                <a:cs typeface="Times New Roman" pitchFamily="18" charset="0"/>
              </a:rPr>
              <a:t>Raja Shree Shivray Pratishan’s</a:t>
            </a:r>
          </a:p>
          <a:p>
            <a:pPr algn="ctr"/>
            <a:r>
              <a:rPr lang="en-US" sz="28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Maharashtra College Of Science and Commerce</a:t>
            </a:r>
          </a:p>
          <a:p>
            <a:pPr algn="ctr"/>
            <a:r>
              <a:rPr lang="en-US" sz="28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Times New Roman" pitchFamily="18" charset="0"/>
                <a:cs typeface="Times New Roman" pitchFamily="18" charset="0"/>
              </a:rPr>
              <a:t>Kothrud, Pune :- 38</a:t>
            </a:r>
            <a:endParaRPr lang="en-US" sz="28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Times New Roman" pitchFamily="18" charset="0"/>
              <a:cs typeface="Times New Roman" pitchFamily="18" charset="0"/>
            </a:endParaRPr>
          </a:p>
        </p:txBody>
      </p:sp>
      <p:sp>
        <p:nvSpPr>
          <p:cNvPr id="6" name="TextBox 5"/>
          <p:cNvSpPr txBox="1"/>
          <p:nvPr/>
        </p:nvSpPr>
        <p:spPr>
          <a:xfrm>
            <a:off x="370114" y="2830286"/>
            <a:ext cx="9851572" cy="2862322"/>
          </a:xfrm>
          <a:prstGeom prst="rect">
            <a:avLst/>
          </a:prstGeom>
          <a:noFill/>
        </p:spPr>
        <p:txBody>
          <a:bodyPr wrap="square" rtlCol="0">
            <a:spAutoFit/>
          </a:bodyPr>
          <a:lstStyle/>
          <a:p>
            <a:pPr marL="285750" indent="-285750">
              <a:buFont typeface="Wingdings" pitchFamily="2" charset="2"/>
              <a:buChar char="Ø"/>
            </a:pPr>
            <a:r>
              <a:rPr lang="en-US" sz="2000" dirty="0" smtClean="0">
                <a:solidFill>
                  <a:srgbClr val="002060"/>
                </a:solidFill>
                <a:latin typeface="Times New Roman" pitchFamily="18" charset="0"/>
                <a:cs typeface="Times New Roman" pitchFamily="18" charset="0"/>
              </a:rPr>
              <a:t>Student Name </a:t>
            </a:r>
            <a:r>
              <a:rPr lang="en-US" sz="2000" dirty="0" smtClean="0">
                <a:latin typeface="Times New Roman" pitchFamily="18" charset="0"/>
                <a:cs typeface="Times New Roman" pitchFamily="18" charset="0"/>
              </a:rPr>
              <a:t>:- Shete Akshay Pradip</a:t>
            </a:r>
          </a:p>
          <a:p>
            <a:pPr marL="285750" indent="-285750">
              <a:buFont typeface="Wingdings" pitchFamily="2" charset="2"/>
              <a:buChar char="Ø"/>
            </a:pPr>
            <a:endParaRPr lang="en-US" sz="2000" dirty="0">
              <a:latin typeface="Times New Roman" pitchFamily="18" charset="0"/>
              <a:cs typeface="Times New Roman" pitchFamily="18" charset="0"/>
            </a:endParaRPr>
          </a:p>
          <a:p>
            <a:pPr marL="285750" indent="-285750">
              <a:buFont typeface="Wingdings" pitchFamily="2" charset="2"/>
              <a:buChar char="Ø"/>
            </a:pPr>
            <a:r>
              <a:rPr lang="en-US" sz="2000" dirty="0" smtClean="0">
                <a:solidFill>
                  <a:srgbClr val="002060"/>
                </a:solidFill>
                <a:latin typeface="Times New Roman" pitchFamily="18" charset="0"/>
                <a:cs typeface="Times New Roman" pitchFamily="18" charset="0"/>
              </a:rPr>
              <a:t>Roll No </a:t>
            </a:r>
            <a:r>
              <a:rPr lang="en-US" sz="2000" dirty="0" smtClean="0">
                <a:latin typeface="Times New Roman" pitchFamily="18" charset="0"/>
                <a:cs typeface="Times New Roman" pitchFamily="18" charset="0"/>
              </a:rPr>
              <a:t>:- 525</a:t>
            </a:r>
          </a:p>
          <a:p>
            <a:pPr marL="285750" indent="-285750">
              <a:buFont typeface="Wingdings" pitchFamily="2" charset="2"/>
              <a:buChar char="Ø"/>
            </a:pPr>
            <a:endParaRPr lang="en-US" sz="2000" dirty="0">
              <a:latin typeface="Times New Roman" pitchFamily="18" charset="0"/>
              <a:cs typeface="Times New Roman" pitchFamily="18" charset="0"/>
            </a:endParaRPr>
          </a:p>
          <a:p>
            <a:pPr marL="285750" indent="-285750">
              <a:buFont typeface="Wingdings" pitchFamily="2" charset="2"/>
              <a:buChar char="Ø"/>
            </a:pPr>
            <a:r>
              <a:rPr lang="en-US" sz="2000" dirty="0" smtClean="0">
                <a:solidFill>
                  <a:srgbClr val="002060"/>
                </a:solidFill>
                <a:latin typeface="Times New Roman" pitchFamily="18" charset="0"/>
                <a:cs typeface="Times New Roman" pitchFamily="18" charset="0"/>
              </a:rPr>
              <a:t>Project Name </a:t>
            </a:r>
            <a:r>
              <a:rPr lang="en-US" sz="2000" dirty="0" smtClean="0">
                <a:latin typeface="Times New Roman" pitchFamily="18" charset="0"/>
                <a:cs typeface="Times New Roman" pitchFamily="18" charset="0"/>
              </a:rPr>
              <a:t>:- Testing Fundamentals</a:t>
            </a:r>
          </a:p>
          <a:p>
            <a:pPr marL="285750" indent="-285750">
              <a:buFont typeface="Wingdings" pitchFamily="2" charset="2"/>
              <a:buChar char="Ø"/>
            </a:pPr>
            <a:endParaRPr lang="en-US" sz="2000" dirty="0">
              <a:latin typeface="Times New Roman" pitchFamily="18" charset="0"/>
              <a:cs typeface="Times New Roman" pitchFamily="18" charset="0"/>
            </a:endParaRPr>
          </a:p>
          <a:p>
            <a:pPr marL="285750" indent="-285750">
              <a:buFont typeface="Wingdings" pitchFamily="2" charset="2"/>
              <a:buChar char="Ø"/>
            </a:pPr>
            <a:r>
              <a:rPr lang="en-US" sz="2000" dirty="0" smtClean="0">
                <a:solidFill>
                  <a:srgbClr val="002060"/>
                </a:solidFill>
                <a:latin typeface="Times New Roman" pitchFamily="18" charset="0"/>
                <a:cs typeface="Times New Roman" pitchFamily="18" charset="0"/>
              </a:rPr>
              <a:t>Company Name </a:t>
            </a:r>
            <a:r>
              <a:rPr lang="en-US" sz="2000" dirty="0" smtClean="0">
                <a:latin typeface="Times New Roman" pitchFamily="18" charset="0"/>
                <a:cs typeface="Times New Roman" pitchFamily="18" charset="0"/>
              </a:rPr>
              <a:t>:- Vimik Solutions Pvt Ltd.</a:t>
            </a:r>
          </a:p>
          <a:p>
            <a:pPr marL="285750" indent="-285750">
              <a:buFont typeface="Wingdings" pitchFamily="2" charset="2"/>
              <a:buChar char="Ø"/>
            </a:pPr>
            <a:endParaRPr lang="en-US" sz="2000" dirty="0">
              <a:latin typeface="Times New Roman" pitchFamily="18" charset="0"/>
              <a:cs typeface="Times New Roman" pitchFamily="18" charset="0"/>
            </a:endParaRPr>
          </a:p>
          <a:p>
            <a:pPr marL="285750" indent="-285750">
              <a:buFont typeface="Wingdings" pitchFamily="2" charset="2"/>
              <a:buChar char="Ø"/>
            </a:pPr>
            <a:r>
              <a:rPr lang="en-US" sz="2000" dirty="0" smtClean="0">
                <a:solidFill>
                  <a:srgbClr val="002060"/>
                </a:solidFill>
                <a:latin typeface="Times New Roman" pitchFamily="18" charset="0"/>
                <a:cs typeface="Times New Roman" pitchFamily="18" charset="0"/>
              </a:rPr>
              <a:t>Guidence</a:t>
            </a:r>
            <a:r>
              <a:rPr lang="en-US" sz="2000" dirty="0" smtClean="0">
                <a:latin typeface="Times New Roman" pitchFamily="18" charset="0"/>
                <a:cs typeface="Times New Roman" pitchFamily="18" charset="0"/>
              </a:rPr>
              <a:t> :- Prof. Mrs. Vidya Dole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19911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6923" y="329922"/>
            <a:ext cx="10861184" cy="2831544"/>
          </a:xfrm>
          <a:prstGeom prst="rect">
            <a:avLst/>
          </a:prstGeom>
        </p:spPr>
        <p:txBody>
          <a:bodyPr wrap="square">
            <a:spAutoFit/>
          </a:bodyPr>
          <a:lstStyle/>
          <a:p>
            <a:r>
              <a:rPr lang="en-IN" sz="2000" b="1" u="sng" dirty="0">
                <a:solidFill>
                  <a:srgbClr val="00B0F0"/>
                </a:solidFill>
                <a:effectLst/>
                <a:latin typeface="Times New Roman" pitchFamily="18" charset="0"/>
                <a:cs typeface="Times New Roman" pitchFamily="18" charset="0"/>
              </a:rPr>
              <a:t>Software Defect</a:t>
            </a:r>
            <a:r>
              <a:rPr lang="en-IN" sz="2000" b="1" u="sng" dirty="0">
                <a:solidFill>
                  <a:srgbClr val="00B0F0"/>
                </a:solidFill>
                <a:effectLst>
                  <a:glow rad="139700">
                    <a:schemeClr val="accent3">
                      <a:satMod val="175000"/>
                      <a:alpha val="40000"/>
                    </a:schemeClr>
                  </a:glow>
                </a:effectLst>
                <a:latin typeface="Times New Roman" pitchFamily="18" charset="0"/>
                <a:cs typeface="Times New Roman" pitchFamily="18" charset="0"/>
              </a:rPr>
              <a:t> </a:t>
            </a:r>
            <a:r>
              <a:rPr lang="en-IN" sz="2000" b="1" u="sng" dirty="0">
                <a:solidFill>
                  <a:srgbClr val="00B0F0"/>
                </a:solidFill>
                <a:effectLst/>
                <a:latin typeface="Times New Roman" pitchFamily="18" charset="0"/>
                <a:cs typeface="Times New Roman" pitchFamily="18" charset="0"/>
              </a:rPr>
              <a:t>:-</a:t>
            </a:r>
          </a:p>
          <a:p>
            <a:r>
              <a:rPr lang="en-IN" b="1" dirty="0"/>
              <a:t> </a:t>
            </a:r>
            <a:endParaRPr lang="en-IN" dirty="0"/>
          </a:p>
          <a:p>
            <a:r>
              <a:rPr lang="en-IN" sz="2000" dirty="0">
                <a:latin typeface="Times New Roman" pitchFamily="18" charset="0"/>
                <a:cs typeface="Times New Roman" pitchFamily="18" charset="0"/>
              </a:rPr>
              <a:t>A software defect is an error or fault in the software that leads to an unexpected behaviour of the system. The defect could be caused by reasons like a miscommunication of requirement, poor coding skills, time pressure etc</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The software defects are categorized based on </a:t>
            </a:r>
            <a:r>
              <a:rPr lang="en-IN" sz="2000" dirty="0" smtClean="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a:p>
            <a:pPr marL="342900" lvl="0" indent="-342900">
              <a:buFont typeface="Wingdings" pitchFamily="2" charset="2"/>
              <a:buChar char="§"/>
            </a:pPr>
            <a:r>
              <a:rPr lang="en-US" sz="2000" dirty="0">
                <a:latin typeface="Times New Roman" pitchFamily="18" charset="0"/>
                <a:cs typeface="Times New Roman" pitchFamily="18" charset="0"/>
              </a:rPr>
              <a:t>Severity :- It is the extent to which a defect can affect the software.</a:t>
            </a:r>
            <a:endParaRPr lang="en-IN" sz="2000" dirty="0">
              <a:latin typeface="Times New Roman" pitchFamily="18" charset="0"/>
              <a:cs typeface="Times New Roman" pitchFamily="18" charset="0"/>
            </a:endParaRPr>
          </a:p>
          <a:p>
            <a:pPr marL="342900" lvl="0" indent="-342900">
              <a:buFont typeface="Wingdings" pitchFamily="2" charset="2"/>
              <a:buChar char="§"/>
            </a:pPr>
            <a:r>
              <a:rPr lang="en-US" sz="2000" dirty="0">
                <a:latin typeface="Times New Roman" pitchFamily="18" charset="0"/>
                <a:cs typeface="Times New Roman" pitchFamily="18" charset="0"/>
              </a:rPr>
              <a:t>Priority :- The urgency with which the defect should be addressed.</a:t>
            </a:r>
            <a:endParaRPr lang="en-IN"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1448" y="3161466"/>
            <a:ext cx="5434213" cy="318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176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50017" y="257576"/>
            <a:ext cx="5344732" cy="47651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latin typeface="Times New Roman" pitchFamily="18" charset="0"/>
                <a:cs typeface="Times New Roman" pitchFamily="18" charset="0"/>
              </a:rPr>
              <a:t>Defect</a:t>
            </a:r>
            <a:r>
              <a:rPr lang="en-US" dirty="0" smtClean="0"/>
              <a:t> Status</a:t>
            </a:r>
            <a:endParaRPr lang="en-IN" dirty="0"/>
          </a:p>
        </p:txBody>
      </p:sp>
      <p:cxnSp>
        <p:nvCxnSpPr>
          <p:cNvPr id="4" name="Straight Connector 3"/>
          <p:cNvCxnSpPr>
            <a:stCxn id="2" idx="2"/>
          </p:cNvCxnSpPr>
          <p:nvPr/>
        </p:nvCxnSpPr>
        <p:spPr>
          <a:xfrm>
            <a:off x="5222383" y="734095"/>
            <a:ext cx="16098" cy="414269"/>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412124" y="1133341"/>
            <a:ext cx="11217499"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412124" y="1133341"/>
            <a:ext cx="0" cy="605307"/>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8976575" y="1148365"/>
            <a:ext cx="0" cy="605307"/>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7568485" y="1154807"/>
            <a:ext cx="0" cy="605307"/>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1719330" y="1133335"/>
            <a:ext cx="0" cy="605307"/>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3159618" y="1133336"/>
            <a:ext cx="0" cy="605307"/>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4050405" y="1118310"/>
            <a:ext cx="0" cy="605307"/>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5238481" y="1099002"/>
            <a:ext cx="0" cy="605307"/>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6559639" y="1118310"/>
            <a:ext cx="0" cy="605307"/>
          </a:xfrm>
          <a:prstGeom prst="line">
            <a:avLst/>
          </a:prstGeom>
        </p:spPr>
        <p:style>
          <a:lnRef idx="3">
            <a:schemeClr val="dk1"/>
          </a:lnRef>
          <a:fillRef idx="0">
            <a:schemeClr val="dk1"/>
          </a:fillRef>
          <a:effectRef idx="2">
            <a:schemeClr val="dk1"/>
          </a:effectRef>
          <a:fontRef idx="minor">
            <a:schemeClr val="tx1"/>
          </a:fontRef>
        </p:style>
      </p:cxnSp>
      <p:sp>
        <p:nvSpPr>
          <p:cNvPr id="16" name="Rounded Rectangle 15"/>
          <p:cNvSpPr/>
          <p:nvPr/>
        </p:nvSpPr>
        <p:spPr>
          <a:xfrm>
            <a:off x="167425" y="1738642"/>
            <a:ext cx="759854" cy="6053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New	</a:t>
            </a:r>
            <a:endParaRPr lang="en-IN" sz="2000" dirty="0">
              <a:latin typeface="Times New Roman" pitchFamily="18" charset="0"/>
              <a:cs typeface="Times New Roman" pitchFamily="18" charset="0"/>
            </a:endParaRPr>
          </a:p>
        </p:txBody>
      </p:sp>
      <p:sp>
        <p:nvSpPr>
          <p:cNvPr id="17" name="Rounded Rectangle 16"/>
          <p:cNvSpPr/>
          <p:nvPr/>
        </p:nvSpPr>
        <p:spPr>
          <a:xfrm>
            <a:off x="7122017" y="1762259"/>
            <a:ext cx="1294327" cy="6053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Duplicate</a:t>
            </a:r>
            <a:endParaRPr lang="en-IN" sz="2000" dirty="0">
              <a:latin typeface="Times New Roman" pitchFamily="18" charset="0"/>
              <a:cs typeface="Times New Roman" pitchFamily="18" charset="0"/>
            </a:endParaRPr>
          </a:p>
        </p:txBody>
      </p:sp>
      <p:sp>
        <p:nvSpPr>
          <p:cNvPr id="18" name="Rounded Rectangle 17"/>
          <p:cNvSpPr/>
          <p:nvPr/>
        </p:nvSpPr>
        <p:spPr>
          <a:xfrm>
            <a:off x="5756857" y="1734355"/>
            <a:ext cx="1255690" cy="6053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Deferred</a:t>
            </a:r>
            <a:endParaRPr lang="en-IN" sz="2000" dirty="0">
              <a:latin typeface="Times New Roman" pitchFamily="18" charset="0"/>
              <a:cs typeface="Times New Roman" pitchFamily="18" charset="0"/>
            </a:endParaRPr>
          </a:p>
        </p:txBody>
      </p:sp>
      <p:sp>
        <p:nvSpPr>
          <p:cNvPr id="19" name="Rounded Rectangle 18"/>
          <p:cNvSpPr/>
          <p:nvPr/>
        </p:nvSpPr>
        <p:spPr>
          <a:xfrm>
            <a:off x="4691129" y="1695728"/>
            <a:ext cx="972355" cy="6053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Retest</a:t>
            </a:r>
            <a:endParaRPr lang="en-IN" sz="2000" dirty="0">
              <a:latin typeface="Times New Roman" pitchFamily="18" charset="0"/>
              <a:cs typeface="Times New Roman" pitchFamily="18" charset="0"/>
            </a:endParaRPr>
          </a:p>
        </p:txBody>
      </p:sp>
      <p:sp>
        <p:nvSpPr>
          <p:cNvPr id="20" name="Rounded Rectangle 19"/>
          <p:cNvSpPr/>
          <p:nvPr/>
        </p:nvSpPr>
        <p:spPr>
          <a:xfrm>
            <a:off x="3631842" y="1762259"/>
            <a:ext cx="895081" cy="6053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Fixed</a:t>
            </a:r>
            <a:endParaRPr lang="en-IN" sz="2000" dirty="0">
              <a:latin typeface="Times New Roman" pitchFamily="18" charset="0"/>
              <a:cs typeface="Times New Roman" pitchFamily="18" charset="0"/>
            </a:endParaRPr>
          </a:p>
        </p:txBody>
      </p:sp>
      <p:sp>
        <p:nvSpPr>
          <p:cNvPr id="21" name="Rounded Rectangle 20"/>
          <p:cNvSpPr/>
          <p:nvPr/>
        </p:nvSpPr>
        <p:spPr>
          <a:xfrm>
            <a:off x="1265347" y="1753673"/>
            <a:ext cx="1191297" cy="6053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Assigned</a:t>
            </a:r>
            <a:endParaRPr lang="en-IN" sz="2000" dirty="0">
              <a:latin typeface="Times New Roman" pitchFamily="18" charset="0"/>
              <a:cs typeface="Times New Roman" pitchFamily="18" charset="0"/>
            </a:endParaRPr>
          </a:p>
        </p:txBody>
      </p:sp>
      <p:sp>
        <p:nvSpPr>
          <p:cNvPr id="22" name="Rounded Rectangle 21"/>
          <p:cNvSpPr/>
          <p:nvPr/>
        </p:nvSpPr>
        <p:spPr>
          <a:xfrm>
            <a:off x="2665927" y="1762259"/>
            <a:ext cx="873618" cy="6053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Open</a:t>
            </a:r>
            <a:endParaRPr lang="en-IN" sz="2000" dirty="0">
              <a:latin typeface="Times New Roman" pitchFamily="18" charset="0"/>
              <a:cs typeface="Times New Roman" pitchFamily="18" charset="0"/>
            </a:endParaRPr>
          </a:p>
        </p:txBody>
      </p:sp>
      <p:sp>
        <p:nvSpPr>
          <p:cNvPr id="23" name="Rounded Rectangle 22"/>
          <p:cNvSpPr/>
          <p:nvPr/>
        </p:nvSpPr>
        <p:spPr>
          <a:xfrm>
            <a:off x="8549426" y="1762259"/>
            <a:ext cx="1200954" cy="6053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Rejected</a:t>
            </a:r>
            <a:endParaRPr lang="en-IN" sz="2000" dirty="0">
              <a:latin typeface="Times New Roman" pitchFamily="18" charset="0"/>
              <a:cs typeface="Times New Roman" pitchFamily="18" charset="0"/>
            </a:endParaRPr>
          </a:p>
        </p:txBody>
      </p:sp>
      <p:cxnSp>
        <p:nvCxnSpPr>
          <p:cNvPr id="25" name="Straight Connector 24"/>
          <p:cNvCxnSpPr/>
          <p:nvPr/>
        </p:nvCxnSpPr>
        <p:spPr>
          <a:xfrm>
            <a:off x="10273048" y="1156952"/>
            <a:ext cx="0" cy="605307"/>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11629623" y="1148364"/>
            <a:ext cx="0" cy="605307"/>
          </a:xfrm>
          <a:prstGeom prst="line">
            <a:avLst/>
          </a:prstGeom>
        </p:spPr>
        <p:style>
          <a:lnRef idx="3">
            <a:schemeClr val="dk1"/>
          </a:lnRef>
          <a:fillRef idx="0">
            <a:schemeClr val="dk1"/>
          </a:fillRef>
          <a:effectRef idx="2">
            <a:schemeClr val="dk1"/>
          </a:effectRef>
          <a:fontRef idx="minor">
            <a:schemeClr val="tx1"/>
          </a:fontRef>
        </p:style>
      </p:cxnSp>
      <p:sp>
        <p:nvSpPr>
          <p:cNvPr id="28" name="Rounded Rectangle 27"/>
          <p:cNvSpPr/>
          <p:nvPr/>
        </p:nvSpPr>
        <p:spPr>
          <a:xfrm>
            <a:off x="9807262" y="1710738"/>
            <a:ext cx="1144073" cy="6053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Reopen</a:t>
            </a:r>
            <a:endParaRPr lang="en-IN" sz="2000" dirty="0">
              <a:latin typeface="Times New Roman" pitchFamily="18" charset="0"/>
              <a:cs typeface="Times New Roman" pitchFamily="18" charset="0"/>
            </a:endParaRPr>
          </a:p>
        </p:txBody>
      </p:sp>
      <p:sp>
        <p:nvSpPr>
          <p:cNvPr id="29" name="Rounded Rectangle 28"/>
          <p:cNvSpPr/>
          <p:nvPr/>
        </p:nvSpPr>
        <p:spPr>
          <a:xfrm>
            <a:off x="11097296" y="1710737"/>
            <a:ext cx="1064654" cy="6053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Closed</a:t>
            </a:r>
            <a:endParaRPr lang="en-IN" sz="2000" dirty="0">
              <a:latin typeface="Times New Roman" pitchFamily="18" charset="0"/>
              <a:cs typeface="Times New Roman" pitchFamily="18" charset="0"/>
            </a:endParaRPr>
          </a:p>
        </p:txBody>
      </p:sp>
      <p:cxnSp>
        <p:nvCxnSpPr>
          <p:cNvPr id="31" name="Straight Arrow Connector 30"/>
          <p:cNvCxnSpPr>
            <a:stCxn id="16" idx="2"/>
          </p:cNvCxnSpPr>
          <p:nvPr/>
        </p:nvCxnSpPr>
        <p:spPr>
          <a:xfrm>
            <a:off x="547352" y="2343955"/>
            <a:ext cx="0" cy="59242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57955" y="2936383"/>
            <a:ext cx="2189409" cy="461665"/>
          </a:xfrm>
          <a:prstGeom prst="rect">
            <a:avLst/>
          </a:prstGeom>
          <a:noFill/>
        </p:spPr>
        <p:txBody>
          <a:bodyPr wrap="square" rtlCol="0">
            <a:spAutoFit/>
          </a:bodyPr>
          <a:lstStyle/>
          <a:p>
            <a:r>
              <a:rPr lang="en-US" sz="1200" dirty="0" smtClean="0">
                <a:latin typeface="Times New Roman" pitchFamily="18" charset="0"/>
                <a:cs typeface="Times New Roman" pitchFamily="18" charset="0"/>
              </a:rPr>
              <a:t>A defect has been logged for the first time.</a:t>
            </a:r>
            <a:endParaRPr lang="en-IN" sz="1200" dirty="0">
              <a:latin typeface="Times New Roman" pitchFamily="18" charset="0"/>
              <a:cs typeface="Times New Roman" pitchFamily="18" charset="0"/>
            </a:endParaRPr>
          </a:p>
        </p:txBody>
      </p:sp>
      <p:cxnSp>
        <p:nvCxnSpPr>
          <p:cNvPr id="36" name="Straight Connector 35"/>
          <p:cNvCxnSpPr>
            <a:stCxn id="21" idx="2"/>
          </p:cNvCxnSpPr>
          <p:nvPr/>
        </p:nvCxnSpPr>
        <p:spPr>
          <a:xfrm flipH="1">
            <a:off x="1860995" y="2358986"/>
            <a:ext cx="1" cy="281183"/>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1860996" y="2640169"/>
            <a:ext cx="289776" cy="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a:off x="2134673" y="2640169"/>
            <a:ext cx="0" cy="99167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1365161" y="3631842"/>
            <a:ext cx="1661374" cy="830997"/>
          </a:xfrm>
          <a:prstGeom prst="rect">
            <a:avLst/>
          </a:prstGeom>
          <a:noFill/>
        </p:spPr>
        <p:txBody>
          <a:bodyPr wrap="square" rtlCol="0">
            <a:spAutoFit/>
          </a:bodyPr>
          <a:lstStyle/>
          <a:p>
            <a:r>
              <a:rPr lang="en-US" sz="1200" dirty="0" smtClean="0">
                <a:latin typeface="Times New Roman" pitchFamily="18" charset="0"/>
                <a:cs typeface="Times New Roman" pitchFamily="18" charset="0"/>
              </a:rPr>
              <a:t>The defect has been assigned to the </a:t>
            </a:r>
            <a:r>
              <a:rPr lang="en-US" sz="1200" dirty="0">
                <a:latin typeface="Times New Roman" pitchFamily="18" charset="0"/>
                <a:cs typeface="Times New Roman" pitchFamily="18" charset="0"/>
              </a:rPr>
              <a:t>development</a:t>
            </a:r>
            <a:r>
              <a:rPr lang="en-US" sz="1200" dirty="0" smtClean="0">
                <a:latin typeface="Times New Roman" pitchFamily="18" charset="0"/>
                <a:cs typeface="Times New Roman" pitchFamily="18" charset="0"/>
              </a:rPr>
              <a:t> team for fix.</a:t>
            </a:r>
            <a:endParaRPr lang="en-IN" sz="1200" dirty="0">
              <a:latin typeface="Times New Roman" pitchFamily="18" charset="0"/>
              <a:cs typeface="Times New Roman" pitchFamily="18" charset="0"/>
            </a:endParaRPr>
          </a:p>
        </p:txBody>
      </p:sp>
      <p:cxnSp>
        <p:nvCxnSpPr>
          <p:cNvPr id="43" name="Straight Arrow Connector 42"/>
          <p:cNvCxnSpPr>
            <a:stCxn id="22" idx="2"/>
          </p:cNvCxnSpPr>
          <p:nvPr/>
        </p:nvCxnSpPr>
        <p:spPr>
          <a:xfrm>
            <a:off x="3102736" y="2367572"/>
            <a:ext cx="56882" cy="67184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2456644" y="2936382"/>
            <a:ext cx="1307204" cy="830997"/>
          </a:xfrm>
          <a:prstGeom prst="rect">
            <a:avLst/>
          </a:prstGeom>
          <a:noFill/>
        </p:spPr>
        <p:txBody>
          <a:bodyPr wrap="square" rtlCol="0">
            <a:spAutoFit/>
          </a:bodyPr>
          <a:lstStyle/>
          <a:p>
            <a:r>
              <a:rPr lang="en-US" sz="1200" dirty="0" smtClean="0">
                <a:latin typeface="Times New Roman" pitchFamily="18" charset="0"/>
                <a:cs typeface="Times New Roman" pitchFamily="18" charset="0"/>
              </a:rPr>
              <a:t>The developer has started </a:t>
            </a:r>
            <a:r>
              <a:rPr lang="en-US" sz="1200" dirty="0">
                <a:latin typeface="Times New Roman" pitchFamily="18" charset="0"/>
                <a:cs typeface="Times New Roman" pitchFamily="18" charset="0"/>
              </a:rPr>
              <a:t>analyzing</a:t>
            </a:r>
            <a:r>
              <a:rPr lang="en-US" sz="1200" dirty="0" smtClean="0">
                <a:latin typeface="Times New Roman" pitchFamily="18" charset="0"/>
                <a:cs typeface="Times New Roman" pitchFamily="18" charset="0"/>
              </a:rPr>
              <a:t> and working on the defect.</a:t>
            </a:r>
            <a:endParaRPr lang="en-IN" sz="1200" dirty="0">
              <a:latin typeface="Times New Roman" pitchFamily="18" charset="0"/>
              <a:cs typeface="Times New Roman" pitchFamily="18" charset="0"/>
            </a:endParaRPr>
          </a:p>
        </p:txBody>
      </p:sp>
      <p:cxnSp>
        <p:nvCxnSpPr>
          <p:cNvPr id="48" name="Straight Arrow Connector 47"/>
          <p:cNvCxnSpPr>
            <a:stCxn id="20" idx="2"/>
          </p:cNvCxnSpPr>
          <p:nvPr/>
        </p:nvCxnSpPr>
        <p:spPr>
          <a:xfrm>
            <a:off x="4079383" y="2367572"/>
            <a:ext cx="67613" cy="133825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763848" y="3705823"/>
            <a:ext cx="1258913" cy="1015663"/>
          </a:xfrm>
          <a:prstGeom prst="rect">
            <a:avLst/>
          </a:prstGeom>
          <a:noFill/>
        </p:spPr>
        <p:txBody>
          <a:bodyPr wrap="square" rtlCol="0">
            <a:spAutoFit/>
          </a:bodyPr>
          <a:lstStyle/>
          <a:p>
            <a:r>
              <a:rPr lang="en-US" sz="1200" dirty="0" smtClean="0">
                <a:latin typeface="Times New Roman" pitchFamily="18" charset="0"/>
                <a:cs typeface="Times New Roman" pitchFamily="18" charset="0"/>
              </a:rPr>
              <a:t>The developer makes code changes in order to </a:t>
            </a:r>
            <a:r>
              <a:rPr lang="en-US" sz="1200" dirty="0">
                <a:latin typeface="Times New Roman" pitchFamily="18" charset="0"/>
                <a:cs typeface="Times New Roman" pitchFamily="18" charset="0"/>
              </a:rPr>
              <a:t>rectify</a:t>
            </a:r>
            <a:r>
              <a:rPr lang="en-US" sz="1200" dirty="0" smtClean="0">
                <a:latin typeface="Times New Roman" pitchFamily="18" charset="0"/>
                <a:cs typeface="Times New Roman" pitchFamily="18" charset="0"/>
              </a:rPr>
              <a:t> the defect.</a:t>
            </a:r>
            <a:endParaRPr lang="en-IN" sz="1200" dirty="0">
              <a:latin typeface="Times New Roman" pitchFamily="18" charset="0"/>
              <a:cs typeface="Times New Roman" pitchFamily="18" charset="0"/>
            </a:endParaRPr>
          </a:p>
        </p:txBody>
      </p:sp>
      <p:cxnSp>
        <p:nvCxnSpPr>
          <p:cNvPr id="51" name="Straight Arrow Connector 50"/>
          <p:cNvCxnSpPr>
            <a:stCxn id="19" idx="2"/>
          </p:cNvCxnSpPr>
          <p:nvPr/>
        </p:nvCxnSpPr>
        <p:spPr>
          <a:xfrm flipH="1">
            <a:off x="5177306" y="2301041"/>
            <a:ext cx="1" cy="40245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2" name="TextBox 51"/>
          <p:cNvSpPr txBox="1"/>
          <p:nvPr/>
        </p:nvSpPr>
        <p:spPr>
          <a:xfrm>
            <a:off x="4526923" y="2703493"/>
            <a:ext cx="1423116" cy="1015663"/>
          </a:xfrm>
          <a:prstGeom prst="rect">
            <a:avLst/>
          </a:prstGeom>
          <a:noFill/>
        </p:spPr>
        <p:txBody>
          <a:bodyPr wrap="square" rtlCol="0">
            <a:spAutoFit/>
          </a:bodyPr>
          <a:lstStyle/>
          <a:p>
            <a:r>
              <a:rPr lang="en-US" sz="1200" dirty="0" smtClean="0">
                <a:latin typeface="Times New Roman" pitchFamily="18" charset="0"/>
                <a:cs typeface="Times New Roman" pitchFamily="18" charset="0"/>
              </a:rPr>
              <a:t>The tester rechecks the </a:t>
            </a:r>
            <a:r>
              <a:rPr lang="en-US" sz="1200" dirty="0">
                <a:latin typeface="Times New Roman" pitchFamily="18" charset="0"/>
                <a:cs typeface="Times New Roman" pitchFamily="18" charset="0"/>
              </a:rPr>
              <a:t>code</a:t>
            </a:r>
            <a:r>
              <a:rPr lang="en-US" sz="1200" dirty="0" smtClean="0">
                <a:latin typeface="Times New Roman" pitchFamily="18" charset="0"/>
                <a:cs typeface="Times New Roman" pitchFamily="18" charset="0"/>
              </a:rPr>
              <a:t> and the system to check if the defect has been removed.</a:t>
            </a:r>
            <a:endParaRPr lang="en-IN" sz="1200" dirty="0">
              <a:latin typeface="Times New Roman" pitchFamily="18" charset="0"/>
              <a:cs typeface="Times New Roman" pitchFamily="18" charset="0"/>
            </a:endParaRPr>
          </a:p>
        </p:txBody>
      </p:sp>
      <p:cxnSp>
        <p:nvCxnSpPr>
          <p:cNvPr id="54" name="Straight Arrow Connector 53"/>
          <p:cNvCxnSpPr>
            <a:stCxn id="18" idx="2"/>
          </p:cNvCxnSpPr>
          <p:nvPr/>
        </p:nvCxnSpPr>
        <p:spPr>
          <a:xfrm>
            <a:off x="6384702" y="2339668"/>
            <a:ext cx="61174" cy="23048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5" name="TextBox 54"/>
          <p:cNvSpPr txBox="1"/>
          <p:nvPr/>
        </p:nvSpPr>
        <p:spPr>
          <a:xfrm>
            <a:off x="5238481" y="4644542"/>
            <a:ext cx="2926725" cy="1015663"/>
          </a:xfrm>
          <a:prstGeom prst="rect">
            <a:avLst/>
          </a:prstGeom>
          <a:noFill/>
        </p:spPr>
        <p:txBody>
          <a:bodyPr wrap="square" rtlCol="0">
            <a:spAutoFit/>
          </a:bodyPr>
          <a:lstStyle/>
          <a:p>
            <a:r>
              <a:rPr lang="en-US" sz="1200" dirty="0" smtClean="0">
                <a:latin typeface="Times New Roman" pitchFamily="18" charset="0"/>
                <a:cs typeface="Times New Roman" pitchFamily="18" charset="0"/>
              </a:rPr>
              <a:t>When the defect is expected to be fixed in the upcoming releases then the status is changed to deferred. Some of the other factors are low priority of the defect or lack of time for the release or low severity.</a:t>
            </a:r>
            <a:endParaRPr lang="en-IN" sz="1200" dirty="0">
              <a:latin typeface="Times New Roman" pitchFamily="18" charset="0"/>
              <a:cs typeface="Times New Roman" pitchFamily="18" charset="0"/>
            </a:endParaRPr>
          </a:p>
        </p:txBody>
      </p:sp>
      <p:cxnSp>
        <p:nvCxnSpPr>
          <p:cNvPr id="57" name="Straight Arrow Connector 56"/>
          <p:cNvCxnSpPr>
            <a:stCxn id="17" idx="2"/>
          </p:cNvCxnSpPr>
          <p:nvPr/>
        </p:nvCxnSpPr>
        <p:spPr>
          <a:xfrm>
            <a:off x="7769181" y="2367572"/>
            <a:ext cx="45076" cy="133825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7012546" y="3705823"/>
            <a:ext cx="2260243" cy="646331"/>
          </a:xfrm>
          <a:prstGeom prst="rect">
            <a:avLst/>
          </a:prstGeom>
          <a:noFill/>
        </p:spPr>
        <p:txBody>
          <a:bodyPr wrap="square" rtlCol="0">
            <a:spAutoFit/>
          </a:bodyPr>
          <a:lstStyle/>
          <a:p>
            <a:r>
              <a:rPr lang="en-US" sz="1200" dirty="0" smtClean="0">
                <a:latin typeface="Times New Roman" pitchFamily="18" charset="0"/>
                <a:cs typeface="Times New Roman" pitchFamily="18" charset="0"/>
              </a:rPr>
              <a:t>If two defects refer to the same concept then it is considered as duplicate.</a:t>
            </a:r>
            <a:endParaRPr lang="en-IN" sz="1200" dirty="0">
              <a:latin typeface="Times New Roman" pitchFamily="18" charset="0"/>
              <a:cs typeface="Times New Roman" pitchFamily="18" charset="0"/>
            </a:endParaRPr>
          </a:p>
        </p:txBody>
      </p:sp>
      <p:cxnSp>
        <p:nvCxnSpPr>
          <p:cNvPr id="60" name="Straight Arrow Connector 59"/>
          <p:cNvCxnSpPr>
            <a:stCxn id="23" idx="2"/>
          </p:cNvCxnSpPr>
          <p:nvPr/>
        </p:nvCxnSpPr>
        <p:spPr>
          <a:xfrm flipH="1">
            <a:off x="9093559" y="2367572"/>
            <a:ext cx="56344" cy="227697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1" name="TextBox 60"/>
          <p:cNvSpPr txBox="1"/>
          <p:nvPr/>
        </p:nvSpPr>
        <p:spPr>
          <a:xfrm>
            <a:off x="8549426" y="4644542"/>
            <a:ext cx="2401909" cy="646331"/>
          </a:xfrm>
          <a:prstGeom prst="rect">
            <a:avLst/>
          </a:prstGeom>
          <a:noFill/>
        </p:spPr>
        <p:txBody>
          <a:bodyPr wrap="square" rtlCol="0">
            <a:spAutoFit/>
          </a:bodyPr>
          <a:lstStyle/>
          <a:p>
            <a:r>
              <a:rPr lang="en-US" sz="1200" dirty="0" smtClean="0">
                <a:latin typeface="Times New Roman" pitchFamily="18" charset="0"/>
                <a:cs typeface="Times New Roman" pitchFamily="18" charset="0"/>
              </a:rPr>
              <a:t>If the defect posted by the tester is not genuine, the developer reject the defect.</a:t>
            </a:r>
            <a:endParaRPr lang="en-IN" sz="1200" dirty="0">
              <a:latin typeface="Times New Roman" pitchFamily="18" charset="0"/>
              <a:cs typeface="Times New Roman" pitchFamily="18" charset="0"/>
            </a:endParaRPr>
          </a:p>
        </p:txBody>
      </p:sp>
      <p:cxnSp>
        <p:nvCxnSpPr>
          <p:cNvPr id="63" name="Straight Arrow Connector 62"/>
          <p:cNvCxnSpPr>
            <a:stCxn id="28" idx="2"/>
          </p:cNvCxnSpPr>
          <p:nvPr/>
        </p:nvCxnSpPr>
        <p:spPr>
          <a:xfrm flipH="1">
            <a:off x="10300953" y="2316051"/>
            <a:ext cx="78346" cy="138977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9637690" y="3705823"/>
            <a:ext cx="1991933" cy="461665"/>
          </a:xfrm>
          <a:prstGeom prst="rect">
            <a:avLst/>
          </a:prstGeom>
          <a:noFill/>
        </p:spPr>
        <p:txBody>
          <a:bodyPr wrap="square" rtlCol="0">
            <a:spAutoFit/>
          </a:bodyPr>
          <a:lstStyle/>
          <a:p>
            <a:r>
              <a:rPr lang="en-US" sz="1200" dirty="0" smtClean="0">
                <a:latin typeface="Times New Roman" pitchFamily="18" charset="0"/>
                <a:cs typeface="Times New Roman" pitchFamily="18" charset="0"/>
              </a:rPr>
              <a:t>If the defect is not fixed and tester post the defect again.</a:t>
            </a:r>
            <a:endParaRPr lang="en-IN" sz="1200" dirty="0">
              <a:latin typeface="Times New Roman" pitchFamily="18" charset="0"/>
              <a:cs typeface="Times New Roman" pitchFamily="18" charset="0"/>
            </a:endParaRPr>
          </a:p>
        </p:txBody>
      </p:sp>
      <p:cxnSp>
        <p:nvCxnSpPr>
          <p:cNvPr id="66" name="Straight Arrow Connector 65"/>
          <p:cNvCxnSpPr>
            <a:stCxn id="29" idx="2"/>
          </p:cNvCxnSpPr>
          <p:nvPr/>
        </p:nvCxnSpPr>
        <p:spPr>
          <a:xfrm>
            <a:off x="11629623" y="2316050"/>
            <a:ext cx="0" cy="33912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10534918" y="2703493"/>
            <a:ext cx="1481071" cy="1015663"/>
          </a:xfrm>
          <a:prstGeom prst="rect">
            <a:avLst/>
          </a:prstGeom>
          <a:noFill/>
        </p:spPr>
        <p:txBody>
          <a:bodyPr wrap="square" rtlCol="0">
            <a:spAutoFit/>
          </a:bodyPr>
          <a:lstStyle/>
          <a:p>
            <a:r>
              <a:rPr lang="en-US" sz="1200" dirty="0" smtClean="0">
                <a:latin typeface="Times New Roman" pitchFamily="18" charset="0"/>
                <a:cs typeface="Times New Roman" pitchFamily="18" charset="0"/>
              </a:rPr>
              <a:t>If the defect does not exist in the software anymore then the tester closes the defect.</a:t>
            </a:r>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802229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103" y="372139"/>
            <a:ext cx="9740721" cy="1292662"/>
          </a:xfrm>
          <a:prstGeom prst="rect">
            <a:avLst/>
          </a:prstGeom>
        </p:spPr>
        <p:txBody>
          <a:bodyPr wrap="square">
            <a:spAutoFit/>
          </a:bodyPr>
          <a:lstStyle/>
          <a:p>
            <a:r>
              <a:rPr lang="en-IN" sz="2000" b="1" u="sng" dirty="0">
                <a:solidFill>
                  <a:srgbClr val="00B0F0"/>
                </a:solidFill>
                <a:effectLst/>
                <a:latin typeface="Times New Roman" pitchFamily="18" charset="0"/>
                <a:cs typeface="Times New Roman" pitchFamily="18" charset="0"/>
              </a:rPr>
              <a:t>How To Raise Software Defect :-</a:t>
            </a:r>
          </a:p>
          <a:p>
            <a:r>
              <a:rPr lang="en-IN" dirty="0"/>
              <a:t> </a:t>
            </a:r>
          </a:p>
          <a:p>
            <a:pPr algn="just"/>
            <a:r>
              <a:rPr lang="en-IN" sz="2000" dirty="0">
                <a:latin typeface="Times New Roman" pitchFamily="18" charset="0"/>
                <a:cs typeface="Times New Roman" pitchFamily="18" charset="0"/>
              </a:rPr>
              <a:t>We are working on a bank module where we have to create Customer ID after filling all customer details. We have to perform following test case.</a:t>
            </a:r>
          </a:p>
        </p:txBody>
      </p:sp>
      <p:graphicFrame>
        <p:nvGraphicFramePr>
          <p:cNvPr id="3" name="Table 2"/>
          <p:cNvGraphicFramePr>
            <a:graphicFrameLocks noGrp="1"/>
          </p:cNvGraphicFramePr>
          <p:nvPr>
            <p:extLst>
              <p:ext uri="{D42A27DB-BD31-4B8C-83A1-F6EECF244321}">
                <p14:modId xmlns:p14="http://schemas.microsoft.com/office/powerpoint/2010/main" val="1034159598"/>
              </p:ext>
            </p:extLst>
          </p:nvPr>
        </p:nvGraphicFramePr>
        <p:xfrm>
          <a:off x="1596983" y="2124266"/>
          <a:ext cx="8834906" cy="2761996"/>
        </p:xfrm>
        <a:graphic>
          <a:graphicData uri="http://schemas.openxmlformats.org/drawingml/2006/table">
            <a:tbl>
              <a:tblPr firstRow="1" firstCol="1" bandRow="1">
                <a:tableStyleId>{616DA210-FB5B-4158-B5E0-FEB733F419BA}</a:tableStyleId>
              </a:tblPr>
              <a:tblGrid>
                <a:gridCol w="712190"/>
                <a:gridCol w="1045499"/>
                <a:gridCol w="1045499"/>
                <a:gridCol w="965075"/>
                <a:gridCol w="884652"/>
                <a:gridCol w="884652"/>
                <a:gridCol w="723806"/>
                <a:gridCol w="965075"/>
                <a:gridCol w="723806"/>
                <a:gridCol w="884652"/>
              </a:tblGrid>
              <a:tr h="553720">
                <a:tc>
                  <a:txBody>
                    <a:bodyPr/>
                    <a:lstStyle/>
                    <a:p>
                      <a:pPr marL="0" marR="0" algn="ctr">
                        <a:lnSpc>
                          <a:spcPct val="115000"/>
                        </a:lnSpc>
                        <a:spcBef>
                          <a:spcPts val="0"/>
                        </a:spcBef>
                        <a:spcAft>
                          <a:spcPts val="0"/>
                        </a:spcAft>
                      </a:pPr>
                      <a:r>
                        <a:rPr lang="en-IN" sz="1400" dirty="0">
                          <a:effectLst/>
                        </a:rPr>
                        <a:t>BRD No</a:t>
                      </a:r>
                      <a:endParaRPr lang="en-IN"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TC Name</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Test Case Description</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Precondition</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Step 1</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Expected Result</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Step 2</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Expected Result</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Step 3</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Expected Result</a:t>
                      </a:r>
                      <a:endParaRPr lang="en-IN" sz="1100">
                        <a:effectLst/>
                        <a:latin typeface="Calibri"/>
                        <a:ea typeface="Calibri"/>
                        <a:cs typeface="Times New Roman"/>
                      </a:endParaRPr>
                    </a:p>
                  </a:txBody>
                  <a:tcPr marL="68580" marR="68580" marT="0" marB="0"/>
                </a:tc>
              </a:tr>
              <a:tr h="250825">
                <a:tc>
                  <a:txBody>
                    <a:bodyPr/>
                    <a:lstStyle/>
                    <a:p>
                      <a:pPr marL="0" marR="0" algn="ctr">
                        <a:lnSpc>
                          <a:spcPct val="115000"/>
                        </a:lnSpc>
                        <a:spcBef>
                          <a:spcPts val="0"/>
                        </a:spcBef>
                        <a:spcAft>
                          <a:spcPts val="0"/>
                        </a:spcAft>
                      </a:pPr>
                      <a:r>
                        <a:rPr lang="en-IN" sz="1400">
                          <a:effectLst/>
                        </a:rPr>
                        <a:t>CR-745</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CR745-TC-02</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New Customer Id should be created after entering valid customer details.</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i) User should have application access.</a:t>
                      </a:r>
                      <a:endParaRPr lang="en-IN" sz="1100">
                        <a:effectLst/>
                      </a:endParaRPr>
                    </a:p>
                    <a:p>
                      <a:pPr marL="0" marR="0" algn="ctr">
                        <a:lnSpc>
                          <a:spcPct val="115000"/>
                        </a:lnSpc>
                        <a:spcBef>
                          <a:spcPts val="0"/>
                        </a:spcBef>
                        <a:spcAft>
                          <a:spcPts val="0"/>
                        </a:spcAft>
                      </a:pPr>
                      <a:r>
                        <a:rPr lang="en-IN" sz="1400">
                          <a:effectLst/>
                        </a:rPr>
                        <a:t>ii) Valid customer details available.</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dirty="0">
                          <a:effectLst/>
                        </a:rPr>
                        <a:t>Click on New Customer Button and enter valid details of customer.</a:t>
                      </a:r>
                      <a:endParaRPr lang="en-IN"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Details should be entered succesfully.</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Click on submit button and then Customer ID populated</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Valid Customer ID should be populated which is able to use for further process</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Click on Logout Button.</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dirty="0">
                          <a:effectLst/>
                        </a:rPr>
                        <a:t>User should be Logout from an application </a:t>
                      </a:r>
                      <a:r>
                        <a:rPr lang="en-IN" sz="1400" dirty="0" smtClean="0">
                          <a:effectLst/>
                        </a:rPr>
                        <a:t>successfully.</a:t>
                      </a:r>
                      <a:endParaRPr lang="en-IN" sz="1100" dirty="0">
                        <a:effectLst/>
                        <a:latin typeface="Calibri"/>
                        <a:ea typeface="Calibri"/>
                        <a:cs typeface="Times New Roman"/>
                      </a:endParaRPr>
                    </a:p>
                  </a:txBody>
                  <a:tcPr marL="68580" marR="68580" marT="0" marB="0"/>
                </a:tc>
              </a:tr>
            </a:tbl>
          </a:graphicData>
        </a:graphic>
      </p:graphicFrame>
      <p:sp>
        <p:nvSpPr>
          <p:cNvPr id="4" name="Rectangle 3"/>
          <p:cNvSpPr/>
          <p:nvPr/>
        </p:nvSpPr>
        <p:spPr>
          <a:xfrm>
            <a:off x="1107583" y="5401442"/>
            <a:ext cx="9762185" cy="707886"/>
          </a:xfrm>
          <a:prstGeom prst="rect">
            <a:avLst/>
          </a:prstGeom>
        </p:spPr>
        <p:txBody>
          <a:bodyPr wrap="square">
            <a:spAutoFit/>
          </a:bodyPr>
          <a:lstStyle/>
          <a:p>
            <a:pPr algn="just"/>
            <a:r>
              <a:rPr lang="en-IN" sz="2000" dirty="0">
                <a:latin typeface="Times New Roman" pitchFamily="18" charset="0"/>
                <a:cs typeface="Times New Roman" pitchFamily="18" charset="0"/>
              </a:rPr>
              <a:t>But while creating new customer,  Application not able to populate new Customer ID for that customer. So we raised the defect as follows :-</a:t>
            </a:r>
          </a:p>
        </p:txBody>
      </p:sp>
    </p:spTree>
    <p:extLst>
      <p:ext uri="{BB962C8B-B14F-4D97-AF65-F5344CB8AC3E}">
        <p14:creationId xmlns:p14="http://schemas.microsoft.com/office/powerpoint/2010/main" val="411446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7887" y="399246"/>
            <a:ext cx="8654603" cy="4462760"/>
          </a:xfrm>
          <a:prstGeom prst="rect">
            <a:avLst/>
          </a:prstGeom>
        </p:spPr>
        <p:txBody>
          <a:bodyPr wrap="square">
            <a:spAutoFit/>
          </a:bodyPr>
          <a:lstStyle/>
          <a:p>
            <a:r>
              <a:rPr lang="en-IN" sz="2000" b="1" u="sng" dirty="0">
                <a:solidFill>
                  <a:srgbClr val="00B0F0"/>
                </a:solidFill>
                <a:latin typeface="Times New Roman" pitchFamily="18" charset="0"/>
                <a:cs typeface="Times New Roman" pitchFamily="18" charset="0"/>
              </a:rPr>
              <a:t>Defect Description </a:t>
            </a:r>
            <a:r>
              <a:rPr lang="en-IN" sz="2000" b="1" u="sng" dirty="0" smtClean="0">
                <a:solidFill>
                  <a:srgbClr val="00B0F0"/>
                </a:solidFill>
                <a:latin typeface="Times New Roman" pitchFamily="18" charset="0"/>
                <a:cs typeface="Times New Roman" pitchFamily="18" charset="0"/>
              </a:rPr>
              <a:t>:-</a:t>
            </a:r>
          </a:p>
          <a:p>
            <a:endParaRPr lang="en-IN" sz="2000" b="1" u="sng" dirty="0">
              <a:solidFill>
                <a:srgbClr val="00B0F0"/>
              </a:solidFill>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CR 745 | Customer Module | ST | Customer ID not populated after entering valid customer details</a:t>
            </a:r>
            <a:r>
              <a:rPr lang="en-IN" sz="2000" dirty="0" smtClean="0">
                <a:latin typeface="Times New Roman" pitchFamily="18" charset="0"/>
                <a:cs typeface="Times New Roman" pitchFamily="18" charset="0"/>
              </a:rPr>
              <a:t>.</a:t>
            </a:r>
          </a:p>
          <a:p>
            <a:endParaRPr lang="en-IN" dirty="0"/>
          </a:p>
          <a:p>
            <a:r>
              <a:rPr lang="en-IN" sz="2000" b="1" u="sng" dirty="0">
                <a:solidFill>
                  <a:srgbClr val="00B0F0"/>
                </a:solidFill>
                <a:latin typeface="Times New Roman" pitchFamily="18" charset="0"/>
                <a:cs typeface="Times New Roman" pitchFamily="18" charset="0"/>
              </a:rPr>
              <a:t>Steps To Reproduce :-</a:t>
            </a:r>
          </a:p>
          <a:p>
            <a:pPr marL="342900" lvl="0" indent="-342900">
              <a:buFont typeface="+mj-lt"/>
              <a:buAutoNum type="arabicPeriod"/>
            </a:pPr>
            <a:r>
              <a:rPr lang="en-US" dirty="0"/>
              <a:t>Login into application.</a:t>
            </a:r>
            <a:endParaRPr lang="en-IN" dirty="0"/>
          </a:p>
          <a:p>
            <a:pPr marL="342900" lvl="0" indent="-342900">
              <a:buFont typeface="+mj-lt"/>
              <a:buAutoNum type="arabicPeriod"/>
            </a:pPr>
            <a:r>
              <a:rPr lang="en-US" dirty="0"/>
              <a:t>Click on New Customer button.</a:t>
            </a:r>
            <a:endParaRPr lang="en-IN" dirty="0"/>
          </a:p>
          <a:p>
            <a:pPr marL="342900" lvl="0" indent="-342900">
              <a:buFont typeface="+mj-lt"/>
              <a:buAutoNum type="arabicPeriod"/>
            </a:pPr>
            <a:r>
              <a:rPr lang="en-US" dirty="0"/>
              <a:t>Enter all the required customer details and click on submit button</a:t>
            </a:r>
            <a:r>
              <a:rPr lang="en-US" dirty="0" smtClean="0"/>
              <a:t>.</a:t>
            </a:r>
          </a:p>
          <a:p>
            <a:pPr lvl="0"/>
            <a:endParaRPr lang="en-IN" dirty="0"/>
          </a:p>
          <a:p>
            <a:r>
              <a:rPr lang="en-IN" sz="2000" b="1" u="sng" dirty="0">
                <a:solidFill>
                  <a:srgbClr val="00B0F0"/>
                </a:solidFill>
                <a:latin typeface="Times New Roman" pitchFamily="18" charset="0"/>
                <a:cs typeface="Times New Roman" pitchFamily="18" charset="0"/>
              </a:rPr>
              <a:t>Expected Result :-</a:t>
            </a:r>
          </a:p>
          <a:p>
            <a:r>
              <a:rPr lang="en-IN" dirty="0"/>
              <a:t>Customer ID should be automatically populated for a new customer</a:t>
            </a:r>
            <a:r>
              <a:rPr lang="en-IN" dirty="0" smtClean="0"/>
              <a:t>.</a:t>
            </a:r>
          </a:p>
          <a:p>
            <a:endParaRPr lang="en-IN" dirty="0"/>
          </a:p>
          <a:p>
            <a:r>
              <a:rPr lang="en-IN" sz="2000" b="1" u="sng" dirty="0">
                <a:solidFill>
                  <a:srgbClr val="00B0F0"/>
                </a:solidFill>
                <a:latin typeface="Times New Roman" pitchFamily="18" charset="0"/>
                <a:cs typeface="Times New Roman" pitchFamily="18" charset="0"/>
              </a:rPr>
              <a:t>Actual Result :-</a:t>
            </a:r>
          </a:p>
          <a:p>
            <a:r>
              <a:rPr lang="en-IN" dirty="0"/>
              <a:t>Customer ID is not populating automatically for a new customer</a:t>
            </a:r>
            <a:r>
              <a:rPr lang="en-IN" dirty="0" smtClean="0"/>
              <a:t>.</a:t>
            </a:r>
          </a:p>
        </p:txBody>
      </p:sp>
    </p:spTree>
    <p:extLst>
      <p:ext uri="{BB962C8B-B14F-4D97-AF65-F5344CB8AC3E}">
        <p14:creationId xmlns:p14="http://schemas.microsoft.com/office/powerpoint/2010/main" val="3619662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9452" y="526892"/>
            <a:ext cx="2418291" cy="369332"/>
          </a:xfrm>
          <a:prstGeom prst="rect">
            <a:avLst/>
          </a:prstGeom>
        </p:spPr>
        <p:txBody>
          <a:bodyPr wrap="none">
            <a:spAutoFit/>
          </a:bodyPr>
          <a:lstStyle/>
          <a:p>
            <a:r>
              <a:rPr lang="en-IN" b="1" u="sng" dirty="0" smtClean="0">
                <a:solidFill>
                  <a:srgbClr val="00B0F0"/>
                </a:solidFill>
                <a:latin typeface="Times New Roman" pitchFamily="18" charset="0"/>
                <a:cs typeface="Times New Roman" pitchFamily="18" charset="0"/>
              </a:rPr>
              <a:t>Evidences for Defect </a:t>
            </a:r>
            <a:r>
              <a:rPr lang="en-IN" b="1" u="sng" dirty="0">
                <a:solidFill>
                  <a:srgbClr val="00B0F0"/>
                </a:solidFill>
                <a:latin typeface="Times New Roman" pitchFamily="18" charset="0"/>
                <a:cs typeface="Times New Roman" pitchFamily="18" charset="0"/>
              </a:rPr>
              <a:t>:-</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512802" y="1334104"/>
            <a:ext cx="6042543" cy="3624261"/>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6877317" y="1337392"/>
            <a:ext cx="4906852" cy="3620973"/>
          </a:xfrm>
          <a:prstGeom prst="rect">
            <a:avLst/>
          </a:prstGeom>
        </p:spPr>
      </p:pic>
      <p:sp>
        <p:nvSpPr>
          <p:cNvPr id="5" name="Rectangle 4"/>
          <p:cNvSpPr/>
          <p:nvPr/>
        </p:nvSpPr>
        <p:spPr>
          <a:xfrm>
            <a:off x="1378039" y="5308123"/>
            <a:ext cx="8925060" cy="707886"/>
          </a:xfrm>
          <a:prstGeom prst="rect">
            <a:avLst/>
          </a:prstGeom>
        </p:spPr>
        <p:txBody>
          <a:bodyPr wrap="square">
            <a:spAutoFit/>
          </a:bodyPr>
          <a:lstStyle/>
          <a:p>
            <a:pPr algn="just"/>
            <a:r>
              <a:rPr lang="en-IN" sz="2000" dirty="0">
                <a:latin typeface="Times New Roman" pitchFamily="18" charset="0"/>
                <a:cs typeface="Times New Roman" pitchFamily="18" charset="0"/>
              </a:rPr>
              <a:t>Defect ID should be automatically created after raising a defect. For Ex:- Defect 1234.</a:t>
            </a:r>
          </a:p>
        </p:txBody>
      </p:sp>
    </p:spTree>
    <p:extLst>
      <p:ext uri="{BB962C8B-B14F-4D97-AF65-F5344CB8AC3E}">
        <p14:creationId xmlns:p14="http://schemas.microsoft.com/office/powerpoint/2010/main" val="740889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152640145"/>
              </p:ext>
            </p:extLst>
          </p:nvPr>
        </p:nvGraphicFramePr>
        <p:xfrm>
          <a:off x="2032000" y="719666"/>
          <a:ext cx="8128000" cy="5552545"/>
        </p:xfrm>
        <a:graphic>
          <a:graphicData uri="http://schemas.openxmlformats.org/drawingml/2006/table">
            <a:tbl>
              <a:tblPr firstRow="1" bandRow="1">
                <a:tableStyleId>{616DA210-FB5B-4158-B5E0-FEB733F419BA}</a:tableStyleId>
              </a:tblPr>
              <a:tblGrid>
                <a:gridCol w="4064000"/>
                <a:gridCol w="4064000"/>
              </a:tblGrid>
              <a:tr h="797665">
                <a:tc>
                  <a:txBody>
                    <a:bodyPr/>
                    <a:lstStyle/>
                    <a:p>
                      <a:pPr algn="ctr"/>
                      <a:r>
                        <a:rPr lang="en-US" sz="1800" dirty="0" smtClean="0"/>
                        <a:t>ADVANTAGES OF MANUAL</a:t>
                      </a:r>
                      <a:r>
                        <a:rPr lang="en-US" sz="1800" baseline="0" dirty="0" smtClean="0"/>
                        <a:t> TESTING</a:t>
                      </a:r>
                      <a:endParaRPr lang="en-IN" sz="1800" dirty="0">
                        <a:latin typeface="Times New Roman" pitchFamily="18" charset="0"/>
                        <a:cs typeface="Times New Roman" pitchFamily="18" charset="0"/>
                      </a:endParaRPr>
                    </a:p>
                  </a:txBody>
                  <a:tcPr/>
                </a:tc>
                <a:tc>
                  <a:txBody>
                    <a:bodyPr/>
                    <a:lstStyle/>
                    <a:p>
                      <a:pPr algn="ctr"/>
                      <a:r>
                        <a:rPr lang="en-US" sz="1800" dirty="0" smtClean="0"/>
                        <a:t>DISADVANTAGES OF MANUAL TESTING</a:t>
                      </a:r>
                      <a:endParaRPr lang="en-IN" sz="1800" dirty="0">
                        <a:latin typeface="Times New Roman" pitchFamily="18" charset="0"/>
                        <a:cs typeface="Times New Roman" pitchFamily="18" charset="0"/>
                      </a:endParaRPr>
                    </a:p>
                  </a:txBody>
                  <a:tcPr/>
                </a:tc>
              </a:tr>
              <a:tr h="4621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kern="1200" dirty="0" smtClean="0">
                          <a:effectLst/>
                        </a:rPr>
                        <a:t>Applications that have constantly changes.</a:t>
                      </a:r>
                    </a:p>
                    <a:p>
                      <a:pPr algn="ctr"/>
                      <a:endParaRPr lang="en-IN" sz="1800"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kern="1200" dirty="0" smtClean="0">
                          <a:effectLst/>
                        </a:rPr>
                        <a:t>GUI objects size difference and colour combination etc. is not easy to find out in manual testing.</a:t>
                      </a:r>
                    </a:p>
                    <a:p>
                      <a:pPr algn="ctr"/>
                      <a:endParaRPr lang="en-IN" sz="1800" dirty="0">
                        <a:latin typeface="Times New Roman" pitchFamily="18" charset="0"/>
                        <a:cs typeface="Times New Roman" pitchFamily="18" charset="0"/>
                      </a:endParaRPr>
                    </a:p>
                  </a:txBody>
                  <a:tcPr/>
                </a:tc>
              </a:tr>
              <a:tr h="4621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kern="1200" dirty="0" smtClean="0">
                          <a:effectLst/>
                        </a:rPr>
                        <a:t>It requires less time and expense to begin productive manual testing.</a:t>
                      </a:r>
                    </a:p>
                    <a:p>
                      <a:pPr algn="ctr"/>
                      <a:endParaRPr lang="en-IN" sz="1800"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kern="1200" dirty="0" smtClean="0">
                          <a:effectLst/>
                        </a:rPr>
                        <a:t>Load testing and performance testing is not possible in manual testing.</a:t>
                      </a:r>
                    </a:p>
                    <a:p>
                      <a:pPr algn="ctr"/>
                      <a:endParaRPr lang="en-IN" sz="1800" dirty="0">
                        <a:latin typeface="Times New Roman" pitchFamily="18" charset="0"/>
                        <a:cs typeface="Times New Roman" pitchFamily="18" charset="0"/>
                      </a:endParaRPr>
                    </a:p>
                  </a:txBody>
                  <a:tcPr/>
                </a:tc>
              </a:tr>
              <a:tr h="4621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kern="1200" dirty="0" smtClean="0">
                          <a:effectLst/>
                        </a:rPr>
                        <a:t>Automation cannot replace human intuition, inference, and inductive reasoning.</a:t>
                      </a:r>
                    </a:p>
                    <a:p>
                      <a:pPr algn="ctr"/>
                      <a:endParaRPr lang="en-IN" sz="1800"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kern="1200" dirty="0" smtClean="0">
                          <a:effectLst/>
                        </a:rPr>
                        <a:t>Running test manually is very time consuming job.</a:t>
                      </a:r>
                    </a:p>
                    <a:p>
                      <a:pPr algn="ctr"/>
                      <a:endParaRPr lang="en-IN" sz="1800" dirty="0">
                        <a:latin typeface="Times New Roman" pitchFamily="18" charset="0"/>
                        <a:cs typeface="Times New Roman" pitchFamily="18" charset="0"/>
                      </a:endParaRPr>
                    </a:p>
                  </a:txBody>
                  <a:tcPr/>
                </a:tc>
              </a:tr>
              <a:tr h="4621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kern="1200" dirty="0" smtClean="0">
                          <a:effectLst/>
                        </a:rPr>
                        <a:t>Automation testing cannot change course in the middle of a test run to examine something that had not been previously considered.</a:t>
                      </a:r>
                    </a:p>
                    <a:p>
                      <a:pPr algn="ctr"/>
                      <a:endParaRPr lang="en-IN" sz="1800"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kern="1200" dirty="0" smtClean="0">
                          <a:effectLst/>
                        </a:rPr>
                        <a:t>Regression Test cases are time consuming if it is manual testing.</a:t>
                      </a:r>
                    </a:p>
                    <a:p>
                      <a:pPr algn="ctr"/>
                      <a:endParaRPr lang="en-IN" sz="18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01778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580" y="-2157144"/>
            <a:ext cx="10934163" cy="8217634"/>
          </a:xfrm>
          <a:prstGeom prst="rect">
            <a:avLst/>
          </a:prstGeom>
        </p:spPr>
        <p:txBody>
          <a:bodyPr wrap="square">
            <a:spAutoFit/>
          </a:bodyPr>
          <a:lstStyle/>
          <a:p>
            <a:endParaRPr lang="en-IN" b="1" u="sng" dirty="0" smtClean="0"/>
          </a:p>
          <a:p>
            <a:endParaRPr lang="en-IN" b="1" u="sng" dirty="0"/>
          </a:p>
          <a:p>
            <a:endParaRPr lang="en-IN" b="1" u="sng" dirty="0" smtClean="0"/>
          </a:p>
          <a:p>
            <a:endParaRPr lang="en-IN" b="1" u="sng" dirty="0"/>
          </a:p>
          <a:p>
            <a:endParaRPr lang="en-IN" b="1" u="sng" dirty="0" smtClean="0"/>
          </a:p>
          <a:p>
            <a:endParaRPr lang="en-IN" b="1" u="sng" dirty="0"/>
          </a:p>
          <a:p>
            <a:endParaRPr lang="en-IN" b="1" u="sng" dirty="0" smtClean="0"/>
          </a:p>
          <a:p>
            <a:endParaRPr lang="en-IN" b="1" u="sng" dirty="0"/>
          </a:p>
          <a:p>
            <a:endParaRPr lang="en-IN" b="1" u="sng" dirty="0" smtClean="0"/>
          </a:p>
          <a:p>
            <a:r>
              <a:rPr lang="en-IN" sz="2000" b="1" u="sng" dirty="0" smtClean="0">
                <a:solidFill>
                  <a:srgbClr val="00B0F0"/>
                </a:solidFill>
                <a:effectLst/>
                <a:latin typeface="Times New Roman" pitchFamily="18" charset="0"/>
                <a:cs typeface="Times New Roman" pitchFamily="18" charset="0"/>
              </a:rPr>
              <a:t>Automation </a:t>
            </a:r>
            <a:r>
              <a:rPr lang="en-IN" sz="2000" b="1" u="sng" dirty="0">
                <a:solidFill>
                  <a:srgbClr val="00B0F0"/>
                </a:solidFill>
                <a:effectLst/>
                <a:latin typeface="Times New Roman" pitchFamily="18" charset="0"/>
                <a:cs typeface="Times New Roman" pitchFamily="18" charset="0"/>
              </a:rPr>
              <a:t>Testing :-</a:t>
            </a:r>
          </a:p>
          <a:p>
            <a:r>
              <a:rPr lang="en-IN" dirty="0"/>
              <a:t> </a:t>
            </a:r>
          </a:p>
          <a:p>
            <a:pPr algn="just"/>
            <a:r>
              <a:rPr lang="en-IN" dirty="0">
                <a:latin typeface="Times New Roman" pitchFamily="18" charset="0"/>
                <a:cs typeface="Times New Roman" pitchFamily="18" charset="0"/>
              </a:rPr>
              <a:t>Automation testing is a technique uses an application to implement entire life cycle of the software in less time and provides efficiency and effectiveness to the testing software.</a:t>
            </a:r>
          </a:p>
          <a:p>
            <a:pPr algn="just"/>
            <a:r>
              <a:rPr lang="en-IN" dirty="0">
                <a:latin typeface="Times New Roman" pitchFamily="18" charset="0"/>
                <a:cs typeface="Times New Roman" pitchFamily="18" charset="0"/>
              </a:rPr>
              <a:t>Automation testing is an Automatic technique where the tester writes scripts by own and uses suitable software to test the software. It is basically an automation process of a manual process. Like regression testing, Automation testing also used to test the application from load, performance and stress point of view.</a:t>
            </a:r>
          </a:p>
          <a:p>
            <a:pPr algn="just"/>
            <a:r>
              <a:rPr lang="en-IN" dirty="0">
                <a:latin typeface="Times New Roman" pitchFamily="18" charset="0"/>
                <a:cs typeface="Times New Roman" pitchFamily="18" charset="0"/>
              </a:rPr>
              <a:t>In other word, Automation testing uses automation tools to write and execute test cases, no manual involvement is required while executing an automated test suite. Usually, testers write test scripts and test cases using the automation tool and then group into test suites.</a:t>
            </a:r>
          </a:p>
          <a:p>
            <a:pPr algn="just"/>
            <a:r>
              <a:rPr lang="en-IN" dirty="0">
                <a:latin typeface="Times New Roman" pitchFamily="18" charset="0"/>
                <a:cs typeface="Times New Roman" pitchFamily="18" charset="0"/>
              </a:rPr>
              <a:t>The main goal of Automation testing is to increase the test efficiency and develop software value.</a:t>
            </a:r>
          </a:p>
          <a:p>
            <a:r>
              <a:rPr lang="en-IN" b="1" dirty="0">
                <a:latin typeface="Times New Roman" pitchFamily="18" charset="0"/>
                <a:cs typeface="Times New Roman" pitchFamily="18" charset="0"/>
              </a:rPr>
              <a:t> </a:t>
            </a:r>
            <a:endParaRPr lang="en-IN" dirty="0">
              <a:latin typeface="Times New Roman" pitchFamily="18" charset="0"/>
              <a:cs typeface="Times New Roman" pitchFamily="18" charset="0"/>
            </a:endParaRPr>
          </a:p>
          <a:p>
            <a:r>
              <a:rPr lang="en-IN" sz="2000" b="1" u="sng" dirty="0">
                <a:solidFill>
                  <a:srgbClr val="00B0F0"/>
                </a:solidFill>
                <a:effectLst/>
                <a:latin typeface="Times New Roman" pitchFamily="18" charset="0"/>
                <a:cs typeface="Times New Roman" pitchFamily="18" charset="0"/>
              </a:rPr>
              <a:t>Automation Testing Beats Manual Testing </a:t>
            </a:r>
            <a:r>
              <a:rPr lang="en-IN" sz="2000" b="1" u="sng" dirty="0" smtClean="0">
                <a:solidFill>
                  <a:srgbClr val="00B0F0"/>
                </a:solidFill>
                <a:effectLst/>
                <a:latin typeface="Times New Roman" pitchFamily="18" charset="0"/>
                <a:cs typeface="Times New Roman" pitchFamily="18" charset="0"/>
              </a:rPr>
              <a:t>:-</a:t>
            </a:r>
          </a:p>
          <a:p>
            <a:endParaRPr lang="en-IN" sz="2000" b="1" u="sng" dirty="0">
              <a:solidFill>
                <a:srgbClr val="00B0F0"/>
              </a:solidFill>
              <a:effectLst>
                <a:glow rad="139700">
                  <a:schemeClr val="accent3">
                    <a:satMod val="175000"/>
                    <a:alpha val="40000"/>
                  </a:schemeClr>
                </a:glow>
              </a:effectLst>
              <a:latin typeface="Times New Roman" pitchFamily="18" charset="0"/>
              <a:cs typeface="Times New Roman" pitchFamily="18" charset="0"/>
            </a:endParaRPr>
          </a:p>
          <a:p>
            <a:pPr algn="just"/>
            <a:r>
              <a:rPr lang="en-IN" dirty="0">
                <a:latin typeface="Times New Roman" pitchFamily="18" charset="0"/>
                <a:cs typeface="Times New Roman" pitchFamily="18" charset="0"/>
              </a:rPr>
              <a:t>There are various points where automation testing beats manual testing. These points are very important and strong where automation is feasible than manual.</a:t>
            </a:r>
          </a:p>
          <a:p>
            <a:pPr lvl="0" algn="just"/>
            <a:r>
              <a:rPr lang="en-US" dirty="0">
                <a:latin typeface="Times New Roman" pitchFamily="18" charset="0"/>
                <a:cs typeface="Times New Roman" pitchFamily="18" charset="0"/>
              </a:rPr>
              <a:t>Faster </a:t>
            </a:r>
            <a:r>
              <a:rPr lang="en-US" dirty="0" smtClean="0">
                <a:latin typeface="Times New Roman" pitchFamily="18" charset="0"/>
                <a:cs typeface="Times New Roman" pitchFamily="18" charset="0"/>
              </a:rPr>
              <a:t>Execution</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More Accurate </a:t>
            </a:r>
            <a:r>
              <a:rPr lang="en-US" dirty="0" smtClean="0">
                <a:latin typeface="Times New Roman" pitchFamily="18" charset="0"/>
                <a:cs typeface="Times New Roman" pitchFamily="18" charset="0"/>
              </a:rPr>
              <a:t>, Lesser </a:t>
            </a:r>
            <a:r>
              <a:rPr lang="en-US" dirty="0">
                <a:latin typeface="Times New Roman" pitchFamily="18" charset="0"/>
                <a:cs typeface="Times New Roman" pitchFamily="18" charset="0"/>
              </a:rPr>
              <a:t>Investment In Human </a:t>
            </a:r>
            <a:r>
              <a:rPr lang="en-US" dirty="0" smtClean="0">
                <a:latin typeface="Times New Roman" pitchFamily="18" charset="0"/>
                <a:cs typeface="Times New Roman" pitchFamily="18" charset="0"/>
              </a:rPr>
              <a:t>Resource</a:t>
            </a:r>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Supports </a:t>
            </a:r>
            <a:r>
              <a:rPr lang="en-US" dirty="0">
                <a:latin typeface="Times New Roman" pitchFamily="18" charset="0"/>
                <a:cs typeface="Times New Roman" pitchFamily="18" charset="0"/>
              </a:rPr>
              <a:t>Regression Testing </a:t>
            </a:r>
            <a:r>
              <a:rPr lang="en-US" dirty="0" smtClean="0">
                <a:latin typeface="Times New Roman" pitchFamily="18" charset="0"/>
                <a:cs typeface="Times New Roman" pitchFamily="18" charset="0"/>
              </a:rPr>
              <a:t>, Frequent Executions, </a:t>
            </a:r>
            <a:r>
              <a:rPr lang="en-IN" dirty="0">
                <a:latin typeface="Times New Roman" pitchFamily="18" charset="0"/>
                <a:cs typeface="Times New Roman" pitchFamily="18" charset="0"/>
              </a:rPr>
              <a:t> </a:t>
            </a:r>
            <a:r>
              <a:rPr lang="en-US" dirty="0" smtClean="0">
                <a:latin typeface="Times New Roman" pitchFamily="18" charset="0"/>
                <a:cs typeface="Times New Roman" pitchFamily="18" charset="0"/>
              </a:rPr>
              <a:t>Supports </a:t>
            </a:r>
            <a:r>
              <a:rPr lang="en-US" dirty="0">
                <a:latin typeface="Times New Roman" pitchFamily="18" charset="0"/>
                <a:cs typeface="Times New Roman" pitchFamily="18" charset="0"/>
              </a:rPr>
              <a:t>Light Out </a:t>
            </a:r>
            <a:r>
              <a:rPr lang="en-US" dirty="0" smtClean="0">
                <a:latin typeface="Times New Roman" pitchFamily="18" charset="0"/>
                <a:cs typeface="Times New Roman" pitchFamily="18" charset="0"/>
              </a:rPr>
              <a:t>Execution.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19170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804" y="398103"/>
            <a:ext cx="3869982" cy="369332"/>
          </a:xfrm>
          <a:prstGeom prst="rect">
            <a:avLst/>
          </a:prstGeom>
        </p:spPr>
        <p:txBody>
          <a:bodyPr wrap="square">
            <a:spAutoFit/>
          </a:bodyPr>
          <a:lstStyle/>
          <a:p>
            <a:r>
              <a:rPr lang="en-IN" b="1" u="sng" dirty="0">
                <a:solidFill>
                  <a:srgbClr val="00B0F0"/>
                </a:solidFill>
                <a:effectLst/>
                <a:latin typeface="Times New Roman" pitchFamily="18" charset="0"/>
                <a:cs typeface="Times New Roman" pitchFamily="18" charset="0"/>
              </a:rPr>
              <a:t>Automation Testing </a:t>
            </a:r>
            <a:r>
              <a:rPr lang="en-IN" b="1" u="sng" dirty="0" smtClean="0">
                <a:solidFill>
                  <a:srgbClr val="00B0F0"/>
                </a:solidFill>
                <a:effectLst/>
                <a:latin typeface="Times New Roman" pitchFamily="18" charset="0"/>
                <a:cs typeface="Times New Roman" pitchFamily="18" charset="0"/>
              </a:rPr>
              <a:t> Lifecycle:-</a:t>
            </a:r>
            <a:endParaRPr lang="en-IN" b="1" u="sng" dirty="0">
              <a:solidFill>
                <a:srgbClr val="00B0F0"/>
              </a:solidFill>
              <a:effectLst/>
              <a:latin typeface="Times New Roman" pitchFamily="18" charset="0"/>
              <a:cs typeface="Times New Roman" pitchFamily="18" charset="0"/>
            </a:endParaRPr>
          </a:p>
        </p:txBody>
      </p:sp>
      <p:sp>
        <p:nvSpPr>
          <p:cNvPr id="3" name="Rounded Rectangle 2"/>
          <p:cNvSpPr/>
          <p:nvPr/>
        </p:nvSpPr>
        <p:spPr>
          <a:xfrm>
            <a:off x="528033" y="1133341"/>
            <a:ext cx="4829578" cy="9659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latin typeface="Times New Roman" pitchFamily="18" charset="0"/>
                <a:cs typeface="Times New Roman" pitchFamily="18" charset="0"/>
              </a:rPr>
              <a:t>Requirement Gathering and Automation Feasibility Analysis</a:t>
            </a:r>
            <a:endParaRPr lang="en-IN" sz="2000" dirty="0">
              <a:latin typeface="Times New Roman" pitchFamily="18" charset="0"/>
              <a:cs typeface="Times New Roman" pitchFamily="18" charset="0"/>
            </a:endParaRPr>
          </a:p>
        </p:txBody>
      </p:sp>
      <p:sp>
        <p:nvSpPr>
          <p:cNvPr id="4" name="Rounded Rectangle 3"/>
          <p:cNvSpPr/>
          <p:nvPr/>
        </p:nvSpPr>
        <p:spPr>
          <a:xfrm>
            <a:off x="2472743" y="2313904"/>
            <a:ext cx="4829578" cy="9659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Strategy</a:t>
            </a:r>
            <a:r>
              <a:rPr lang="en-US" dirty="0" smtClean="0"/>
              <a:t> and Design</a:t>
            </a:r>
            <a:endParaRPr lang="en-IN" dirty="0"/>
          </a:p>
        </p:txBody>
      </p:sp>
      <p:sp>
        <p:nvSpPr>
          <p:cNvPr id="5" name="Rounded Rectangle 4"/>
          <p:cNvSpPr/>
          <p:nvPr/>
        </p:nvSpPr>
        <p:spPr>
          <a:xfrm>
            <a:off x="3741312" y="3563154"/>
            <a:ext cx="4829578" cy="9659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Scripting</a:t>
            </a:r>
            <a:r>
              <a:rPr lang="en-US" dirty="0" smtClean="0">
                <a:latin typeface="Times New Roman" pitchFamily="18" charset="0"/>
                <a:cs typeface="Times New Roman" pitchFamily="18" charset="0"/>
              </a:rPr>
              <a:t> and Dry Run</a:t>
            </a:r>
            <a:r>
              <a:rPr lang="en-US" dirty="0" smtClean="0"/>
              <a:t>	</a:t>
            </a:r>
            <a:endParaRPr lang="en-IN" dirty="0"/>
          </a:p>
        </p:txBody>
      </p:sp>
      <p:sp>
        <p:nvSpPr>
          <p:cNvPr id="6" name="Rounded Rectangle 5"/>
          <p:cNvSpPr/>
          <p:nvPr/>
        </p:nvSpPr>
        <p:spPr>
          <a:xfrm>
            <a:off x="6156101" y="4836016"/>
            <a:ext cx="4829578" cy="9659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Execution</a:t>
            </a:r>
            <a:r>
              <a:rPr lang="en-US" dirty="0" smtClean="0"/>
              <a:t> and Result Analysis</a:t>
            </a:r>
            <a:endParaRPr lang="en-IN" dirty="0"/>
          </a:p>
        </p:txBody>
      </p:sp>
      <p:sp>
        <p:nvSpPr>
          <p:cNvPr id="7" name="Curved Left Arrow 6"/>
          <p:cNvSpPr/>
          <p:nvPr/>
        </p:nvSpPr>
        <p:spPr>
          <a:xfrm>
            <a:off x="5357611" y="1616299"/>
            <a:ext cx="1120462" cy="697605"/>
          </a:xfrm>
          <a:prstGeom prst="curved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solidFill>
                <a:schemeClr val="tx1"/>
              </a:solidFill>
            </a:endParaRPr>
          </a:p>
        </p:txBody>
      </p:sp>
      <p:sp>
        <p:nvSpPr>
          <p:cNvPr id="9" name="Curved Left Arrow 8"/>
          <p:cNvSpPr/>
          <p:nvPr/>
        </p:nvSpPr>
        <p:spPr>
          <a:xfrm>
            <a:off x="7302321" y="2931017"/>
            <a:ext cx="1120462" cy="697605"/>
          </a:xfrm>
          <a:prstGeom prst="curved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solidFill>
                <a:schemeClr val="tx1"/>
              </a:solidFill>
            </a:endParaRPr>
          </a:p>
        </p:txBody>
      </p:sp>
      <p:sp>
        <p:nvSpPr>
          <p:cNvPr id="10" name="Curved Left Arrow 9"/>
          <p:cNvSpPr/>
          <p:nvPr/>
        </p:nvSpPr>
        <p:spPr>
          <a:xfrm>
            <a:off x="8570890" y="4180267"/>
            <a:ext cx="1120462" cy="697605"/>
          </a:xfrm>
          <a:prstGeom prst="curved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612294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4045" y="362428"/>
            <a:ext cx="10577848" cy="1261884"/>
          </a:xfrm>
          <a:prstGeom prst="rect">
            <a:avLst/>
          </a:prstGeom>
        </p:spPr>
        <p:txBody>
          <a:bodyPr wrap="square">
            <a:spAutoFit/>
          </a:bodyPr>
          <a:lstStyle/>
          <a:p>
            <a:r>
              <a:rPr lang="en-IN" b="1" u="sng" dirty="0">
                <a:solidFill>
                  <a:srgbClr val="00B0F0"/>
                </a:solidFill>
                <a:effectLst/>
                <a:latin typeface="Times New Roman" pitchFamily="18" charset="0"/>
                <a:cs typeface="Times New Roman" pitchFamily="18" charset="0"/>
              </a:rPr>
              <a:t>Selenium As An Automation Testing Tool :-</a:t>
            </a:r>
          </a:p>
          <a:p>
            <a:r>
              <a:rPr lang="en-IN" b="1" dirty="0"/>
              <a:t> </a:t>
            </a:r>
            <a:endParaRPr lang="en-IN" dirty="0"/>
          </a:p>
          <a:p>
            <a:pPr marL="342900" indent="-342900" algn="just">
              <a:buFont typeface="Wingdings" pitchFamily="2" charset="2"/>
              <a:buChar char="§"/>
            </a:pPr>
            <a:r>
              <a:rPr lang="en-IN" sz="2000" dirty="0">
                <a:latin typeface="Times New Roman" pitchFamily="18" charset="0"/>
                <a:cs typeface="Times New Roman" pitchFamily="18" charset="0"/>
              </a:rPr>
              <a:t>Selenium is a suite of software tools to automate web browsers.</a:t>
            </a:r>
          </a:p>
          <a:p>
            <a:pPr marL="342900" indent="-342900" algn="just">
              <a:buFont typeface="Wingdings" pitchFamily="2" charset="2"/>
              <a:buChar char="§"/>
            </a:pPr>
            <a:r>
              <a:rPr lang="en-IN" sz="2000" dirty="0">
                <a:latin typeface="Times New Roman" pitchFamily="18" charset="0"/>
                <a:cs typeface="Times New Roman" pitchFamily="18" charset="0"/>
              </a:rPr>
              <a:t>It is open source and mainly used for functional testing and regression testing.</a:t>
            </a:r>
          </a:p>
        </p:txBody>
      </p:sp>
      <p:pic>
        <p:nvPicPr>
          <p:cNvPr id="6" name="Picture 5" descr="Image result for browser images"/>
          <p:cNvPicPr/>
          <p:nvPr/>
        </p:nvPicPr>
        <p:blipFill>
          <a:blip r:embed="rId2">
            <a:extLst>
              <a:ext uri="{28A0092B-C50C-407E-A947-70E740481C1C}">
                <a14:useLocalDpi xmlns:a14="http://schemas.microsoft.com/office/drawing/2010/main" val="0"/>
              </a:ext>
            </a:extLst>
          </a:blip>
          <a:srcRect/>
          <a:stretch>
            <a:fillRect/>
          </a:stretch>
        </p:blipFill>
        <p:spPr bwMode="auto">
          <a:xfrm>
            <a:off x="3504794" y="1698078"/>
            <a:ext cx="4789200" cy="1779217"/>
          </a:xfrm>
          <a:prstGeom prst="rect">
            <a:avLst/>
          </a:prstGeom>
          <a:noFill/>
          <a:ln>
            <a:noFill/>
          </a:ln>
        </p:spPr>
      </p:pic>
      <p:sp>
        <p:nvSpPr>
          <p:cNvPr id="5" name="Rectangle 4"/>
          <p:cNvSpPr/>
          <p:nvPr/>
        </p:nvSpPr>
        <p:spPr>
          <a:xfrm>
            <a:off x="704045" y="3837904"/>
            <a:ext cx="10805373" cy="1631216"/>
          </a:xfrm>
          <a:prstGeom prst="rect">
            <a:avLst/>
          </a:prstGeom>
        </p:spPr>
        <p:txBody>
          <a:bodyPr wrap="square">
            <a:spAutoFit/>
          </a:bodyPr>
          <a:lstStyle/>
          <a:p>
            <a:pPr marL="342900" lvl="0" indent="-342900">
              <a:buFont typeface="Wingdings" pitchFamily="2" charset="2"/>
              <a:buChar char="§"/>
            </a:pPr>
            <a:r>
              <a:rPr lang="en-US" sz="2000" dirty="0">
                <a:latin typeface="Times New Roman" pitchFamily="18" charset="0"/>
                <a:cs typeface="Times New Roman" pitchFamily="18" charset="0"/>
              </a:rPr>
              <a:t>Supports different PL -&gt; Java, Python, C#, PHP, Ruby, Pearl, JavaScript</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342900" lvl="0" indent="-342900">
              <a:buFont typeface="Wingdings" pitchFamily="2" charset="2"/>
              <a:buChar char="§"/>
            </a:pPr>
            <a:r>
              <a:rPr lang="en-US" sz="2000" dirty="0">
                <a:latin typeface="Times New Roman" pitchFamily="18" charset="0"/>
                <a:cs typeface="Times New Roman" pitchFamily="18" charset="0"/>
              </a:rPr>
              <a:t>Supports different OS -&gt; Windows, Mac, Linux, </a:t>
            </a:r>
            <a:r>
              <a:rPr lang="en-US" sz="2000" dirty="0" err="1">
                <a:latin typeface="Times New Roman" pitchFamily="18" charset="0"/>
                <a:cs typeface="Times New Roman" pitchFamily="18" charset="0"/>
              </a:rPr>
              <a:t>iOs</a:t>
            </a:r>
            <a:r>
              <a:rPr lang="en-US" sz="2000" dirty="0">
                <a:latin typeface="Times New Roman" pitchFamily="18" charset="0"/>
                <a:cs typeface="Times New Roman" pitchFamily="18" charset="0"/>
              </a:rPr>
              <a:t>, Android</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342900" lvl="0" indent="-342900">
              <a:buFont typeface="Wingdings" pitchFamily="2" charset="2"/>
              <a:buChar char="§"/>
            </a:pPr>
            <a:r>
              <a:rPr lang="en-US" sz="2000" dirty="0">
                <a:latin typeface="Times New Roman" pitchFamily="18" charset="0"/>
                <a:cs typeface="Times New Roman" pitchFamily="18" charset="0"/>
              </a:rPr>
              <a:t>Supports different Browsers -&gt; IE, Firefox, Chrome, Safari, Opera.</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92613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63197812"/>
              </p:ext>
            </p:extLst>
          </p:nvPr>
        </p:nvGraphicFramePr>
        <p:xfrm>
          <a:off x="360606" y="373489"/>
          <a:ext cx="7972024" cy="5267457"/>
        </p:xfrm>
        <a:graphic>
          <a:graphicData uri="http://schemas.openxmlformats.org/drawingml/2006/table">
            <a:tbl>
              <a:tblPr firstRow="1" firstCol="1" bandRow="1">
                <a:tableStyleId>{616DA210-FB5B-4158-B5E0-FEB733F419BA}</a:tableStyleId>
              </a:tblPr>
              <a:tblGrid>
                <a:gridCol w="1992575"/>
                <a:gridCol w="1992575"/>
                <a:gridCol w="1993437"/>
                <a:gridCol w="1993437"/>
              </a:tblGrid>
              <a:tr h="270997">
                <a:tc>
                  <a:txBody>
                    <a:bodyPr/>
                    <a:lstStyle/>
                    <a:p>
                      <a:pPr marL="0" marR="0" algn="ctr">
                        <a:lnSpc>
                          <a:spcPts val="1680"/>
                        </a:lnSpc>
                        <a:spcBef>
                          <a:spcPts val="0"/>
                        </a:spcBef>
                        <a:spcAft>
                          <a:spcPts val="1000"/>
                        </a:spcAft>
                      </a:pPr>
                      <a:r>
                        <a:rPr lang="en-IN" sz="2000" dirty="0">
                          <a:effectLst/>
                          <a:latin typeface="Times New Roman" pitchFamily="18" charset="0"/>
                          <a:cs typeface="Times New Roman" pitchFamily="18" charset="0"/>
                        </a:rPr>
                        <a:t>Features</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UFT</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IBM RIT</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Selenium</a:t>
                      </a:r>
                      <a:endParaRPr lang="en-IN" sz="2000">
                        <a:effectLst/>
                        <a:latin typeface="Times New Roman" pitchFamily="18" charset="0"/>
                        <a:ea typeface="Calibri"/>
                        <a:cs typeface="Times New Roman" pitchFamily="18" charset="0"/>
                      </a:endParaRPr>
                    </a:p>
                  </a:txBody>
                  <a:tcPr marL="68580" marR="68580" marT="0" marB="0" anchor="ctr"/>
                </a:tc>
              </a:tr>
              <a:tr h="270997">
                <a:tc>
                  <a:txBody>
                    <a:bodyPr/>
                    <a:lstStyle/>
                    <a:p>
                      <a:pPr marL="0" marR="0" algn="ctr">
                        <a:lnSpc>
                          <a:spcPts val="1680"/>
                        </a:lnSpc>
                        <a:spcBef>
                          <a:spcPts val="0"/>
                        </a:spcBef>
                        <a:spcAft>
                          <a:spcPts val="1000"/>
                        </a:spcAft>
                      </a:pPr>
                      <a:r>
                        <a:rPr lang="en-IN" sz="2000" dirty="0">
                          <a:effectLst/>
                          <a:latin typeface="Times New Roman" pitchFamily="18" charset="0"/>
                          <a:cs typeface="Times New Roman" pitchFamily="18" charset="0"/>
                        </a:rPr>
                        <a:t>Licence</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Required</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Required</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Open Source</a:t>
                      </a:r>
                      <a:endParaRPr lang="en-IN" sz="2000">
                        <a:effectLst/>
                        <a:latin typeface="Times New Roman" pitchFamily="18" charset="0"/>
                        <a:ea typeface="Calibri"/>
                        <a:cs typeface="Times New Roman" pitchFamily="18" charset="0"/>
                      </a:endParaRPr>
                    </a:p>
                  </a:txBody>
                  <a:tcPr marL="68580" marR="68580" marT="0" marB="0" anchor="ctr"/>
                </a:tc>
              </a:tr>
              <a:tr h="270997">
                <a:tc>
                  <a:txBody>
                    <a:bodyPr/>
                    <a:lstStyle/>
                    <a:p>
                      <a:pPr marL="0" marR="0" algn="ctr">
                        <a:lnSpc>
                          <a:spcPts val="1680"/>
                        </a:lnSpc>
                        <a:spcBef>
                          <a:spcPts val="0"/>
                        </a:spcBef>
                        <a:spcAft>
                          <a:spcPts val="1000"/>
                        </a:spcAft>
                      </a:pPr>
                      <a:r>
                        <a:rPr lang="en-IN" sz="2000" dirty="0">
                          <a:effectLst/>
                          <a:latin typeface="Times New Roman" pitchFamily="18" charset="0"/>
                          <a:cs typeface="Times New Roman" pitchFamily="18" charset="0"/>
                        </a:rPr>
                        <a:t>Cost</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High</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High</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Less</a:t>
                      </a:r>
                      <a:endParaRPr lang="en-IN" sz="2000">
                        <a:effectLst/>
                        <a:latin typeface="Times New Roman" pitchFamily="18" charset="0"/>
                        <a:ea typeface="Calibri"/>
                        <a:cs typeface="Times New Roman" pitchFamily="18" charset="0"/>
                      </a:endParaRPr>
                    </a:p>
                  </a:txBody>
                  <a:tcPr marL="68580" marR="68580" marT="0" marB="0" anchor="ctr"/>
                </a:tc>
              </a:tr>
              <a:tr h="552768">
                <a:tc>
                  <a:txBody>
                    <a:bodyPr/>
                    <a:lstStyle/>
                    <a:p>
                      <a:pPr marL="0" marR="0" algn="ctr">
                        <a:lnSpc>
                          <a:spcPts val="1680"/>
                        </a:lnSpc>
                        <a:spcBef>
                          <a:spcPts val="0"/>
                        </a:spcBef>
                        <a:spcAft>
                          <a:spcPts val="1000"/>
                        </a:spcAft>
                      </a:pPr>
                      <a:r>
                        <a:rPr lang="en-IN" sz="2000" dirty="0">
                          <a:effectLst/>
                          <a:latin typeface="Times New Roman" pitchFamily="18" charset="0"/>
                          <a:cs typeface="Times New Roman" pitchFamily="18" charset="0"/>
                        </a:rPr>
                        <a:t>Customer Support</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dirty="0">
                          <a:effectLst/>
                          <a:latin typeface="Times New Roman" pitchFamily="18" charset="0"/>
                          <a:cs typeface="Times New Roman" pitchFamily="18" charset="0"/>
                        </a:rPr>
                        <a:t>Dedicated HP Support</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Dedicated IBM Support</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Open Source Community</a:t>
                      </a:r>
                      <a:endParaRPr lang="en-IN" sz="2000">
                        <a:effectLst/>
                        <a:latin typeface="Times New Roman" pitchFamily="18" charset="0"/>
                        <a:ea typeface="Calibri"/>
                        <a:cs typeface="Times New Roman" pitchFamily="18" charset="0"/>
                      </a:endParaRPr>
                    </a:p>
                  </a:txBody>
                  <a:tcPr marL="68580" marR="68580" marT="0" marB="0" anchor="ctr"/>
                </a:tc>
              </a:tr>
              <a:tr h="1116310">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Hardware Consumption during script execution</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dirty="0">
                          <a:effectLst/>
                          <a:latin typeface="Times New Roman" pitchFamily="18" charset="0"/>
                          <a:cs typeface="Times New Roman" pitchFamily="18" charset="0"/>
                        </a:rPr>
                        <a:t>High</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High</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Low</a:t>
                      </a:r>
                      <a:endParaRPr lang="en-IN" sz="2000">
                        <a:effectLst/>
                        <a:latin typeface="Times New Roman" pitchFamily="18" charset="0"/>
                        <a:ea typeface="Calibri"/>
                        <a:cs typeface="Times New Roman" pitchFamily="18" charset="0"/>
                      </a:endParaRPr>
                    </a:p>
                  </a:txBody>
                  <a:tcPr marL="68580" marR="68580" marT="0" marB="0" anchor="ctr"/>
                </a:tc>
              </a:tr>
              <a:tr h="1679852">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Coding Experience</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dirty="0">
                          <a:effectLst/>
                          <a:latin typeface="Times New Roman" pitchFamily="18" charset="0"/>
                          <a:cs typeface="Times New Roman" pitchFamily="18" charset="0"/>
                        </a:rPr>
                        <a:t>Not much</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dirty="0">
                          <a:effectLst/>
                          <a:latin typeface="Times New Roman" pitchFamily="18" charset="0"/>
                          <a:cs typeface="Times New Roman" pitchFamily="18" charset="0"/>
                        </a:rPr>
                        <a:t>Required</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Should be very good along with technical capabilities of integrating framework.</a:t>
                      </a:r>
                      <a:endParaRPr lang="en-IN" sz="2000">
                        <a:effectLst/>
                        <a:latin typeface="Times New Roman" pitchFamily="18" charset="0"/>
                        <a:ea typeface="Calibri"/>
                        <a:cs typeface="Times New Roman" pitchFamily="18" charset="0"/>
                      </a:endParaRPr>
                    </a:p>
                  </a:txBody>
                  <a:tcPr marL="68580" marR="68580" marT="0" marB="0" anchor="ctr"/>
                </a:tc>
              </a:tr>
              <a:tr h="552768">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Environment Support</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Only for windows</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dirty="0">
                          <a:effectLst/>
                          <a:latin typeface="Times New Roman" pitchFamily="18" charset="0"/>
                          <a:cs typeface="Times New Roman" pitchFamily="18" charset="0"/>
                        </a:rPr>
                        <a:t>Only for windows</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dirty="0">
                          <a:effectLst/>
                          <a:latin typeface="Times New Roman" pitchFamily="18" charset="0"/>
                          <a:cs typeface="Times New Roman" pitchFamily="18" charset="0"/>
                        </a:rPr>
                        <a:t>Any OS</a:t>
                      </a:r>
                      <a:endParaRPr lang="en-IN" sz="2000" dirty="0">
                        <a:effectLst/>
                        <a:latin typeface="Times New Roman" pitchFamily="18" charset="0"/>
                        <a:ea typeface="Calibri"/>
                        <a:cs typeface="Times New Roman" pitchFamily="18" charset="0"/>
                      </a:endParaRPr>
                    </a:p>
                  </a:txBody>
                  <a:tcPr marL="68580" marR="68580" marT="0" marB="0" anchor="ctr"/>
                </a:tc>
              </a:tr>
              <a:tr h="552768">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Language Support</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VB Script</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Java and C#</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dirty="0">
                          <a:effectLst/>
                          <a:latin typeface="Times New Roman" pitchFamily="18" charset="0"/>
                          <a:cs typeface="Times New Roman" pitchFamily="18" charset="0"/>
                        </a:rPr>
                        <a:t>Any PL</a:t>
                      </a:r>
                      <a:endParaRPr lang="en-IN" sz="2000" dirty="0">
                        <a:effectLst/>
                        <a:latin typeface="Times New Roman" pitchFamily="18" charset="0"/>
                        <a:ea typeface="Calibri"/>
                        <a:cs typeface="Times New Roman" pitchFamily="18" charset="0"/>
                      </a:endParaRPr>
                    </a:p>
                  </a:txBody>
                  <a:tcPr marL="68580" marR="68580" marT="0" marB="0" anchor="ctr"/>
                </a:tc>
              </a:tr>
            </a:tbl>
          </a:graphicData>
        </a:graphic>
      </p:graphicFrame>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3374" y="417759"/>
            <a:ext cx="3537774" cy="242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6111" y="3628020"/>
            <a:ext cx="3385037" cy="1143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1726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185" y="540912"/>
            <a:ext cx="10844011" cy="4031873"/>
          </a:xfrm>
          <a:prstGeom prst="rect">
            <a:avLst/>
          </a:prstGeom>
        </p:spPr>
        <p:txBody>
          <a:bodyPr wrap="square">
            <a:spAutoFit/>
          </a:bodyPr>
          <a:lstStyle/>
          <a:p>
            <a:r>
              <a:rPr lang="en-IN" sz="2000" b="1" i="1" u="sng" dirty="0">
                <a:solidFill>
                  <a:srgbClr val="00B0F0"/>
                </a:solidFill>
                <a:effectLst/>
                <a:latin typeface="Times New Roman" pitchFamily="18" charset="0"/>
                <a:cs typeface="Times New Roman" pitchFamily="18" charset="0"/>
              </a:rPr>
              <a:t>SCOPE OF THE </a:t>
            </a:r>
            <a:r>
              <a:rPr lang="en-IN" sz="2000" b="1" i="1" u="sng" dirty="0" smtClean="0">
                <a:solidFill>
                  <a:srgbClr val="00B0F0"/>
                </a:solidFill>
                <a:effectLst/>
                <a:latin typeface="Times New Roman" pitchFamily="18" charset="0"/>
                <a:cs typeface="Times New Roman" pitchFamily="18" charset="0"/>
              </a:rPr>
              <a:t>PROJECT :-</a:t>
            </a:r>
            <a:endParaRPr lang="en-IN" sz="2000" b="1" u="sng" dirty="0">
              <a:solidFill>
                <a:srgbClr val="00B0F0"/>
              </a:solidFill>
              <a:effectLst/>
              <a:latin typeface="Times New Roman" pitchFamily="18" charset="0"/>
              <a:cs typeface="Times New Roman" pitchFamily="18" charset="0"/>
            </a:endParaRPr>
          </a:p>
          <a:p>
            <a:r>
              <a:rPr lang="en-IN" b="1" i="1" u="sng" dirty="0"/>
              <a:t/>
            </a:r>
            <a:br>
              <a:rPr lang="en-IN" b="1" i="1" u="sng" dirty="0"/>
            </a:br>
            <a:endParaRPr lang="en-IN" dirty="0"/>
          </a:p>
          <a:p>
            <a:r>
              <a:rPr lang="en-IN" sz="2000" dirty="0">
                <a:latin typeface="Times New Roman" pitchFamily="18" charset="0"/>
                <a:cs typeface="Times New Roman" pitchFamily="18" charset="0"/>
              </a:rPr>
              <a:t>Testing Fundamentals covers all the topics related to testing so the end user or document reader can get an easy idea about Testing Concepts and its fundamentals</a:t>
            </a:r>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Our aim is to give an detailed idea and information about each and every part of testing from basics to advance. So anyone become expert in Testing Environment. </a:t>
            </a:r>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It covers every topic, definition of testing and its types. As well as it contains information about Test Data, Test Cases, Test Scripts etc</a:t>
            </a:r>
            <a:r>
              <a:rPr lang="en-IN" sz="2000" dirty="0" smtClean="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It has wide scope and best for a new comer.</a:t>
            </a:r>
          </a:p>
        </p:txBody>
      </p:sp>
    </p:spTree>
    <p:extLst>
      <p:ext uri="{BB962C8B-B14F-4D97-AF65-F5344CB8AC3E}">
        <p14:creationId xmlns:p14="http://schemas.microsoft.com/office/powerpoint/2010/main" val="4005155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5511" y="425270"/>
            <a:ext cx="3482864" cy="5383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72224" y="425270"/>
            <a:ext cx="8027831" cy="5601533"/>
          </a:xfrm>
          <a:prstGeom prst="rect">
            <a:avLst/>
          </a:prstGeom>
        </p:spPr>
        <p:txBody>
          <a:bodyPr wrap="square">
            <a:spAutoFit/>
          </a:bodyPr>
          <a:lstStyle/>
          <a:p>
            <a:r>
              <a:rPr lang="en-IN" sz="2000" b="1" u="sng" dirty="0">
                <a:solidFill>
                  <a:srgbClr val="00B0F0"/>
                </a:solidFill>
                <a:effectLst/>
                <a:latin typeface="Times New Roman" pitchFamily="18" charset="0"/>
                <a:cs typeface="Times New Roman" pitchFamily="18" charset="0"/>
              </a:rPr>
              <a:t>What Is Selenium </a:t>
            </a:r>
            <a:r>
              <a:rPr lang="en-IN" sz="2000" b="1" u="sng" dirty="0" err="1">
                <a:solidFill>
                  <a:srgbClr val="00B0F0"/>
                </a:solidFill>
                <a:effectLst/>
                <a:latin typeface="Times New Roman" pitchFamily="18" charset="0"/>
                <a:cs typeface="Times New Roman" pitchFamily="18" charset="0"/>
              </a:rPr>
              <a:t>WebDriver</a:t>
            </a:r>
            <a:r>
              <a:rPr lang="en-IN" sz="2000" b="1" u="sng" dirty="0">
                <a:solidFill>
                  <a:srgbClr val="00B0F0"/>
                </a:solidFill>
                <a:effectLst/>
                <a:latin typeface="Times New Roman" pitchFamily="18" charset="0"/>
                <a:cs typeface="Times New Roman" pitchFamily="18" charset="0"/>
              </a:rPr>
              <a:t>:-</a:t>
            </a:r>
            <a:endParaRPr lang="en-IN" sz="2000" dirty="0">
              <a:solidFill>
                <a:srgbClr val="00B0F0"/>
              </a:solidFill>
              <a:effectLst/>
              <a:latin typeface="Times New Roman" pitchFamily="18" charset="0"/>
              <a:cs typeface="Times New Roman" pitchFamily="18" charset="0"/>
            </a:endParaRPr>
          </a:p>
          <a:p>
            <a:r>
              <a:rPr lang="en-IN" b="1" dirty="0"/>
              <a:t> </a:t>
            </a:r>
            <a:endParaRPr lang="en-IN" dirty="0"/>
          </a:p>
          <a:p>
            <a:pPr marL="285750" lvl="0" indent="-285750" algn="just">
              <a:buFont typeface="Wingdings" pitchFamily="2" charset="2"/>
              <a:buChar char="q"/>
            </a:pPr>
            <a:r>
              <a:rPr lang="en-US" sz="2000" dirty="0">
                <a:latin typeface="Times New Roman" pitchFamily="18" charset="0"/>
                <a:cs typeface="Times New Roman" pitchFamily="18" charset="0"/>
              </a:rPr>
              <a:t>Selenium </a:t>
            </a:r>
            <a:r>
              <a:rPr lang="en-US" sz="2000" dirty="0" err="1">
                <a:latin typeface="Times New Roman" pitchFamily="18" charset="0"/>
                <a:cs typeface="Times New Roman" pitchFamily="18" charset="0"/>
              </a:rPr>
              <a:t>WebDriver</a:t>
            </a:r>
            <a:r>
              <a:rPr lang="en-US" sz="2000" dirty="0">
                <a:latin typeface="Times New Roman" pitchFamily="18" charset="0"/>
                <a:cs typeface="Times New Roman" pitchFamily="18" charset="0"/>
              </a:rPr>
              <a:t> is a programming interface to create and execute test cases.</a:t>
            </a:r>
            <a:endParaRPr lang="en-IN"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a:p>
            <a:pPr marL="285750" lvl="0" indent="-285750" algn="just">
              <a:buFont typeface="Wingdings" pitchFamily="2" charset="2"/>
              <a:buChar char="q"/>
            </a:pPr>
            <a:r>
              <a:rPr lang="en-US" sz="2000" dirty="0">
                <a:latin typeface="Times New Roman" pitchFamily="18" charset="0"/>
                <a:cs typeface="Times New Roman" pitchFamily="18" charset="0"/>
              </a:rPr>
              <a:t>Test cases are created and executed using Element Locators/ Object Locators/ </a:t>
            </a:r>
            <a:r>
              <a:rPr lang="en-US" sz="2000" dirty="0" err="1">
                <a:latin typeface="Times New Roman" pitchFamily="18" charset="0"/>
                <a:cs typeface="Times New Roman" pitchFamily="18" charset="0"/>
              </a:rPr>
              <a:t>WebDriver</a:t>
            </a:r>
            <a:r>
              <a:rPr lang="en-US" sz="2000" dirty="0">
                <a:latin typeface="Times New Roman" pitchFamily="18" charset="0"/>
                <a:cs typeface="Times New Roman" pitchFamily="18" charset="0"/>
              </a:rPr>
              <a:t> methods.</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285750" lvl="0" indent="-285750" algn="just">
              <a:buFont typeface="Wingdings" pitchFamily="2" charset="2"/>
              <a:buChar char="q"/>
            </a:pPr>
            <a:r>
              <a:rPr lang="en-US" sz="2000" dirty="0">
                <a:latin typeface="Times New Roman" pitchFamily="18" charset="0"/>
                <a:cs typeface="Times New Roman" pitchFamily="18" charset="0"/>
              </a:rPr>
              <a:t>Selenium </a:t>
            </a:r>
            <a:r>
              <a:rPr lang="en-US" sz="2000" dirty="0" err="1">
                <a:latin typeface="Times New Roman" pitchFamily="18" charset="0"/>
                <a:cs typeface="Times New Roman" pitchFamily="18" charset="0"/>
              </a:rPr>
              <a:t>WebDriver</a:t>
            </a:r>
            <a:r>
              <a:rPr lang="en-US" sz="2000" dirty="0">
                <a:latin typeface="Times New Roman" pitchFamily="18" charset="0"/>
                <a:cs typeface="Times New Roman" pitchFamily="18" charset="0"/>
              </a:rPr>
              <a:t> has only a programming interface; not IDE</a:t>
            </a:r>
            <a:endParaRPr lang="en-IN"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285750" lvl="0" indent="-285750" algn="just">
              <a:buFont typeface="Wingdings" pitchFamily="2" charset="2"/>
              <a:buChar char="q"/>
            </a:pPr>
            <a:r>
              <a:rPr lang="en-US" sz="2000" dirty="0">
                <a:latin typeface="Times New Roman" pitchFamily="18" charset="0"/>
                <a:cs typeface="Times New Roman" pitchFamily="18" charset="0"/>
              </a:rPr>
              <a:t>Fast as it interact with directly browser.</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285750" lvl="0" indent="-285750" algn="just">
              <a:buFont typeface="Wingdings" pitchFamily="2" charset="2"/>
              <a:buChar char="q"/>
            </a:pPr>
            <a:r>
              <a:rPr lang="en-US" sz="2000" dirty="0">
                <a:latin typeface="Times New Roman" pitchFamily="18" charset="0"/>
                <a:cs typeface="Times New Roman" pitchFamily="18" charset="0"/>
              </a:rPr>
              <a:t>Each browser has its own driver on which the application runs. Selenium </a:t>
            </a:r>
            <a:r>
              <a:rPr lang="en-US" sz="2000" dirty="0" err="1">
                <a:latin typeface="Times New Roman" pitchFamily="18" charset="0"/>
                <a:cs typeface="Times New Roman" pitchFamily="18" charset="0"/>
              </a:rPr>
              <a:t>webdriver</a:t>
            </a:r>
            <a:r>
              <a:rPr lang="en-US" sz="2000" dirty="0">
                <a:latin typeface="Times New Roman" pitchFamily="18" charset="0"/>
                <a:cs typeface="Times New Roman" pitchFamily="18" charset="0"/>
              </a:rPr>
              <a:t> makes direct calls to the browser.</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62561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9098" y="-195768"/>
            <a:ext cx="9865215" cy="5663089"/>
          </a:xfrm>
          <a:prstGeom prst="rect">
            <a:avLst/>
          </a:prstGeom>
        </p:spPr>
        <p:txBody>
          <a:bodyPr wrap="square">
            <a:spAutoFit/>
          </a:bodyPr>
          <a:lstStyle/>
          <a:p>
            <a:endParaRPr lang="en-IN" b="1" u="sng" dirty="0" smtClean="0"/>
          </a:p>
          <a:p>
            <a:endParaRPr lang="en-IN" b="1" u="sng" dirty="0"/>
          </a:p>
          <a:p>
            <a:endParaRPr lang="en-IN" b="1" u="sng" dirty="0" smtClean="0"/>
          </a:p>
          <a:p>
            <a:r>
              <a:rPr lang="en-IN" sz="2000" b="1" u="sng" dirty="0" smtClean="0">
                <a:solidFill>
                  <a:srgbClr val="00B0F0"/>
                </a:solidFill>
                <a:effectLst/>
                <a:latin typeface="Times New Roman" pitchFamily="18" charset="0"/>
                <a:cs typeface="Times New Roman" pitchFamily="18" charset="0"/>
              </a:rPr>
              <a:t>Cucumber </a:t>
            </a:r>
            <a:r>
              <a:rPr lang="en-IN" sz="2000" b="1" u="sng" dirty="0">
                <a:solidFill>
                  <a:srgbClr val="00B0F0"/>
                </a:solidFill>
                <a:effectLst/>
                <a:latin typeface="Times New Roman" pitchFamily="18" charset="0"/>
                <a:cs typeface="Times New Roman" pitchFamily="18" charset="0"/>
              </a:rPr>
              <a:t>Framework :-</a:t>
            </a:r>
            <a:endParaRPr lang="en-IN" sz="2000" dirty="0">
              <a:solidFill>
                <a:srgbClr val="00B0F0"/>
              </a:solidFill>
              <a:effectLst/>
              <a:latin typeface="Times New Roman" pitchFamily="18" charset="0"/>
              <a:cs typeface="Times New Roman" pitchFamily="18" charset="0"/>
            </a:endParaRPr>
          </a:p>
          <a:p>
            <a:r>
              <a:rPr lang="en-IN" b="1" dirty="0"/>
              <a:t> </a:t>
            </a:r>
            <a:endParaRPr lang="en-IN" dirty="0"/>
          </a:p>
          <a:p>
            <a:pPr algn="just"/>
            <a:r>
              <a:rPr lang="en-IN" dirty="0">
                <a:latin typeface="Times New Roman" pitchFamily="18" charset="0"/>
                <a:cs typeface="Times New Roman" pitchFamily="18" charset="0"/>
              </a:rPr>
              <a:t>Cucumber is a testing tool that supports “</a:t>
            </a:r>
            <a:r>
              <a:rPr lang="en-IN" b="1" dirty="0" smtClean="0">
                <a:latin typeface="Times New Roman" pitchFamily="18" charset="0"/>
                <a:cs typeface="Times New Roman" pitchFamily="18" charset="0"/>
              </a:rPr>
              <a:t>Behaviour </a:t>
            </a:r>
            <a:r>
              <a:rPr lang="en-IN" b="1" dirty="0">
                <a:latin typeface="Times New Roman" pitchFamily="18" charset="0"/>
                <a:cs typeface="Times New Roman" pitchFamily="18" charset="0"/>
              </a:rPr>
              <a:t>Driven Development (BDD)</a:t>
            </a:r>
            <a:r>
              <a:rPr lang="en-IN" dirty="0">
                <a:latin typeface="Times New Roman" pitchFamily="18" charset="0"/>
                <a:cs typeface="Times New Roman" pitchFamily="18" charset="0"/>
              </a:rPr>
              <a:t>”  framework.  It defines application  </a:t>
            </a:r>
            <a:r>
              <a:rPr lang="en-IN" dirty="0" smtClean="0">
                <a:latin typeface="Times New Roman" pitchFamily="18" charset="0"/>
                <a:cs typeface="Times New Roman" pitchFamily="18" charset="0"/>
              </a:rPr>
              <a:t>behaviour </a:t>
            </a:r>
            <a:r>
              <a:rPr lang="en-IN" dirty="0">
                <a:latin typeface="Times New Roman" pitchFamily="18" charset="0"/>
                <a:cs typeface="Times New Roman" pitchFamily="18" charset="0"/>
              </a:rPr>
              <a:t>using simple English text, defined by a language called Gherkin</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endParaRPr lang="en-IN" b="1" dirty="0" smtClean="0"/>
          </a:p>
          <a:p>
            <a:endParaRPr lang="en-IN" b="1" dirty="0"/>
          </a:p>
          <a:p>
            <a:r>
              <a:rPr lang="en-IN" b="1" dirty="0"/>
              <a:t> </a:t>
            </a:r>
            <a:endParaRPr lang="en-IN" dirty="0"/>
          </a:p>
          <a:p>
            <a:r>
              <a:rPr lang="en-IN" sz="2000" b="1" u="sng" dirty="0">
                <a:solidFill>
                  <a:srgbClr val="00B0F0"/>
                </a:solidFill>
                <a:effectLst/>
                <a:latin typeface="Times New Roman" pitchFamily="18" charset="0"/>
                <a:cs typeface="Times New Roman" pitchFamily="18" charset="0"/>
              </a:rPr>
              <a:t>Advantages Of Cucumber Framework :-</a:t>
            </a:r>
          </a:p>
          <a:p>
            <a:pPr marL="342900" lvl="0" indent="-342900" algn="just">
              <a:buFont typeface="Wingdings" pitchFamily="2" charset="2"/>
              <a:buChar char="§"/>
            </a:pPr>
            <a:endParaRPr lang="en-IN" sz="2000" dirty="0" smtClean="0">
              <a:latin typeface="Times New Roman" pitchFamily="18" charset="0"/>
              <a:cs typeface="Times New Roman" pitchFamily="18" charset="0"/>
            </a:endParaRPr>
          </a:p>
          <a:p>
            <a:pPr marL="342900" lvl="0" indent="-342900" algn="just">
              <a:buFont typeface="Wingdings" pitchFamily="2" charset="2"/>
              <a:buChar char="§"/>
            </a:pPr>
            <a:r>
              <a:rPr lang="en-IN" sz="2000" dirty="0" smtClean="0">
                <a:latin typeface="Times New Roman" pitchFamily="18" charset="0"/>
                <a:cs typeface="Times New Roman" pitchFamily="18" charset="0"/>
              </a:rPr>
              <a:t>Cucumber </a:t>
            </a:r>
            <a:r>
              <a:rPr lang="en-IN" sz="2000" dirty="0">
                <a:latin typeface="Times New Roman" pitchFamily="18" charset="0"/>
                <a:cs typeface="Times New Roman" pitchFamily="18" charset="0"/>
              </a:rPr>
              <a:t>supports different languages like Java.net and Ruby.</a:t>
            </a:r>
          </a:p>
          <a:p>
            <a:pPr marL="342900" lvl="0" indent="-342900" algn="just">
              <a:buFont typeface="Wingdings" pitchFamily="2" charset="2"/>
              <a:buChar char="§"/>
            </a:pPr>
            <a:r>
              <a:rPr lang="en-IN" sz="2000" dirty="0">
                <a:latin typeface="Times New Roman" pitchFamily="18" charset="0"/>
                <a:cs typeface="Times New Roman" pitchFamily="18" charset="0"/>
              </a:rPr>
              <a:t>It acts as a bridge between the business and technical language. We can accomplish this by creating a test case in plain English text.</a:t>
            </a:r>
          </a:p>
          <a:p>
            <a:pPr marL="342900" lvl="0" indent="-342900" algn="just">
              <a:buFont typeface="Wingdings" pitchFamily="2" charset="2"/>
              <a:buChar char="§"/>
            </a:pPr>
            <a:r>
              <a:rPr lang="en-IN" sz="2000" dirty="0">
                <a:latin typeface="Times New Roman" pitchFamily="18" charset="0"/>
                <a:cs typeface="Times New Roman" pitchFamily="18" charset="0"/>
              </a:rPr>
              <a:t>It allows the test script to be written without knowledge of any code, it allows the involvement of non-programmers as well.</a:t>
            </a:r>
          </a:p>
          <a:p>
            <a:pPr marL="342900" lvl="0" indent="-342900" algn="just">
              <a:buFont typeface="Wingdings" pitchFamily="2" charset="2"/>
              <a:buChar char="§"/>
            </a:pPr>
            <a:r>
              <a:rPr lang="en-IN" sz="2000" dirty="0">
                <a:latin typeface="Times New Roman" pitchFamily="18" charset="0"/>
                <a:cs typeface="Times New Roman" pitchFamily="18" charset="0"/>
              </a:rPr>
              <a:t>It serves the purpose of end-to-end test framework unlike other tools.</a:t>
            </a:r>
          </a:p>
          <a:p>
            <a:pPr marL="342900" lvl="0" indent="-342900" algn="just">
              <a:buFont typeface="Wingdings" pitchFamily="2" charset="2"/>
              <a:buChar char="§"/>
            </a:pPr>
            <a:r>
              <a:rPr lang="en-IN" sz="2000" dirty="0">
                <a:latin typeface="Times New Roman" pitchFamily="18" charset="0"/>
                <a:cs typeface="Times New Roman" pitchFamily="18" charset="0"/>
              </a:rPr>
              <a:t>Due to simple test script architecture, Cucumber provides code reusability.</a:t>
            </a:r>
          </a:p>
        </p:txBody>
      </p:sp>
      <p:graphicFrame>
        <p:nvGraphicFramePr>
          <p:cNvPr id="3" name="Object 2"/>
          <p:cNvGraphicFramePr>
            <a:graphicFrameLocks noChangeAspect="1"/>
          </p:cNvGraphicFramePr>
          <p:nvPr>
            <p:extLst>
              <p:ext uri="{D42A27DB-BD31-4B8C-83A1-F6EECF244321}">
                <p14:modId xmlns:p14="http://schemas.microsoft.com/office/powerpoint/2010/main" val="2625328081"/>
              </p:ext>
            </p:extLst>
          </p:nvPr>
        </p:nvGraphicFramePr>
        <p:xfrm>
          <a:off x="10254343" y="2040164"/>
          <a:ext cx="914400" cy="771525"/>
        </p:xfrm>
        <a:graphic>
          <a:graphicData uri="http://schemas.openxmlformats.org/presentationml/2006/ole">
            <mc:AlternateContent xmlns:mc="http://schemas.openxmlformats.org/markup-compatibility/2006">
              <mc:Choice xmlns:v="urn:schemas-microsoft-com:vml" Requires="v">
                <p:oleObj spid="_x0000_s2066"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10254343" y="2040164"/>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461640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ample - Java EE - AutomationTesting/src/CustomerDetails.feature - Eclips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2873932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701" y="-910649"/>
            <a:ext cx="11178861" cy="6647974"/>
          </a:xfrm>
          <a:prstGeom prst="rect">
            <a:avLst/>
          </a:prstGeom>
        </p:spPr>
        <p:txBody>
          <a:bodyPr wrap="square">
            <a:spAutoFit/>
          </a:bodyPr>
          <a:lstStyle/>
          <a:p>
            <a:endParaRPr lang="en-IN" b="1" u="sng" dirty="0" smtClean="0"/>
          </a:p>
          <a:p>
            <a:endParaRPr lang="en-IN" b="1" u="sng" dirty="0"/>
          </a:p>
          <a:p>
            <a:endParaRPr lang="en-IN" b="1" u="sng" dirty="0" smtClean="0"/>
          </a:p>
          <a:p>
            <a:endParaRPr lang="en-IN" b="1" u="sng" dirty="0"/>
          </a:p>
          <a:p>
            <a:endParaRPr lang="en-IN" sz="2000" b="1" u="sng" dirty="0" smtClean="0">
              <a:solidFill>
                <a:srgbClr val="00B0F0"/>
              </a:solidFill>
              <a:effectLst>
                <a:glow rad="139700">
                  <a:schemeClr val="accent3">
                    <a:satMod val="175000"/>
                    <a:alpha val="40000"/>
                  </a:schemeClr>
                </a:glow>
              </a:effectLst>
              <a:latin typeface="Times New Roman" pitchFamily="18" charset="0"/>
              <a:cs typeface="Times New Roman" pitchFamily="18" charset="0"/>
            </a:endParaRPr>
          </a:p>
          <a:p>
            <a:endParaRPr lang="en-IN" sz="2000" b="1" u="sng" dirty="0">
              <a:solidFill>
                <a:srgbClr val="00B0F0"/>
              </a:solidFill>
              <a:effectLst>
                <a:glow rad="139700">
                  <a:schemeClr val="accent3">
                    <a:satMod val="175000"/>
                    <a:alpha val="40000"/>
                  </a:schemeClr>
                </a:glow>
              </a:effectLst>
              <a:latin typeface="Times New Roman" pitchFamily="18" charset="0"/>
              <a:cs typeface="Times New Roman" pitchFamily="18" charset="0"/>
            </a:endParaRPr>
          </a:p>
          <a:p>
            <a:r>
              <a:rPr lang="en-IN" sz="2000" b="1" u="sng" dirty="0" err="1" smtClean="0">
                <a:solidFill>
                  <a:srgbClr val="00B0F0"/>
                </a:solidFill>
                <a:effectLst/>
                <a:latin typeface="Times New Roman" pitchFamily="18" charset="0"/>
                <a:cs typeface="Times New Roman" pitchFamily="18" charset="0"/>
              </a:rPr>
              <a:t>JUnit</a:t>
            </a:r>
            <a:r>
              <a:rPr lang="en-IN" sz="2000" b="1" u="sng" dirty="0" smtClean="0">
                <a:solidFill>
                  <a:srgbClr val="00B0F0"/>
                </a:solidFill>
                <a:effectLst/>
                <a:latin typeface="Times New Roman" pitchFamily="18" charset="0"/>
                <a:cs typeface="Times New Roman" pitchFamily="18" charset="0"/>
              </a:rPr>
              <a:t> </a:t>
            </a:r>
            <a:r>
              <a:rPr lang="en-IN" sz="2000" b="1" u="sng" dirty="0">
                <a:solidFill>
                  <a:srgbClr val="00B0F0"/>
                </a:solidFill>
                <a:effectLst/>
                <a:latin typeface="Times New Roman" pitchFamily="18" charset="0"/>
                <a:cs typeface="Times New Roman" pitchFamily="18" charset="0"/>
              </a:rPr>
              <a:t>Framework (Automation Tool) </a:t>
            </a:r>
            <a:r>
              <a:rPr lang="en-IN" sz="2000" b="1" u="sng" dirty="0" smtClean="0">
                <a:solidFill>
                  <a:srgbClr val="00B0F0"/>
                </a:solidFill>
                <a:effectLst/>
                <a:latin typeface="Times New Roman" pitchFamily="18" charset="0"/>
                <a:cs typeface="Times New Roman" pitchFamily="18" charset="0"/>
              </a:rPr>
              <a:t>:-</a:t>
            </a:r>
          </a:p>
          <a:p>
            <a:endParaRPr lang="en-IN" sz="2000" dirty="0">
              <a:solidFill>
                <a:srgbClr val="00B0F0"/>
              </a:solidFill>
              <a:effectLst>
                <a:glow rad="139700">
                  <a:schemeClr val="accent3">
                    <a:satMod val="175000"/>
                    <a:alpha val="40000"/>
                  </a:schemeClr>
                </a:glow>
              </a:effectLst>
              <a:latin typeface="Times New Roman" pitchFamily="18" charset="0"/>
              <a:cs typeface="Times New Roman" pitchFamily="18" charset="0"/>
            </a:endParaRPr>
          </a:p>
          <a:p>
            <a:r>
              <a:rPr lang="en-IN" dirty="0" err="1">
                <a:latin typeface="Times New Roman" pitchFamily="18" charset="0"/>
                <a:cs typeface="Times New Roman" pitchFamily="18" charset="0"/>
              </a:rPr>
              <a:t>JUnit</a:t>
            </a:r>
            <a:r>
              <a:rPr lang="en-IN" dirty="0">
                <a:latin typeface="Times New Roman" pitchFamily="18" charset="0"/>
                <a:cs typeface="Times New Roman" pitchFamily="18" charset="0"/>
              </a:rPr>
              <a:t> is a unit testing framework for Java programming language. It plays a crucial role test-driven development, and is a family of unit testing frameworks collectively known as </a:t>
            </a:r>
            <a:r>
              <a:rPr lang="en-IN" dirty="0" err="1">
                <a:latin typeface="Times New Roman" pitchFamily="18" charset="0"/>
                <a:cs typeface="Times New Roman" pitchFamily="18" charset="0"/>
              </a:rPr>
              <a:t>JUnit</a:t>
            </a:r>
            <a:r>
              <a:rPr lang="en-IN" dirty="0">
                <a:latin typeface="Times New Roman" pitchFamily="18" charset="0"/>
                <a:cs typeface="Times New Roman" pitchFamily="18" charset="0"/>
              </a:rPr>
              <a:t>.</a:t>
            </a:r>
          </a:p>
          <a:p>
            <a:r>
              <a:rPr lang="en-IN" b="1" dirty="0"/>
              <a:t> </a:t>
            </a:r>
            <a:endParaRPr lang="en-IN" dirty="0"/>
          </a:p>
          <a:p>
            <a:r>
              <a:rPr lang="en-IN" sz="2000" b="1" u="sng" dirty="0">
                <a:solidFill>
                  <a:srgbClr val="00B0F0"/>
                </a:solidFill>
                <a:effectLst/>
                <a:latin typeface="Times New Roman" pitchFamily="18" charset="0"/>
                <a:cs typeface="Times New Roman" pitchFamily="18" charset="0"/>
              </a:rPr>
              <a:t>Features of </a:t>
            </a:r>
            <a:r>
              <a:rPr lang="en-IN" sz="2000" b="1" u="sng" dirty="0" err="1">
                <a:solidFill>
                  <a:srgbClr val="00B0F0"/>
                </a:solidFill>
                <a:effectLst/>
                <a:latin typeface="Times New Roman" pitchFamily="18" charset="0"/>
                <a:cs typeface="Times New Roman" pitchFamily="18" charset="0"/>
              </a:rPr>
              <a:t>JUnit</a:t>
            </a:r>
            <a:r>
              <a:rPr lang="en-IN" sz="2000" b="1" u="sng" dirty="0">
                <a:solidFill>
                  <a:srgbClr val="00B0F0"/>
                </a:solidFill>
                <a:effectLst/>
                <a:latin typeface="Times New Roman" pitchFamily="18" charset="0"/>
                <a:cs typeface="Times New Roman" pitchFamily="18" charset="0"/>
              </a:rPr>
              <a:t> </a:t>
            </a:r>
            <a:r>
              <a:rPr lang="en-IN" sz="2000" b="1" u="sng" dirty="0" smtClean="0">
                <a:solidFill>
                  <a:srgbClr val="00B0F0"/>
                </a:solidFill>
                <a:effectLst/>
                <a:latin typeface="Times New Roman" pitchFamily="18" charset="0"/>
                <a:cs typeface="Times New Roman" pitchFamily="18" charset="0"/>
              </a:rPr>
              <a:t>:-</a:t>
            </a:r>
          </a:p>
          <a:p>
            <a:endParaRPr lang="en-IN" sz="2000" b="1" u="sng" dirty="0">
              <a:solidFill>
                <a:srgbClr val="00B0F0"/>
              </a:solidFill>
              <a:effectLst>
                <a:glow rad="139700">
                  <a:schemeClr val="accent3">
                    <a:satMod val="175000"/>
                    <a:alpha val="40000"/>
                  </a:schemeClr>
                </a:glow>
              </a:effectLst>
              <a:latin typeface="Times New Roman" pitchFamily="18" charset="0"/>
              <a:cs typeface="Times New Roman" pitchFamily="18" charset="0"/>
            </a:endParaRPr>
          </a:p>
          <a:p>
            <a:pPr marL="285750" lvl="0" indent="-285750" algn="just">
              <a:buFont typeface="Wingdings" pitchFamily="2" charset="2"/>
              <a:buChar char="§"/>
            </a:pPr>
            <a:r>
              <a:rPr lang="en-IN" dirty="0" err="1">
                <a:latin typeface="Times New Roman" pitchFamily="18" charset="0"/>
                <a:cs typeface="Times New Roman" pitchFamily="18" charset="0"/>
              </a:rPr>
              <a:t>JUnit</a:t>
            </a:r>
            <a:r>
              <a:rPr lang="en-IN" dirty="0">
                <a:latin typeface="Times New Roman" pitchFamily="18" charset="0"/>
                <a:cs typeface="Times New Roman" pitchFamily="18" charset="0"/>
              </a:rPr>
              <a:t> is an open source framework, which is used for writing and running tests.</a:t>
            </a:r>
          </a:p>
          <a:p>
            <a:pPr marL="285750" lvl="0" indent="-285750" algn="just">
              <a:buFont typeface="Wingdings" pitchFamily="2" charset="2"/>
              <a:buChar char="§"/>
            </a:pPr>
            <a:r>
              <a:rPr lang="en-IN" dirty="0">
                <a:latin typeface="Times New Roman" pitchFamily="18" charset="0"/>
                <a:cs typeface="Times New Roman" pitchFamily="18" charset="0"/>
              </a:rPr>
              <a:t>Provides annotations to identify test methods.</a:t>
            </a:r>
          </a:p>
          <a:p>
            <a:pPr marL="285750" lvl="0" indent="-285750" algn="just">
              <a:buFont typeface="Wingdings" pitchFamily="2" charset="2"/>
              <a:buChar char="§"/>
            </a:pPr>
            <a:r>
              <a:rPr lang="en-IN" dirty="0">
                <a:latin typeface="Times New Roman" pitchFamily="18" charset="0"/>
                <a:cs typeface="Times New Roman" pitchFamily="18" charset="0"/>
              </a:rPr>
              <a:t>Provides assertions for testing expected results.</a:t>
            </a:r>
          </a:p>
          <a:p>
            <a:pPr marL="285750" lvl="0" indent="-285750" algn="just">
              <a:buFont typeface="Wingdings" pitchFamily="2" charset="2"/>
              <a:buChar char="§"/>
            </a:pPr>
            <a:r>
              <a:rPr lang="en-IN" dirty="0">
                <a:latin typeface="Times New Roman" pitchFamily="18" charset="0"/>
                <a:cs typeface="Times New Roman" pitchFamily="18" charset="0"/>
              </a:rPr>
              <a:t>Provides test runners for running tests.</a:t>
            </a:r>
          </a:p>
          <a:p>
            <a:pPr marL="285750" lvl="0" indent="-285750" algn="just">
              <a:buFont typeface="Wingdings" pitchFamily="2" charset="2"/>
              <a:buChar char="§"/>
            </a:pPr>
            <a:r>
              <a:rPr lang="en-IN" dirty="0" err="1">
                <a:latin typeface="Times New Roman" pitchFamily="18" charset="0"/>
                <a:cs typeface="Times New Roman" pitchFamily="18" charset="0"/>
              </a:rPr>
              <a:t>JUnit</a:t>
            </a:r>
            <a:r>
              <a:rPr lang="en-IN" dirty="0">
                <a:latin typeface="Times New Roman" pitchFamily="18" charset="0"/>
                <a:cs typeface="Times New Roman" pitchFamily="18" charset="0"/>
              </a:rPr>
              <a:t> tests allow you to write codes faster, which increases quality.</a:t>
            </a:r>
          </a:p>
          <a:p>
            <a:pPr marL="285750" lvl="0" indent="-285750" algn="just">
              <a:buFont typeface="Wingdings" pitchFamily="2" charset="2"/>
              <a:buChar char="§"/>
            </a:pPr>
            <a:r>
              <a:rPr lang="en-IN" dirty="0" err="1">
                <a:latin typeface="Times New Roman" pitchFamily="18" charset="0"/>
                <a:cs typeface="Times New Roman" pitchFamily="18" charset="0"/>
              </a:rPr>
              <a:t>JUnit</a:t>
            </a:r>
            <a:r>
              <a:rPr lang="en-IN" dirty="0">
                <a:latin typeface="Times New Roman" pitchFamily="18" charset="0"/>
                <a:cs typeface="Times New Roman" pitchFamily="18" charset="0"/>
              </a:rPr>
              <a:t> is elegantly simple. It is less complex and takes less time.</a:t>
            </a:r>
          </a:p>
          <a:p>
            <a:pPr marL="285750" lvl="0" indent="-285750" algn="just">
              <a:buFont typeface="Wingdings" pitchFamily="2" charset="2"/>
              <a:buChar char="§"/>
            </a:pPr>
            <a:r>
              <a:rPr lang="en-IN" dirty="0" err="1">
                <a:latin typeface="Times New Roman" pitchFamily="18" charset="0"/>
                <a:cs typeface="Times New Roman" pitchFamily="18" charset="0"/>
              </a:rPr>
              <a:t>JUnit</a:t>
            </a:r>
            <a:r>
              <a:rPr lang="en-IN" dirty="0">
                <a:latin typeface="Times New Roman" pitchFamily="18" charset="0"/>
                <a:cs typeface="Times New Roman" pitchFamily="18" charset="0"/>
              </a:rPr>
              <a:t> tests can be run automatically and they check their own results and provide immediate feedback. There's no need to manually comb through a report of test results.</a:t>
            </a:r>
          </a:p>
          <a:p>
            <a:pPr marL="285750" lvl="0" indent="-285750" algn="just">
              <a:buFont typeface="Wingdings" pitchFamily="2" charset="2"/>
              <a:buChar char="§"/>
            </a:pPr>
            <a:r>
              <a:rPr lang="en-IN" dirty="0" err="1">
                <a:latin typeface="Times New Roman" pitchFamily="18" charset="0"/>
                <a:cs typeface="Times New Roman" pitchFamily="18" charset="0"/>
              </a:rPr>
              <a:t>JUnit</a:t>
            </a:r>
            <a:r>
              <a:rPr lang="en-IN" dirty="0">
                <a:latin typeface="Times New Roman" pitchFamily="18" charset="0"/>
                <a:cs typeface="Times New Roman" pitchFamily="18" charset="0"/>
              </a:rPr>
              <a:t> tests can be organized into test suites containing test cases and even other test suites.</a:t>
            </a:r>
          </a:p>
          <a:p>
            <a:pPr marL="285750" lvl="0" indent="-285750" algn="just">
              <a:buFont typeface="Wingdings" pitchFamily="2" charset="2"/>
              <a:buChar char="§"/>
            </a:pPr>
            <a:r>
              <a:rPr lang="en-IN" dirty="0" err="1">
                <a:latin typeface="Times New Roman" pitchFamily="18" charset="0"/>
                <a:cs typeface="Times New Roman" pitchFamily="18" charset="0"/>
              </a:rPr>
              <a:t>JUnit</a:t>
            </a:r>
            <a:r>
              <a:rPr lang="en-IN" dirty="0">
                <a:latin typeface="Times New Roman" pitchFamily="18" charset="0"/>
                <a:cs typeface="Times New Roman" pitchFamily="18" charset="0"/>
              </a:rPr>
              <a:t> shows test progress in a bar that is green if the test is running smoothly, and it turns red when a test fails.</a:t>
            </a:r>
          </a:p>
        </p:txBody>
      </p:sp>
    </p:spTree>
    <p:extLst>
      <p:ext uri="{BB962C8B-B14F-4D97-AF65-F5344CB8AC3E}">
        <p14:creationId xmlns:p14="http://schemas.microsoft.com/office/powerpoint/2010/main" val="278612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507" y="333709"/>
            <a:ext cx="4499950" cy="369332"/>
          </a:xfrm>
          <a:prstGeom prst="rect">
            <a:avLst/>
          </a:prstGeom>
        </p:spPr>
        <p:txBody>
          <a:bodyPr wrap="none">
            <a:spAutoFit/>
          </a:bodyPr>
          <a:lstStyle/>
          <a:p>
            <a:r>
              <a:rPr lang="en-IN" dirty="0">
                <a:solidFill>
                  <a:srgbClr val="00B0F0"/>
                </a:solidFill>
                <a:effectLst/>
                <a:latin typeface="Times New Roman" pitchFamily="18" charset="0"/>
                <a:cs typeface="Times New Roman" pitchFamily="18" charset="0"/>
              </a:rPr>
              <a:t>Basic </a:t>
            </a:r>
            <a:r>
              <a:rPr lang="en-IN" dirty="0" err="1">
                <a:solidFill>
                  <a:srgbClr val="00B0F0"/>
                </a:solidFill>
                <a:effectLst/>
                <a:latin typeface="Times New Roman" pitchFamily="18" charset="0"/>
                <a:cs typeface="Times New Roman" pitchFamily="18" charset="0"/>
              </a:rPr>
              <a:t>JUnit</a:t>
            </a:r>
            <a:r>
              <a:rPr lang="en-IN" dirty="0">
                <a:solidFill>
                  <a:srgbClr val="00B0F0"/>
                </a:solidFill>
                <a:effectLst/>
                <a:latin typeface="Times New Roman" pitchFamily="18" charset="0"/>
                <a:cs typeface="Times New Roman" pitchFamily="18" charset="0"/>
              </a:rPr>
              <a:t> Framework is looked like below :-</a:t>
            </a:r>
          </a:p>
        </p:txBody>
      </p:sp>
      <p:pic>
        <p:nvPicPr>
          <p:cNvPr id="3" name="Picture 2"/>
          <p:cNvPicPr/>
          <p:nvPr/>
        </p:nvPicPr>
        <p:blipFill>
          <a:blip r:embed="rId2"/>
          <a:stretch>
            <a:fillRect/>
          </a:stretch>
        </p:blipFill>
        <p:spPr>
          <a:xfrm>
            <a:off x="307507" y="850739"/>
            <a:ext cx="5731510" cy="312166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096000" y="831432"/>
            <a:ext cx="5731510" cy="3140075"/>
          </a:xfrm>
          <a:prstGeom prst="rect">
            <a:avLst/>
          </a:prstGeom>
        </p:spPr>
      </p:pic>
      <p:sp>
        <p:nvSpPr>
          <p:cNvPr id="6" name="Rectangle 5"/>
          <p:cNvSpPr/>
          <p:nvPr/>
        </p:nvSpPr>
        <p:spPr>
          <a:xfrm>
            <a:off x="5731510" y="180654"/>
            <a:ext cx="6096000" cy="523220"/>
          </a:xfrm>
          <a:prstGeom prst="rect">
            <a:avLst/>
          </a:prstGeom>
        </p:spPr>
        <p:txBody>
          <a:bodyPr>
            <a:spAutoFit/>
          </a:bodyPr>
          <a:lstStyle/>
          <a:p>
            <a:pPr algn="just"/>
            <a:r>
              <a:rPr lang="en-US" sz="1400" dirty="0">
                <a:solidFill>
                  <a:srgbClr val="00B0F0"/>
                </a:solidFill>
                <a:effectLst/>
                <a:latin typeface="Times New Roman" pitchFamily="18" charset="0"/>
                <a:cs typeface="Times New Roman" pitchFamily="18" charset="0"/>
              </a:rPr>
              <a:t>If our test script failed then </a:t>
            </a:r>
            <a:r>
              <a:rPr lang="en-US" sz="1400" dirty="0" err="1">
                <a:solidFill>
                  <a:srgbClr val="00B0F0"/>
                </a:solidFill>
                <a:effectLst/>
                <a:latin typeface="Times New Roman" pitchFamily="18" charset="0"/>
                <a:cs typeface="Times New Roman" pitchFamily="18" charset="0"/>
              </a:rPr>
              <a:t>JUnit</a:t>
            </a:r>
            <a:r>
              <a:rPr lang="en-US" sz="1400" dirty="0">
                <a:solidFill>
                  <a:srgbClr val="00B0F0"/>
                </a:solidFill>
                <a:effectLst/>
                <a:latin typeface="Times New Roman" pitchFamily="18" charset="0"/>
                <a:cs typeface="Times New Roman" pitchFamily="18" charset="0"/>
              </a:rPr>
              <a:t> Framework shows us respected error in detail with proper time script took for execution.</a:t>
            </a:r>
            <a:endParaRPr lang="en-IN" sz="1400" dirty="0">
              <a:solidFill>
                <a:srgbClr val="00B0F0"/>
              </a:solidFill>
              <a:effectLst/>
              <a:latin typeface="Times New Roman" pitchFamily="18" charset="0"/>
              <a:cs typeface="Times New Roman" pitchFamily="18" charset="0"/>
            </a:endParaRPr>
          </a:p>
        </p:txBody>
      </p:sp>
      <p:pic>
        <p:nvPicPr>
          <p:cNvPr id="7" name="Picture 6"/>
          <p:cNvPicPr/>
          <p:nvPr/>
        </p:nvPicPr>
        <p:blipFill>
          <a:blip r:embed="rId4"/>
          <a:stretch>
            <a:fillRect/>
          </a:stretch>
        </p:blipFill>
        <p:spPr>
          <a:xfrm>
            <a:off x="6096000" y="3987606"/>
            <a:ext cx="5731510" cy="2302100"/>
          </a:xfrm>
          <a:prstGeom prst="rect">
            <a:avLst/>
          </a:prstGeom>
        </p:spPr>
      </p:pic>
      <p:sp>
        <p:nvSpPr>
          <p:cNvPr id="8" name="Rectangle 7"/>
          <p:cNvSpPr/>
          <p:nvPr/>
        </p:nvSpPr>
        <p:spPr>
          <a:xfrm>
            <a:off x="307918" y="4689937"/>
            <a:ext cx="6096000" cy="646331"/>
          </a:xfrm>
          <a:prstGeom prst="rect">
            <a:avLst/>
          </a:prstGeom>
        </p:spPr>
        <p:txBody>
          <a:bodyPr>
            <a:spAutoFit/>
          </a:bodyPr>
          <a:lstStyle/>
          <a:p>
            <a:r>
              <a:rPr lang="en-US" dirty="0">
                <a:solidFill>
                  <a:srgbClr val="00B0F0"/>
                </a:solidFill>
                <a:effectLst/>
                <a:latin typeface="Times New Roman" pitchFamily="18" charset="0"/>
                <a:cs typeface="Times New Roman" pitchFamily="18" charset="0"/>
              </a:rPr>
              <a:t>If our test script passed then </a:t>
            </a:r>
            <a:r>
              <a:rPr lang="en-US" dirty="0" err="1">
                <a:solidFill>
                  <a:srgbClr val="00B0F0"/>
                </a:solidFill>
                <a:effectLst/>
                <a:latin typeface="Times New Roman" pitchFamily="18" charset="0"/>
                <a:cs typeface="Times New Roman" pitchFamily="18" charset="0"/>
              </a:rPr>
              <a:t>JUnit</a:t>
            </a:r>
            <a:r>
              <a:rPr lang="en-US" dirty="0">
                <a:solidFill>
                  <a:srgbClr val="00B0F0"/>
                </a:solidFill>
                <a:effectLst/>
                <a:latin typeface="Times New Roman" pitchFamily="18" charset="0"/>
                <a:cs typeface="Times New Roman" pitchFamily="18" charset="0"/>
              </a:rPr>
              <a:t> Framework shows us only time taken by script for execution.</a:t>
            </a:r>
            <a:endParaRPr lang="en-IN" dirty="0">
              <a:solidFill>
                <a:srgbClr val="00B0F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4059628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3124" y="398103"/>
            <a:ext cx="3934667" cy="369332"/>
          </a:xfrm>
          <a:prstGeom prst="rect">
            <a:avLst/>
          </a:prstGeom>
        </p:spPr>
        <p:txBody>
          <a:bodyPr wrap="none">
            <a:spAutoFit/>
          </a:bodyPr>
          <a:lstStyle/>
          <a:p>
            <a:r>
              <a:rPr lang="en-US" dirty="0" smtClean="0">
                <a:solidFill>
                  <a:srgbClr val="00B0F0"/>
                </a:solidFill>
                <a:effectLst/>
                <a:latin typeface="Times New Roman" pitchFamily="18" charset="0"/>
                <a:cs typeface="Times New Roman" pitchFamily="18" charset="0"/>
              </a:rPr>
              <a:t>Code Snippet of Bank Product Testing :-</a:t>
            </a:r>
            <a:endParaRPr lang="en-IN" dirty="0">
              <a:solidFill>
                <a:srgbClr val="00B0F0"/>
              </a:solidFill>
              <a:effectLst/>
              <a:latin typeface="Times New Roman" pitchFamily="18" charset="0"/>
              <a:cs typeface="Times New Roman" pitchFamily="18"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84" y="1281262"/>
            <a:ext cx="6128139" cy="3434451"/>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8738" y="1281262"/>
            <a:ext cx="5422006" cy="3434451"/>
          </a:xfrm>
          <a:prstGeom prst="rect">
            <a:avLst/>
          </a:prstGeom>
        </p:spPr>
      </p:pic>
      <p:sp>
        <p:nvSpPr>
          <p:cNvPr id="8" name="Rectangle 7"/>
          <p:cNvSpPr/>
          <p:nvPr/>
        </p:nvSpPr>
        <p:spPr>
          <a:xfrm>
            <a:off x="3470237" y="5057189"/>
            <a:ext cx="6370448" cy="369332"/>
          </a:xfrm>
          <a:prstGeom prst="rect">
            <a:avLst/>
          </a:prstGeom>
        </p:spPr>
        <p:txBody>
          <a:bodyPr wrap="square">
            <a:spAutoFit/>
          </a:bodyPr>
          <a:lstStyle/>
          <a:p>
            <a:pPr algn="ctr"/>
            <a:r>
              <a:rPr lang="en-US" b="1" dirty="0" smtClean="0">
                <a:solidFill>
                  <a:srgbClr val="00B0F0"/>
                </a:solidFill>
                <a:effectLst/>
                <a:latin typeface="Times New Roman" pitchFamily="18" charset="0"/>
                <a:cs typeface="Times New Roman" pitchFamily="18" charset="0"/>
              </a:rPr>
              <a:t>Written in </a:t>
            </a:r>
            <a:r>
              <a:rPr lang="en-US" b="1" dirty="0" err="1" smtClean="0">
                <a:solidFill>
                  <a:srgbClr val="00B0F0"/>
                </a:solidFill>
                <a:effectLst/>
                <a:latin typeface="Times New Roman" pitchFamily="18" charset="0"/>
                <a:cs typeface="Times New Roman" pitchFamily="18" charset="0"/>
              </a:rPr>
              <a:t>Junit</a:t>
            </a:r>
            <a:r>
              <a:rPr lang="en-US" b="1" dirty="0" smtClean="0">
                <a:solidFill>
                  <a:srgbClr val="00B0F0"/>
                </a:solidFill>
                <a:effectLst/>
                <a:latin typeface="Times New Roman" pitchFamily="18" charset="0"/>
                <a:cs typeface="Times New Roman" pitchFamily="18" charset="0"/>
              </a:rPr>
              <a:t> Framework.</a:t>
            </a:r>
            <a:endParaRPr lang="en-IN" b="1" dirty="0">
              <a:solidFill>
                <a:srgbClr val="00B0F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28369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1" y="241168"/>
            <a:ext cx="5922378" cy="3449089"/>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587" y="2688771"/>
            <a:ext cx="5584369" cy="3137883"/>
          </a:xfrm>
          <a:prstGeom prst="rect">
            <a:avLst/>
          </a:prstGeom>
        </p:spPr>
      </p:pic>
      <p:sp>
        <p:nvSpPr>
          <p:cNvPr id="5" name="Rectangle 4"/>
          <p:cNvSpPr/>
          <p:nvPr/>
        </p:nvSpPr>
        <p:spPr>
          <a:xfrm>
            <a:off x="6637981" y="796988"/>
            <a:ext cx="4378362" cy="369332"/>
          </a:xfrm>
          <a:prstGeom prst="rect">
            <a:avLst/>
          </a:prstGeom>
        </p:spPr>
        <p:txBody>
          <a:bodyPr wrap="square">
            <a:spAutoFit/>
          </a:bodyPr>
          <a:lstStyle/>
          <a:p>
            <a:r>
              <a:rPr lang="en-US" dirty="0" smtClean="0">
                <a:solidFill>
                  <a:srgbClr val="00B0F0"/>
                </a:solidFill>
                <a:effectLst/>
                <a:latin typeface="Times New Roman" pitchFamily="18" charset="0"/>
                <a:cs typeface="Times New Roman" pitchFamily="18" charset="0"/>
              </a:rPr>
              <a:t>              Using SIKULI Image Capture Tool:-</a:t>
            </a:r>
            <a:endParaRPr lang="en-IN" dirty="0">
              <a:solidFill>
                <a:srgbClr val="00B0F0"/>
              </a:solidFill>
              <a:effectLst/>
              <a:latin typeface="Times New Roman" pitchFamily="18" charset="0"/>
              <a:cs typeface="Times New Roman" pitchFamily="18" charset="0"/>
            </a:endParaRPr>
          </a:p>
        </p:txBody>
      </p:sp>
      <p:sp>
        <p:nvSpPr>
          <p:cNvPr id="6" name="Left Arrow 5"/>
          <p:cNvSpPr/>
          <p:nvPr/>
        </p:nvSpPr>
        <p:spPr>
          <a:xfrm>
            <a:off x="7770095" y="1160886"/>
            <a:ext cx="1319476" cy="474369"/>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7" name="Left Arrow 6"/>
          <p:cNvSpPr/>
          <p:nvPr/>
        </p:nvSpPr>
        <p:spPr>
          <a:xfrm rot="16200000">
            <a:off x="8548425" y="1728526"/>
            <a:ext cx="1319476" cy="474369"/>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9922" y="4410133"/>
            <a:ext cx="781159" cy="304843"/>
          </a:xfrm>
          <a:prstGeom prst="rect">
            <a:avLst/>
          </a:prstGeom>
        </p:spPr>
      </p:pic>
      <p:sp>
        <p:nvSpPr>
          <p:cNvPr id="9" name="Rectangle 8"/>
          <p:cNvSpPr/>
          <p:nvPr/>
        </p:nvSpPr>
        <p:spPr>
          <a:xfrm>
            <a:off x="531096" y="5197920"/>
            <a:ext cx="4378362" cy="369332"/>
          </a:xfrm>
          <a:prstGeom prst="rect">
            <a:avLst/>
          </a:prstGeom>
        </p:spPr>
        <p:txBody>
          <a:bodyPr wrap="square">
            <a:spAutoFit/>
          </a:bodyPr>
          <a:lstStyle/>
          <a:p>
            <a:r>
              <a:rPr lang="en-US" dirty="0" smtClean="0">
                <a:solidFill>
                  <a:srgbClr val="00B0F0"/>
                </a:solidFill>
                <a:effectLst>
                  <a:glow rad="139700">
                    <a:schemeClr val="accent3">
                      <a:satMod val="175000"/>
                      <a:alpha val="40000"/>
                    </a:schemeClr>
                  </a:glow>
                </a:effectLst>
                <a:latin typeface="Times New Roman" pitchFamily="18" charset="0"/>
                <a:cs typeface="Times New Roman" pitchFamily="18" charset="0"/>
              </a:rPr>
              <a:t>                    </a:t>
            </a:r>
            <a:r>
              <a:rPr lang="en-US" dirty="0" smtClean="0">
                <a:solidFill>
                  <a:srgbClr val="00B0F0"/>
                </a:solidFill>
                <a:effectLst/>
                <a:latin typeface="Times New Roman" pitchFamily="18" charset="0"/>
                <a:cs typeface="Times New Roman" pitchFamily="18" charset="0"/>
              </a:rPr>
              <a:t>SIKULI Button:-</a:t>
            </a:r>
            <a:endParaRPr lang="en-IN" dirty="0">
              <a:solidFill>
                <a:srgbClr val="00B0F0"/>
              </a:solidFill>
              <a:effectLst/>
              <a:latin typeface="Times New Roman" pitchFamily="18" charset="0"/>
              <a:cs typeface="Times New Roman" pitchFamily="18" charset="0"/>
            </a:endParaRPr>
          </a:p>
        </p:txBody>
      </p:sp>
      <p:sp>
        <p:nvSpPr>
          <p:cNvPr id="11" name="Up Arrow 10"/>
          <p:cNvSpPr/>
          <p:nvPr/>
        </p:nvSpPr>
        <p:spPr>
          <a:xfrm>
            <a:off x="2255262" y="4716240"/>
            <a:ext cx="510477" cy="481680"/>
          </a:xfrm>
          <a:prstGeom prs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98311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392" y="2822780"/>
            <a:ext cx="6248468" cy="282690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7372" y="576194"/>
            <a:ext cx="4573298" cy="206903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192" y="2849056"/>
            <a:ext cx="6190388" cy="2800630"/>
          </a:xfrm>
          <a:prstGeom prst="rect">
            <a:avLst/>
          </a:prstGeom>
        </p:spPr>
      </p:pic>
      <p:sp>
        <p:nvSpPr>
          <p:cNvPr id="5" name="Rectangle 4"/>
          <p:cNvSpPr/>
          <p:nvPr/>
        </p:nvSpPr>
        <p:spPr>
          <a:xfrm>
            <a:off x="7640670" y="1016626"/>
            <a:ext cx="4378362" cy="369332"/>
          </a:xfrm>
          <a:prstGeom prst="rect">
            <a:avLst/>
          </a:prstGeom>
        </p:spPr>
        <p:txBody>
          <a:bodyPr wrap="square">
            <a:spAutoFit/>
          </a:bodyPr>
          <a:lstStyle/>
          <a:p>
            <a:r>
              <a:rPr lang="en-US" dirty="0" smtClean="0">
                <a:solidFill>
                  <a:srgbClr val="00B0F0"/>
                </a:solidFill>
                <a:effectLst/>
                <a:latin typeface="Times New Roman" pitchFamily="18" charset="0"/>
                <a:cs typeface="Times New Roman" pitchFamily="18" charset="0"/>
              </a:rPr>
              <a:t>Read Data from Excel:-</a:t>
            </a:r>
            <a:endParaRPr lang="en-IN" dirty="0">
              <a:solidFill>
                <a:srgbClr val="00B0F0"/>
              </a:solidFill>
              <a:effectLst/>
              <a:latin typeface="Times New Roman" pitchFamily="18" charset="0"/>
              <a:cs typeface="Times New Roman" pitchFamily="18" charset="0"/>
            </a:endParaRPr>
          </a:p>
        </p:txBody>
      </p:sp>
      <p:sp>
        <p:nvSpPr>
          <p:cNvPr id="6" name="Up Arrow 5"/>
          <p:cNvSpPr/>
          <p:nvPr/>
        </p:nvSpPr>
        <p:spPr>
          <a:xfrm rot="16200000">
            <a:off x="8688226" y="906510"/>
            <a:ext cx="847185" cy="1806078"/>
          </a:xfrm>
          <a:prstGeom prs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graphicFrame>
        <p:nvGraphicFramePr>
          <p:cNvPr id="8" name="Object 7"/>
          <p:cNvGraphicFramePr>
            <a:graphicFrameLocks noChangeAspect="1"/>
          </p:cNvGraphicFramePr>
          <p:nvPr>
            <p:extLst>
              <p:ext uri="{D42A27DB-BD31-4B8C-83A1-F6EECF244321}">
                <p14:modId xmlns:p14="http://schemas.microsoft.com/office/powerpoint/2010/main" val="216343318"/>
              </p:ext>
            </p:extLst>
          </p:nvPr>
        </p:nvGraphicFramePr>
        <p:xfrm>
          <a:off x="10221686" y="1423786"/>
          <a:ext cx="914400" cy="771525"/>
        </p:xfrm>
        <a:graphic>
          <a:graphicData uri="http://schemas.openxmlformats.org/presentationml/2006/ole">
            <mc:AlternateContent xmlns:mc="http://schemas.openxmlformats.org/markup-compatibility/2006">
              <mc:Choice xmlns:v="urn:schemas-microsoft-com:vml" Requires="v">
                <p:oleObj spid="_x0000_s1042" name="Worksheet" showAsIcon="1" r:id="rId7" imgW="914400" imgH="771480" progId="Excel.Sheet.8">
                  <p:embed/>
                </p:oleObj>
              </mc:Choice>
              <mc:Fallback>
                <p:oleObj name="Worksheet" showAsIcon="1" r:id="rId7" imgW="914400" imgH="771480" progId="Excel.Sheet.8">
                  <p:embed/>
                  <p:pic>
                    <p:nvPicPr>
                      <p:cNvPr id="0" name=""/>
                      <p:cNvPicPr/>
                      <p:nvPr/>
                    </p:nvPicPr>
                    <p:blipFill>
                      <a:blip r:embed="rId8"/>
                      <a:stretch>
                        <a:fillRect/>
                      </a:stretch>
                    </p:blipFill>
                    <p:spPr>
                      <a:xfrm>
                        <a:off x="10221686" y="142378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846945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943" y="440835"/>
            <a:ext cx="1581371" cy="53347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010" y="492535"/>
            <a:ext cx="571580" cy="41915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4140" y="450361"/>
            <a:ext cx="1619476" cy="523948"/>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486" y="1088571"/>
            <a:ext cx="5269425" cy="2960915"/>
          </a:xfrm>
          <a:prstGeom prst="rect">
            <a:avLst/>
          </a:prstGeom>
        </p:spPr>
      </p:pic>
      <p:pic>
        <p:nvPicPr>
          <p:cNvPr id="7" name="Picture 6"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2456" y="1049753"/>
            <a:ext cx="5705919" cy="2959505"/>
          </a:xfrm>
          <a:prstGeom prst="rect">
            <a:avLst/>
          </a:prstGeom>
        </p:spPr>
      </p:pic>
      <p:sp>
        <p:nvSpPr>
          <p:cNvPr id="8" name="Rectangle 7"/>
          <p:cNvSpPr/>
          <p:nvPr/>
        </p:nvSpPr>
        <p:spPr>
          <a:xfrm>
            <a:off x="7519725" y="494112"/>
            <a:ext cx="4378362" cy="369332"/>
          </a:xfrm>
          <a:prstGeom prst="rect">
            <a:avLst/>
          </a:prstGeom>
        </p:spPr>
        <p:txBody>
          <a:bodyPr wrap="square">
            <a:spAutoFit/>
          </a:bodyPr>
          <a:lstStyle/>
          <a:p>
            <a:r>
              <a:rPr lang="en-US" dirty="0" smtClean="0">
                <a:solidFill>
                  <a:srgbClr val="00B0F0"/>
                </a:solidFill>
                <a:effectLst/>
                <a:latin typeface="Times New Roman" pitchFamily="18" charset="0"/>
                <a:cs typeface="Times New Roman" pitchFamily="18" charset="0"/>
              </a:rPr>
              <a:t>SIKULI Buttons:-</a:t>
            </a:r>
            <a:endParaRPr lang="en-IN" dirty="0">
              <a:solidFill>
                <a:srgbClr val="00B0F0"/>
              </a:solidFill>
              <a:effectLst/>
              <a:latin typeface="Times New Roman" pitchFamily="18" charset="0"/>
              <a:cs typeface="Times New Roman" pitchFamily="18" charset="0"/>
            </a:endParaRPr>
          </a:p>
        </p:txBody>
      </p:sp>
      <p:sp>
        <p:nvSpPr>
          <p:cNvPr id="9" name="Up Arrow 8"/>
          <p:cNvSpPr/>
          <p:nvPr/>
        </p:nvSpPr>
        <p:spPr>
          <a:xfrm rot="16200000">
            <a:off x="5930564" y="-378286"/>
            <a:ext cx="510477" cy="2193486"/>
          </a:xfrm>
          <a:prstGeom prs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0" name="Rectangle 9"/>
          <p:cNvSpPr/>
          <p:nvPr/>
        </p:nvSpPr>
        <p:spPr>
          <a:xfrm>
            <a:off x="482943" y="4554482"/>
            <a:ext cx="10299689" cy="923330"/>
          </a:xfrm>
          <a:prstGeom prst="rect">
            <a:avLst/>
          </a:prstGeom>
        </p:spPr>
        <p:txBody>
          <a:bodyPr wrap="square">
            <a:spAutoFit/>
          </a:bodyPr>
          <a:lstStyle/>
          <a:p>
            <a:pPr algn="just"/>
            <a:r>
              <a:rPr lang="en-US" dirty="0" smtClean="0">
                <a:solidFill>
                  <a:srgbClr val="0070C0"/>
                </a:solidFill>
                <a:effectLst/>
                <a:latin typeface="Times New Roman" pitchFamily="18" charset="0"/>
                <a:cs typeface="Times New Roman" pitchFamily="18" charset="0"/>
              </a:rPr>
              <a:t>SIKULI is a Image Capturing Tool through which we can capture the element and use for further operations. Selenium doesn't have any image capturing property so this is third party tool we need to use while automating an application.</a:t>
            </a:r>
            <a:endParaRPr lang="en-IN" dirty="0">
              <a:solidFill>
                <a:srgbClr val="0070C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019416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354" y="346358"/>
            <a:ext cx="4378362" cy="369332"/>
          </a:xfrm>
          <a:prstGeom prst="rect">
            <a:avLst/>
          </a:prstGeom>
        </p:spPr>
        <p:txBody>
          <a:bodyPr wrap="square">
            <a:spAutoFit/>
          </a:bodyPr>
          <a:lstStyle/>
          <a:p>
            <a:r>
              <a:rPr lang="en-US" dirty="0" smtClean="0">
                <a:solidFill>
                  <a:srgbClr val="00B0F0"/>
                </a:solidFill>
                <a:effectLst/>
                <a:latin typeface="Times New Roman" pitchFamily="18" charset="0"/>
                <a:cs typeface="Times New Roman" pitchFamily="18" charset="0"/>
              </a:rPr>
              <a:t>Requirement Traceability Matrix (RTM) :-</a:t>
            </a:r>
            <a:endParaRPr lang="en-IN" dirty="0">
              <a:solidFill>
                <a:srgbClr val="00B0F0"/>
              </a:solidFill>
              <a:effectLst/>
              <a:latin typeface="Times New Roman" pitchFamily="18" charset="0"/>
              <a:cs typeface="Times New Roman" pitchFamily="18" charset="0"/>
            </a:endParaRPr>
          </a:p>
        </p:txBody>
      </p:sp>
      <p:sp>
        <p:nvSpPr>
          <p:cNvPr id="3" name="TextBox 2"/>
          <p:cNvSpPr txBox="1"/>
          <p:nvPr/>
        </p:nvSpPr>
        <p:spPr>
          <a:xfrm>
            <a:off x="411354" y="1077686"/>
            <a:ext cx="10931560" cy="3416320"/>
          </a:xfrm>
          <a:prstGeom prst="rect">
            <a:avLst/>
          </a:prstGeom>
          <a:noFill/>
        </p:spPr>
        <p:txBody>
          <a:bodyPr wrap="square" rtlCol="0">
            <a:spAutoFit/>
          </a:bodyPr>
          <a:lstStyle/>
          <a:p>
            <a:pPr marL="285750" indent="-285750" algn="just">
              <a:buFont typeface="Wingdings" pitchFamily="2" charset="2"/>
              <a:buChar char="§"/>
            </a:pPr>
            <a:r>
              <a:rPr lang="en-US" dirty="0" smtClean="0">
                <a:latin typeface="Times New Roman" pitchFamily="18" charset="0"/>
                <a:cs typeface="Times New Roman" pitchFamily="18" charset="0"/>
              </a:rPr>
              <a:t>The Requirement Traceability Matrix (RTM) captures the complete user and system requirement for the system.</a:t>
            </a:r>
          </a:p>
          <a:p>
            <a:pPr marL="285750" indent="-285750" algn="just">
              <a:buFont typeface="Wingdings" pitchFamily="2" charset="2"/>
              <a:buChar char="§"/>
            </a:pPr>
            <a:endParaRPr lang="en-US" dirty="0">
              <a:latin typeface="Times New Roman" pitchFamily="18" charset="0"/>
              <a:cs typeface="Times New Roman" pitchFamily="18" charset="0"/>
            </a:endParaRPr>
          </a:p>
          <a:p>
            <a:pPr marL="285750" indent="-285750" algn="just">
              <a:buFont typeface="Wingdings" pitchFamily="2" charset="2"/>
              <a:buChar char="§"/>
            </a:pPr>
            <a:r>
              <a:rPr lang="en-US" dirty="0" smtClean="0">
                <a:latin typeface="Times New Roman" pitchFamily="18" charset="0"/>
                <a:cs typeface="Times New Roman" pitchFamily="18" charset="0"/>
              </a:rPr>
              <a:t>The RTM captures all requirements and their traceability in a single document.</a:t>
            </a:r>
          </a:p>
          <a:p>
            <a:pPr marL="285750" indent="-285750" algn="just">
              <a:buFont typeface="Wingdings" pitchFamily="2" charset="2"/>
              <a:buChar char="§"/>
            </a:pPr>
            <a:endParaRPr lang="en-US" dirty="0">
              <a:latin typeface="Times New Roman" pitchFamily="18" charset="0"/>
              <a:cs typeface="Times New Roman" pitchFamily="18" charset="0"/>
            </a:endParaRPr>
          </a:p>
          <a:p>
            <a:pPr marL="285750" indent="-285750" algn="just">
              <a:buFont typeface="Wingdings" pitchFamily="2" charset="2"/>
              <a:buChar char="§"/>
            </a:pPr>
            <a:r>
              <a:rPr lang="en-US" dirty="0" smtClean="0">
                <a:latin typeface="Times New Roman" pitchFamily="18" charset="0"/>
                <a:cs typeface="Times New Roman" pitchFamily="18" charset="0"/>
              </a:rPr>
              <a:t>Changes to the requirement are also recorded and tracked in the RTM.</a:t>
            </a:r>
          </a:p>
          <a:p>
            <a:pPr marL="285750" indent="-285750" algn="just">
              <a:buFont typeface="Wingdings" pitchFamily="2" charset="2"/>
              <a:buChar char="§"/>
            </a:pPr>
            <a:endParaRPr lang="en-US" dirty="0">
              <a:latin typeface="Times New Roman" pitchFamily="18" charset="0"/>
              <a:cs typeface="Times New Roman" pitchFamily="18" charset="0"/>
            </a:endParaRPr>
          </a:p>
          <a:p>
            <a:pPr marL="285750" indent="-285750" algn="just">
              <a:buFont typeface="Wingdings" pitchFamily="2" charset="2"/>
              <a:buChar char="§"/>
            </a:pPr>
            <a:r>
              <a:rPr lang="en-US" dirty="0" smtClean="0">
                <a:latin typeface="Times New Roman" pitchFamily="18" charset="0"/>
                <a:cs typeface="Times New Roman" pitchFamily="18" charset="0"/>
              </a:rPr>
              <a:t>The RTM is maintained throughout the lifecycle of the release, and it is reviewed at the end of release.</a:t>
            </a:r>
          </a:p>
          <a:p>
            <a:pPr marL="285750" indent="-285750" algn="just">
              <a:buFont typeface="Wingdings" pitchFamily="2" charset="2"/>
              <a:buChar char="§"/>
            </a:pPr>
            <a:endParaRPr lang="en-US" dirty="0">
              <a:latin typeface="Times New Roman" pitchFamily="18" charset="0"/>
              <a:cs typeface="Times New Roman" pitchFamily="18" charset="0"/>
            </a:endParaRPr>
          </a:p>
          <a:p>
            <a:pPr marL="285750" indent="-285750" algn="just">
              <a:buFont typeface="Wingdings" pitchFamily="2" charset="2"/>
              <a:buChar char="§"/>
            </a:pPr>
            <a:r>
              <a:rPr lang="en-US" dirty="0" smtClean="0">
                <a:latin typeface="Times New Roman" pitchFamily="18" charset="0"/>
                <a:cs typeface="Times New Roman" pitchFamily="18" charset="0"/>
              </a:rPr>
              <a:t>It is very useful document to track Time, Change, Risk Management in software testing.</a:t>
            </a:r>
          </a:p>
          <a:p>
            <a:pPr marL="285750" indent="-285750" algn="just">
              <a:buFont typeface="Wingdings" pitchFamily="2" charset="2"/>
              <a:buChar char="§"/>
            </a:pPr>
            <a:endParaRPr lang="en-US" dirty="0">
              <a:latin typeface="Times New Roman" pitchFamily="18" charset="0"/>
              <a:cs typeface="Times New Roman" pitchFamily="18" charset="0"/>
            </a:endParaRPr>
          </a:p>
          <a:p>
            <a:pPr marL="285750" indent="-285750" algn="just">
              <a:buFont typeface="Wingdings" pitchFamily="2" charset="2"/>
              <a:buChar char="§"/>
            </a:pPr>
            <a:r>
              <a:rPr lang="en-US" dirty="0" smtClean="0">
                <a:latin typeface="Times New Roman" pitchFamily="18" charset="0"/>
                <a:cs typeface="Times New Roman" pitchFamily="18" charset="0"/>
              </a:rPr>
              <a:t>It is of 3 types :- Forward Traceability, Backward Traceability, </a:t>
            </a:r>
            <a:r>
              <a:rPr lang="en-US" dirty="0" err="1" smtClean="0">
                <a:latin typeface="Times New Roman" pitchFamily="18" charset="0"/>
                <a:cs typeface="Times New Roman" pitchFamily="18" charset="0"/>
              </a:rPr>
              <a:t>BI-Directional</a:t>
            </a:r>
            <a:r>
              <a:rPr lang="en-US" dirty="0" smtClean="0">
                <a:latin typeface="Times New Roman" pitchFamily="18" charset="0"/>
                <a:cs typeface="Times New Roman" pitchFamily="18" charset="0"/>
              </a:rPr>
              <a:t> Traceability etc.</a:t>
            </a:r>
          </a:p>
          <a:p>
            <a:endParaRPr lang="en-IN" dirty="0"/>
          </a:p>
        </p:txBody>
      </p:sp>
    </p:spTree>
    <p:extLst>
      <p:ext uri="{BB962C8B-B14F-4D97-AF65-F5344CB8AC3E}">
        <p14:creationId xmlns:p14="http://schemas.microsoft.com/office/powerpoint/2010/main" val="356316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3341" y="403408"/>
            <a:ext cx="10367493" cy="5293757"/>
          </a:xfrm>
          <a:prstGeom prst="rect">
            <a:avLst/>
          </a:prstGeom>
        </p:spPr>
        <p:txBody>
          <a:bodyPr wrap="square">
            <a:spAutoFit/>
          </a:bodyPr>
          <a:lstStyle/>
          <a:p>
            <a:r>
              <a:rPr lang="en-IN" sz="2000" b="1" u="sng" dirty="0">
                <a:solidFill>
                  <a:srgbClr val="0070C0"/>
                </a:solidFill>
                <a:effectLst>
                  <a:glow rad="101600">
                    <a:schemeClr val="accent5">
                      <a:satMod val="175000"/>
                      <a:alpha val="40000"/>
                    </a:schemeClr>
                  </a:glow>
                </a:effectLst>
                <a:latin typeface="Times New Roman" pitchFamily="18" charset="0"/>
                <a:cs typeface="Times New Roman" pitchFamily="18" charset="0"/>
              </a:rPr>
              <a:t>What Is Testing :-</a:t>
            </a:r>
          </a:p>
          <a:p>
            <a:r>
              <a:rPr lang="en-IN" dirty="0"/>
              <a:t> </a:t>
            </a:r>
          </a:p>
          <a:p>
            <a:r>
              <a:rPr lang="en-IN" sz="2000" dirty="0">
                <a:latin typeface="Times New Roman" pitchFamily="18" charset="0"/>
                <a:cs typeface="Times New Roman" pitchFamily="18" charset="0"/>
              </a:rPr>
              <a:t>Software Testing is a program conducted to provide information to the  stakeholders, clients and the people associated with it with the information about the quality of software product or service under test known as Application Under Test (AUT</a:t>
            </a:r>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It mainly include various parts of testing an application through functionally and non-functionally. Testing help us to meet following criteria under AUT.</a:t>
            </a:r>
          </a:p>
          <a:p>
            <a:r>
              <a:rPr lang="en-IN" sz="2000" dirty="0">
                <a:latin typeface="Times New Roman" pitchFamily="18" charset="0"/>
                <a:cs typeface="Times New Roman" pitchFamily="18" charset="0"/>
              </a:rPr>
              <a:t> </a:t>
            </a:r>
          </a:p>
          <a:p>
            <a:pPr lvl="0"/>
            <a:r>
              <a:rPr lang="en-US" sz="2000" dirty="0">
                <a:latin typeface="Times New Roman" pitchFamily="18" charset="0"/>
                <a:cs typeface="Times New Roman" pitchFamily="18" charset="0"/>
              </a:rPr>
              <a:t>It should meets the requirement that guided its design and development.</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Responds correctly to all kind of inputs as well as performs its function within an acceptable time.</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It is sufficiently usable and must achieve the general result its stakeholders and clients desire.</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Testing also help us to check the quality of software developed.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82797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83495" y="942592"/>
            <a:ext cx="5218247" cy="1107996"/>
          </a:xfrm>
          <a:prstGeom prst="rect">
            <a:avLst/>
          </a:prstGeom>
        </p:spPr>
        <p:style>
          <a:lnRef idx="0">
            <a:schemeClr val="dk1"/>
          </a:lnRef>
          <a:fillRef idx="3">
            <a:schemeClr val="dk1"/>
          </a:fillRef>
          <a:effectRef idx="3">
            <a:schemeClr val="dk1"/>
          </a:effectRef>
          <a:fontRef idx="minor">
            <a:schemeClr val="lt1"/>
          </a:fontRef>
        </p:style>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6600" b="1" i="1" cap="none" spc="0" dirty="0" smtClean="0">
                <a:ln w="50800"/>
                <a:solidFill>
                  <a:schemeClr val="bg1">
                    <a:shade val="50000"/>
                  </a:schemeClr>
                </a:solidFill>
                <a:effectLst>
                  <a:glow rad="63500">
                    <a:schemeClr val="accent5">
                      <a:satMod val="175000"/>
                      <a:alpha val="40000"/>
                    </a:schemeClr>
                  </a:glow>
                </a:effectLst>
                <a:latin typeface="Times New Roman" pitchFamily="18" charset="0"/>
                <a:cs typeface="Times New Roman" pitchFamily="18" charset="0"/>
              </a:rPr>
              <a:t>Thank You…</a:t>
            </a:r>
            <a:endParaRPr lang="en-US" sz="6600" b="1" i="1" cap="none" spc="0" dirty="0">
              <a:ln w="50800"/>
              <a:solidFill>
                <a:schemeClr val="bg1">
                  <a:shade val="50000"/>
                </a:schemeClr>
              </a:solidFill>
              <a:effectLst>
                <a:glow rad="63500">
                  <a:schemeClr val="accent5">
                    <a:satMod val="175000"/>
                    <a:alpha val="40000"/>
                  </a:schemeClr>
                </a:glow>
              </a:effectLst>
              <a:latin typeface="Times New Roman" pitchFamily="18" charset="0"/>
              <a:cs typeface="Times New Roman" pitchFamily="18" charset="0"/>
            </a:endParaRPr>
          </a:p>
        </p:txBody>
      </p:sp>
    </p:spTree>
    <p:extLst>
      <p:ext uri="{BB962C8B-B14F-4D97-AF65-F5344CB8AC3E}">
        <p14:creationId xmlns:p14="http://schemas.microsoft.com/office/powerpoint/2010/main" val="3096003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4107" y="334851"/>
            <a:ext cx="7160654" cy="7727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latin typeface="Times New Roman" pitchFamily="18" charset="0"/>
                <a:cs typeface="Times New Roman" pitchFamily="18" charset="0"/>
              </a:rPr>
              <a:t>Characteristics</a:t>
            </a:r>
            <a:r>
              <a:rPr lang="en-US" dirty="0" smtClean="0"/>
              <a:t> Of Software Requirement</a:t>
            </a:r>
            <a:endParaRPr lang="en-IN" dirty="0"/>
          </a:p>
        </p:txBody>
      </p:sp>
      <p:sp>
        <p:nvSpPr>
          <p:cNvPr id="4" name="Rounded Rectangle 3"/>
          <p:cNvSpPr/>
          <p:nvPr/>
        </p:nvSpPr>
        <p:spPr>
          <a:xfrm>
            <a:off x="631065" y="1410237"/>
            <a:ext cx="2163650" cy="9659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smtClean="0">
                <a:latin typeface="Times New Roman" pitchFamily="18" charset="0"/>
                <a:cs typeface="Times New Roman" pitchFamily="18" charset="0"/>
              </a:rPr>
              <a:t>Unambiguous</a:t>
            </a:r>
            <a:r>
              <a:rPr lang="en-US" dirty="0" smtClean="0"/>
              <a:t>	</a:t>
            </a:r>
            <a:endParaRPr lang="en-IN" dirty="0"/>
          </a:p>
        </p:txBody>
      </p:sp>
      <p:sp>
        <p:nvSpPr>
          <p:cNvPr id="6" name="Rounded Rectangle 5"/>
          <p:cNvSpPr/>
          <p:nvPr/>
        </p:nvSpPr>
        <p:spPr>
          <a:xfrm>
            <a:off x="9038823" y="1410237"/>
            <a:ext cx="2163650" cy="9659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smtClean="0">
                <a:latin typeface="Times New Roman" pitchFamily="18" charset="0"/>
                <a:cs typeface="Times New Roman" pitchFamily="18" charset="0"/>
              </a:rPr>
              <a:t>Non-Redundant</a:t>
            </a:r>
            <a:endParaRPr lang="en-IN" sz="2000" dirty="0">
              <a:latin typeface="Times New Roman" pitchFamily="18" charset="0"/>
              <a:cs typeface="Times New Roman" pitchFamily="18" charset="0"/>
            </a:endParaRPr>
          </a:p>
        </p:txBody>
      </p:sp>
      <p:sp>
        <p:nvSpPr>
          <p:cNvPr id="7" name="Rounded Rectangle 6"/>
          <p:cNvSpPr/>
          <p:nvPr/>
        </p:nvSpPr>
        <p:spPr>
          <a:xfrm>
            <a:off x="6190445" y="1410237"/>
            <a:ext cx="2163650" cy="9659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smtClean="0">
                <a:latin typeface="Times New Roman" pitchFamily="18" charset="0"/>
                <a:cs typeface="Times New Roman" pitchFamily="18" charset="0"/>
              </a:rPr>
              <a:t>Testable</a:t>
            </a:r>
            <a:r>
              <a:rPr lang="en-US" dirty="0" smtClean="0"/>
              <a:t>	</a:t>
            </a:r>
            <a:endParaRPr lang="en-IN" dirty="0"/>
          </a:p>
        </p:txBody>
      </p:sp>
      <p:sp>
        <p:nvSpPr>
          <p:cNvPr id="8" name="Rounded Rectangle 7"/>
          <p:cNvSpPr/>
          <p:nvPr/>
        </p:nvSpPr>
        <p:spPr>
          <a:xfrm>
            <a:off x="3251915" y="1410237"/>
            <a:ext cx="2163650" cy="9659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smtClean="0">
                <a:latin typeface="Times New Roman" pitchFamily="18" charset="0"/>
                <a:cs typeface="Times New Roman" pitchFamily="18" charset="0"/>
              </a:rPr>
              <a:t>Complete</a:t>
            </a:r>
            <a:r>
              <a:rPr lang="en-US" dirty="0" smtClean="0"/>
              <a:t>	</a:t>
            </a:r>
            <a:endParaRPr lang="en-IN" dirty="0"/>
          </a:p>
        </p:txBody>
      </p:sp>
      <p:cxnSp>
        <p:nvCxnSpPr>
          <p:cNvPr id="12" name="Straight Connector 11"/>
          <p:cNvCxnSpPr>
            <a:stCxn id="3" idx="2"/>
          </p:cNvCxnSpPr>
          <p:nvPr/>
        </p:nvCxnSpPr>
        <p:spPr>
          <a:xfrm>
            <a:off x="6014434" y="1107583"/>
            <a:ext cx="0" cy="11591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1712890" y="1223493"/>
            <a:ext cx="7972023"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6849415" y="1259983"/>
            <a:ext cx="0" cy="151327"/>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a:endCxn id="4" idx="0"/>
          </p:cNvCxnSpPr>
          <p:nvPr/>
        </p:nvCxnSpPr>
        <p:spPr>
          <a:xfrm>
            <a:off x="1712890" y="1223493"/>
            <a:ext cx="0" cy="186744"/>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4067577" y="1224566"/>
            <a:ext cx="0" cy="186744"/>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9684913" y="1223493"/>
            <a:ext cx="0" cy="186744"/>
          </a:xfrm>
          <a:prstGeom prst="line">
            <a:avLst/>
          </a:prstGeom>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283335" y="2481755"/>
            <a:ext cx="2614411" cy="1323439"/>
          </a:xfrm>
          <a:prstGeom prst="rect">
            <a:avLst/>
          </a:prstGeom>
          <a:noFill/>
        </p:spPr>
        <p:txBody>
          <a:bodyPr wrap="square" rtlCol="0">
            <a:spAutoFit/>
          </a:bodyPr>
          <a:lstStyle/>
          <a:p>
            <a:r>
              <a:rPr lang="en-US" sz="1600" dirty="0" smtClean="0">
                <a:latin typeface="Times New Roman" pitchFamily="18" charset="0"/>
                <a:cs typeface="Times New Roman" pitchFamily="18" charset="0"/>
              </a:rPr>
              <a:t>A good requirement should be stated in such a way that multiple readers must interpret the same meaning out of it.</a:t>
            </a:r>
            <a:endParaRPr lang="en-IN" sz="1600" dirty="0">
              <a:latin typeface="Times New Roman" pitchFamily="18" charset="0"/>
              <a:cs typeface="Times New Roman" pitchFamily="18" charset="0"/>
            </a:endParaRPr>
          </a:p>
        </p:txBody>
      </p:sp>
      <p:sp>
        <p:nvSpPr>
          <p:cNvPr id="23" name="TextBox 22"/>
          <p:cNvSpPr txBox="1"/>
          <p:nvPr/>
        </p:nvSpPr>
        <p:spPr>
          <a:xfrm>
            <a:off x="3198253" y="2527921"/>
            <a:ext cx="2446986" cy="2308324"/>
          </a:xfrm>
          <a:prstGeom prst="rect">
            <a:avLst/>
          </a:prstGeom>
          <a:noFill/>
        </p:spPr>
        <p:txBody>
          <a:bodyPr wrap="square" rtlCol="0">
            <a:spAutoFit/>
          </a:bodyPr>
          <a:lstStyle/>
          <a:p>
            <a:r>
              <a:rPr lang="en-US" sz="1600" dirty="0" smtClean="0">
                <a:latin typeface="Times New Roman" pitchFamily="18" charset="0"/>
                <a:cs typeface="Times New Roman" pitchFamily="18" charset="0"/>
              </a:rPr>
              <a:t>Software requirements must contain all the significant needs and conditions expected from the system relating to the functionality, performance etc. It must specify the responses of the system to all varieties of data.</a:t>
            </a:r>
            <a:endParaRPr lang="en-IN" sz="1600" dirty="0">
              <a:latin typeface="Times New Roman" pitchFamily="18" charset="0"/>
              <a:cs typeface="Times New Roman" pitchFamily="18" charset="0"/>
            </a:endParaRPr>
          </a:p>
        </p:txBody>
      </p:sp>
      <p:sp>
        <p:nvSpPr>
          <p:cNvPr id="24" name="TextBox 23"/>
          <p:cNvSpPr txBox="1"/>
          <p:nvPr/>
        </p:nvSpPr>
        <p:spPr>
          <a:xfrm>
            <a:off x="6310648" y="2527921"/>
            <a:ext cx="2240924" cy="2062103"/>
          </a:xfrm>
          <a:prstGeom prst="rect">
            <a:avLst/>
          </a:prstGeom>
          <a:noFill/>
        </p:spPr>
        <p:txBody>
          <a:bodyPr wrap="square" rtlCol="0">
            <a:spAutoFit/>
          </a:bodyPr>
          <a:lstStyle/>
          <a:p>
            <a:r>
              <a:rPr lang="en-US" sz="1600" dirty="0" smtClean="0">
                <a:latin typeface="Times New Roman" pitchFamily="18" charset="0"/>
                <a:cs typeface="Times New Roman" pitchFamily="18" charset="0"/>
              </a:rPr>
              <a:t>Software requirements is said to be testable if there exists some finite and cost effective process that enables a tester to check if this requirement is met in the software.</a:t>
            </a:r>
            <a:endParaRPr lang="en-IN" sz="1600" dirty="0">
              <a:latin typeface="Times New Roman" pitchFamily="18" charset="0"/>
              <a:cs typeface="Times New Roman" pitchFamily="18" charset="0"/>
            </a:endParaRPr>
          </a:p>
        </p:txBody>
      </p:sp>
      <p:sp>
        <p:nvSpPr>
          <p:cNvPr id="25" name="TextBox 24"/>
          <p:cNvSpPr txBox="1"/>
          <p:nvPr/>
        </p:nvSpPr>
        <p:spPr>
          <a:xfrm>
            <a:off x="9195515" y="2527921"/>
            <a:ext cx="2279561" cy="2800767"/>
          </a:xfrm>
          <a:prstGeom prst="rect">
            <a:avLst/>
          </a:prstGeom>
          <a:noFill/>
        </p:spPr>
        <p:txBody>
          <a:bodyPr wrap="square" rtlCol="0">
            <a:spAutoFit/>
          </a:bodyPr>
          <a:lstStyle/>
          <a:p>
            <a:r>
              <a:rPr lang="en-US" sz="1600" dirty="0" smtClean="0">
                <a:latin typeface="Times New Roman" pitchFamily="18" charset="0"/>
                <a:cs typeface="Times New Roman" pitchFamily="18" charset="0"/>
              </a:rPr>
              <a:t>Software requirement must be stated in such a way that it clearly points to one behavior or functionality of a system. If more than one requirement points to the same behavior or functionality, then these requirement become redundant.</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522774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160864362"/>
              </p:ext>
            </p:extLst>
          </p:nvPr>
        </p:nvGraphicFramePr>
        <p:xfrm>
          <a:off x="426582" y="1094704"/>
          <a:ext cx="4943908" cy="3925824"/>
        </p:xfrm>
        <a:graphic>
          <a:graphicData uri="http://schemas.openxmlformats.org/drawingml/2006/table">
            <a:tbl>
              <a:tblPr firstRow="1" firstCol="1" bandRow="1">
                <a:tableStyleId>{9D7B26C5-4107-4FEC-AEDC-1716B250A1EF}</a:tableStyleId>
              </a:tblPr>
              <a:tblGrid>
                <a:gridCol w="2471954"/>
                <a:gridCol w="2471954"/>
              </a:tblGrid>
              <a:tr h="136143">
                <a:tc>
                  <a:txBody>
                    <a:bodyPr/>
                    <a:lstStyle/>
                    <a:p>
                      <a:pPr marL="0" marR="0">
                        <a:lnSpc>
                          <a:spcPct val="115000"/>
                        </a:lnSpc>
                        <a:spcBef>
                          <a:spcPts val="0"/>
                        </a:spcBef>
                        <a:spcAft>
                          <a:spcPts val="0"/>
                        </a:spcAft>
                        <a:tabLst>
                          <a:tab pos="1292225" algn="l"/>
                        </a:tabLst>
                      </a:pPr>
                      <a:r>
                        <a:rPr lang="en-IN" sz="1400">
                          <a:effectLst/>
                        </a:rPr>
                        <a:t>Static Testing</a:t>
                      </a:r>
                      <a:endParaRPr lang="en-IN"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292225" algn="l"/>
                        </a:tabLst>
                      </a:pPr>
                      <a:r>
                        <a:rPr lang="en-IN" sz="1400">
                          <a:effectLst/>
                        </a:rPr>
                        <a:t>Dynamic Testing</a:t>
                      </a:r>
                      <a:endParaRPr lang="en-IN" sz="1100">
                        <a:effectLst/>
                        <a:latin typeface="Calibri"/>
                        <a:ea typeface="Calibri"/>
                        <a:cs typeface="Times New Roman"/>
                      </a:endParaRPr>
                    </a:p>
                  </a:txBody>
                  <a:tcPr marL="68580" marR="68580" marT="0" marB="0"/>
                </a:tc>
              </a:tr>
              <a:tr h="375871">
                <a:tc>
                  <a:txBody>
                    <a:bodyPr/>
                    <a:lstStyle/>
                    <a:p>
                      <a:pPr marL="0" marR="0">
                        <a:lnSpc>
                          <a:spcPct val="115000"/>
                        </a:lnSpc>
                        <a:spcBef>
                          <a:spcPts val="0"/>
                        </a:spcBef>
                        <a:spcAft>
                          <a:spcPts val="0"/>
                        </a:spcAft>
                        <a:tabLst>
                          <a:tab pos="1292225" algn="l"/>
                        </a:tabLst>
                      </a:pPr>
                      <a:r>
                        <a:rPr lang="en-IN" sz="1400">
                          <a:effectLst/>
                        </a:rPr>
                        <a:t>Testing done without executing the program.</a:t>
                      </a:r>
                      <a:endParaRPr lang="en-IN"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292225" algn="l"/>
                        </a:tabLst>
                      </a:pPr>
                      <a:r>
                        <a:rPr lang="en-IN" sz="1400">
                          <a:effectLst/>
                        </a:rPr>
                        <a:t>Testing done by executing the program.</a:t>
                      </a:r>
                      <a:endParaRPr lang="en-IN" sz="1100">
                        <a:effectLst/>
                        <a:latin typeface="Calibri"/>
                        <a:ea typeface="Calibri"/>
                        <a:cs typeface="Times New Roman"/>
                      </a:endParaRPr>
                    </a:p>
                  </a:txBody>
                  <a:tcPr marL="68580" marR="68580" marT="0" marB="0"/>
                </a:tc>
              </a:tr>
              <a:tr h="375871">
                <a:tc>
                  <a:txBody>
                    <a:bodyPr/>
                    <a:lstStyle/>
                    <a:p>
                      <a:pPr marL="0" marR="0">
                        <a:lnSpc>
                          <a:spcPct val="115000"/>
                        </a:lnSpc>
                        <a:spcBef>
                          <a:spcPts val="0"/>
                        </a:spcBef>
                        <a:spcAft>
                          <a:spcPts val="0"/>
                        </a:spcAft>
                        <a:tabLst>
                          <a:tab pos="1292225" algn="l"/>
                        </a:tabLst>
                      </a:pPr>
                      <a:r>
                        <a:rPr lang="en-IN" sz="1400">
                          <a:effectLst/>
                        </a:rPr>
                        <a:t>Testing does verification process.</a:t>
                      </a:r>
                      <a:endParaRPr lang="en-IN"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292225" algn="l"/>
                        </a:tabLst>
                      </a:pPr>
                      <a:r>
                        <a:rPr lang="en-IN" sz="1400">
                          <a:effectLst/>
                        </a:rPr>
                        <a:t>Dynamic testing does validation process.</a:t>
                      </a:r>
                      <a:endParaRPr lang="en-IN" sz="1100">
                        <a:effectLst/>
                        <a:latin typeface="Calibri"/>
                        <a:ea typeface="Calibri"/>
                        <a:cs typeface="Times New Roman"/>
                      </a:endParaRPr>
                    </a:p>
                  </a:txBody>
                  <a:tcPr marL="68580" marR="68580" marT="0" marB="0"/>
                </a:tc>
              </a:tr>
              <a:tr h="375871">
                <a:tc>
                  <a:txBody>
                    <a:bodyPr/>
                    <a:lstStyle/>
                    <a:p>
                      <a:pPr marL="0" marR="0">
                        <a:lnSpc>
                          <a:spcPct val="115000"/>
                        </a:lnSpc>
                        <a:spcBef>
                          <a:spcPts val="0"/>
                        </a:spcBef>
                        <a:spcAft>
                          <a:spcPts val="0"/>
                        </a:spcAft>
                        <a:tabLst>
                          <a:tab pos="1292225" algn="l"/>
                        </a:tabLst>
                      </a:pPr>
                      <a:r>
                        <a:rPr lang="en-IN" sz="1400">
                          <a:effectLst/>
                        </a:rPr>
                        <a:t>Static testing is about prevention of defects.</a:t>
                      </a:r>
                      <a:endParaRPr lang="en-IN"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292225" algn="l"/>
                        </a:tabLst>
                      </a:pPr>
                      <a:r>
                        <a:rPr lang="en-IN" sz="1400">
                          <a:effectLst/>
                        </a:rPr>
                        <a:t>Dynamic testing is about finding and fixing the defects.</a:t>
                      </a:r>
                      <a:endParaRPr lang="en-IN" sz="1100">
                        <a:effectLst/>
                        <a:latin typeface="Calibri"/>
                        <a:ea typeface="Calibri"/>
                        <a:cs typeface="Times New Roman"/>
                      </a:endParaRPr>
                    </a:p>
                  </a:txBody>
                  <a:tcPr marL="68580" marR="68580" marT="0" marB="0"/>
                </a:tc>
              </a:tr>
              <a:tr h="375871">
                <a:tc>
                  <a:txBody>
                    <a:bodyPr/>
                    <a:lstStyle/>
                    <a:p>
                      <a:pPr marL="0" marR="0">
                        <a:lnSpc>
                          <a:spcPct val="115000"/>
                        </a:lnSpc>
                        <a:spcBef>
                          <a:spcPts val="0"/>
                        </a:spcBef>
                        <a:spcAft>
                          <a:spcPts val="0"/>
                        </a:spcAft>
                        <a:tabLst>
                          <a:tab pos="1292225" algn="l"/>
                        </a:tabLst>
                      </a:pPr>
                      <a:r>
                        <a:rPr lang="en-IN" sz="1400">
                          <a:effectLst/>
                        </a:rPr>
                        <a:t>This testing can be performed before compilation.</a:t>
                      </a:r>
                      <a:endParaRPr lang="en-IN"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292225" algn="l"/>
                        </a:tabLst>
                      </a:pPr>
                      <a:r>
                        <a:rPr lang="en-IN" sz="1400" dirty="0">
                          <a:effectLst/>
                        </a:rPr>
                        <a:t>It is performed after compilation.</a:t>
                      </a:r>
                      <a:endParaRPr lang="en-IN" sz="1100" dirty="0">
                        <a:effectLst/>
                        <a:latin typeface="Calibri"/>
                        <a:ea typeface="Calibri"/>
                        <a:cs typeface="Times New Roman"/>
                      </a:endParaRPr>
                    </a:p>
                  </a:txBody>
                  <a:tcPr marL="68580" marR="68580" marT="0" marB="0"/>
                </a:tc>
              </a:tr>
              <a:tr h="375871">
                <a:tc>
                  <a:txBody>
                    <a:bodyPr/>
                    <a:lstStyle/>
                    <a:p>
                      <a:pPr marL="0" marR="0">
                        <a:lnSpc>
                          <a:spcPct val="115000"/>
                        </a:lnSpc>
                        <a:spcBef>
                          <a:spcPts val="0"/>
                        </a:spcBef>
                        <a:spcAft>
                          <a:spcPts val="0"/>
                        </a:spcAft>
                        <a:tabLst>
                          <a:tab pos="1292225" algn="l"/>
                        </a:tabLst>
                      </a:pPr>
                      <a:r>
                        <a:rPr lang="en-IN" sz="1400">
                          <a:effectLst/>
                        </a:rPr>
                        <a:t>Static testing involves checklist.</a:t>
                      </a:r>
                      <a:endParaRPr lang="en-IN"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292225" algn="l"/>
                        </a:tabLst>
                      </a:pPr>
                      <a:r>
                        <a:rPr lang="en-IN" sz="1400">
                          <a:effectLst/>
                        </a:rPr>
                        <a:t>It involves test cases for execution.</a:t>
                      </a:r>
                      <a:endParaRPr lang="en-IN" sz="1100">
                        <a:effectLst/>
                        <a:latin typeface="Calibri"/>
                        <a:ea typeface="Calibri"/>
                        <a:cs typeface="Times New Roman"/>
                      </a:endParaRPr>
                    </a:p>
                  </a:txBody>
                  <a:tcPr marL="68580" marR="68580" marT="0" marB="0"/>
                </a:tc>
              </a:tr>
              <a:tr h="375871">
                <a:tc>
                  <a:txBody>
                    <a:bodyPr/>
                    <a:lstStyle/>
                    <a:p>
                      <a:pPr marL="0" marR="0">
                        <a:lnSpc>
                          <a:spcPct val="115000"/>
                        </a:lnSpc>
                        <a:spcBef>
                          <a:spcPts val="0"/>
                        </a:spcBef>
                        <a:spcAft>
                          <a:spcPts val="0"/>
                        </a:spcAft>
                        <a:tabLst>
                          <a:tab pos="1292225" algn="l"/>
                        </a:tabLst>
                      </a:pPr>
                      <a:r>
                        <a:rPr lang="en-IN" sz="1400">
                          <a:effectLst/>
                        </a:rPr>
                        <a:t>Cost of finding defects and fixing defect is less.</a:t>
                      </a:r>
                      <a:endParaRPr lang="en-IN"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292225" algn="l"/>
                        </a:tabLst>
                      </a:pPr>
                      <a:r>
                        <a:rPr lang="en-IN" sz="1400">
                          <a:effectLst/>
                        </a:rPr>
                        <a:t>Cost of finding and fixing the defect is high.</a:t>
                      </a:r>
                      <a:endParaRPr lang="en-IN" sz="1100">
                        <a:effectLst/>
                        <a:latin typeface="Calibri"/>
                        <a:ea typeface="Calibri"/>
                        <a:cs typeface="Times New Roman"/>
                      </a:endParaRPr>
                    </a:p>
                  </a:txBody>
                  <a:tcPr marL="68580" marR="68580" marT="0" marB="0"/>
                </a:tc>
              </a:tr>
              <a:tr h="569986">
                <a:tc>
                  <a:txBody>
                    <a:bodyPr/>
                    <a:lstStyle/>
                    <a:p>
                      <a:pPr marL="0" marR="0">
                        <a:lnSpc>
                          <a:spcPct val="115000"/>
                        </a:lnSpc>
                        <a:spcBef>
                          <a:spcPts val="0"/>
                        </a:spcBef>
                        <a:spcAft>
                          <a:spcPts val="0"/>
                        </a:spcAft>
                        <a:tabLst>
                          <a:tab pos="1292225" algn="l"/>
                        </a:tabLst>
                      </a:pPr>
                      <a:r>
                        <a:rPr lang="en-IN" sz="1400">
                          <a:effectLst/>
                        </a:rPr>
                        <a:t>More reviews comments are highly recommended for good quality.</a:t>
                      </a:r>
                      <a:endParaRPr lang="en-IN"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292225" algn="l"/>
                        </a:tabLst>
                      </a:pPr>
                      <a:r>
                        <a:rPr lang="en-IN" sz="1400" dirty="0">
                          <a:effectLst/>
                        </a:rPr>
                        <a:t>More defects are highly recommended for good quality.</a:t>
                      </a:r>
                      <a:endParaRPr lang="en-IN" sz="1100" dirty="0">
                        <a:effectLst/>
                        <a:latin typeface="Calibri"/>
                        <a:ea typeface="Calibri"/>
                        <a:cs typeface="Times New Roman"/>
                      </a:endParaRPr>
                    </a:p>
                  </a:txBody>
                  <a:tcPr marL="68580" marR="68580" marT="0" marB="0"/>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37463186"/>
              </p:ext>
            </p:extLst>
          </p:nvPr>
        </p:nvGraphicFramePr>
        <p:xfrm>
          <a:off x="5848587" y="485204"/>
          <a:ext cx="5868670" cy="1962912"/>
        </p:xfrm>
        <a:graphic>
          <a:graphicData uri="http://schemas.openxmlformats.org/drawingml/2006/table">
            <a:tbl>
              <a:tblPr firstRow="1" firstCol="1" bandRow="1">
                <a:tableStyleId>{9D7B26C5-4107-4FEC-AEDC-1716B250A1EF}</a:tableStyleId>
              </a:tblPr>
              <a:tblGrid>
                <a:gridCol w="2934335"/>
                <a:gridCol w="2934335"/>
              </a:tblGrid>
              <a:tr h="0">
                <a:tc>
                  <a:txBody>
                    <a:bodyPr/>
                    <a:lstStyle/>
                    <a:p>
                      <a:pPr marL="0" marR="0" algn="ctr">
                        <a:lnSpc>
                          <a:spcPct val="115000"/>
                        </a:lnSpc>
                        <a:spcBef>
                          <a:spcPts val="0"/>
                        </a:spcBef>
                        <a:spcAft>
                          <a:spcPts val="0"/>
                        </a:spcAft>
                        <a:tabLst>
                          <a:tab pos="1292225" algn="l"/>
                        </a:tabLst>
                      </a:pPr>
                      <a:r>
                        <a:rPr lang="en-IN" sz="1400" dirty="0">
                          <a:effectLst/>
                        </a:rPr>
                        <a:t>ADVANTAGES</a:t>
                      </a:r>
                      <a:endParaRPr lang="en-IN"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1292225" algn="l"/>
                        </a:tabLst>
                      </a:pPr>
                      <a:r>
                        <a:rPr lang="en-IN" sz="1400">
                          <a:effectLst/>
                        </a:rPr>
                        <a:t>DISADVANTAGES</a:t>
                      </a:r>
                      <a:endParaRPr lang="en-IN"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tabLst>
                          <a:tab pos="1292225" algn="l"/>
                        </a:tabLst>
                      </a:pPr>
                      <a:r>
                        <a:rPr lang="en-IN" sz="1400" dirty="0">
                          <a:effectLst/>
                        </a:rPr>
                        <a:t>Well suited and efficient for large code segments.</a:t>
                      </a:r>
                      <a:endParaRPr lang="en-IN"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1292225" algn="l"/>
                        </a:tabLst>
                      </a:pPr>
                      <a:r>
                        <a:rPr lang="en-IN" sz="1400">
                          <a:effectLst/>
                        </a:rPr>
                        <a:t>Limited Coverage.</a:t>
                      </a:r>
                      <a:endParaRPr lang="en-IN"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tabLst>
                          <a:tab pos="1292225" algn="l"/>
                        </a:tabLst>
                      </a:pPr>
                      <a:r>
                        <a:rPr lang="en-IN" sz="1400">
                          <a:effectLst/>
                        </a:rPr>
                        <a:t>Code access not required.</a:t>
                      </a:r>
                      <a:endParaRPr lang="en-IN"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1292225" algn="l"/>
                        </a:tabLst>
                      </a:pPr>
                      <a:r>
                        <a:rPr lang="en-IN" sz="1400">
                          <a:effectLst/>
                        </a:rPr>
                        <a:t>Inefficient testing.</a:t>
                      </a:r>
                      <a:endParaRPr lang="en-IN"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tabLst>
                          <a:tab pos="1292225" algn="l"/>
                        </a:tabLst>
                      </a:pPr>
                      <a:r>
                        <a:rPr lang="en-IN" sz="1400">
                          <a:effectLst/>
                        </a:rPr>
                        <a:t>Clearly separates user’s perspective from the developer’s perspective through visibility defined roles.</a:t>
                      </a:r>
                      <a:endParaRPr lang="en-IN"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1292225" algn="l"/>
                        </a:tabLst>
                      </a:pPr>
                      <a:r>
                        <a:rPr lang="en-IN" sz="1400">
                          <a:effectLst/>
                        </a:rPr>
                        <a:t>Bind Coverage.</a:t>
                      </a:r>
                      <a:endParaRPr lang="en-IN"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tabLst>
                          <a:tab pos="1292225" algn="l"/>
                        </a:tabLst>
                      </a:pPr>
                      <a:r>
                        <a:rPr lang="en-IN" sz="1400">
                          <a:effectLst/>
                        </a:rPr>
                        <a:t>Moderately skilled testers required.</a:t>
                      </a:r>
                      <a:endParaRPr lang="en-IN"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1292225" algn="l"/>
                        </a:tabLst>
                      </a:pPr>
                      <a:r>
                        <a:rPr lang="en-IN" sz="1400" dirty="0">
                          <a:effectLst/>
                        </a:rPr>
                        <a:t>The test cases are difficult to design.</a:t>
                      </a:r>
                      <a:endParaRPr lang="en-IN" sz="1100" dirty="0">
                        <a:effectLst/>
                        <a:latin typeface="Calibri"/>
                        <a:ea typeface="Calibri"/>
                        <a:cs typeface="Times New Roman"/>
                      </a:endParaRPr>
                    </a:p>
                  </a:txBody>
                  <a:tcPr marL="68580" marR="68580" marT="0"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89439250"/>
              </p:ext>
            </p:extLst>
          </p:nvPr>
        </p:nvGraphicFramePr>
        <p:xfrm>
          <a:off x="5874345" y="3210756"/>
          <a:ext cx="5868670" cy="2944368"/>
        </p:xfrm>
        <a:graphic>
          <a:graphicData uri="http://schemas.openxmlformats.org/drawingml/2006/table">
            <a:tbl>
              <a:tblPr firstRow="1" firstCol="1" bandRow="1">
                <a:tableStyleId>{9D7B26C5-4107-4FEC-AEDC-1716B250A1EF}</a:tableStyleId>
              </a:tblPr>
              <a:tblGrid>
                <a:gridCol w="2934335"/>
                <a:gridCol w="2934335"/>
              </a:tblGrid>
              <a:tr h="0">
                <a:tc>
                  <a:txBody>
                    <a:bodyPr/>
                    <a:lstStyle/>
                    <a:p>
                      <a:pPr marL="0" marR="0" algn="ctr">
                        <a:lnSpc>
                          <a:spcPct val="115000"/>
                        </a:lnSpc>
                        <a:spcBef>
                          <a:spcPts val="0"/>
                        </a:spcBef>
                        <a:spcAft>
                          <a:spcPts val="0"/>
                        </a:spcAft>
                        <a:tabLst>
                          <a:tab pos="1292225" algn="l"/>
                        </a:tabLst>
                      </a:pPr>
                      <a:r>
                        <a:rPr lang="en-IN" sz="1400">
                          <a:effectLst/>
                        </a:rPr>
                        <a:t>ADVANTAGES</a:t>
                      </a:r>
                      <a:endParaRPr lang="en-IN"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1292225" algn="l"/>
                        </a:tabLst>
                      </a:pPr>
                      <a:r>
                        <a:rPr lang="en-IN" sz="1400">
                          <a:effectLst/>
                        </a:rPr>
                        <a:t>DISADVANTAGES</a:t>
                      </a:r>
                      <a:endParaRPr lang="en-IN"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tabLst>
                          <a:tab pos="1292225" algn="l"/>
                        </a:tabLst>
                      </a:pPr>
                      <a:r>
                        <a:rPr lang="en-IN" sz="1400">
                          <a:effectLst/>
                        </a:rPr>
                        <a:t>It helps in optimising the code.</a:t>
                      </a:r>
                      <a:endParaRPr lang="en-IN"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1292225" algn="l"/>
                        </a:tabLst>
                      </a:pPr>
                      <a:r>
                        <a:rPr lang="en-IN" sz="1400">
                          <a:effectLst/>
                        </a:rPr>
                        <a:t>Sometime it is not possible to look into every nook and corner to find out errors.</a:t>
                      </a:r>
                      <a:endParaRPr lang="en-IN"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tabLst>
                          <a:tab pos="1292225" algn="l"/>
                        </a:tabLst>
                      </a:pPr>
                      <a:r>
                        <a:rPr lang="en-IN" sz="1400">
                          <a:effectLst/>
                        </a:rPr>
                        <a:t>Extra lines of codes can be removed.</a:t>
                      </a:r>
                      <a:endParaRPr lang="en-IN"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1292225" algn="l"/>
                        </a:tabLst>
                      </a:pPr>
                      <a:r>
                        <a:rPr lang="en-IN" sz="1400">
                          <a:effectLst/>
                        </a:rPr>
                        <a:t>It is difficult to maintain white box testing as code analysers and debuggers tools are required which is available at high cost.</a:t>
                      </a:r>
                      <a:endParaRPr lang="en-IN"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tabLst>
                          <a:tab pos="1292225" algn="l"/>
                        </a:tabLst>
                      </a:pPr>
                      <a:r>
                        <a:rPr lang="en-IN" sz="1400">
                          <a:effectLst/>
                        </a:rPr>
                        <a:t>As the tester has knowledge of the source code it become very easy to find out which type of test data required and suite the application.</a:t>
                      </a:r>
                      <a:endParaRPr lang="en-IN"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1292225" algn="l"/>
                        </a:tabLst>
                      </a:pPr>
                      <a:r>
                        <a:rPr lang="en-IN" sz="1400" dirty="0">
                          <a:effectLst/>
                        </a:rPr>
                        <a:t>Due to the fact that a skilled tester is needed to perform white box testing the cost is increased.</a:t>
                      </a:r>
                      <a:endParaRPr lang="en-IN" sz="1100" dirty="0">
                        <a:effectLst/>
                        <a:latin typeface="Calibri"/>
                        <a:ea typeface="Calibri"/>
                        <a:cs typeface="Times New Roman"/>
                      </a:endParaRPr>
                    </a:p>
                  </a:txBody>
                  <a:tcPr marL="68580" marR="68580" marT="0" marB="0" anchor="ctr"/>
                </a:tc>
              </a:tr>
            </a:tbl>
          </a:graphicData>
        </a:graphic>
      </p:graphicFrame>
      <p:sp>
        <p:nvSpPr>
          <p:cNvPr id="6" name="TextBox 5"/>
          <p:cNvSpPr txBox="1"/>
          <p:nvPr/>
        </p:nvSpPr>
        <p:spPr>
          <a:xfrm>
            <a:off x="399245" y="412124"/>
            <a:ext cx="4636394" cy="369332"/>
          </a:xfrm>
          <a:prstGeom prst="rect">
            <a:avLst/>
          </a:prstGeom>
          <a:noFill/>
        </p:spPr>
        <p:txBody>
          <a:bodyPr wrap="square" rtlCol="0">
            <a:spAutoFit/>
          </a:bodyPr>
          <a:lstStyle/>
          <a:p>
            <a:r>
              <a:rPr lang="en-US" b="1" dirty="0" smtClean="0">
                <a:solidFill>
                  <a:srgbClr val="0070C0"/>
                </a:solidFill>
                <a:latin typeface="Times New Roman" pitchFamily="18" charset="0"/>
                <a:cs typeface="Times New Roman" pitchFamily="18" charset="0"/>
              </a:rPr>
              <a:t>BLACK BOX TESTING </a:t>
            </a:r>
            <a:endParaRPr lang="en-IN" b="1" dirty="0">
              <a:solidFill>
                <a:srgbClr val="0070C0"/>
              </a:solidFill>
              <a:latin typeface="Times New Roman" pitchFamily="18" charset="0"/>
              <a:cs typeface="Times New Roman" pitchFamily="18" charset="0"/>
            </a:endParaRPr>
          </a:p>
        </p:txBody>
      </p:sp>
      <p:sp>
        <p:nvSpPr>
          <p:cNvPr id="7" name="Right Arrow 6"/>
          <p:cNvSpPr/>
          <p:nvPr/>
        </p:nvSpPr>
        <p:spPr>
          <a:xfrm>
            <a:off x="3232597" y="502276"/>
            <a:ext cx="2434107" cy="27918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9" name="TextBox 8"/>
          <p:cNvSpPr txBox="1"/>
          <p:nvPr/>
        </p:nvSpPr>
        <p:spPr>
          <a:xfrm>
            <a:off x="399245" y="5576552"/>
            <a:ext cx="3219718" cy="400110"/>
          </a:xfrm>
          <a:prstGeom prst="rect">
            <a:avLst/>
          </a:prstGeom>
          <a:noFill/>
        </p:spPr>
        <p:txBody>
          <a:bodyPr wrap="square" rtlCol="0">
            <a:spAutoFit/>
          </a:bodyPr>
          <a:lstStyle/>
          <a:p>
            <a:r>
              <a:rPr lang="en-US" sz="2000" b="1" dirty="0" smtClean="0">
                <a:solidFill>
                  <a:srgbClr val="0070C0"/>
                </a:solidFill>
                <a:latin typeface="Times New Roman" pitchFamily="18" charset="0"/>
                <a:cs typeface="Times New Roman" pitchFamily="18" charset="0"/>
              </a:rPr>
              <a:t>WHITE BOX TESTING</a:t>
            </a:r>
            <a:endParaRPr lang="en-IN" sz="2000" b="1" dirty="0">
              <a:solidFill>
                <a:srgbClr val="0070C0"/>
              </a:solidFill>
              <a:latin typeface="Times New Roman" pitchFamily="18" charset="0"/>
              <a:cs typeface="Times New Roman" pitchFamily="18" charset="0"/>
            </a:endParaRPr>
          </a:p>
        </p:txBody>
      </p:sp>
      <p:sp>
        <p:nvSpPr>
          <p:cNvPr id="10" name="Right Arrow 9"/>
          <p:cNvSpPr/>
          <p:nvPr/>
        </p:nvSpPr>
        <p:spPr>
          <a:xfrm>
            <a:off x="3401095" y="5609725"/>
            <a:ext cx="2097110" cy="339645"/>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41648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37138" y="283335"/>
            <a:ext cx="6130344"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u="sng" dirty="0" smtClean="0">
                <a:solidFill>
                  <a:srgbClr val="0070C0"/>
                </a:solidFill>
                <a:latin typeface="Times New Roman" pitchFamily="18" charset="0"/>
                <a:cs typeface="Times New Roman" pitchFamily="18" charset="0"/>
              </a:rPr>
              <a:t>Different Types Of Testing</a:t>
            </a:r>
            <a:endParaRPr lang="en-IN" sz="2000" b="1" u="sng" dirty="0">
              <a:solidFill>
                <a:srgbClr val="0070C0"/>
              </a:solidFill>
              <a:latin typeface="Times New Roman" pitchFamily="18" charset="0"/>
              <a:cs typeface="Times New Roman" pitchFamily="18" charset="0"/>
            </a:endParaRPr>
          </a:p>
        </p:txBody>
      </p:sp>
      <p:cxnSp>
        <p:nvCxnSpPr>
          <p:cNvPr id="4" name="Straight Connector 3"/>
          <p:cNvCxnSpPr>
            <a:stCxn id="2" idx="2"/>
          </p:cNvCxnSpPr>
          <p:nvPr/>
        </p:nvCxnSpPr>
        <p:spPr>
          <a:xfrm>
            <a:off x="5602310" y="1197735"/>
            <a:ext cx="0" cy="296214"/>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592428" y="1481070"/>
            <a:ext cx="11095150" cy="25757"/>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592428" y="1493949"/>
            <a:ext cx="0" cy="4893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1805187" y="1481070"/>
            <a:ext cx="0" cy="4893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2936382" y="1478922"/>
            <a:ext cx="0" cy="4893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4481847" y="1481070"/>
            <a:ext cx="0" cy="4893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a:off x="5870619" y="1506827"/>
            <a:ext cx="0" cy="4893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6964250" y="1506827"/>
            <a:ext cx="0" cy="4893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8545131" y="1506827"/>
            <a:ext cx="0" cy="4893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9966102" y="1506827"/>
            <a:ext cx="0" cy="4893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11687578" y="1493947"/>
            <a:ext cx="0" cy="4893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0" name="Rounded Rectangle 19"/>
          <p:cNvSpPr/>
          <p:nvPr/>
        </p:nvSpPr>
        <p:spPr>
          <a:xfrm>
            <a:off x="296214" y="1996224"/>
            <a:ext cx="785611" cy="8371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Unit</a:t>
            </a:r>
            <a:endParaRPr lang="en-IN" sz="1400" dirty="0">
              <a:latin typeface="Times New Roman" pitchFamily="18" charset="0"/>
              <a:cs typeface="Times New Roman" pitchFamily="18" charset="0"/>
            </a:endParaRPr>
          </a:p>
        </p:txBody>
      </p:sp>
      <p:sp>
        <p:nvSpPr>
          <p:cNvPr id="21" name="Rounded Rectangle 20"/>
          <p:cNvSpPr/>
          <p:nvPr/>
        </p:nvSpPr>
        <p:spPr>
          <a:xfrm>
            <a:off x="1210614" y="2009099"/>
            <a:ext cx="1171978" cy="8371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Times New Roman" pitchFamily="18" charset="0"/>
                <a:cs typeface="Times New Roman" pitchFamily="18" charset="0"/>
              </a:rPr>
              <a:t>Integration</a:t>
            </a:r>
            <a:endParaRPr lang="en-IN" sz="1400" dirty="0">
              <a:latin typeface="Times New Roman" pitchFamily="18" charset="0"/>
              <a:cs typeface="Times New Roman" pitchFamily="18" charset="0"/>
            </a:endParaRPr>
          </a:p>
        </p:txBody>
      </p:sp>
      <p:sp>
        <p:nvSpPr>
          <p:cNvPr id="22" name="Rounded Rectangle 21"/>
          <p:cNvSpPr/>
          <p:nvPr/>
        </p:nvSpPr>
        <p:spPr>
          <a:xfrm>
            <a:off x="2537138" y="1970467"/>
            <a:ext cx="1133341" cy="8371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Times New Roman" pitchFamily="18" charset="0"/>
                <a:cs typeface="Times New Roman" pitchFamily="18" charset="0"/>
              </a:rPr>
              <a:t>Functional</a:t>
            </a:r>
            <a:endParaRPr lang="en-IN" sz="1400" dirty="0">
              <a:latin typeface="Times New Roman" pitchFamily="18" charset="0"/>
              <a:cs typeface="Times New Roman" pitchFamily="18" charset="0"/>
            </a:endParaRPr>
          </a:p>
        </p:txBody>
      </p:sp>
      <p:sp>
        <p:nvSpPr>
          <p:cNvPr id="23" name="Rounded Rectangle 22"/>
          <p:cNvSpPr/>
          <p:nvPr/>
        </p:nvSpPr>
        <p:spPr>
          <a:xfrm>
            <a:off x="4089041" y="1994077"/>
            <a:ext cx="785611" cy="8371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Times New Roman" pitchFamily="18" charset="0"/>
                <a:cs typeface="Times New Roman" pitchFamily="18" charset="0"/>
              </a:rPr>
              <a:t>System</a:t>
            </a:r>
            <a:endParaRPr lang="en-IN" sz="1400" dirty="0">
              <a:latin typeface="Times New Roman" pitchFamily="18" charset="0"/>
              <a:cs typeface="Times New Roman" pitchFamily="18" charset="0"/>
            </a:endParaRPr>
          </a:p>
        </p:txBody>
      </p:sp>
      <p:sp>
        <p:nvSpPr>
          <p:cNvPr id="24" name="Rounded Rectangle 23"/>
          <p:cNvSpPr/>
          <p:nvPr/>
        </p:nvSpPr>
        <p:spPr>
          <a:xfrm>
            <a:off x="5354392" y="1996221"/>
            <a:ext cx="785611" cy="8371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Times New Roman" pitchFamily="18" charset="0"/>
                <a:cs typeface="Times New Roman" pitchFamily="18" charset="0"/>
              </a:rPr>
              <a:t>Smoke</a:t>
            </a:r>
            <a:endParaRPr lang="en-IN" sz="1400" dirty="0">
              <a:latin typeface="Times New Roman" pitchFamily="18" charset="0"/>
              <a:cs typeface="Times New Roman" pitchFamily="18" charset="0"/>
            </a:endParaRPr>
          </a:p>
        </p:txBody>
      </p:sp>
      <p:sp>
        <p:nvSpPr>
          <p:cNvPr id="25" name="Rounded Rectangle 24"/>
          <p:cNvSpPr/>
          <p:nvPr/>
        </p:nvSpPr>
        <p:spPr>
          <a:xfrm>
            <a:off x="6571444" y="1996224"/>
            <a:ext cx="785611" cy="8371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Times New Roman" pitchFamily="18" charset="0"/>
                <a:cs typeface="Times New Roman" pitchFamily="18" charset="0"/>
              </a:rPr>
              <a:t>Sanity</a:t>
            </a:r>
            <a:endParaRPr lang="en-IN" sz="1400" dirty="0">
              <a:latin typeface="Times New Roman" pitchFamily="18" charset="0"/>
              <a:cs typeface="Times New Roman" pitchFamily="18" charset="0"/>
            </a:endParaRPr>
          </a:p>
        </p:txBody>
      </p:sp>
      <p:sp>
        <p:nvSpPr>
          <p:cNvPr id="26" name="Rounded Rectangle 25"/>
          <p:cNvSpPr/>
          <p:nvPr/>
        </p:nvSpPr>
        <p:spPr>
          <a:xfrm>
            <a:off x="7843235" y="1983346"/>
            <a:ext cx="1094702" cy="8371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Times New Roman" pitchFamily="18" charset="0"/>
                <a:cs typeface="Times New Roman" pitchFamily="18" charset="0"/>
              </a:rPr>
              <a:t>Regression</a:t>
            </a:r>
            <a:endParaRPr lang="en-IN" sz="1400" dirty="0">
              <a:latin typeface="Times New Roman" pitchFamily="18" charset="0"/>
              <a:cs typeface="Times New Roman" pitchFamily="18" charset="0"/>
            </a:endParaRPr>
          </a:p>
        </p:txBody>
      </p:sp>
      <p:sp>
        <p:nvSpPr>
          <p:cNvPr id="27" name="Rounded Rectangle 26"/>
          <p:cNvSpPr/>
          <p:nvPr/>
        </p:nvSpPr>
        <p:spPr>
          <a:xfrm>
            <a:off x="9324305" y="1957586"/>
            <a:ext cx="1124754" cy="8371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Times New Roman" pitchFamily="18" charset="0"/>
                <a:cs typeface="Times New Roman" pitchFamily="18" charset="0"/>
              </a:rPr>
              <a:t>Acceptance</a:t>
            </a:r>
            <a:endParaRPr lang="en-IN" sz="1400" dirty="0">
              <a:latin typeface="Times New Roman" pitchFamily="18" charset="0"/>
              <a:cs typeface="Times New Roman" pitchFamily="18" charset="0"/>
            </a:endParaRPr>
          </a:p>
        </p:txBody>
      </p:sp>
      <p:sp>
        <p:nvSpPr>
          <p:cNvPr id="28" name="Rounded Rectangle 27"/>
          <p:cNvSpPr/>
          <p:nvPr/>
        </p:nvSpPr>
        <p:spPr>
          <a:xfrm>
            <a:off x="10728102" y="1968319"/>
            <a:ext cx="1225640" cy="8371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Performance</a:t>
            </a:r>
            <a:endParaRPr lang="en-IN" sz="1400" dirty="0">
              <a:latin typeface="Times New Roman" pitchFamily="18" charset="0"/>
              <a:cs typeface="Times New Roman" pitchFamily="18" charset="0"/>
            </a:endParaRPr>
          </a:p>
        </p:txBody>
      </p:sp>
      <p:sp>
        <p:nvSpPr>
          <p:cNvPr id="3" name="Rectangle 2"/>
          <p:cNvSpPr/>
          <p:nvPr/>
        </p:nvSpPr>
        <p:spPr>
          <a:xfrm>
            <a:off x="296214" y="3089580"/>
            <a:ext cx="1466045" cy="2862322"/>
          </a:xfrm>
          <a:prstGeom prst="rect">
            <a:avLst/>
          </a:prstGeom>
        </p:spPr>
        <p:txBody>
          <a:bodyPr wrap="square">
            <a:spAutoFit/>
          </a:bodyPr>
          <a:lstStyle/>
          <a:p>
            <a:r>
              <a:rPr lang="en-US" sz="1200" dirty="0">
                <a:latin typeface="Times New Roman" pitchFamily="18" charset="0"/>
                <a:cs typeface="Times New Roman" pitchFamily="18" charset="0"/>
              </a:rPr>
              <a:t>Unit testing is done by developers. It comes under white box testing. It involves development of stubs and drivers. The purpose of unit testing is to separate each part of the program and verify proper functionality of individual modules based on requirements.</a:t>
            </a:r>
            <a:endParaRPr lang="en-IN" sz="1200" dirty="0">
              <a:latin typeface="Times New Roman" pitchFamily="18" charset="0"/>
              <a:cs typeface="Times New Roman" pitchFamily="18" charset="0"/>
            </a:endParaRPr>
          </a:p>
        </p:txBody>
      </p:sp>
      <p:cxnSp>
        <p:nvCxnSpPr>
          <p:cNvPr id="29" name="Straight Arrow Connector 28"/>
          <p:cNvCxnSpPr/>
          <p:nvPr/>
        </p:nvCxnSpPr>
        <p:spPr>
          <a:xfrm>
            <a:off x="686872" y="2846227"/>
            <a:ext cx="0" cy="32411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Rectangle 6"/>
          <p:cNvSpPr/>
          <p:nvPr/>
        </p:nvSpPr>
        <p:spPr>
          <a:xfrm>
            <a:off x="1762259" y="3385794"/>
            <a:ext cx="1766552" cy="2862322"/>
          </a:xfrm>
          <a:prstGeom prst="rect">
            <a:avLst/>
          </a:prstGeom>
        </p:spPr>
        <p:txBody>
          <a:bodyPr wrap="square">
            <a:spAutoFit/>
          </a:bodyPr>
          <a:lstStyle/>
          <a:p>
            <a:r>
              <a:rPr lang="en-US" sz="1200" dirty="0">
                <a:latin typeface="Times New Roman" pitchFamily="18" charset="0"/>
                <a:cs typeface="Times New Roman" pitchFamily="18" charset="0"/>
              </a:rPr>
              <a:t>Integration testing tests the functionality of various modules of an application combined together. It is especially applicable to client/server and distributed systems. It also test the interaction between software and hardware. It comes under both white box testing and black box testing. Integration testing helps to expose defects in the interfaces.</a:t>
            </a:r>
            <a:endParaRPr lang="en-IN" sz="1200" dirty="0">
              <a:latin typeface="Times New Roman" pitchFamily="18" charset="0"/>
              <a:cs typeface="Times New Roman" pitchFamily="18" charset="0"/>
            </a:endParaRPr>
          </a:p>
        </p:txBody>
      </p:sp>
      <p:cxnSp>
        <p:nvCxnSpPr>
          <p:cNvPr id="30" name="Straight Arrow Connector 29"/>
          <p:cNvCxnSpPr/>
          <p:nvPr/>
        </p:nvCxnSpPr>
        <p:spPr>
          <a:xfrm>
            <a:off x="1833090" y="2842731"/>
            <a:ext cx="0" cy="5430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8" name="Rectangle 17"/>
          <p:cNvSpPr/>
          <p:nvPr/>
        </p:nvSpPr>
        <p:spPr>
          <a:xfrm>
            <a:off x="3528811" y="3164840"/>
            <a:ext cx="1683913" cy="3046988"/>
          </a:xfrm>
          <a:prstGeom prst="rect">
            <a:avLst/>
          </a:prstGeom>
        </p:spPr>
        <p:txBody>
          <a:bodyPr wrap="square">
            <a:spAutoFit/>
          </a:bodyPr>
          <a:lstStyle/>
          <a:p>
            <a:r>
              <a:rPr lang="en-US" sz="1200" dirty="0">
                <a:latin typeface="Times New Roman" pitchFamily="18" charset="0"/>
                <a:cs typeface="Times New Roman" pitchFamily="18" charset="0"/>
              </a:rPr>
              <a:t>Functional testing is performed on a complete and integrated system to ensure that the specified functionality required in the system works. It comes under black box testing and focuses on testing the application against use cases, design documents and SRS. It test the functionality of each and every section of an application.</a:t>
            </a:r>
            <a:endParaRPr lang="en-IN" sz="1200" dirty="0">
              <a:latin typeface="Times New Roman" pitchFamily="18" charset="0"/>
              <a:cs typeface="Times New Roman" pitchFamily="18" charset="0"/>
            </a:endParaRPr>
          </a:p>
        </p:txBody>
      </p:sp>
      <p:cxnSp>
        <p:nvCxnSpPr>
          <p:cNvPr id="33" name="Straight Connector 32"/>
          <p:cNvCxnSpPr>
            <a:stCxn id="22" idx="2"/>
          </p:cNvCxnSpPr>
          <p:nvPr/>
        </p:nvCxnSpPr>
        <p:spPr>
          <a:xfrm>
            <a:off x="3103809" y="2807595"/>
            <a:ext cx="0" cy="578199"/>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a:off x="3103808" y="3380289"/>
            <a:ext cx="566671" cy="550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5190188" y="3086461"/>
            <a:ext cx="1774062" cy="3231654"/>
          </a:xfrm>
          <a:prstGeom prst="rect">
            <a:avLst/>
          </a:prstGeom>
        </p:spPr>
        <p:txBody>
          <a:bodyPr wrap="square">
            <a:spAutoFit/>
          </a:bodyPr>
          <a:lstStyle/>
          <a:p>
            <a:r>
              <a:rPr lang="en-US" sz="1200" dirty="0">
                <a:latin typeface="Times New Roman" pitchFamily="18" charset="0"/>
                <a:cs typeface="Times New Roman" pitchFamily="18" charset="0"/>
              </a:rPr>
              <a:t>System testing is performed on a completed integrated system. It comes under black box testing. It is implemented by the dedicated testing team which ensures that the application meets the functional and technical specification along with quality standards.</a:t>
            </a:r>
            <a:r>
              <a:rPr lang="en-US" sz="1200" b="1" u="sng" dirty="0">
                <a:latin typeface="Times New Roman" pitchFamily="18" charset="0"/>
                <a:cs typeface="Times New Roman" pitchFamily="18" charset="0"/>
              </a:rPr>
              <a:t> </a:t>
            </a:r>
            <a:r>
              <a:rPr lang="en-US" sz="1200" dirty="0">
                <a:latin typeface="Times New Roman" pitchFamily="18" charset="0"/>
                <a:cs typeface="Times New Roman" pitchFamily="18" charset="0"/>
              </a:rPr>
              <a:t>The test environment is quite similar to production environment where the application is supposed to be deployed.</a:t>
            </a:r>
            <a:endParaRPr lang="en-IN" sz="1200" dirty="0">
              <a:latin typeface="Times New Roman" pitchFamily="18" charset="0"/>
              <a:cs typeface="Times New Roman" pitchFamily="18" charset="0"/>
            </a:endParaRPr>
          </a:p>
        </p:txBody>
      </p:sp>
      <p:cxnSp>
        <p:nvCxnSpPr>
          <p:cNvPr id="39" name="Straight Connector 38"/>
          <p:cNvCxnSpPr/>
          <p:nvPr/>
        </p:nvCxnSpPr>
        <p:spPr>
          <a:xfrm>
            <a:off x="4492580" y="2831205"/>
            <a:ext cx="0" cy="289099"/>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4481846" y="3120304"/>
            <a:ext cx="730878" cy="5004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3" name="Rectangle 42"/>
          <p:cNvSpPr/>
          <p:nvPr/>
        </p:nvSpPr>
        <p:spPr>
          <a:xfrm>
            <a:off x="6735648" y="3090256"/>
            <a:ext cx="1654937" cy="2677656"/>
          </a:xfrm>
          <a:prstGeom prst="rect">
            <a:avLst/>
          </a:prstGeom>
        </p:spPr>
        <p:txBody>
          <a:bodyPr wrap="square">
            <a:spAutoFit/>
          </a:bodyPr>
          <a:lstStyle/>
          <a:p>
            <a:r>
              <a:rPr lang="en-US" sz="1200" dirty="0">
                <a:latin typeface="Times New Roman" pitchFamily="18" charset="0"/>
                <a:cs typeface="Times New Roman" pitchFamily="18" charset="0"/>
              </a:rPr>
              <a:t>Smoke testing is performed on a initial build of a software to make sure that the crucial functionalities of the software are working fine. The main objective is to ensure that major functionalities are working and the build is stable enough to continue with through functional testing.</a:t>
            </a:r>
            <a:endParaRPr lang="en-IN" sz="1200" dirty="0">
              <a:latin typeface="Times New Roman" pitchFamily="18" charset="0"/>
              <a:cs typeface="Times New Roman" pitchFamily="18" charset="0"/>
            </a:endParaRPr>
          </a:p>
        </p:txBody>
      </p:sp>
      <p:cxnSp>
        <p:nvCxnSpPr>
          <p:cNvPr id="44" name="Straight Connector 43"/>
          <p:cNvCxnSpPr/>
          <p:nvPr/>
        </p:nvCxnSpPr>
        <p:spPr>
          <a:xfrm>
            <a:off x="5755783" y="2856225"/>
            <a:ext cx="0" cy="230236"/>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5745586" y="3097426"/>
            <a:ext cx="990062" cy="7291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ectangle 47"/>
          <p:cNvSpPr/>
          <p:nvPr/>
        </p:nvSpPr>
        <p:spPr>
          <a:xfrm>
            <a:off x="8273336" y="3159464"/>
            <a:ext cx="1613346" cy="3046988"/>
          </a:xfrm>
          <a:prstGeom prst="rect">
            <a:avLst/>
          </a:prstGeom>
        </p:spPr>
        <p:txBody>
          <a:bodyPr wrap="square">
            <a:spAutoFit/>
          </a:bodyPr>
          <a:lstStyle/>
          <a:p>
            <a:r>
              <a:rPr lang="en-US" sz="1200" dirty="0">
                <a:latin typeface="Times New Roman" pitchFamily="18" charset="0"/>
                <a:cs typeface="Times New Roman" pitchFamily="18" charset="0"/>
              </a:rPr>
              <a:t>Sanity testing is performed to ensure that the defects have been fixed and no further defects have been introduced due to minor changes in the code or functionality. It is a subset of regression testing. Both smoke and sanity testing help to detect the defects at an early stage to save time and cost involves in rigorous testing.</a:t>
            </a:r>
            <a:endParaRPr lang="en-IN" sz="1200" dirty="0">
              <a:latin typeface="Times New Roman" pitchFamily="18" charset="0"/>
              <a:cs typeface="Times New Roman" pitchFamily="18" charset="0"/>
            </a:endParaRPr>
          </a:p>
        </p:txBody>
      </p:sp>
      <p:cxnSp>
        <p:nvCxnSpPr>
          <p:cNvPr id="49" name="Straight Connector 48"/>
          <p:cNvCxnSpPr/>
          <p:nvPr/>
        </p:nvCxnSpPr>
        <p:spPr>
          <a:xfrm>
            <a:off x="6973909" y="2856225"/>
            <a:ext cx="0" cy="230236"/>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a:off x="6973909" y="3083844"/>
            <a:ext cx="1416676" cy="8650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2" name="Rectangle 51"/>
          <p:cNvSpPr/>
          <p:nvPr/>
        </p:nvSpPr>
        <p:spPr>
          <a:xfrm>
            <a:off x="9702087" y="3145324"/>
            <a:ext cx="2251655" cy="2308324"/>
          </a:xfrm>
          <a:prstGeom prst="rect">
            <a:avLst/>
          </a:prstGeom>
        </p:spPr>
        <p:txBody>
          <a:bodyPr wrap="square">
            <a:spAutoFit/>
          </a:bodyPr>
          <a:lstStyle/>
          <a:p>
            <a:r>
              <a:rPr lang="en-US" sz="1200" dirty="0">
                <a:latin typeface="Times New Roman" pitchFamily="18" charset="0"/>
                <a:cs typeface="Times New Roman" pitchFamily="18" charset="0"/>
              </a:rPr>
              <a:t>Regression testing mainly focuses on detecting such defects in an application and ensures that enhancement in application is functioning properly. It provides consistent and repetitive validation of every new product release. Methods include re-running previously executed tests. Automated execution of tests is preferred in regression testing.</a:t>
            </a:r>
            <a:endParaRPr lang="en-IN" sz="1200" dirty="0">
              <a:latin typeface="Times New Roman" pitchFamily="18" charset="0"/>
              <a:cs typeface="Times New Roman" pitchFamily="18" charset="0"/>
            </a:endParaRPr>
          </a:p>
        </p:txBody>
      </p:sp>
      <p:cxnSp>
        <p:nvCxnSpPr>
          <p:cNvPr id="53" name="Straight Arrow Connector 52"/>
          <p:cNvCxnSpPr/>
          <p:nvPr/>
        </p:nvCxnSpPr>
        <p:spPr>
          <a:xfrm>
            <a:off x="8470006" y="3054175"/>
            <a:ext cx="1416676" cy="8650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8474298" y="2831205"/>
            <a:ext cx="0" cy="23023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18572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518" y="566670"/>
            <a:ext cx="9401578" cy="400110"/>
          </a:xfrm>
          <a:prstGeom prst="rect">
            <a:avLst/>
          </a:prstGeom>
          <a:noFill/>
        </p:spPr>
        <p:txBody>
          <a:bodyPr wrap="square" rtlCol="0">
            <a:spAutoFit/>
          </a:bodyPr>
          <a:lstStyle/>
          <a:p>
            <a:r>
              <a:rPr lang="en-US" sz="2000" b="1" u="sng" dirty="0" smtClean="0">
                <a:solidFill>
                  <a:srgbClr val="00B0F0"/>
                </a:solidFill>
                <a:effectLst>
                  <a:glow rad="139700">
                    <a:schemeClr val="accent3">
                      <a:satMod val="175000"/>
                      <a:alpha val="40000"/>
                    </a:schemeClr>
                  </a:glow>
                </a:effectLst>
                <a:latin typeface="Times New Roman" pitchFamily="18" charset="0"/>
                <a:cs typeface="Times New Roman" pitchFamily="18" charset="0"/>
              </a:rPr>
              <a:t>Manual Testing Lifecycle:-</a:t>
            </a:r>
            <a:endParaRPr lang="en-IN" sz="2000" b="1" u="sng" dirty="0">
              <a:solidFill>
                <a:srgbClr val="00B0F0"/>
              </a:solidFill>
              <a:effectLst>
                <a:glow rad="139700">
                  <a:schemeClr val="accent3">
                    <a:satMod val="175000"/>
                    <a:alpha val="40000"/>
                  </a:schemeClr>
                </a:glow>
              </a:effectLst>
              <a:latin typeface="Times New Roman" pitchFamily="18" charset="0"/>
              <a:cs typeface="Times New Roman" pitchFamily="18" charset="0"/>
            </a:endParaRPr>
          </a:p>
        </p:txBody>
      </p:sp>
      <p:sp>
        <p:nvSpPr>
          <p:cNvPr id="3" name="Rounded Rectangle 2"/>
          <p:cNvSpPr/>
          <p:nvPr/>
        </p:nvSpPr>
        <p:spPr>
          <a:xfrm>
            <a:off x="1944709" y="1184857"/>
            <a:ext cx="3631843" cy="64394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latin typeface="Times New Roman" pitchFamily="18" charset="0"/>
                <a:cs typeface="Times New Roman" pitchFamily="18" charset="0"/>
              </a:rPr>
              <a:t>Requirement Capture and Analysis</a:t>
            </a:r>
            <a:endParaRPr lang="en-IN" sz="2000" dirty="0">
              <a:latin typeface="Times New Roman" pitchFamily="18" charset="0"/>
              <a:cs typeface="Times New Roman" pitchFamily="18" charset="0"/>
            </a:endParaRPr>
          </a:p>
        </p:txBody>
      </p:sp>
      <p:sp>
        <p:nvSpPr>
          <p:cNvPr id="4" name="Rounded Rectangle 3"/>
          <p:cNvSpPr/>
          <p:nvPr/>
        </p:nvSpPr>
        <p:spPr>
          <a:xfrm>
            <a:off x="3088784" y="2275266"/>
            <a:ext cx="3221864" cy="63535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Test</a:t>
            </a:r>
            <a:r>
              <a:rPr lang="en-US" dirty="0" smtClean="0"/>
              <a:t> Planning and Design</a:t>
            </a:r>
            <a:endParaRPr lang="en-IN" dirty="0"/>
          </a:p>
        </p:txBody>
      </p:sp>
      <p:sp>
        <p:nvSpPr>
          <p:cNvPr id="5" name="Rounded Rectangle 4"/>
          <p:cNvSpPr/>
          <p:nvPr/>
        </p:nvSpPr>
        <p:spPr>
          <a:xfrm>
            <a:off x="4144850" y="3339922"/>
            <a:ext cx="3116687" cy="60101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Test</a:t>
            </a:r>
            <a:r>
              <a:rPr lang="en-US" dirty="0" smtClean="0"/>
              <a:t> Execution	</a:t>
            </a:r>
            <a:endParaRPr lang="en-IN" dirty="0"/>
          </a:p>
        </p:txBody>
      </p:sp>
      <p:sp>
        <p:nvSpPr>
          <p:cNvPr id="6" name="Rounded Rectangle 5"/>
          <p:cNvSpPr/>
          <p:nvPr/>
        </p:nvSpPr>
        <p:spPr>
          <a:xfrm>
            <a:off x="7800304" y="5196626"/>
            <a:ext cx="2837645" cy="59886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Test </a:t>
            </a:r>
            <a:r>
              <a:rPr lang="en-US" sz="2000" dirty="0">
                <a:latin typeface="Times New Roman" pitchFamily="18" charset="0"/>
                <a:cs typeface="Times New Roman" pitchFamily="18" charset="0"/>
              </a:rPr>
              <a:t>Closure</a:t>
            </a:r>
            <a:endParaRPr lang="en-IN" sz="2000" dirty="0">
              <a:latin typeface="Times New Roman" pitchFamily="18" charset="0"/>
              <a:cs typeface="Times New Roman" pitchFamily="18" charset="0"/>
            </a:endParaRPr>
          </a:p>
        </p:txBody>
      </p:sp>
      <p:sp>
        <p:nvSpPr>
          <p:cNvPr id="7" name="Rounded Rectangle 6"/>
          <p:cNvSpPr/>
          <p:nvPr/>
        </p:nvSpPr>
        <p:spPr>
          <a:xfrm>
            <a:off x="5559381" y="4335890"/>
            <a:ext cx="2884868" cy="57096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Test </a:t>
            </a:r>
            <a:r>
              <a:rPr lang="en-US" sz="2000" dirty="0">
                <a:latin typeface="Times New Roman" pitchFamily="18" charset="0"/>
                <a:cs typeface="Times New Roman" pitchFamily="18" charset="0"/>
              </a:rPr>
              <a:t>Cycle</a:t>
            </a:r>
            <a:r>
              <a:rPr lang="en-US" dirty="0" smtClean="0"/>
              <a:t> Closure</a:t>
            </a:r>
            <a:endParaRPr lang="en-IN" dirty="0"/>
          </a:p>
        </p:txBody>
      </p:sp>
      <p:sp>
        <p:nvSpPr>
          <p:cNvPr id="8" name="Curved Left Arrow 7"/>
          <p:cNvSpPr/>
          <p:nvPr/>
        </p:nvSpPr>
        <p:spPr>
          <a:xfrm>
            <a:off x="5576552" y="1506828"/>
            <a:ext cx="425003" cy="768438"/>
          </a:xfrm>
          <a:prstGeom prst="curved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9" name="Curved Left Arrow 8"/>
          <p:cNvSpPr/>
          <p:nvPr/>
        </p:nvSpPr>
        <p:spPr>
          <a:xfrm>
            <a:off x="8444249" y="4522632"/>
            <a:ext cx="425003" cy="673994"/>
          </a:xfrm>
          <a:prstGeom prst="curved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10" name="Curved Left Arrow 9"/>
          <p:cNvSpPr/>
          <p:nvPr/>
        </p:nvSpPr>
        <p:spPr>
          <a:xfrm>
            <a:off x="7261537" y="3567452"/>
            <a:ext cx="425003" cy="768438"/>
          </a:xfrm>
          <a:prstGeom prst="curved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11" name="Curved Left Arrow 10"/>
          <p:cNvSpPr/>
          <p:nvPr/>
        </p:nvSpPr>
        <p:spPr>
          <a:xfrm>
            <a:off x="6310648" y="2624070"/>
            <a:ext cx="332704" cy="715852"/>
          </a:xfrm>
          <a:prstGeom prst="curved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12" name="Rectangle 11"/>
          <p:cNvSpPr/>
          <p:nvPr/>
        </p:nvSpPr>
        <p:spPr>
          <a:xfrm>
            <a:off x="6306356" y="443805"/>
            <a:ext cx="5125791" cy="1384995"/>
          </a:xfrm>
          <a:prstGeom prst="rect">
            <a:avLst/>
          </a:prstGeom>
        </p:spPr>
        <p:txBody>
          <a:bodyPr wrap="square">
            <a:spAutoFit/>
          </a:bodyPr>
          <a:lstStyle/>
          <a:p>
            <a:r>
              <a:rPr lang="en-IN" sz="1200" dirty="0">
                <a:latin typeface="Times New Roman" pitchFamily="18" charset="0"/>
                <a:cs typeface="Times New Roman" pitchFamily="18" charset="0"/>
              </a:rPr>
              <a:t>Requirement analysis is the most significant stage in STLC. During this phase the Quality Assurance (QA) team tries to understand the requirements from testing point of view and identify the testable requirement.</a:t>
            </a:r>
          </a:p>
          <a:p>
            <a:r>
              <a:rPr lang="en-IN" sz="1200" dirty="0">
                <a:latin typeface="Times New Roman" pitchFamily="18" charset="0"/>
                <a:cs typeface="Times New Roman" pitchFamily="18" charset="0"/>
              </a:rPr>
              <a:t>The QA team interacts with various stakeholders like Business Analyst, Development Team, Client, Technical Leads, System Architects, etc. to understand the requirements of the system in detail.</a:t>
            </a:r>
          </a:p>
          <a:p>
            <a:r>
              <a:rPr lang="en-IN" sz="1200" dirty="0">
                <a:latin typeface="Times New Roman" pitchFamily="18" charset="0"/>
                <a:cs typeface="Times New Roman" pitchFamily="18" charset="0"/>
              </a:rPr>
              <a:t>The QA team also analyses the feasibility for test automation in this phase.</a:t>
            </a:r>
          </a:p>
        </p:txBody>
      </p:sp>
      <p:sp>
        <p:nvSpPr>
          <p:cNvPr id="13" name="Rectangle 12"/>
          <p:cNvSpPr/>
          <p:nvPr/>
        </p:nvSpPr>
        <p:spPr>
          <a:xfrm>
            <a:off x="8444249" y="1891047"/>
            <a:ext cx="3314163" cy="1938992"/>
          </a:xfrm>
          <a:prstGeom prst="rect">
            <a:avLst/>
          </a:prstGeom>
        </p:spPr>
        <p:txBody>
          <a:bodyPr wrap="square">
            <a:spAutoFit/>
          </a:bodyPr>
          <a:lstStyle/>
          <a:p>
            <a:r>
              <a:rPr lang="en-IN" sz="1200" dirty="0">
                <a:latin typeface="Times New Roman" pitchFamily="18" charset="0"/>
                <a:cs typeface="Times New Roman" pitchFamily="18" charset="0"/>
              </a:rPr>
              <a:t>In this phase the QA Manager makes the strategy for the complete testing process. The cost and effort required are estimated for the project. The Test Plan is designed which specifies the scope, approach, resources and schedule of all testing activities. The plan includes the features to be tested the various types of testing to be performed, the roles and responsibilities for personnel involved, the resources and schedule required to complete testing</a:t>
            </a:r>
            <a:r>
              <a:rPr lang="en-IN" sz="1200" dirty="0" smtClean="0">
                <a:latin typeface="Times New Roman" pitchFamily="18" charset="0"/>
                <a:cs typeface="Times New Roman" pitchFamily="18" charset="0"/>
              </a:rPr>
              <a:t>.</a:t>
            </a:r>
            <a:endParaRPr lang="en-IN" sz="1200" dirty="0">
              <a:latin typeface="Times New Roman" pitchFamily="18" charset="0"/>
              <a:cs typeface="Times New Roman" pitchFamily="18" charset="0"/>
            </a:endParaRPr>
          </a:p>
        </p:txBody>
      </p:sp>
      <p:sp>
        <p:nvSpPr>
          <p:cNvPr id="14" name="Rectangle 13"/>
          <p:cNvSpPr/>
          <p:nvPr/>
        </p:nvSpPr>
        <p:spPr>
          <a:xfrm>
            <a:off x="209817" y="2982175"/>
            <a:ext cx="3469783" cy="1938992"/>
          </a:xfrm>
          <a:prstGeom prst="rect">
            <a:avLst/>
          </a:prstGeom>
        </p:spPr>
        <p:txBody>
          <a:bodyPr wrap="square">
            <a:spAutoFit/>
          </a:bodyPr>
          <a:lstStyle/>
          <a:p>
            <a:r>
              <a:rPr lang="en-IN" sz="1200" dirty="0">
                <a:latin typeface="Times New Roman" pitchFamily="18" charset="0"/>
                <a:cs typeface="Times New Roman" pitchFamily="18" charset="0"/>
              </a:rPr>
              <a:t>During this phase the test team tests readiness of environment which was set up in the test design phase. The testers also execute the test cases as per the test plan. The defects are reported back to the development team. Once the defects are fixed, the system is tested again to ensure that the software is defect free and ready to be deployed at the client side.</a:t>
            </a:r>
          </a:p>
          <a:p>
            <a:r>
              <a:rPr lang="en-IN" sz="1200" dirty="0">
                <a:latin typeface="Times New Roman" pitchFamily="18" charset="0"/>
                <a:cs typeface="Times New Roman" pitchFamily="18" charset="0"/>
              </a:rPr>
              <a:t>Test Execution Reports, Defect Report are the important aspects of Test Execution.</a:t>
            </a:r>
          </a:p>
        </p:txBody>
      </p:sp>
      <p:sp>
        <p:nvSpPr>
          <p:cNvPr id="15" name="Rectangle 14"/>
          <p:cNvSpPr/>
          <p:nvPr/>
        </p:nvSpPr>
        <p:spPr>
          <a:xfrm>
            <a:off x="1015766" y="5287662"/>
            <a:ext cx="5394799" cy="1015663"/>
          </a:xfrm>
          <a:prstGeom prst="rect">
            <a:avLst/>
          </a:prstGeom>
        </p:spPr>
        <p:txBody>
          <a:bodyPr wrap="square">
            <a:spAutoFit/>
          </a:bodyPr>
          <a:lstStyle/>
          <a:p>
            <a:r>
              <a:rPr lang="en-IN" sz="1200" dirty="0">
                <a:latin typeface="Times New Roman" pitchFamily="18" charset="0"/>
                <a:cs typeface="Times New Roman" pitchFamily="18" charset="0"/>
              </a:rPr>
              <a:t>This is the last phase of testing cycle. In this phase the testing process used for the project is evaluated and lessons learnt from the process are documented. The main focus here is to identify the best process can be implemented in the future.</a:t>
            </a:r>
          </a:p>
          <a:p>
            <a:r>
              <a:rPr lang="en-IN" sz="1200" dirty="0">
                <a:latin typeface="Times New Roman" pitchFamily="18" charset="0"/>
                <a:cs typeface="Times New Roman" pitchFamily="18" charset="0"/>
              </a:rPr>
              <a:t>Project Learning Documents, Case Study, Metrics Report are the most important aspects of Test Closure.</a:t>
            </a:r>
          </a:p>
        </p:txBody>
      </p:sp>
      <p:sp>
        <p:nvSpPr>
          <p:cNvPr id="16" name="Right Arrow 15"/>
          <p:cNvSpPr/>
          <p:nvPr/>
        </p:nvSpPr>
        <p:spPr>
          <a:xfrm rot="20871515">
            <a:off x="4945487" y="761112"/>
            <a:ext cx="1262129" cy="200055"/>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7" name="Right Arrow 16"/>
          <p:cNvSpPr/>
          <p:nvPr/>
        </p:nvSpPr>
        <p:spPr>
          <a:xfrm rot="20871515">
            <a:off x="6429638" y="2095946"/>
            <a:ext cx="1995540" cy="39357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8" name="Right Arrow 17"/>
          <p:cNvSpPr/>
          <p:nvPr/>
        </p:nvSpPr>
        <p:spPr>
          <a:xfrm rot="10644752">
            <a:off x="6546737" y="5553407"/>
            <a:ext cx="1088221" cy="21763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9" name="Right Arrow 18"/>
          <p:cNvSpPr/>
          <p:nvPr/>
        </p:nvSpPr>
        <p:spPr>
          <a:xfrm rot="10644752">
            <a:off x="3415023" y="4014760"/>
            <a:ext cx="1088221" cy="21763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981494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309" y="824248"/>
            <a:ext cx="10818253" cy="1631216"/>
          </a:xfrm>
          <a:prstGeom prst="rect">
            <a:avLst/>
          </a:prstGeom>
        </p:spPr>
        <p:txBody>
          <a:bodyPr wrap="square">
            <a:spAutoFit/>
          </a:bodyPr>
          <a:lstStyle/>
          <a:p>
            <a:r>
              <a:rPr lang="en-IN" sz="2000" b="1" u="sng" dirty="0">
                <a:solidFill>
                  <a:srgbClr val="00B0F0"/>
                </a:solidFill>
                <a:effectLst>
                  <a:glow rad="139700">
                    <a:schemeClr val="accent3">
                      <a:satMod val="175000"/>
                      <a:alpha val="40000"/>
                    </a:schemeClr>
                  </a:glow>
                </a:effectLst>
                <a:latin typeface="Times New Roman" pitchFamily="18" charset="0"/>
                <a:cs typeface="Times New Roman" pitchFamily="18" charset="0"/>
              </a:rPr>
              <a:t>Test Case Preparation </a:t>
            </a:r>
            <a:r>
              <a:rPr lang="en-IN" sz="2000" b="1" u="sng" dirty="0" smtClean="0">
                <a:solidFill>
                  <a:srgbClr val="00B0F0"/>
                </a:solidFill>
                <a:effectLst>
                  <a:glow rad="139700">
                    <a:schemeClr val="accent3">
                      <a:satMod val="175000"/>
                      <a:alpha val="40000"/>
                    </a:schemeClr>
                  </a:glow>
                </a:effectLst>
                <a:latin typeface="Times New Roman" pitchFamily="18" charset="0"/>
                <a:cs typeface="Times New Roman" pitchFamily="18" charset="0"/>
              </a:rPr>
              <a:t>:-</a:t>
            </a:r>
          </a:p>
          <a:p>
            <a:pPr algn="just"/>
            <a:r>
              <a:rPr lang="en-IN" sz="2000" dirty="0" smtClean="0">
                <a:latin typeface="Times New Roman" pitchFamily="18" charset="0"/>
                <a:cs typeface="Times New Roman" pitchFamily="18" charset="0"/>
              </a:rPr>
              <a:t>Test </a:t>
            </a:r>
            <a:r>
              <a:rPr lang="en-IN" sz="2000" dirty="0">
                <a:latin typeface="Times New Roman" pitchFamily="18" charset="0"/>
                <a:cs typeface="Times New Roman" pitchFamily="18" charset="0"/>
              </a:rPr>
              <a:t>cases are the scenarios which are used to test functionality of an application or a software step by step. It describes the information about scenario which is helpful to test an </a:t>
            </a:r>
            <a:r>
              <a:rPr lang="en-IN" sz="2000" dirty="0" smtClean="0">
                <a:latin typeface="Times New Roman" pitchFamily="18" charset="0"/>
                <a:cs typeface="Times New Roman" pitchFamily="18" charset="0"/>
              </a:rPr>
              <a:t>application.</a:t>
            </a:r>
            <a:r>
              <a:rPr lang="en-IN" sz="2000" dirty="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There </a:t>
            </a:r>
            <a:r>
              <a:rPr lang="en-IN" sz="2000" dirty="0">
                <a:latin typeface="Times New Roman" pitchFamily="18" charset="0"/>
                <a:cs typeface="Times New Roman" pitchFamily="18" charset="0"/>
              </a:rPr>
              <a:t>are various ways to write test cases. Test cases should be unambiguous, complete, non-redundant so the tester should be easily understand and execute the test case</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39528647"/>
              </p:ext>
            </p:extLst>
          </p:nvPr>
        </p:nvGraphicFramePr>
        <p:xfrm>
          <a:off x="1030310" y="2660209"/>
          <a:ext cx="9195512" cy="3650243"/>
        </p:xfrm>
        <a:graphic>
          <a:graphicData uri="http://schemas.openxmlformats.org/drawingml/2006/table">
            <a:tbl>
              <a:tblPr firstRow="1" firstCol="1" bandRow="1">
                <a:tableStyleId>{616DA210-FB5B-4158-B5E0-FEB733F419BA}</a:tableStyleId>
              </a:tblPr>
              <a:tblGrid>
                <a:gridCol w="741260"/>
                <a:gridCol w="1088171"/>
                <a:gridCol w="1088171"/>
                <a:gridCol w="1004465"/>
                <a:gridCol w="920760"/>
                <a:gridCol w="920760"/>
                <a:gridCol w="753350"/>
                <a:gridCol w="1004465"/>
                <a:gridCol w="753350"/>
                <a:gridCol w="920760"/>
              </a:tblGrid>
              <a:tr h="503482">
                <a:tc>
                  <a:txBody>
                    <a:bodyPr/>
                    <a:lstStyle/>
                    <a:p>
                      <a:pPr marL="0" marR="0" algn="ctr">
                        <a:lnSpc>
                          <a:spcPct val="115000"/>
                        </a:lnSpc>
                        <a:spcBef>
                          <a:spcPts val="0"/>
                        </a:spcBef>
                        <a:spcAft>
                          <a:spcPts val="0"/>
                        </a:spcAft>
                      </a:pPr>
                      <a:r>
                        <a:rPr lang="en-IN" sz="900" dirty="0">
                          <a:effectLst/>
                        </a:rPr>
                        <a:t>BRD No</a:t>
                      </a:r>
                      <a:endParaRPr lang="en-IN" sz="700" dirty="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TC Name</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Test Case Description</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Precondition</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Step 1</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Expected Result</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Step 2</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Expected Result</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Step 3</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Expected Result</a:t>
                      </a:r>
                      <a:endParaRPr lang="en-IN" sz="700">
                        <a:effectLst/>
                        <a:latin typeface="Calibri"/>
                        <a:ea typeface="Calibri"/>
                        <a:cs typeface="Times New Roman"/>
                      </a:endParaRPr>
                    </a:p>
                  </a:txBody>
                  <a:tcPr marL="44325" marR="44325" marT="0" marB="0"/>
                </a:tc>
              </a:tr>
              <a:tr h="1510445">
                <a:tc>
                  <a:txBody>
                    <a:bodyPr/>
                    <a:lstStyle/>
                    <a:p>
                      <a:pPr marL="0" marR="0" algn="ctr">
                        <a:lnSpc>
                          <a:spcPct val="115000"/>
                        </a:lnSpc>
                        <a:spcBef>
                          <a:spcPts val="0"/>
                        </a:spcBef>
                        <a:spcAft>
                          <a:spcPts val="0"/>
                        </a:spcAft>
                      </a:pPr>
                      <a:r>
                        <a:rPr lang="en-IN" sz="900">
                          <a:effectLst/>
                        </a:rPr>
                        <a:t>CR-745</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CR745_TC_01</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This test case is use to check Login-functionality of an application.</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User should have access to an application.</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Enter valid Username and Password. Click on Submit.</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User should be login succesfully and navigate to the main page.</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User should be able to see Last Login Time.</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Last Login time should be display automatically on screen.</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Click on Logout Button.</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User should be logout succesfully from an application.</a:t>
                      </a:r>
                      <a:endParaRPr lang="en-IN" sz="700">
                        <a:effectLst/>
                        <a:latin typeface="Calibri"/>
                        <a:ea typeface="Calibri"/>
                        <a:cs typeface="Times New Roman"/>
                      </a:endParaRPr>
                    </a:p>
                  </a:txBody>
                  <a:tcPr marL="44325" marR="44325" marT="0" marB="0"/>
                </a:tc>
              </a:tr>
              <a:tr h="1636316">
                <a:tc>
                  <a:txBody>
                    <a:bodyPr/>
                    <a:lstStyle/>
                    <a:p>
                      <a:pPr marL="0" marR="0" algn="ctr">
                        <a:lnSpc>
                          <a:spcPct val="115000"/>
                        </a:lnSpc>
                        <a:spcBef>
                          <a:spcPts val="0"/>
                        </a:spcBef>
                        <a:spcAft>
                          <a:spcPts val="0"/>
                        </a:spcAft>
                      </a:pPr>
                      <a:r>
                        <a:rPr lang="en-IN" sz="900">
                          <a:effectLst/>
                        </a:rPr>
                        <a:t>CR-745</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CR745-TC-02</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New Customer Id should be created after entering valid customer details.</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i) User should have application access.</a:t>
                      </a:r>
                      <a:endParaRPr lang="en-IN" sz="700">
                        <a:effectLst/>
                      </a:endParaRPr>
                    </a:p>
                    <a:p>
                      <a:pPr marL="0" marR="0" algn="ctr">
                        <a:lnSpc>
                          <a:spcPct val="115000"/>
                        </a:lnSpc>
                        <a:spcBef>
                          <a:spcPts val="0"/>
                        </a:spcBef>
                        <a:spcAft>
                          <a:spcPts val="0"/>
                        </a:spcAft>
                      </a:pPr>
                      <a:r>
                        <a:rPr lang="en-IN" sz="900">
                          <a:effectLst/>
                        </a:rPr>
                        <a:t>ii) Valid customer details available.</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Click on New Customer Button and enter valid details of customer.</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dirty="0">
                          <a:effectLst/>
                        </a:rPr>
                        <a:t>Details should be entered </a:t>
                      </a:r>
                      <a:r>
                        <a:rPr lang="en-IN" sz="900" dirty="0" smtClean="0">
                          <a:effectLst/>
                        </a:rPr>
                        <a:t>successfully.</a:t>
                      </a:r>
                      <a:endParaRPr lang="en-IN" sz="700" dirty="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Click on submit button and then Customer ID populated</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dirty="0">
                          <a:effectLst/>
                        </a:rPr>
                        <a:t>Valid Customer ID should be populated which is able to use for further process</a:t>
                      </a:r>
                      <a:endParaRPr lang="en-IN" sz="700" dirty="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Click on Logout Button.</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dirty="0">
                          <a:effectLst/>
                        </a:rPr>
                        <a:t>User should be Logout from an application </a:t>
                      </a:r>
                      <a:r>
                        <a:rPr lang="en-IN" sz="900" dirty="0" smtClean="0">
                          <a:effectLst/>
                        </a:rPr>
                        <a:t>successfully.</a:t>
                      </a:r>
                      <a:endParaRPr lang="en-IN" sz="700" dirty="0">
                        <a:effectLst/>
                        <a:latin typeface="Calibri"/>
                        <a:ea typeface="Calibri"/>
                        <a:cs typeface="Times New Roman"/>
                      </a:endParaRPr>
                    </a:p>
                  </a:txBody>
                  <a:tcPr marL="44325" marR="44325" marT="0" marB="0"/>
                </a:tc>
              </a:tr>
            </a:tbl>
          </a:graphicData>
        </a:graphic>
      </p:graphicFrame>
    </p:spTree>
    <p:extLst>
      <p:ext uri="{BB962C8B-B14F-4D97-AF65-F5344CB8AC3E}">
        <p14:creationId xmlns:p14="http://schemas.microsoft.com/office/powerpoint/2010/main" val="2825444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354705" y="360608"/>
            <a:ext cx="5042320" cy="633936"/>
          </a:xfrm>
          <a:prstGeom prst="round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dirty="0">
                <a:effectLst/>
                <a:latin typeface="Times New Roman" pitchFamily="18" charset="0"/>
                <a:ea typeface="Calibri"/>
                <a:cs typeface="Times New Roman" pitchFamily="18" charset="0"/>
              </a:rPr>
              <a:t>Different Type of Test Data</a:t>
            </a:r>
            <a:endParaRPr lang="en-IN" sz="2000" dirty="0">
              <a:effectLst/>
              <a:latin typeface="Times New Roman" pitchFamily="18" charset="0"/>
              <a:ea typeface="Calibri"/>
              <a:cs typeface="Times New Roman" pitchFamily="18" charset="0"/>
            </a:endParaRPr>
          </a:p>
        </p:txBody>
      </p:sp>
      <p:cxnSp>
        <p:nvCxnSpPr>
          <p:cNvPr id="3" name="Straight Connector 2"/>
          <p:cNvCxnSpPr/>
          <p:nvPr/>
        </p:nvCxnSpPr>
        <p:spPr>
          <a:xfrm>
            <a:off x="5332730" y="993909"/>
            <a:ext cx="0" cy="377825"/>
          </a:xfrm>
          <a:prstGeom prst="line">
            <a:avLst/>
          </a:prstGeom>
        </p:spPr>
        <p:style>
          <a:lnRef idx="1">
            <a:schemeClr val="dk1"/>
          </a:lnRef>
          <a:fillRef idx="2">
            <a:schemeClr val="dk1"/>
          </a:fillRef>
          <a:effectRef idx="1">
            <a:schemeClr val="dk1"/>
          </a:effectRef>
          <a:fontRef idx="minor">
            <a:schemeClr val="dk1"/>
          </a:fontRef>
        </p:style>
      </p:cxnSp>
      <p:cxnSp>
        <p:nvCxnSpPr>
          <p:cNvPr id="4" name="Straight Connector 3"/>
          <p:cNvCxnSpPr/>
          <p:nvPr/>
        </p:nvCxnSpPr>
        <p:spPr>
          <a:xfrm>
            <a:off x="3354705" y="1370464"/>
            <a:ext cx="5194399" cy="3810"/>
          </a:xfrm>
          <a:prstGeom prst="line">
            <a:avLst/>
          </a:prstGeom>
        </p:spPr>
        <p:style>
          <a:lnRef idx="1">
            <a:schemeClr val="dk1"/>
          </a:lnRef>
          <a:fillRef idx="2">
            <a:schemeClr val="dk1"/>
          </a:fillRef>
          <a:effectRef idx="1">
            <a:schemeClr val="dk1"/>
          </a:effectRef>
          <a:fontRef idx="minor">
            <a:schemeClr val="dk1"/>
          </a:fontRef>
        </p:style>
      </p:cxnSp>
      <p:cxnSp>
        <p:nvCxnSpPr>
          <p:cNvPr id="5" name="Straight Arrow Connector 4"/>
          <p:cNvCxnSpPr/>
          <p:nvPr/>
        </p:nvCxnSpPr>
        <p:spPr>
          <a:xfrm>
            <a:off x="3354705" y="1371734"/>
            <a:ext cx="0" cy="386715"/>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6" name="Straight Arrow Connector 5"/>
          <p:cNvCxnSpPr/>
          <p:nvPr/>
        </p:nvCxnSpPr>
        <p:spPr>
          <a:xfrm>
            <a:off x="6205855" y="1374274"/>
            <a:ext cx="0" cy="386715"/>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7" name="Straight Arrow Connector 6"/>
          <p:cNvCxnSpPr/>
          <p:nvPr/>
        </p:nvCxnSpPr>
        <p:spPr>
          <a:xfrm>
            <a:off x="4881245" y="1368559"/>
            <a:ext cx="0" cy="386715"/>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8" name="Straight Arrow Connector 7"/>
          <p:cNvCxnSpPr/>
          <p:nvPr/>
        </p:nvCxnSpPr>
        <p:spPr>
          <a:xfrm>
            <a:off x="8549104" y="1374274"/>
            <a:ext cx="0" cy="386715"/>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9" name="Rounded Rectangle 8"/>
          <p:cNvSpPr/>
          <p:nvPr/>
        </p:nvSpPr>
        <p:spPr>
          <a:xfrm>
            <a:off x="2459865" y="1750194"/>
            <a:ext cx="1422525" cy="597852"/>
          </a:xfrm>
          <a:prstGeom prst="round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dirty="0">
                <a:latin typeface="Times New Roman" pitchFamily="18" charset="0"/>
                <a:ea typeface="Calibri"/>
                <a:cs typeface="Times New Roman" pitchFamily="18" charset="0"/>
              </a:rPr>
              <a:t>Static</a:t>
            </a:r>
            <a:endParaRPr lang="en-IN" sz="2000" b="1" dirty="0">
              <a:latin typeface="Times New Roman" pitchFamily="18" charset="0"/>
              <a:ea typeface="Calibri"/>
              <a:cs typeface="Times New Roman" pitchFamily="18" charset="0"/>
            </a:endParaRPr>
          </a:p>
        </p:txBody>
      </p:sp>
      <p:sp>
        <p:nvSpPr>
          <p:cNvPr id="10" name="Rounded Rectangle 9"/>
          <p:cNvSpPr/>
          <p:nvPr/>
        </p:nvSpPr>
        <p:spPr>
          <a:xfrm>
            <a:off x="7838859" y="1760989"/>
            <a:ext cx="2013479" cy="342900"/>
          </a:xfrm>
          <a:prstGeom prst="round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dirty="0">
                <a:latin typeface="Times New Roman" pitchFamily="18" charset="0"/>
                <a:ea typeface="Calibri"/>
                <a:cs typeface="Times New Roman" pitchFamily="18" charset="0"/>
              </a:rPr>
              <a:t>Transactional</a:t>
            </a:r>
            <a:endParaRPr lang="en-IN" sz="2000" b="1" dirty="0">
              <a:latin typeface="Times New Roman" pitchFamily="18" charset="0"/>
              <a:ea typeface="Calibri"/>
              <a:cs typeface="Times New Roman" pitchFamily="18" charset="0"/>
            </a:endParaRPr>
          </a:p>
        </p:txBody>
      </p:sp>
      <p:sp>
        <p:nvSpPr>
          <p:cNvPr id="11" name="Rounded Rectangle 10"/>
          <p:cNvSpPr/>
          <p:nvPr/>
        </p:nvSpPr>
        <p:spPr>
          <a:xfrm>
            <a:off x="4043966" y="1755909"/>
            <a:ext cx="1373854" cy="342900"/>
          </a:xfrm>
          <a:prstGeom prst="round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dirty="0">
                <a:latin typeface="Times New Roman" pitchFamily="18" charset="0"/>
                <a:ea typeface="Calibri"/>
                <a:cs typeface="Times New Roman" pitchFamily="18" charset="0"/>
              </a:rPr>
              <a:t>Master</a:t>
            </a:r>
            <a:endParaRPr lang="en-IN" sz="2000" b="1" dirty="0">
              <a:latin typeface="Times New Roman" pitchFamily="18" charset="0"/>
              <a:ea typeface="Calibri"/>
              <a:cs typeface="Times New Roman" pitchFamily="18" charset="0"/>
            </a:endParaRPr>
          </a:p>
        </p:txBody>
      </p:sp>
      <p:sp>
        <p:nvSpPr>
          <p:cNvPr id="12" name="Rounded Rectangle 11"/>
          <p:cNvSpPr/>
          <p:nvPr/>
        </p:nvSpPr>
        <p:spPr>
          <a:xfrm>
            <a:off x="5737859" y="1758449"/>
            <a:ext cx="1933576" cy="342900"/>
          </a:xfrm>
          <a:prstGeom prst="round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dirty="0">
                <a:latin typeface="Times New Roman" pitchFamily="18" charset="0"/>
                <a:ea typeface="Calibri"/>
                <a:cs typeface="Times New Roman" pitchFamily="18" charset="0"/>
              </a:rPr>
              <a:t>Configurable</a:t>
            </a:r>
            <a:endParaRPr lang="en-IN" sz="2000" b="1" dirty="0">
              <a:latin typeface="Times New Roman" pitchFamily="18" charset="0"/>
              <a:ea typeface="Calibri"/>
              <a:cs typeface="Times New Roman" pitchFamily="18" charset="0"/>
            </a:endParaRPr>
          </a:p>
        </p:txBody>
      </p:sp>
      <p:cxnSp>
        <p:nvCxnSpPr>
          <p:cNvPr id="13" name="Straight Arrow Connector 12"/>
          <p:cNvCxnSpPr/>
          <p:nvPr/>
        </p:nvCxnSpPr>
        <p:spPr>
          <a:xfrm>
            <a:off x="3171127" y="2341696"/>
            <a:ext cx="0" cy="492125"/>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4" name="Straight Arrow Connector 13"/>
          <p:cNvCxnSpPr/>
          <p:nvPr/>
        </p:nvCxnSpPr>
        <p:spPr>
          <a:xfrm>
            <a:off x="8549104" y="2103889"/>
            <a:ext cx="0" cy="1265555"/>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5" name="Straight Arrow Connector 14"/>
          <p:cNvCxnSpPr/>
          <p:nvPr/>
        </p:nvCxnSpPr>
        <p:spPr>
          <a:xfrm>
            <a:off x="4730893" y="2091189"/>
            <a:ext cx="0" cy="168783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6" name="Straight Arrow Connector 15"/>
          <p:cNvCxnSpPr/>
          <p:nvPr/>
        </p:nvCxnSpPr>
        <p:spPr>
          <a:xfrm>
            <a:off x="6205855" y="2095634"/>
            <a:ext cx="0" cy="492125"/>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43" name="Rectangle 42"/>
          <p:cNvSpPr/>
          <p:nvPr/>
        </p:nvSpPr>
        <p:spPr>
          <a:xfrm>
            <a:off x="356468" y="2935104"/>
            <a:ext cx="4524777" cy="738664"/>
          </a:xfrm>
          <a:prstGeom prst="rect">
            <a:avLst/>
          </a:prstGeom>
        </p:spPr>
        <p:txBody>
          <a:bodyPr wrap="square">
            <a:spAutoFit/>
          </a:bodyPr>
          <a:lstStyle/>
          <a:p>
            <a:r>
              <a:rPr lang="en-US" sz="1400" dirty="0">
                <a:latin typeface="Times New Roman" pitchFamily="18" charset="0"/>
                <a:cs typeface="Times New Roman" pitchFamily="18" charset="0"/>
              </a:rPr>
              <a:t>Static Data is a data which never changes throughout the application. It remains constant. </a:t>
            </a:r>
            <a:endParaRPr lang="en-IN"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Ex :- Gender of a person.</a:t>
            </a:r>
            <a:endParaRPr lang="en-IN" sz="1400" dirty="0">
              <a:latin typeface="Times New Roman" pitchFamily="18" charset="0"/>
              <a:cs typeface="Times New Roman" pitchFamily="18" charset="0"/>
            </a:endParaRPr>
          </a:p>
        </p:txBody>
      </p:sp>
      <p:sp>
        <p:nvSpPr>
          <p:cNvPr id="44" name="Rectangle 43"/>
          <p:cNvSpPr/>
          <p:nvPr/>
        </p:nvSpPr>
        <p:spPr>
          <a:xfrm>
            <a:off x="2942165" y="3779019"/>
            <a:ext cx="6096000" cy="461665"/>
          </a:xfrm>
          <a:prstGeom prst="rect">
            <a:avLst/>
          </a:prstGeom>
        </p:spPr>
        <p:txBody>
          <a:bodyPr>
            <a:spAutoFit/>
          </a:bodyPr>
          <a:lstStyle/>
          <a:p>
            <a:r>
              <a:rPr lang="en-US" sz="1200" dirty="0">
                <a:latin typeface="Times New Roman" pitchFamily="18" charset="0"/>
                <a:cs typeface="Times New Roman" pitchFamily="18" charset="0"/>
              </a:rPr>
              <a:t>These are data that are rarely updated but often read.</a:t>
            </a:r>
            <a:endParaRPr lang="en-IN"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Ex:- Customer information like Name, Email, Mobile No etc.</a:t>
            </a:r>
            <a:endParaRPr lang="en-IN" sz="1200" dirty="0">
              <a:latin typeface="Times New Roman" pitchFamily="18" charset="0"/>
              <a:cs typeface="Times New Roman" pitchFamily="18" charset="0"/>
            </a:endParaRPr>
          </a:p>
        </p:txBody>
      </p:sp>
      <p:sp>
        <p:nvSpPr>
          <p:cNvPr id="45" name="Rectangle 44"/>
          <p:cNvSpPr/>
          <p:nvPr/>
        </p:nvSpPr>
        <p:spPr>
          <a:xfrm>
            <a:off x="5057104" y="2644170"/>
            <a:ext cx="6096000" cy="461665"/>
          </a:xfrm>
          <a:prstGeom prst="rect">
            <a:avLst/>
          </a:prstGeom>
        </p:spPr>
        <p:txBody>
          <a:bodyPr>
            <a:spAutoFit/>
          </a:bodyPr>
          <a:lstStyle/>
          <a:p>
            <a:r>
              <a:rPr lang="en-US" sz="1200" dirty="0">
                <a:latin typeface="Times New Roman" pitchFamily="18" charset="0"/>
                <a:cs typeface="Times New Roman" pitchFamily="18" charset="0"/>
              </a:rPr>
              <a:t>Parameters that drive the application or the system.</a:t>
            </a:r>
            <a:endParaRPr lang="en-IN"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Ex:- </a:t>
            </a:r>
            <a:r>
              <a:rPr lang="en-US" sz="1200" dirty="0" smtClean="0">
                <a:latin typeface="Times New Roman" pitchFamily="18" charset="0"/>
                <a:cs typeface="Times New Roman" pitchFamily="18" charset="0"/>
              </a:rPr>
              <a:t>License </a:t>
            </a:r>
            <a:r>
              <a:rPr lang="en-US" sz="1200" dirty="0">
                <a:latin typeface="Times New Roman" pitchFamily="18" charset="0"/>
                <a:cs typeface="Times New Roman" pitchFamily="18" charset="0"/>
              </a:rPr>
              <a:t>details, Server Details, User Credentials.</a:t>
            </a:r>
            <a:endParaRPr lang="en-IN" sz="1200" dirty="0">
              <a:latin typeface="Times New Roman" pitchFamily="18" charset="0"/>
              <a:cs typeface="Times New Roman" pitchFamily="18" charset="0"/>
            </a:endParaRPr>
          </a:p>
        </p:txBody>
      </p:sp>
      <p:sp>
        <p:nvSpPr>
          <p:cNvPr id="46" name="Rectangle 45"/>
          <p:cNvSpPr/>
          <p:nvPr/>
        </p:nvSpPr>
        <p:spPr>
          <a:xfrm>
            <a:off x="6948473" y="3442935"/>
            <a:ext cx="6096000" cy="461665"/>
          </a:xfrm>
          <a:prstGeom prst="rect">
            <a:avLst/>
          </a:prstGeom>
        </p:spPr>
        <p:txBody>
          <a:bodyPr>
            <a:spAutoFit/>
          </a:bodyPr>
          <a:lstStyle/>
          <a:p>
            <a:r>
              <a:rPr lang="en-US" sz="1200" dirty="0">
                <a:latin typeface="Times New Roman" pitchFamily="18" charset="0"/>
                <a:cs typeface="Times New Roman" pitchFamily="18" charset="0"/>
              </a:rPr>
              <a:t>Based on the business transactions like AUT.</a:t>
            </a:r>
            <a:endParaRPr lang="en-IN"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Ex:- Order ID, Payment reference etc.</a:t>
            </a:r>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84850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442</TotalTime>
  <Words>2456</Words>
  <Application>Microsoft Office PowerPoint</Application>
  <PresentationFormat>Custom</PresentationFormat>
  <Paragraphs>381</Paragraphs>
  <Slides>30</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3" baseType="lpstr">
      <vt:lpstr>Adjacency</vt:lpstr>
      <vt:lpstr>Packager Shell Object</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CtrlSoft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64</cp:revision>
  <dcterms:created xsi:type="dcterms:W3CDTF">2018-04-09T03:51:05Z</dcterms:created>
  <dcterms:modified xsi:type="dcterms:W3CDTF">2018-05-13T04:56:44Z</dcterms:modified>
</cp:coreProperties>
</file>