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4ISrN4UL5f2o99VPtNVn5AjE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Google Shape;46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2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2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2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2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2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2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2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2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" name="Google Shape;77;p21"/>
          <p:cNvSpPr txBox="1"/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21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3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3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3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3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3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3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3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3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3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4" name="Google Shape;304;p31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 txBox="1"/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Google Shape;91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2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2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2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2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2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2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2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23"/>
          <p:cNvSpPr txBox="1"/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3" type="body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5"/>
          <p:cNvSpPr txBox="1"/>
          <p:nvPr>
            <p:ph idx="4" type="body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90" name="Google Shape;190;p2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Google Shape;191;p2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2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2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2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28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Google Shape;227;p2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29"/>
          <p:cNvSpPr txBox="1"/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/>
          <p:nvPr>
            <p:ph idx="2" type="pic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29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2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2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2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2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" name="Google Shape;38;p20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074B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9074B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9074B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9074B1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9074B1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.wikipedia.org/wiki/Neo4j" TargetMode="External"/><Relationship Id="rId4" Type="http://schemas.openxmlformats.org/officeDocument/2006/relationships/hyperlink" Target="https://www.synbioz.com/blog/tech/introduction-graph-db" TargetMode="External"/><Relationship Id="rId11" Type="http://schemas.openxmlformats.org/officeDocument/2006/relationships/hyperlink" Target="https://www.blogdumoderateur.com/comment-fonctionne-ledge-rank-de-facebook/" TargetMode="External"/><Relationship Id="rId10" Type="http://schemas.openxmlformats.org/officeDocument/2006/relationships/hyperlink" Target="https://neo4j.com/news/how-much-faster-is-a-graph-database-really/" TargetMode="External"/><Relationship Id="rId12" Type="http://schemas.openxmlformats.org/officeDocument/2006/relationships/hyperlink" Target="https://www.geeksforgeeks.org/difference-between-neo4j-and-mariadb/" TargetMode="External"/><Relationship Id="rId9" Type="http://schemas.openxmlformats.org/officeDocument/2006/relationships/hyperlink" Target="https://neo4j.com/press-releases/neo4j-le-choix-de-predilection-des-grandes-entreprises-pour-leurs-bases-de-donnees-de-graphes-dans-le-cloud/" TargetMode="External"/><Relationship Id="rId5" Type="http://schemas.openxmlformats.org/officeDocument/2006/relationships/hyperlink" Target="https://www.lemagit.fr/conseil/Lessentiel-sur-Neo4j" TargetMode="External"/><Relationship Id="rId6" Type="http://schemas.openxmlformats.org/officeDocument/2006/relationships/hyperlink" Target="https://logisima.developpez.com/tutoriel/nosql/neo4j/introduction-neo4j/#LI-G" TargetMode="External"/><Relationship Id="rId7" Type="http://schemas.openxmlformats.org/officeDocument/2006/relationships/hyperlink" Target="https://www.digora.com/fr/blog/top-10-des-bases-de-donnees-en-2020-par-popularite" TargetMode="External"/><Relationship Id="rId8" Type="http://schemas.openxmlformats.org/officeDocument/2006/relationships/hyperlink" Target="https://www.ambient-it.net/top-meilleures-db-nosql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7" name="Google Shape;347;p1"/>
          <p:cNvSpPr/>
          <p:nvPr/>
        </p:nvSpPr>
        <p:spPr>
          <a:xfrm rot="-81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"/>
          <p:cNvSpPr txBox="1"/>
          <p:nvPr>
            <p:ph type="ctrTitle"/>
          </p:nvPr>
        </p:nvSpPr>
        <p:spPr>
          <a:xfrm>
            <a:off x="691078" y="3439314"/>
            <a:ext cx="10809844" cy="160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fr-FR"/>
              <a:t>Veille technologique:</a:t>
            </a:r>
            <a:br>
              <a:rPr lang="fr-FR"/>
            </a:br>
            <a:r>
              <a:rPr lang="fr-FR"/>
              <a:t>Neo4J</a:t>
            </a:r>
            <a:endParaRPr/>
          </a:p>
        </p:txBody>
      </p:sp>
      <p:sp>
        <p:nvSpPr>
          <p:cNvPr id="349" name="Google Shape;349;p1"/>
          <p:cNvSpPr txBox="1"/>
          <p:nvPr>
            <p:ph idx="1" type="subTitle"/>
          </p:nvPr>
        </p:nvSpPr>
        <p:spPr>
          <a:xfrm>
            <a:off x="7086744" y="5067957"/>
            <a:ext cx="4414178" cy="1075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Présenté par Nicolas Congiu</a:t>
            </a:r>
            <a:endParaRPr/>
          </a:p>
        </p:txBody>
      </p:sp>
      <p:pic>
        <p:nvPicPr>
          <p:cNvPr descr="Cercles avec dégradé violet et rose" id="350" name="Google Shape;350;p1"/>
          <p:cNvPicPr preferRelativeResize="0"/>
          <p:nvPr/>
        </p:nvPicPr>
        <p:blipFill rotWithShape="1">
          <a:blip r:embed="rId3">
            <a:alphaModFix/>
          </a:blip>
          <a:srcRect b="24950" l="0" r="-4" t="34971"/>
          <a:stretch/>
        </p:blipFill>
        <p:spPr>
          <a:xfrm>
            <a:off x="-6214" y="10"/>
            <a:ext cx="12214825" cy="3267587"/>
          </a:xfrm>
          <a:custGeom>
            <a:rect b="b" l="l" r="r" t="t"/>
            <a:pathLst>
              <a:path extrusionOk="0" h="3383384" w="12214825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Une image contenant clipart&#10;&#10;Description générée automatiquement" id="351" name="Google Shape;3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1193" y="803515"/>
            <a:ext cx="3763992" cy="1656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/>
              <a:t>B) Comparatif des Bases de Données</a:t>
            </a:r>
            <a:endParaRPr/>
          </a:p>
        </p:txBody>
      </p:sp>
      <p:pic>
        <p:nvPicPr>
          <p:cNvPr descr="Une image contenant table&#10;&#10;Description générée automatiquement" id="788" name="Google Shape;7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18" y="2099314"/>
            <a:ext cx="5645523" cy="4104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789" name="Google Shape;7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372" y="2270047"/>
            <a:ext cx="5858434" cy="2082582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"/>
          <p:cNvSpPr txBox="1"/>
          <p:nvPr/>
        </p:nvSpPr>
        <p:spPr>
          <a:xfrm>
            <a:off x="611841" y="6214782"/>
            <a:ext cx="5858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20 des bases de type Graphes (le site DB-engine inclut également ici certaines bases de type multi-modèles) 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0"/>
          <p:cNvSpPr txBox="1"/>
          <p:nvPr/>
        </p:nvSpPr>
        <p:spPr>
          <a:xfrm>
            <a:off x="6091517" y="4421840"/>
            <a:ext cx="58584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Temps d'exécutions entre MySQL et Neo4J :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97" name="Google Shape;797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8" name="Google Shape;828;p11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1"/>
          <p:cNvSpPr/>
          <p:nvPr/>
        </p:nvSpPr>
        <p:spPr>
          <a:xfrm>
            <a:off x="-281" y="2882524"/>
            <a:ext cx="12184765" cy="3975477"/>
          </a:xfrm>
          <a:custGeom>
            <a:rect b="b" l="l" r="r" t="t"/>
            <a:pathLst>
              <a:path extrusionOk="0" h="3975477" w="12188952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2" name="Google Shape;832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0" name="Google Shape;860;p1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1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p1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63" name="Google Shape;863;p11"/>
          <p:cNvSpPr/>
          <p:nvPr/>
        </p:nvSpPr>
        <p:spPr>
          <a:xfrm rot="-81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1"/>
          <p:cNvSpPr txBox="1"/>
          <p:nvPr>
            <p:ph type="title"/>
          </p:nvPr>
        </p:nvSpPr>
        <p:spPr>
          <a:xfrm>
            <a:off x="691078" y="722903"/>
            <a:ext cx="5917717" cy="1615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Hélas... </a:t>
            </a:r>
            <a:endParaRPr/>
          </a:p>
        </p:txBody>
      </p:sp>
      <p:pic>
        <p:nvPicPr>
          <p:cNvPr id="865" name="Google Shape;865;p11"/>
          <p:cNvPicPr preferRelativeResize="0"/>
          <p:nvPr/>
        </p:nvPicPr>
        <p:blipFill rotWithShape="1">
          <a:blip r:embed="rId3">
            <a:alphaModFix/>
          </a:blip>
          <a:srcRect b="-4530" l="-1234" r="50020" t="7301"/>
          <a:stretch/>
        </p:blipFill>
        <p:spPr>
          <a:xfrm>
            <a:off x="2731925" y="2490200"/>
            <a:ext cx="5287951" cy="27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A) Avantages/inconvénients</a:t>
            </a:r>
            <a:endParaRPr/>
          </a:p>
        </p:txBody>
      </p:sp>
      <p:sp>
        <p:nvSpPr>
          <p:cNvPr id="871" name="Google Shape;871;p12"/>
          <p:cNvSpPr txBox="1"/>
          <p:nvPr>
            <p:ph idx="1" type="body"/>
          </p:nvPr>
        </p:nvSpPr>
        <p:spPr>
          <a:xfrm>
            <a:off x="691079" y="2340131"/>
            <a:ext cx="561853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0"/>
              <a:buChar char="▪"/>
            </a:pPr>
            <a:r>
              <a:rPr b="1" lang="fr-FR" sz="1400"/>
              <a:t>Avantage 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Open Source.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Facile à apprendre les commandes du langage de requête Cypher.</a:t>
            </a:r>
            <a:endParaRPr b="1"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Représente des données semi-structurées très facilement.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Haute disponibilité pour les applications temps réel des grandes entreprises.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Réglage simplifié.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Régulièrement mis à jour.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872" name="Google Shape;872;p12"/>
          <p:cNvSpPr txBox="1"/>
          <p:nvPr/>
        </p:nvSpPr>
        <p:spPr>
          <a:xfrm>
            <a:off x="6652608" y="3135749"/>
            <a:ext cx="561853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074B1"/>
              </a:buClr>
              <a:buSzPts val="1050"/>
              <a:buFont typeface="Noto Sans Symbols"/>
              <a:buChar char="▪"/>
            </a:pPr>
            <a:r>
              <a:rPr b="1" lang="fr-F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Inconvénients 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 lis pas le SQL. 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Neo4J peu performant pour l'algorithme de RankPage. </a:t>
            </a:r>
            <a:endParaRPr/>
          </a:p>
          <a:p>
            <a:pPr indent="-161925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074B1"/>
              </a:buClr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8" name="Google Shape;878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09" name="Google Shape;909;p13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ouleaux de journaux" id="911" name="Google Shape;911;p13"/>
          <p:cNvPicPr preferRelativeResize="0"/>
          <p:nvPr/>
        </p:nvPicPr>
        <p:blipFill rotWithShape="1">
          <a:blip r:embed="rId3">
            <a:alphaModFix/>
          </a:blip>
          <a:srcRect b="15286" l="0" r="-2" t="3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" name="Google Shape;912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3" name="Google Shape;913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1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1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1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1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1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1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1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1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1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1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1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1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1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1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1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1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1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1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1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1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44" name="Google Shape;944;p13"/>
          <p:cNvSpPr/>
          <p:nvPr/>
        </p:nvSpPr>
        <p:spPr>
          <a:xfrm rot="10800000">
            <a:off x="-4971" y="1"/>
            <a:ext cx="12196969" cy="3200399"/>
          </a:xfrm>
          <a:custGeom>
            <a:rect b="b" l="l" r="r" t="t"/>
            <a:pathLst>
              <a:path extrusionOk="0" h="3200399" w="12179808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"/>
          <p:cNvSpPr txBox="1"/>
          <p:nvPr>
            <p:ph type="title"/>
          </p:nvPr>
        </p:nvSpPr>
        <p:spPr>
          <a:xfrm>
            <a:off x="684225" y="168613"/>
            <a:ext cx="10318738" cy="1085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III) Nouveautés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1" name="Google Shape;951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4" name="Google Shape;964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5" name="Google Shape;965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6" name="Google Shape;966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7" name="Google Shape;967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8" name="Google Shape;968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9" name="Google Shape;969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0" name="Google Shape;970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1" name="Google Shape;971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2" name="Google Shape;972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3" name="Google Shape;973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1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1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2" name="Google Shape;982;p14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4" name="Google Shape;984;p14"/>
          <p:cNvPicPr preferRelativeResize="0"/>
          <p:nvPr/>
        </p:nvPicPr>
        <p:blipFill rotWithShape="1">
          <a:blip r:embed="rId3">
            <a:alphaModFix/>
          </a:blip>
          <a:srcRect b="18921" l="0" r="0" t="17876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5" name="Google Shape;985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6" name="Google Shape;986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1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1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7" name="Google Shape;1017;p14"/>
          <p:cNvSpPr/>
          <p:nvPr/>
        </p:nvSpPr>
        <p:spPr>
          <a:xfrm>
            <a:off x="1" y="681775"/>
            <a:ext cx="12191999" cy="547985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80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4"/>
          <p:cNvSpPr txBox="1"/>
          <p:nvPr>
            <p:ph type="title"/>
          </p:nvPr>
        </p:nvSpPr>
        <p:spPr>
          <a:xfrm>
            <a:off x="-2201401" y="-586500"/>
            <a:ext cx="9820188" cy="1628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fr-FR" sz="5400">
                <a:solidFill>
                  <a:srgbClr val="FFFFFF"/>
                </a:solidFill>
              </a:rPr>
              <a:t>A) Neo4J Aura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5"/>
          <p:cNvSpPr txBox="1"/>
          <p:nvPr>
            <p:ph type="title"/>
          </p:nvPr>
        </p:nvSpPr>
        <p:spPr>
          <a:xfrm>
            <a:off x="691079" y="1219010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br>
              <a:rPr lang="fr-FR"/>
            </a:br>
            <a:br>
              <a:rPr lang="fr-FR"/>
            </a:br>
            <a:r>
              <a:rPr lang="fr-FR"/>
              <a:t>B) Nouvelles fonctionnalités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Une image contenant texte&#10;&#10;Description générée automatiquement" id="1024" name="Google Shape;102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34" y="213190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horloge, graphiques vectoriels&#10;&#10;Description générée automatiquement" id="1025" name="Google Shape;10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4370" y="3861951"/>
            <a:ext cx="2911288" cy="261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84" y="188679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9224" y="4268797"/>
            <a:ext cx="2743200" cy="228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6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/>
              <a:t>Conclusion</a:t>
            </a:r>
            <a:endParaRPr/>
          </a:p>
        </p:txBody>
      </p:sp>
      <p:pic>
        <p:nvPicPr>
          <p:cNvPr id="1033" name="Google Shape;10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710" y="2017724"/>
            <a:ext cx="5802404" cy="365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7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br>
              <a:rPr lang="fr-FR"/>
            </a:br>
            <a:r>
              <a:rPr lang="fr-FR"/>
              <a:t>Bonus : Entreprise qui l'utilise Neo4J</a:t>
            </a:r>
            <a:endParaRPr/>
          </a:p>
        </p:txBody>
      </p:sp>
      <p:pic>
        <p:nvPicPr>
          <p:cNvPr id="1039" name="Google Shape;103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608" y="3849269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6891" y="2180788"/>
            <a:ext cx="3393141" cy="26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3004" y="3507627"/>
            <a:ext cx="3073213" cy="3084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8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/>
              <a:t>Bibliographie : </a:t>
            </a:r>
            <a:endParaRPr/>
          </a:p>
        </p:txBody>
      </p:sp>
      <p:sp>
        <p:nvSpPr>
          <p:cNvPr id="1047" name="Google Shape;1047;p18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https://fr.wikipedia.org/wiki/Neo4j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https://www.synbioz.com/blog/tech/introduction-graph-db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https://www.lemagit.fr/conseil/Lessentiel-sur-Neo4j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https://logisima.developpez.com/tutoriel/nosql/neo4j/introduction-neo4j/#LI-G</a:t>
            </a:r>
            <a:r>
              <a:rPr lang="fr-FR"/>
              <a:t>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7"/>
              </a:rPr>
              <a:t>https://www.digora.com/fr/blog/top-10-des-bases-de-donnees-en-2020-par-popularite</a:t>
            </a:r>
            <a:r>
              <a:rPr lang="fr-FR"/>
              <a:t>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8"/>
              </a:rPr>
              <a:t>https://www.ambient-it.net/top-meilleures-db-nosql/</a:t>
            </a:r>
            <a:r>
              <a:rPr lang="fr-FR"/>
              <a:t>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9"/>
              </a:rPr>
              <a:t>https://neo4j.com/press-releases/neo4j-le-choix-de-predilection-des-grandes-entreprises-pour-leurs-bases-de-donnees-de-graphes-dans-le-cloud/</a:t>
            </a:r>
            <a:r>
              <a:rPr lang="fr-FR"/>
              <a:t>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10"/>
              </a:rPr>
              <a:t>https://neo4j.com/news/how-much-faster-is-a-graph-database-really/</a:t>
            </a:r>
            <a:r>
              <a:rPr lang="fr-FR"/>
              <a:t>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11"/>
              </a:rPr>
              <a:t>https://www.blogdumoderateur.com/comment-fonctionne-ledge-rank-de-facebook/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Char char="▪"/>
            </a:pPr>
            <a:r>
              <a:rPr lang="fr-FR" u="sng">
                <a:solidFill>
                  <a:schemeClr val="hlink"/>
                </a:solidFill>
                <a:hlinkClick r:id="rId12"/>
              </a:rPr>
              <a:t>https://www.geeksforgeeks.org/difference-between-neo4j-and-mariadb/</a:t>
            </a:r>
            <a:r>
              <a:rPr lang="fr-FR"/>
              <a:t> </a:t>
            </a:r>
            <a:endParaRPr/>
          </a:p>
          <a:p>
            <a:pPr indent="-16192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3" name="Google Shape;1053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2" name="Google Shape;1072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3" name="Google Shape;1073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4" name="Google Shape;1074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5" name="Google Shape;1075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6" name="Google Shape;1076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8" name="Google Shape;1078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9" name="Google Shape;1079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0" name="Google Shape;1080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1" name="Google Shape;1081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2" name="Google Shape;1082;p1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1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4" name="Google Shape;1084;p19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and question mark" id="1086" name="Google Shape;1086;p19"/>
          <p:cNvPicPr preferRelativeResize="0"/>
          <p:nvPr/>
        </p:nvPicPr>
        <p:blipFill rotWithShape="1">
          <a:blip r:embed="rId3">
            <a:alphaModFix/>
          </a:blip>
          <a:srcRect b="-2" l="0" r="-2" t="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88" name="Google Shape;1088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9" name="Google Shape;1089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0" name="Google Shape;1090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1" name="Google Shape;1091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2" name="Google Shape;1092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3" name="Google Shape;1093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1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1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9" name="Google Shape;1119;p19"/>
          <p:cNvSpPr/>
          <p:nvPr/>
        </p:nvSpPr>
        <p:spPr>
          <a:xfrm rot="10800000">
            <a:off x="-4971" y="1"/>
            <a:ext cx="12196969" cy="3200399"/>
          </a:xfrm>
          <a:custGeom>
            <a:rect b="b" l="l" r="r" t="t"/>
            <a:pathLst>
              <a:path extrusionOk="0" h="3200399" w="12179808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9"/>
          <p:cNvSpPr txBox="1"/>
          <p:nvPr>
            <p:ph type="title"/>
          </p:nvPr>
        </p:nvSpPr>
        <p:spPr>
          <a:xfrm>
            <a:off x="684225" y="168613"/>
            <a:ext cx="10318738" cy="1085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Question time 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7" name="Google Shape;357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8" name="Google Shape;388;p2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"/>
          <p:cNvSpPr/>
          <p:nvPr/>
        </p:nvSpPr>
        <p:spPr>
          <a:xfrm>
            <a:off x="4269" y="2882524"/>
            <a:ext cx="12184765" cy="3975477"/>
          </a:xfrm>
          <a:custGeom>
            <a:rect b="b" l="l" r="r" t="t"/>
            <a:pathLst>
              <a:path extrusionOk="0" h="3975477" w="12188952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"/>
          <p:cNvSpPr/>
          <p:nvPr/>
        </p:nvSpPr>
        <p:spPr>
          <a:xfrm rot="-81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3" name="Google Shape;393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4" name="Google Shape;424;p2"/>
          <p:cNvSpPr txBox="1"/>
          <p:nvPr>
            <p:ph type="title"/>
          </p:nvPr>
        </p:nvSpPr>
        <p:spPr>
          <a:xfrm>
            <a:off x="242843" y="83964"/>
            <a:ext cx="9405699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Sommaire:</a:t>
            </a:r>
            <a:endParaRPr/>
          </a:p>
        </p:txBody>
      </p:sp>
      <p:sp>
        <p:nvSpPr>
          <p:cNvPr id="425" name="Google Shape;425;p2"/>
          <p:cNvSpPr txBox="1"/>
          <p:nvPr/>
        </p:nvSpPr>
        <p:spPr>
          <a:xfrm>
            <a:off x="623816" y="1609012"/>
            <a:ext cx="5186081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Comment ça fonctionne ?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Les graphes.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B)Exemple d'utilisation.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Comparatifs, avantages et inconvénients.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Avantages/inconvénients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B)Classement de Neo4J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Neo4J ou MySQL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Nouveautés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 Neo4J Aura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 Nouvelles fonctionnalités 2022.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Conclusion. </a:t>
            </a:r>
            <a:endParaRPr/>
          </a:p>
        </p:txBody>
      </p:sp>
      <p:pic>
        <p:nvPicPr>
          <p:cNvPr id="426" name="Google Shape;4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312" y="1551768"/>
            <a:ext cx="6822142" cy="357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2" name="Google Shape;432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3" name="Google Shape;463;p3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6" name="Google Shape;466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7" name="Google Shape;497;p3"/>
          <p:cNvSpPr/>
          <p:nvPr/>
        </p:nvSpPr>
        <p:spPr>
          <a:xfrm rot="-81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"/>
          <p:cNvSpPr txBox="1"/>
          <p:nvPr>
            <p:ph type="title"/>
          </p:nvPr>
        </p:nvSpPr>
        <p:spPr>
          <a:xfrm>
            <a:off x="691078" y="722902"/>
            <a:ext cx="5798932" cy="253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Introduction</a:t>
            </a:r>
            <a:endParaRPr/>
          </a:p>
        </p:txBody>
      </p:sp>
      <p:sp>
        <p:nvSpPr>
          <p:cNvPr id="499" name="Google Shape;499;p3"/>
          <p:cNvSpPr txBox="1"/>
          <p:nvPr>
            <p:ph idx="1" type="body"/>
          </p:nvPr>
        </p:nvSpPr>
        <p:spPr>
          <a:xfrm>
            <a:off x="691078" y="3428997"/>
            <a:ext cx="5798932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Qu'est-ce que Neo4J ? </a:t>
            </a:r>
            <a:endParaRPr/>
          </a:p>
        </p:txBody>
      </p:sp>
      <p:pic>
        <p:nvPicPr>
          <p:cNvPr id="500" name="Google Shape;5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284" y="1209097"/>
            <a:ext cx="4431492" cy="443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6" name="Google Shape;506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7" name="Google Shape;537;p4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0" name="Google Shape;540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1" name="Google Shape;571;p4"/>
          <p:cNvSpPr/>
          <p:nvPr/>
        </p:nvSpPr>
        <p:spPr>
          <a:xfrm rot="-81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"/>
          <p:cNvSpPr txBox="1"/>
          <p:nvPr>
            <p:ph type="title"/>
          </p:nvPr>
        </p:nvSpPr>
        <p:spPr>
          <a:xfrm>
            <a:off x="691078" y="722902"/>
            <a:ext cx="5798932" cy="253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Introduction</a:t>
            </a:r>
            <a:endParaRPr/>
          </a:p>
        </p:txBody>
      </p:sp>
      <p:sp>
        <p:nvSpPr>
          <p:cNvPr id="573" name="Google Shape;573;p4"/>
          <p:cNvSpPr txBox="1"/>
          <p:nvPr>
            <p:ph idx="1" type="body"/>
          </p:nvPr>
        </p:nvSpPr>
        <p:spPr>
          <a:xfrm>
            <a:off x="691078" y="3428997"/>
            <a:ext cx="5798932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Qu'est-ce que Neo4J ? 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-&gt;Année de la v1 : 2010.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-&gt;Langage : Cypher.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400"/>
              <a:t>-&gt;modèle : </a:t>
            </a:r>
            <a:r>
              <a:rPr lang="fr-FR" sz="2400">
                <a:latin typeface="Arial"/>
                <a:ea typeface="Arial"/>
                <a:cs typeface="Arial"/>
                <a:sym typeface="Arial"/>
              </a:rPr>
              <a:t>Atomicité, Cohérence, Isolation et Durabilité </a:t>
            </a:r>
            <a:r>
              <a:rPr lang="fr-FR" sz="2400"/>
              <a:t>(ACID).</a:t>
            </a:r>
            <a:endParaRPr/>
          </a:p>
        </p:txBody>
      </p:sp>
      <p:pic>
        <p:nvPicPr>
          <p:cNvPr id="574" name="Google Shape;5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284" y="1209097"/>
            <a:ext cx="4431492" cy="443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0" name="Google Shape;580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1" name="Google Shape;611;p5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"/>
          <p:cNvSpPr/>
          <p:nvPr/>
        </p:nvSpPr>
        <p:spPr>
          <a:xfrm>
            <a:off x="4269" y="2882524"/>
            <a:ext cx="12184765" cy="3975477"/>
          </a:xfrm>
          <a:custGeom>
            <a:rect b="b" l="l" r="r" t="t"/>
            <a:pathLst>
              <a:path extrusionOk="0" h="3975477" w="12188952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"/>
          <p:cNvSpPr/>
          <p:nvPr/>
        </p:nvSpPr>
        <p:spPr>
          <a:xfrm rot="-81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6" name="Google Shape;616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7" name="Google Shape;647;p5"/>
          <p:cNvSpPr txBox="1"/>
          <p:nvPr>
            <p:ph type="title"/>
          </p:nvPr>
        </p:nvSpPr>
        <p:spPr>
          <a:xfrm>
            <a:off x="691078" y="1260582"/>
            <a:ext cx="10302169" cy="1628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I) Comment ça fonctionne ?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t/>
            </a:r>
            <a:endParaRPr sz="5400"/>
          </a:p>
        </p:txBody>
      </p:sp>
      <p:sp>
        <p:nvSpPr>
          <p:cNvPr id="648" name="Google Shape;648;p5"/>
          <p:cNvSpPr txBox="1"/>
          <p:nvPr/>
        </p:nvSpPr>
        <p:spPr>
          <a:xfrm>
            <a:off x="7333989" y="3764071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Graphe ?</a:t>
            </a:r>
            <a:endParaRPr/>
          </a:p>
        </p:txBody>
      </p:sp>
      <p:sp>
        <p:nvSpPr>
          <p:cNvPr id="649" name="Google Shape;649;p5"/>
          <p:cNvSpPr txBox="1"/>
          <p:nvPr/>
        </p:nvSpPr>
        <p:spPr>
          <a:xfrm>
            <a:off x="4807907" y="503755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Nœud ?</a:t>
            </a:r>
            <a:endParaRPr/>
          </a:p>
        </p:txBody>
      </p:sp>
      <p:sp>
        <p:nvSpPr>
          <p:cNvPr id="650" name="Google Shape;650;p5"/>
          <p:cNvSpPr txBox="1"/>
          <p:nvPr/>
        </p:nvSpPr>
        <p:spPr>
          <a:xfrm>
            <a:off x="7542756" y="562209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?</a:t>
            </a:r>
            <a:endParaRPr/>
          </a:p>
        </p:txBody>
      </p:sp>
      <p:sp>
        <p:nvSpPr>
          <p:cNvPr id="651" name="Google Shape;651;p5"/>
          <p:cNvSpPr txBox="1"/>
          <p:nvPr/>
        </p:nvSpPr>
        <p:spPr>
          <a:xfrm>
            <a:off x="956154" y="452607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Propriétés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58" name="Google Shape;658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89" name="Google Shape;689;p6"/>
          <p:cNvSpPr/>
          <p:nvPr/>
        </p:nvSpPr>
        <p:spPr>
          <a:xfrm rot="-81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"/>
          <p:cNvSpPr txBox="1"/>
          <p:nvPr>
            <p:ph type="title"/>
          </p:nvPr>
        </p:nvSpPr>
        <p:spPr>
          <a:xfrm>
            <a:off x="684223" y="721946"/>
            <a:ext cx="10611627" cy="199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/>
              <a:t>A) Les graphes :</a:t>
            </a:r>
            <a:endParaRPr/>
          </a:p>
        </p:txBody>
      </p:sp>
      <p:sp>
        <p:nvSpPr>
          <p:cNvPr id="691" name="Google Shape;691;p6"/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Exemple de Requête : 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(Theo:Staff {title:'Theo', joined:2014, job: 'Developer', city: 'Nantes'})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(Jon:Staff {title:'Jonathan', joined:2013, job: 'Project Manager', city: 'Lille'})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(Synbioz:Company {name:'Synbioz', born:2007})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(n:Staff)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(m:Company {name: 'Synbioz'})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Char char="▪"/>
            </a:pP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(n)</a:t>
            </a: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-[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:WORK_IN</a:t>
            </a:r>
            <a:r>
              <a:rPr b="1"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]-&gt;</a:t>
            </a:r>
            <a:r>
              <a:rPr lang="fr-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endParaRPr/>
          </a:p>
          <a:p>
            <a:pPr indent="71437" lvl="0" marL="0" marR="0" rtl="0" algn="l">
              <a:spcBef>
                <a:spcPts val="600"/>
              </a:spcBef>
              <a:spcAft>
                <a:spcPts val="0"/>
              </a:spcAft>
              <a:buClr>
                <a:srgbClr val="9074B1"/>
              </a:buClr>
              <a:buSzPts val="1125"/>
              <a:buFont typeface="Noto Sans Symbols"/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17" y="3367896"/>
            <a:ext cx="5606956" cy="228483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"/>
          <p:cNvSpPr txBox="1"/>
          <p:nvPr/>
        </p:nvSpPr>
        <p:spPr>
          <a:xfrm>
            <a:off x="619517" y="2895078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 GUI :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/>
              <a:t>B) Exemples d'utilisation : </a:t>
            </a:r>
            <a:endParaRPr/>
          </a:p>
        </p:txBody>
      </p:sp>
      <p:sp>
        <p:nvSpPr>
          <p:cNvPr id="699" name="Google Shape;699;p7"/>
          <p:cNvSpPr txBox="1"/>
          <p:nvPr>
            <p:ph idx="1" type="body"/>
          </p:nvPr>
        </p:nvSpPr>
        <p:spPr>
          <a:xfrm>
            <a:off x="480526" y="2029315"/>
            <a:ext cx="5753001" cy="343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fr-FR"/>
              <a:t>Gestion de réseau/analyse d’impact : avoir la main sur son système et identifier en temps réel le client affecté par une maintenance ou une panne  :</a:t>
            </a:r>
            <a:endParaRPr/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700" name="Google Shape;7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56" y="3436256"/>
            <a:ext cx="5770323" cy="265221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"/>
          <p:cNvSpPr txBox="1"/>
          <p:nvPr/>
        </p:nvSpPr>
        <p:spPr>
          <a:xfrm>
            <a:off x="6238374" y="2067426"/>
            <a:ext cx="5219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Logistique : calculer le meilleur chemin pour livrer un client 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9112" y="2988243"/>
            <a:ext cx="4888830" cy="303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8" name="Google Shape;708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9" name="Google Shape;739;p8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quilibrage d’or et de SPHERE d’argent sur une plate-forme" id="741" name="Google Shape;741;p8"/>
          <p:cNvPicPr preferRelativeResize="0"/>
          <p:nvPr/>
        </p:nvPicPr>
        <p:blipFill rotWithShape="1">
          <a:blip r:embed="rId3">
            <a:alphaModFix/>
          </a:blip>
          <a:srcRect b="12992" l="0" r="-2" t="12006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3" name="Google Shape;743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7" name="Google Shape;767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4" name="Google Shape;774;p8"/>
          <p:cNvSpPr/>
          <p:nvPr/>
        </p:nvSpPr>
        <p:spPr>
          <a:xfrm rot="10800000">
            <a:off x="-4971" y="1"/>
            <a:ext cx="12196969" cy="3200399"/>
          </a:xfrm>
          <a:custGeom>
            <a:rect b="b" l="l" r="r" t="t"/>
            <a:pathLst>
              <a:path extrusionOk="0" h="3200399" w="12179808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"/>
          <p:cNvSpPr txBox="1"/>
          <p:nvPr>
            <p:ph type="title"/>
          </p:nvPr>
        </p:nvSpPr>
        <p:spPr>
          <a:xfrm>
            <a:off x="684225" y="168613"/>
            <a:ext cx="10318738" cy="1085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fr-FR" sz="5400"/>
              <a:t>II) Comparatif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A) Avantages/inconvénients</a:t>
            </a:r>
            <a:endParaRPr/>
          </a:p>
        </p:txBody>
      </p:sp>
      <p:sp>
        <p:nvSpPr>
          <p:cNvPr id="781" name="Google Shape;781;p9"/>
          <p:cNvSpPr txBox="1"/>
          <p:nvPr>
            <p:ph idx="1" type="body"/>
          </p:nvPr>
        </p:nvSpPr>
        <p:spPr>
          <a:xfrm>
            <a:off x="691079" y="2340131"/>
            <a:ext cx="561853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0"/>
              <a:buChar char="▪"/>
            </a:pPr>
            <a:r>
              <a:rPr lang="fr-FR" sz="1400"/>
              <a:t>Avantage 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Open Source.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Facile à apprendre les commandes du langage de requête Cypher.</a:t>
            </a:r>
            <a:endParaRPr b="1"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Représente des données semi-structurées très facilement.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Haute disponibilité pour les applications temps réel des grandes entreprises.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Réglage simplifié.</a:t>
            </a:r>
            <a:endParaRPr sz="1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b="1" lang="fr-FR" sz="1400"/>
              <a:t>Régulièrement mis à jour.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782" name="Google Shape;782;p9"/>
          <p:cNvSpPr txBox="1"/>
          <p:nvPr/>
        </p:nvSpPr>
        <p:spPr>
          <a:xfrm>
            <a:off x="6652608" y="3135749"/>
            <a:ext cx="561853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074B1"/>
              </a:buClr>
              <a:buSzPts val="1050"/>
              <a:buFont typeface="Noto Sans Symbols"/>
              <a:buChar char="▪"/>
            </a:pPr>
            <a:r>
              <a:rPr lang="fr-F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Inconvénients :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Char char="▪"/>
            </a:pPr>
            <a:r>
              <a:rPr lang="fr-F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 lis pas le SQL. </a:t>
            </a:r>
            <a:endParaRPr/>
          </a:p>
          <a:p>
            <a:pPr indent="-161925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176B1"/>
              </a:buClr>
              <a:buSzPts val="1050"/>
              <a:buFont typeface="Noto Sans Symbols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074B1"/>
              </a:buClr>
              <a:buSzPts val="15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sineVTI">
  <a:themeElements>
    <a:clrScheme name="AnalogousFromDarkSeedLeftStep">
      <a:dk1>
        <a:srgbClr val="000000"/>
      </a:dk1>
      <a:lt1>
        <a:srgbClr val="FFFFFF"/>
      </a:lt1>
      <a:dk2>
        <a:srgbClr val="271D33"/>
      </a:dk2>
      <a:lt2>
        <a:srgbClr val="E2E5E8"/>
      </a:lt2>
      <a:accent1>
        <a:srgbClr val="D2853E"/>
      </a:accent1>
      <a:accent2>
        <a:srgbClr val="C0352C"/>
      </a:accent2>
      <a:accent3>
        <a:srgbClr val="D23E72"/>
      </a:accent3>
      <a:accent4>
        <a:srgbClr val="C02C9E"/>
      </a:accent4>
      <a:accent5>
        <a:srgbClr val="B63ED2"/>
      </a:accent5>
      <a:accent6>
        <a:srgbClr val="672CC0"/>
      </a:accent6>
      <a:hlink>
        <a:srgbClr val="BC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2022-02-27T18:30:54Z</dcterms:created>
</cp:coreProperties>
</file>