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notesMasterIdLst>
    <p:notesMasterId r:id="rId4"/>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968693" y="2421731"/>
            <a:ext cx="6817876" cy="726043"/>
          </a:xfrm>
          <a:prstGeom prst="rect">
            <a:avLst/>
          </a:prstGeom>
          <a:noFill/>
          <a:ln/>
        </p:spPr>
        <p:txBody>
          <a:bodyPr wrap="none" lIns="0" tIns="0" rIns="0" bIns="0" rtlCol="0" anchor="t"/>
          <a:lstStyle/>
          <a:p>
            <a:pPr algn="l" indent="0" marL="0">
              <a:lnSpc>
                <a:spcPts val="5700"/>
              </a:lnSpc>
              <a:buNone/>
            </a:pPr>
            <a:r>
              <a:rPr lang="en-US" sz="4550" spc="-91" kern="0" dirty="0">
                <a:solidFill>
                  <a:srgbClr val="D75BE2"/>
                </a:solidFill>
                <a:latin typeface="Source Serif Pro Semi Bold" pitchFamily="34" charset="0"/>
                <a:ea typeface="Source Serif Pro Semi Bold" pitchFamily="34" charset="-122"/>
                <a:cs typeface="Source Serif Pro Semi Bold" pitchFamily="34" charset="-120"/>
              </a:rPr>
              <a:t>Assignment: Python Basics</a:t>
            </a:r>
            <a:endParaRPr lang="en-US" sz="4550" dirty="0"/>
          </a:p>
        </p:txBody>
      </p:sp>
      <p:sp>
        <p:nvSpPr>
          <p:cNvPr id="5" name="Text 2"/>
          <p:cNvSpPr/>
          <p:nvPr/>
        </p:nvSpPr>
        <p:spPr>
          <a:xfrm>
            <a:off x="968693" y="3518059"/>
            <a:ext cx="12692896" cy="1580198"/>
          </a:xfrm>
          <a:prstGeom prst="rect">
            <a:avLst/>
          </a:prstGeom>
          <a:noFill/>
          <a:ln/>
        </p:spPr>
        <p:txBody>
          <a:bodyPr wrap="square" lIns="0" tIns="0" rIns="0" bIns="0" rtlCol="0" anchor="t"/>
          <a:lstStyle/>
          <a:p>
            <a:pPr algn="l" indent="0" marL="0">
              <a:lnSpc>
                <a:spcPts val="3100"/>
              </a:lnSpc>
              <a:buNone/>
            </a:pPr>
            <a:r>
              <a:rPr lang="en-US" sz="1900" spc="-39" kern="0" dirty="0">
                <a:solidFill>
                  <a:srgbClr val="FFFFFF"/>
                </a:solidFill>
                <a:latin typeface="Source Sans Pro" pitchFamily="34" charset="0"/>
                <a:ea typeface="Source Sans Pro" pitchFamily="34" charset="-122"/>
                <a:cs typeface="Source Sans Pro" pitchFamily="34" charset="-120"/>
              </a:rPr>
              <a:t>This assignment covers the fundamental concepts of Python programming, aimed at beginners with little to no prior coding experience. It introduces Python's core features, its advantages, and the initial steps for setting up a working development environment. Each section includes explanations and simple examples to reinforce learning, culminating in a practical exercise to write and execute basic Python code.</a:t>
            </a:r>
            <a:endParaRPr lang="en-US" sz="1900" dirty="0"/>
          </a:p>
        </p:txBody>
      </p:sp>
      <p:sp>
        <p:nvSpPr>
          <p:cNvPr id="6" name="Shape 3"/>
          <p:cNvSpPr/>
          <p:nvPr/>
        </p:nvSpPr>
        <p:spPr>
          <a:xfrm>
            <a:off x="968693" y="5394365"/>
            <a:ext cx="394930" cy="394930"/>
          </a:xfrm>
          <a:prstGeom prst="roundRect">
            <a:avLst>
              <a:gd name="adj" fmla="val 23151155"/>
            </a:avLst>
          </a:prstGeom>
          <a:solidFill>
            <a:srgbClr val="56C9F2"/>
          </a:solidFill>
          <a:ln w="7620">
            <a:solidFill>
              <a:srgbClr val="FFFFFF"/>
            </a:solidFill>
            <a:prstDash val="solid"/>
          </a:ln>
        </p:spPr>
      </p:sp>
      <p:sp>
        <p:nvSpPr>
          <p:cNvPr id="7" name="Text 4"/>
          <p:cNvSpPr/>
          <p:nvPr/>
        </p:nvSpPr>
        <p:spPr>
          <a:xfrm>
            <a:off x="1111210" y="5543074"/>
            <a:ext cx="109776" cy="97512"/>
          </a:xfrm>
          <a:prstGeom prst="rect">
            <a:avLst/>
          </a:prstGeom>
          <a:noFill/>
          <a:ln/>
        </p:spPr>
        <p:txBody>
          <a:bodyPr wrap="none" lIns="0" tIns="0" rIns="0" bIns="0" rtlCol="0" anchor="t"/>
          <a:lstStyle/>
          <a:p>
            <a:pPr algn="ctr" indent="0" marL="0">
              <a:lnSpc>
                <a:spcPts val="750"/>
              </a:lnSpc>
              <a:buNone/>
            </a:pPr>
            <a:r>
              <a:rPr lang="en-US" sz="750" spc="-39" kern="0" dirty="0">
                <a:solidFill>
                  <a:srgbClr val="3C3838"/>
                </a:solidFill>
                <a:latin typeface="Source Sans Pro Medium" pitchFamily="34" charset="0"/>
                <a:ea typeface="Source Sans Pro Medium" pitchFamily="34" charset="-122"/>
                <a:cs typeface="Source Sans Pro Medium" pitchFamily="34" charset="-120"/>
              </a:rPr>
              <a:t>NK</a:t>
            </a:r>
            <a:endParaRPr lang="en-US" sz="750" dirty="0"/>
          </a:p>
        </p:txBody>
      </p:sp>
      <p:sp>
        <p:nvSpPr>
          <p:cNvPr id="8" name="Text 5"/>
          <p:cNvSpPr/>
          <p:nvPr/>
        </p:nvSpPr>
        <p:spPr>
          <a:xfrm>
            <a:off x="1486972" y="5375910"/>
            <a:ext cx="1616869" cy="431959"/>
          </a:xfrm>
          <a:prstGeom prst="rect">
            <a:avLst/>
          </a:prstGeom>
          <a:noFill/>
          <a:ln/>
        </p:spPr>
        <p:txBody>
          <a:bodyPr wrap="none" lIns="0" tIns="0" rIns="0" bIns="0" rtlCol="0" anchor="t"/>
          <a:lstStyle/>
          <a:p>
            <a:pPr algn="l" indent="0" marL="0">
              <a:lnSpc>
                <a:spcPts val="3400"/>
              </a:lnSpc>
              <a:buNone/>
            </a:pPr>
            <a:r>
              <a:rPr lang="en-US" sz="2400" b="1" spc="-39" kern="0" dirty="0">
                <a:solidFill>
                  <a:srgbClr val="FFFFFF"/>
                </a:solidFill>
                <a:latin typeface="Source Sans Pro Bold" pitchFamily="34" charset="0"/>
                <a:ea typeface="Source Sans Pro Bold" pitchFamily="34" charset="-122"/>
                <a:cs typeface="Source Sans Pro Bold" pitchFamily="34" charset="-120"/>
              </a:rPr>
              <a:t>by Naveen K</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968693" y="360164"/>
            <a:ext cx="2904530" cy="363141"/>
          </a:xfrm>
          <a:prstGeom prst="rect">
            <a:avLst/>
          </a:prstGeom>
          <a:noFill/>
          <a:ln/>
        </p:spPr>
        <p:txBody>
          <a:bodyPr wrap="none" lIns="0" tIns="0" rIns="0" bIns="0" rtlCol="0" anchor="t"/>
          <a:lstStyle/>
          <a:p>
            <a:pPr algn="l" indent="0" marL="0">
              <a:lnSpc>
                <a:spcPts val="2850"/>
              </a:lnSpc>
              <a:buNone/>
            </a:pPr>
            <a:r>
              <a:rPr lang="en-US" sz="2250" spc="-46" kern="0" dirty="0">
                <a:solidFill>
                  <a:srgbClr val="D73AD7"/>
                </a:solidFill>
                <a:latin typeface="Source Serif Pro Semi Bold" pitchFamily="34" charset="0"/>
                <a:ea typeface="Source Serif Pro Semi Bold" pitchFamily="34" charset="-122"/>
                <a:cs typeface="Source Serif Pro Semi Bold" pitchFamily="34" charset="-120"/>
              </a:rPr>
              <a:t>Introduction to Python</a:t>
            </a:r>
            <a:endParaRPr lang="en-US" sz="2250" dirty="0"/>
          </a:p>
        </p:txBody>
      </p:sp>
      <p:sp>
        <p:nvSpPr>
          <p:cNvPr id="3" name="Text 1"/>
          <p:cNvSpPr/>
          <p:nvPr/>
        </p:nvSpPr>
        <p:spPr>
          <a:xfrm>
            <a:off x="968693" y="908447"/>
            <a:ext cx="2323624" cy="290513"/>
          </a:xfrm>
          <a:prstGeom prst="rect">
            <a:avLst/>
          </a:prstGeom>
          <a:noFill/>
          <a:ln/>
        </p:spPr>
        <p:txBody>
          <a:bodyPr wrap="none" lIns="0" tIns="0" rIns="0" bIns="0" rtlCol="0" anchor="t"/>
          <a:lstStyle/>
          <a:p>
            <a:pPr algn="l" indent="0" marL="0">
              <a:lnSpc>
                <a:spcPts val="2250"/>
              </a:lnSpc>
              <a:buNone/>
            </a:pPr>
            <a:r>
              <a:rPr lang="en-US" sz="1800" spc="-37" kern="0" dirty="0">
                <a:solidFill>
                  <a:srgbClr val="D73AD7"/>
                </a:solidFill>
                <a:latin typeface="Source Serif Pro Semi Bold" pitchFamily="34" charset="0"/>
                <a:ea typeface="Source Serif Pro Semi Bold" pitchFamily="34" charset="-122"/>
                <a:cs typeface="Source Serif Pro Semi Bold" pitchFamily="34" charset="-120"/>
              </a:rPr>
              <a:t>What is Python?</a:t>
            </a:r>
            <a:endParaRPr lang="en-US" sz="1800" dirty="0"/>
          </a:p>
        </p:txBody>
      </p:sp>
      <p:sp>
        <p:nvSpPr>
          <p:cNvPr id="4" name="Text 2"/>
          <p:cNvSpPr/>
          <p:nvPr/>
        </p:nvSpPr>
        <p:spPr>
          <a:xfrm>
            <a:off x="968693" y="1384102"/>
            <a:ext cx="12692896" cy="592574"/>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Python is a high-level, interpreted, general-purpose programming language.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High-level</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means that Python abstracts away many of the complexities of machine code, making it easier to write and understand. As an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interpreted</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language, Python code is executed line by line by an interpreter, rather than being compiled into machine code beforehand. This makes Python more flexible and easier to debug. Finally,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general-purpose</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indicates that Python can be used for a wide variety of applications, from web development and data science to automation and scripting.</a:t>
            </a:r>
            <a:endParaRPr lang="en-US" sz="950" dirty="0"/>
          </a:p>
        </p:txBody>
      </p:sp>
      <p:sp>
        <p:nvSpPr>
          <p:cNvPr id="5" name="Text 3"/>
          <p:cNvSpPr/>
          <p:nvPr/>
        </p:nvSpPr>
        <p:spPr>
          <a:xfrm>
            <a:off x="968693" y="2161818"/>
            <a:ext cx="2323624" cy="290513"/>
          </a:xfrm>
          <a:prstGeom prst="rect">
            <a:avLst/>
          </a:prstGeom>
          <a:noFill/>
          <a:ln/>
        </p:spPr>
        <p:txBody>
          <a:bodyPr wrap="none" lIns="0" tIns="0" rIns="0" bIns="0" rtlCol="0" anchor="t"/>
          <a:lstStyle/>
          <a:p>
            <a:pPr algn="l" indent="0" marL="0">
              <a:lnSpc>
                <a:spcPts val="2250"/>
              </a:lnSpc>
              <a:buNone/>
            </a:pPr>
            <a:r>
              <a:rPr lang="en-US" sz="1800" spc="-37" kern="0" dirty="0">
                <a:solidFill>
                  <a:srgbClr val="D73AD7"/>
                </a:solidFill>
                <a:latin typeface="Source Serif Pro Semi Bold" pitchFamily="34" charset="0"/>
                <a:ea typeface="Source Serif Pro Semi Bold" pitchFamily="34" charset="-122"/>
                <a:cs typeface="Source Serif Pro Semi Bold" pitchFamily="34" charset="-120"/>
              </a:rPr>
              <a:t>Why Python?</a:t>
            </a:r>
            <a:endParaRPr lang="en-US" sz="1800" dirty="0"/>
          </a:p>
        </p:txBody>
      </p:sp>
      <p:sp>
        <p:nvSpPr>
          <p:cNvPr id="6" name="Text 4"/>
          <p:cNvSpPr/>
          <p:nvPr/>
        </p:nvSpPr>
        <p:spPr>
          <a:xfrm>
            <a:off x="968693" y="2637473"/>
            <a:ext cx="12692896" cy="395049"/>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Python’s popularity stems from several key advantages. Its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readability</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is a major draw, as its syntax emphasizes clarity and conciseness, making code easier to read and maintain. A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large community</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provides extensive support, resources, and libraries, which speeds up development and problem-solving. Python also boasts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extensive libraries</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such as NumPy, pandas, and Django, that offer pre-built functionalities for tasks ranging from numerical computation to web framework implementation.</a:t>
            </a:r>
            <a:endParaRPr lang="en-US" sz="950" dirty="0"/>
          </a:p>
        </p:txBody>
      </p:sp>
      <p:sp>
        <p:nvSpPr>
          <p:cNvPr id="7" name="Text 5"/>
          <p:cNvSpPr/>
          <p:nvPr/>
        </p:nvSpPr>
        <p:spPr>
          <a:xfrm>
            <a:off x="968693" y="3217664"/>
            <a:ext cx="3672126" cy="290513"/>
          </a:xfrm>
          <a:prstGeom prst="rect">
            <a:avLst/>
          </a:prstGeom>
          <a:noFill/>
          <a:ln/>
        </p:spPr>
        <p:txBody>
          <a:bodyPr wrap="none" lIns="0" tIns="0" rIns="0" bIns="0" rtlCol="0" anchor="t"/>
          <a:lstStyle/>
          <a:p>
            <a:pPr algn="l" indent="0" marL="0">
              <a:lnSpc>
                <a:spcPts val="2250"/>
              </a:lnSpc>
              <a:buNone/>
            </a:pPr>
            <a:r>
              <a:rPr lang="en-US" sz="1800" spc="-37" kern="0" dirty="0">
                <a:solidFill>
                  <a:srgbClr val="D73AD7"/>
                </a:solidFill>
                <a:latin typeface="Source Serif Pro Semi Bold" pitchFamily="34" charset="0"/>
                <a:ea typeface="Source Serif Pro Semi Bold" pitchFamily="34" charset="-122"/>
                <a:cs typeface="Source Serif Pro Semi Bold" pitchFamily="34" charset="-120"/>
              </a:rPr>
              <a:t>Setting up your Python environment</a:t>
            </a:r>
            <a:endParaRPr lang="en-US" sz="1800" dirty="0"/>
          </a:p>
        </p:txBody>
      </p:sp>
      <p:sp>
        <p:nvSpPr>
          <p:cNvPr id="8" name="Text 6"/>
          <p:cNvSpPr/>
          <p:nvPr/>
        </p:nvSpPr>
        <p:spPr>
          <a:xfrm>
            <a:off x="968693" y="3693319"/>
            <a:ext cx="12692896" cy="395049"/>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To start coding in Python, you need to set up a development environment. One popular method is using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Anaconda</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a distribution that includes Python, essential packages, and a package manager. Alternatively, you can use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pip</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Python's package installer, to manage packages manually. For project-specific dependencies, it's recommended to use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virtualenv</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or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venv</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which create isolated environments for each project.</a:t>
            </a:r>
            <a:endParaRPr lang="en-US" sz="950" dirty="0"/>
          </a:p>
        </p:txBody>
      </p:sp>
      <p:sp>
        <p:nvSpPr>
          <p:cNvPr id="9" name="Text 7"/>
          <p:cNvSpPr/>
          <p:nvPr/>
        </p:nvSpPr>
        <p:spPr>
          <a:xfrm>
            <a:off x="968693" y="4273510"/>
            <a:ext cx="2323624" cy="290513"/>
          </a:xfrm>
          <a:prstGeom prst="rect">
            <a:avLst/>
          </a:prstGeom>
          <a:noFill/>
          <a:ln/>
        </p:spPr>
        <p:txBody>
          <a:bodyPr wrap="none" lIns="0" tIns="0" rIns="0" bIns="0" rtlCol="0" anchor="t"/>
          <a:lstStyle/>
          <a:p>
            <a:pPr algn="l" indent="0" marL="0">
              <a:lnSpc>
                <a:spcPts val="2250"/>
              </a:lnSpc>
              <a:buNone/>
            </a:pPr>
            <a:r>
              <a:rPr lang="en-US" sz="1800" spc="-37" kern="0" dirty="0">
                <a:solidFill>
                  <a:srgbClr val="D73AD7"/>
                </a:solidFill>
                <a:latin typeface="Source Serif Pro Semi Bold" pitchFamily="34" charset="0"/>
                <a:ea typeface="Source Serif Pro Semi Bold" pitchFamily="34" charset="-122"/>
                <a:cs typeface="Source Serif Pro Semi Bold" pitchFamily="34" charset="-120"/>
              </a:rPr>
              <a:t>Running Python code</a:t>
            </a:r>
            <a:endParaRPr lang="en-US" sz="1800" dirty="0"/>
          </a:p>
        </p:txBody>
      </p:sp>
      <p:sp>
        <p:nvSpPr>
          <p:cNvPr id="10" name="Text 8"/>
          <p:cNvSpPr/>
          <p:nvPr/>
        </p:nvSpPr>
        <p:spPr>
          <a:xfrm>
            <a:off x="968693" y="4749165"/>
            <a:ext cx="12692896" cy="395049"/>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Python code can be executed in two primary ways: interactive mode and script execution.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Interactive mode</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allows you to type and execute code line by line in a Python shell, which is useful for quick testing and experimentation. To run a script, you save your code in a </a:t>
            </a:r>
            <a:pPr algn="l" indent="0" marL="0">
              <a:lnSpc>
                <a:spcPts val="1550"/>
              </a:lnSpc>
              <a:buNone/>
            </a:pPr>
            <a:r>
              <a:rPr lang="en-US" sz="950" b="1" spc="-19" kern="0" dirty="0">
                <a:solidFill>
                  <a:srgbClr val="272525"/>
                </a:solidFill>
                <a:latin typeface="Source Sans Pro" pitchFamily="34" charset="0"/>
                <a:ea typeface="Source Sans Pro" pitchFamily="34" charset="-122"/>
                <a:cs typeface="Source Sans Pro" pitchFamily="34" charset="-120"/>
              </a:rPr>
              <a:t>.py</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file and execute it using the Python interpreter. For example, </a:t>
            </a:r>
            <a:pPr algn="l" indent="0" marL="0">
              <a:lnSpc>
                <a:spcPts val="1550"/>
              </a:lnSpc>
              <a:buNone/>
            </a:pPr>
            <a:r>
              <a:rPr lang="en-US" sz="950" i="1" spc="-19" kern="0" dirty="0">
                <a:solidFill>
                  <a:srgbClr val="272525"/>
                </a:solidFill>
                <a:latin typeface="Source Sans Pro" pitchFamily="34" charset="0"/>
                <a:ea typeface="Source Sans Pro" pitchFamily="34" charset="-122"/>
                <a:cs typeface="Source Sans Pro" pitchFamily="34" charset="-120"/>
              </a:rPr>
              <a:t>python your_script.py</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a:t>
            </a:r>
            <a:endParaRPr lang="en-US" sz="950" dirty="0"/>
          </a:p>
        </p:txBody>
      </p:sp>
      <p:sp>
        <p:nvSpPr>
          <p:cNvPr id="11" name="Text 9"/>
          <p:cNvSpPr/>
          <p:nvPr/>
        </p:nvSpPr>
        <p:spPr>
          <a:xfrm>
            <a:off x="968693" y="5329357"/>
            <a:ext cx="4188023" cy="290513"/>
          </a:xfrm>
          <a:prstGeom prst="rect">
            <a:avLst/>
          </a:prstGeom>
          <a:noFill/>
          <a:ln/>
        </p:spPr>
        <p:txBody>
          <a:bodyPr wrap="none" lIns="0" tIns="0" rIns="0" bIns="0" rtlCol="0" anchor="t"/>
          <a:lstStyle/>
          <a:p>
            <a:pPr algn="l" indent="0" marL="0">
              <a:lnSpc>
                <a:spcPts val="2250"/>
              </a:lnSpc>
              <a:buNone/>
            </a:pPr>
            <a:r>
              <a:rPr lang="en-US" sz="1800" spc="-37" kern="0" dirty="0">
                <a:solidFill>
                  <a:srgbClr val="D73AD7"/>
                </a:solidFill>
                <a:latin typeface="Source Serif Pro Semi Bold" pitchFamily="34" charset="0"/>
                <a:ea typeface="Source Serif Pro Semi Bold" pitchFamily="34" charset="-122"/>
                <a:cs typeface="Source Serif Pro Semi Bold" pitchFamily="34" charset="-120"/>
              </a:rPr>
              <a:t>Example: Simple "Hello, World!" program</a:t>
            </a:r>
            <a:endParaRPr lang="en-US" sz="1800" dirty="0"/>
          </a:p>
        </p:txBody>
      </p:sp>
      <p:sp>
        <p:nvSpPr>
          <p:cNvPr id="12" name="Text 10"/>
          <p:cNvSpPr/>
          <p:nvPr/>
        </p:nvSpPr>
        <p:spPr>
          <a:xfrm>
            <a:off x="968693" y="5805011"/>
            <a:ext cx="12692896" cy="197525"/>
          </a:xfrm>
          <a:prstGeom prst="rect">
            <a:avLst/>
          </a:prstGeom>
          <a:noFill/>
          <a:ln/>
        </p:spPr>
        <p:txBody>
          <a:bodyPr wrap="none" lIns="0" tIns="0" rIns="0" bIns="0" rtlCol="0" anchor="t"/>
          <a:lstStyle/>
          <a:p>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Below is a basic "Hello, World!" program that demonstrates how to print text to the console:</a:t>
            </a:r>
            <a:endParaRPr lang="en-US" sz="950" dirty="0"/>
          </a:p>
        </p:txBody>
      </p:sp>
      <p:sp>
        <p:nvSpPr>
          <p:cNvPr id="13" name="Shape 11"/>
          <p:cNvSpPr/>
          <p:nvPr/>
        </p:nvSpPr>
        <p:spPr>
          <a:xfrm>
            <a:off x="968693" y="6141363"/>
            <a:ext cx="12692896" cy="777597"/>
          </a:xfrm>
          <a:prstGeom prst="roundRect">
            <a:avLst>
              <a:gd name="adj" fmla="val 6668"/>
            </a:avLst>
          </a:prstGeom>
          <a:solidFill>
            <a:srgbClr val="F4D4F7"/>
          </a:solidFill>
          <a:ln/>
        </p:spPr>
      </p:sp>
      <p:sp>
        <p:nvSpPr>
          <p:cNvPr id="14" name="Shape 12"/>
          <p:cNvSpPr/>
          <p:nvPr/>
        </p:nvSpPr>
        <p:spPr>
          <a:xfrm>
            <a:off x="962620" y="6141363"/>
            <a:ext cx="12705040" cy="777597"/>
          </a:xfrm>
          <a:prstGeom prst="roundRect">
            <a:avLst>
              <a:gd name="adj" fmla="val 2381"/>
            </a:avLst>
          </a:prstGeom>
          <a:solidFill>
            <a:srgbClr val="F4D4F7"/>
          </a:solidFill>
          <a:ln/>
        </p:spPr>
      </p:sp>
      <p:sp>
        <p:nvSpPr>
          <p:cNvPr id="15" name="Text 13"/>
          <p:cNvSpPr/>
          <p:nvPr/>
        </p:nvSpPr>
        <p:spPr>
          <a:xfrm>
            <a:off x="1085969" y="6233874"/>
            <a:ext cx="12458343" cy="592574"/>
          </a:xfrm>
          <a:prstGeom prst="rect">
            <a:avLst/>
          </a:prstGeom>
          <a:noFill/>
          <a:ln/>
        </p:spPr>
        <p:txBody>
          <a:bodyPr wrap="square" lIns="0" tIns="0" rIns="0" bIns="0" rtlCol="0" anchor="t"/>
          <a:lstStyle/>
          <a:p>
            <a:pPr algn="l" indent="0" marL="0">
              <a:lnSpc>
                <a:spcPts val="1550"/>
              </a:lnSpc>
              <a:buNone/>
            </a:pPr>
            <a:r>
              <a:rPr lang="en-US" sz="950" spc="-19" kern="0" dirty="0">
                <a:solidFill>
                  <a:srgbClr val="272525"/>
                </a:solidFill>
                <a:highlight>
                  <a:srgbClr val="F4D4F7"/>
                </a:highlight>
                <a:latin typeface="Consolas" pitchFamily="34" charset="0"/>
                <a:ea typeface="Consolas" pitchFamily="34" charset="-122"/>
                <a:cs typeface="Consolas" pitchFamily="34" charset="-120"/>
              </a:rPr>
              <a:t># hello.py
print("Hello, World!")
</a:t>
            </a:r>
            <a:endParaRPr lang="en-US" sz="950" dirty="0"/>
          </a:p>
        </p:txBody>
      </p:sp>
      <p:sp>
        <p:nvSpPr>
          <p:cNvPr id="16" name="Text 14"/>
          <p:cNvSpPr/>
          <p:nvPr/>
        </p:nvSpPr>
        <p:spPr>
          <a:xfrm>
            <a:off x="968693" y="7057787"/>
            <a:ext cx="12692896" cy="197525"/>
          </a:xfrm>
          <a:prstGeom prst="rect">
            <a:avLst/>
          </a:prstGeom>
          <a:noFill/>
          <a:ln/>
        </p:spPr>
        <p:txBody>
          <a:bodyPr wrap="none" lIns="0" tIns="0" rIns="0" bIns="0" rtlCol="0" anchor="t"/>
          <a:lstStyle/>
          <a:p>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To run this program, save the code in a file named </a:t>
            </a:r>
            <a:pPr algn="l" indent="0" marL="0">
              <a:lnSpc>
                <a:spcPts val="1550"/>
              </a:lnSpc>
              <a:buNone/>
            </a:pPr>
            <a:r>
              <a:rPr lang="en-US" sz="950" i="1" spc="-19" kern="0" dirty="0">
                <a:solidFill>
                  <a:srgbClr val="272525"/>
                </a:solidFill>
                <a:latin typeface="Source Sans Pro" pitchFamily="34" charset="0"/>
                <a:ea typeface="Source Sans Pro" pitchFamily="34" charset="-122"/>
                <a:cs typeface="Source Sans Pro" pitchFamily="34" charset="-120"/>
              </a:rPr>
              <a:t>hello.py</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and execute it from your terminal using the command </a:t>
            </a:r>
            <a:pPr algn="l" indent="0" marL="0">
              <a:lnSpc>
                <a:spcPts val="1550"/>
              </a:lnSpc>
              <a:buNone/>
            </a:pPr>
            <a:r>
              <a:rPr lang="en-US" sz="950" i="1" spc="-19" kern="0" dirty="0">
                <a:solidFill>
                  <a:srgbClr val="272525"/>
                </a:solidFill>
                <a:latin typeface="Source Sans Pro" pitchFamily="34" charset="0"/>
                <a:ea typeface="Source Sans Pro" pitchFamily="34" charset="-122"/>
                <a:cs typeface="Source Sans Pro" pitchFamily="34" charset="-120"/>
              </a:rPr>
              <a:t>python hello.py</a:t>
            </a:r>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 The output will be:</a:t>
            </a:r>
            <a:endParaRPr lang="en-US" sz="950" dirty="0"/>
          </a:p>
        </p:txBody>
      </p:sp>
      <p:sp>
        <p:nvSpPr>
          <p:cNvPr id="17" name="Text 15"/>
          <p:cNvSpPr/>
          <p:nvPr/>
        </p:nvSpPr>
        <p:spPr>
          <a:xfrm>
            <a:off x="1153835" y="7532965"/>
            <a:ext cx="12507754" cy="197525"/>
          </a:xfrm>
          <a:prstGeom prst="rect">
            <a:avLst/>
          </a:prstGeom>
          <a:noFill/>
          <a:ln/>
        </p:spPr>
        <p:txBody>
          <a:bodyPr wrap="none" lIns="0" tIns="0" rIns="0" bIns="0" rtlCol="0" anchor="t"/>
          <a:lstStyle/>
          <a:p>
            <a:pPr algn="l" indent="0" marL="0">
              <a:lnSpc>
                <a:spcPts val="1550"/>
              </a:lnSpc>
              <a:buNone/>
            </a:pPr>
            <a:r>
              <a:rPr lang="en-US" sz="950" spc="-19" kern="0" dirty="0">
                <a:solidFill>
                  <a:srgbClr val="272525"/>
                </a:solidFill>
                <a:latin typeface="Source Sans Pro" pitchFamily="34" charset="0"/>
                <a:ea typeface="Source Sans Pro" pitchFamily="34" charset="-122"/>
                <a:cs typeface="Source Sans Pro" pitchFamily="34" charset="-120"/>
              </a:rPr>
              <a:t>Hello, World!</a:t>
            </a:r>
            <a:endParaRPr lang="en-US" sz="950" dirty="0"/>
          </a:p>
        </p:txBody>
      </p:sp>
      <p:sp>
        <p:nvSpPr>
          <p:cNvPr id="18" name="Shape 16"/>
          <p:cNvSpPr/>
          <p:nvPr/>
        </p:nvSpPr>
        <p:spPr>
          <a:xfrm>
            <a:off x="968693" y="7394138"/>
            <a:ext cx="15240" cy="475178"/>
          </a:xfrm>
          <a:prstGeom prst="rect">
            <a:avLst/>
          </a:prstGeom>
          <a:solidFill>
            <a:srgbClr val="D75BE2"/>
          </a:solidFill>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Slide 1</vt:lpstr>
      <vt:lpstr>Slide 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2025-03-20T11:05:37Z</dcterms:created>
  <dcterms:modified xsi:type="dcterms:W3CDTF">2025-03-20T11:05:37Z</dcterms:modified>
</cp:coreProperties>
</file>