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9" r:id="rId2"/>
    <p:sldId id="256" r:id="rId3"/>
    <p:sldId id="257" r:id="rId4"/>
    <p:sldId id="258" r:id="rId5"/>
    <p:sldId id="259" r:id="rId6"/>
    <p:sldId id="260" r:id="rId7"/>
    <p:sldId id="261" r:id="rId8"/>
    <p:sldId id="262" r:id="rId9"/>
    <p:sldId id="263" r:id="rId10"/>
    <p:sldId id="264" r:id="rId11"/>
    <p:sldId id="265" r:id="rId12"/>
    <p:sldId id="267" r:id="rId13"/>
    <p:sldId id="266"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9/5/2024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9/5/2024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9/5/2024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p="http://schemas.openxmlformats.org/presentationml/2006/main" xmlns:a="http://schemas.openxmlformats.org/drawingml/2006/main" xmlns:r="http://schemas.openxmlformats.org/officeDocument/2006/relationships">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124"/>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113"/>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b="50000" l="50000" r="50000" t="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414"/>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9"/>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anchor="t" bIns="45720" lIns="91440" rIns="91440" rtlCol="0" tIns="45720" vert="horz">
            <a:noAutofit/>
          </a:bodyPr>
          <a:lstStyle/>
          <a:p>
            <a:r>
              <a:rPr lang="en-US"/>
              <a:t>Click to edit Master title style</a:t>
            </a:r>
            <a:endParaRPr dirty="0" lang="en-US"/>
          </a:p>
        </p:txBody>
      </p:sp>
      <p:sp>
        <p:nvSpPr>
          <p:cNvPr id="3" name="Text Placeholder 2"/>
          <p:cNvSpPr>
            <a:spLocks noGrp="1"/>
          </p:cNvSpPr>
          <p:nvPr>
            <p:ph idx="1" type="body"/>
          </p:nvPr>
        </p:nvSpPr>
        <p:spPr>
          <a:xfrm>
            <a:off x="1103312" y="2052918"/>
            <a:ext cx="8946541" cy="4195481"/>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Date Placeholder 3"/>
          <p:cNvSpPr>
            <a:spLocks noGrp="1"/>
          </p:cNvSpPr>
          <p:nvPr>
            <p:ph idx="2" sz="half" type="dt"/>
          </p:nvPr>
        </p:nvSpPr>
        <p:spPr>
          <a:xfrm rot="5400000">
            <a:off x="10155639" y="1790701"/>
            <a:ext cx="990599" cy="304799"/>
          </a:xfrm>
          <a:prstGeom prst="rect">
            <a:avLst/>
          </a:prstGeom>
        </p:spPr>
        <p:txBody>
          <a:bodyPr anchor="t" bIns="45720" lIns="91440" rIns="91440" rtlCol="0" tIns="45720" vert="horz"/>
          <a:lstStyle>
            <a:lvl1pPr algn="l">
              <a:defRPr b="0" i="0" sz="1100">
                <a:solidFill>
                  <a:schemeClr val="tx1">
                    <a:tint val="75000"/>
                    <a:alpha val="60000"/>
                  </a:schemeClr>
                </a:solidFill>
              </a:defRPr>
            </a:lvl1pPr>
          </a:lstStyle>
          <a:p>
            <a:fld id="{4AAD347D-5ACD-4C99-B74B-A9C85AD731AF}" type="datetimeFigureOut">
              <a:rPr dirty="0" lang="en-US"/>
              <a:t>9/5/2024</a:t>
            </a:fld>
            <a:endParaRPr dirty="0" lang="en-US"/>
          </a:p>
        </p:txBody>
      </p:sp>
      <p:sp>
        <p:nvSpPr>
          <p:cNvPr id="5" name="Footer Placeholder 4"/>
          <p:cNvSpPr>
            <a:spLocks noGrp="1"/>
          </p:cNvSpPr>
          <p:nvPr>
            <p:ph idx="3" sz="quarter" type="ftr"/>
          </p:nvPr>
        </p:nvSpPr>
        <p:spPr>
          <a:xfrm rot="5400000">
            <a:off x="8951573" y="3225297"/>
            <a:ext cx="3859795" cy="304801"/>
          </a:xfrm>
          <a:prstGeom prst="rect">
            <a:avLst/>
          </a:prstGeom>
        </p:spPr>
        <p:txBody>
          <a:bodyPr anchor="b" bIns="45720" lIns="91440" rIns="91440" rtlCol="0" tIns="45720" vert="horz"/>
          <a:lstStyle>
            <a:lvl1pPr algn="l">
              <a:defRPr b="0" i="0" sz="1100">
                <a:solidFill>
                  <a:schemeClr val="tx1">
                    <a:tint val="75000"/>
                    <a:alpha val="60000"/>
                  </a:schemeClr>
                </a:solidFill>
              </a:defRPr>
            </a:lvl1pPr>
          </a:lstStyle>
          <a:p>
            <a:endParaRPr dirty="0" lang="en-US"/>
          </a:p>
        </p:txBody>
      </p:sp>
      <p:sp>
        <p:nvSpPr>
          <p:cNvPr id="6" name="Slide Number Placeholder 5"/>
          <p:cNvSpPr>
            <a:spLocks noGrp="1"/>
          </p:cNvSpPr>
          <p:nvPr>
            <p:ph idx="4" sz="quarter" type="sldNum"/>
          </p:nvPr>
        </p:nvSpPr>
        <p:spPr bwMode="gray">
          <a:xfrm>
            <a:off x="10352540" y="295729"/>
            <a:ext cx="838199" cy="767687"/>
          </a:xfrm>
          <a:prstGeom prst="rect">
            <a:avLst/>
          </a:prstGeom>
        </p:spPr>
        <p:txBody>
          <a:bodyPr anchor="b" bIns="45720" lIns="91440" rIns="91440" rtlCol="0" tIns="45720" vert="horz"/>
          <a:lstStyle>
            <a:lvl1pPr algn="ctr">
              <a:defRPr b="0" i="0" sz="2800">
                <a:solidFill>
                  <a:schemeClr val="tx1">
                    <a:tint val="75000"/>
                  </a:schemeClr>
                </a:solidFill>
              </a:defRPr>
            </a:lvl1pPr>
          </a:lstStyle>
          <a:p>
            <a:fld id="{D57F1E4F-1CFF-5643-939E-02111984F565}" type="slidenum">
              <a:rPr dirty="0" lang="en-US"/>
              <a:t>‹#›</a:t>
            </a:fld>
            <a:endParaRPr dirty="0" lang="en-US"/>
          </a:p>
        </p:txBody>
      </p:sp>
    </p:spTree>
  </p:cSld>
  <p:clrMap accent1="accent1" accent2="accent2" accent3="accent3" accent4="accent4" accent5="accent5" accent6="accent6" bg1="dk1" bg2="dk2" folHlink="folHlink" hlink="hlink" tx1="lt1" tx2="lt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dt="0" ftr="0" hdr="0" sldNum="0"/>
  <p:txStyles>
    <p:titleStyle>
      <a:lvl1pPr algn="l" defTabSz="457200" eaLnBrk="1" hangingPunct="1" latinLnBrk="0" rtl="0">
        <a:spcBef>
          <a:spcPct val="0"/>
        </a:spcBef>
        <a:buNone/>
        <a:defRPr b="0" i="0" kern="1200" sz="4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bg2">
            <a:lumMod val="40000"/>
            <a:lumOff val="60000"/>
          </a:schemeClr>
        </a:buClr>
        <a:buSzPct val="80000"/>
        <a:buFont charset="2" typeface="Wingdings 3"/>
        <a:buChar char=""/>
        <a:defRPr b="0" i="0" kern="1200" sz="2000">
          <a:solidFill>
            <a:schemeClr val="tx1"/>
          </a:solidFill>
          <a:latin typeface="+mj-lt"/>
          <a:ea typeface="+mj-ea"/>
          <a:cs typeface="+mj-cs"/>
        </a:defRPr>
      </a:lvl1pPr>
      <a:lvl2pPr algn="l" defTabSz="457200" eaLnBrk="1" hangingPunct="1" indent="-285750" latinLnBrk="0" marL="742950" rtl="0">
        <a:spcBef>
          <a:spcPts val="1000"/>
        </a:spcBef>
        <a:spcAft>
          <a:spcPts val="0"/>
        </a:spcAft>
        <a:buClr>
          <a:schemeClr val="bg2">
            <a:lumMod val="40000"/>
            <a:lumOff val="60000"/>
          </a:schemeClr>
        </a:buClr>
        <a:buSzPct val="80000"/>
        <a:buFont charset="2" typeface="Wingdings 3"/>
        <a:buChar char=""/>
        <a:defRPr b="0" i="0" kern="1200" sz="1800">
          <a:solidFill>
            <a:schemeClr val="tx1"/>
          </a:solidFill>
          <a:latin typeface="+mj-lt"/>
          <a:ea typeface="+mj-ea"/>
          <a:cs typeface="+mj-cs"/>
        </a:defRPr>
      </a:lvl2pPr>
      <a:lvl3pPr algn="l" defTabSz="457200" eaLnBrk="1" hangingPunct="1" indent="-228600" latinLnBrk="0" marL="1143000" rtl="0">
        <a:spcBef>
          <a:spcPts val="1000"/>
        </a:spcBef>
        <a:spcAft>
          <a:spcPts val="0"/>
        </a:spcAft>
        <a:buClr>
          <a:schemeClr val="bg2">
            <a:lumMod val="40000"/>
            <a:lumOff val="60000"/>
          </a:schemeClr>
        </a:buClr>
        <a:buSzPct val="80000"/>
        <a:buFont charset="2" typeface="Wingdings 3"/>
        <a:buChar char=""/>
        <a:defRPr b="0" i="0" kern="1200" sz="1600">
          <a:solidFill>
            <a:schemeClr val="tx1"/>
          </a:solidFill>
          <a:latin typeface="+mj-lt"/>
          <a:ea typeface="+mj-ea"/>
          <a:cs typeface="+mj-cs"/>
        </a:defRPr>
      </a:lvl3pPr>
      <a:lvl4pPr algn="l" defTabSz="457200" eaLnBrk="1" hangingPunct="1" indent="-228600" latinLnBrk="0" marL="1600200" rtl="0">
        <a:spcBef>
          <a:spcPts val="1000"/>
        </a:spcBef>
        <a:spcAft>
          <a:spcPts val="0"/>
        </a:spcAft>
        <a:buClr>
          <a:schemeClr val="bg2">
            <a:lumMod val="40000"/>
            <a:lumOff val="60000"/>
          </a:schemeClr>
        </a:buClr>
        <a:buSzPct val="80000"/>
        <a:buFont charset="2" typeface="Wingdings 3"/>
        <a:buChar char=""/>
        <a:defRPr b="0" i="0" kern="1200" sz="1400">
          <a:solidFill>
            <a:schemeClr val="tx1"/>
          </a:solidFill>
          <a:latin typeface="+mj-lt"/>
          <a:ea typeface="+mj-ea"/>
          <a:cs typeface="+mj-cs"/>
        </a:defRPr>
      </a:lvl4pPr>
      <a:lvl5pPr algn="l" defTabSz="457200" eaLnBrk="1" hangingPunct="1" indent="-228600" latinLnBrk="0" marL="2057400" rtl="0">
        <a:spcBef>
          <a:spcPts val="1000"/>
        </a:spcBef>
        <a:spcAft>
          <a:spcPts val="0"/>
        </a:spcAft>
        <a:buClr>
          <a:schemeClr val="bg2">
            <a:lumMod val="40000"/>
            <a:lumOff val="60000"/>
          </a:schemeClr>
        </a:buClr>
        <a:buSzPct val="80000"/>
        <a:buFont charset="2" typeface="Wingdings 3"/>
        <a:buChar char=""/>
        <a:defRPr b="0" i="0" kern="1200" sz="1400">
          <a:solidFill>
            <a:schemeClr val="tx1"/>
          </a:solidFill>
          <a:latin typeface="+mj-lt"/>
          <a:ea typeface="+mj-ea"/>
          <a:cs typeface="+mj-cs"/>
        </a:defRPr>
      </a:lvl5pPr>
      <a:lvl6pPr algn="l" defTabSz="457200" eaLnBrk="1" hangingPunct="1" indent="-228600" latinLnBrk="0" marL="2506000" rtl="0">
        <a:spcBef>
          <a:spcPts val="1000"/>
        </a:spcBef>
        <a:spcAft>
          <a:spcPts val="0"/>
        </a:spcAft>
        <a:buClr>
          <a:schemeClr val="bg2">
            <a:lumMod val="40000"/>
            <a:lumOff val="60000"/>
          </a:schemeClr>
        </a:buClr>
        <a:buSzPct val="80000"/>
        <a:buFont charset="2" typeface="Wingdings 3"/>
        <a:buChar char=""/>
        <a:defRPr b="0" i="0" kern="1200" sz="1400">
          <a:solidFill>
            <a:schemeClr val="tx1"/>
          </a:solidFill>
          <a:latin typeface="+mj-lt"/>
          <a:ea typeface="+mj-ea"/>
          <a:cs typeface="+mj-cs"/>
        </a:defRPr>
      </a:lvl6pPr>
      <a:lvl7pPr algn="l" defTabSz="457200" eaLnBrk="1" hangingPunct="1" indent="-228600" latinLnBrk="0" marL="2971800" rtl="0">
        <a:spcBef>
          <a:spcPts val="1000"/>
        </a:spcBef>
        <a:spcAft>
          <a:spcPts val="0"/>
        </a:spcAft>
        <a:buClr>
          <a:schemeClr val="bg2">
            <a:lumMod val="40000"/>
            <a:lumOff val="60000"/>
          </a:schemeClr>
        </a:buClr>
        <a:buSzPct val="80000"/>
        <a:buFont charset="2" typeface="Wingdings 3"/>
        <a:buChar char=""/>
        <a:defRPr b="0" i="0" kern="1200" sz="1400">
          <a:solidFill>
            <a:schemeClr val="tx1"/>
          </a:solidFill>
          <a:latin typeface="+mj-lt"/>
          <a:ea typeface="+mj-ea"/>
          <a:cs typeface="+mj-cs"/>
        </a:defRPr>
      </a:lvl7pPr>
      <a:lvl8pPr algn="l" defTabSz="457200" eaLnBrk="1" hangingPunct="1" indent="-228600" latinLnBrk="0" marL="3429000" rtl="0">
        <a:spcBef>
          <a:spcPts val="1000"/>
        </a:spcBef>
        <a:spcAft>
          <a:spcPts val="0"/>
        </a:spcAft>
        <a:buClr>
          <a:schemeClr val="bg2">
            <a:lumMod val="40000"/>
            <a:lumOff val="60000"/>
          </a:schemeClr>
        </a:buClr>
        <a:buSzPct val="80000"/>
        <a:buFont charset="2" typeface="Wingdings 3"/>
        <a:buChar char=""/>
        <a:defRPr b="0" i="0" kern="1200" sz="1400">
          <a:solidFill>
            <a:schemeClr val="tx1"/>
          </a:solidFill>
          <a:latin typeface="+mj-lt"/>
          <a:ea typeface="+mj-ea"/>
          <a:cs typeface="+mj-cs"/>
        </a:defRPr>
      </a:lvl8pPr>
      <a:lvl9pPr algn="l" defTabSz="457200" eaLnBrk="1" hangingPunct="1" indent="-228600" latinLnBrk="0" marL="3886200" rtl="0">
        <a:spcBef>
          <a:spcPts val="1000"/>
        </a:spcBef>
        <a:spcAft>
          <a:spcPts val="0"/>
        </a:spcAft>
        <a:buClr>
          <a:schemeClr val="bg2">
            <a:lumMod val="40000"/>
            <a:lumOff val="60000"/>
          </a:schemeClr>
        </a:buClr>
        <a:buSzPct val="80000"/>
        <a:buFont charset="2" typeface="Wingdings 3"/>
        <a:buChar char=""/>
        <a:defRPr b="0" i="0" kern="1200" sz="1400">
          <a:solidFill>
            <a:schemeClr val="tx1"/>
          </a:solidFill>
          <a:latin typeface="+mj-lt"/>
          <a:ea typeface="+mj-ea"/>
          <a:cs typeface="+mj-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A08B4-4122-8E65-150A-BC016D4E0C1E}"/>
              </a:ext>
            </a:extLst>
          </p:cNvPr>
          <p:cNvSpPr>
            <a:spLocks noGrp="1"/>
          </p:cNvSpPr>
          <p:nvPr>
            <p:ph type="title"/>
          </p:nvPr>
        </p:nvSpPr>
        <p:spPr>
          <a:xfrm>
            <a:off x="3664423" y="3018312"/>
            <a:ext cx="9404723" cy="1346072"/>
          </a:xfrm>
        </p:spPr>
        <p:txBody>
          <a:bodyPr/>
          <a:lstStyle/>
          <a:p>
            <a:r>
              <a:rPr lang="en-GB" dirty="0"/>
              <a:t>WELCOME</a:t>
            </a:r>
            <a:endParaRPr lang="en-US" dirty="0"/>
          </a:p>
        </p:txBody>
      </p:sp>
    </p:spTree>
    <p:extLst>
      <p:ext uri="{BB962C8B-B14F-4D97-AF65-F5344CB8AC3E}">
        <p14:creationId xmlns:p14="http://schemas.microsoft.com/office/powerpoint/2010/main" val="3780204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E00B6-4B66-768F-9173-E9D42C9A6B60}"/>
              </a:ext>
            </a:extLst>
          </p:cNvPr>
          <p:cNvSpPr>
            <a:spLocks noGrp="1"/>
          </p:cNvSpPr>
          <p:nvPr>
            <p:ph type="title"/>
          </p:nvPr>
        </p:nvSpPr>
        <p:spPr/>
        <p:txBody>
          <a:bodyPr/>
          <a:lstStyle/>
          <a:p>
            <a:r>
              <a:rPr lang="en-GB" dirty="0"/>
              <a:t>MODELLING APPROACH</a:t>
            </a:r>
            <a:endParaRPr lang="en-US" dirty="0"/>
          </a:p>
        </p:txBody>
      </p:sp>
      <p:sp>
        <p:nvSpPr>
          <p:cNvPr id="3" name="Content Placeholder 2">
            <a:extLst>
              <a:ext uri="{FF2B5EF4-FFF2-40B4-BE49-F238E27FC236}">
                <a16:creationId xmlns:a16="http://schemas.microsoft.com/office/drawing/2014/main" id="{2D34B127-32D0-4920-58C9-2C29DD2AF5E7}"/>
              </a:ext>
            </a:extLst>
          </p:cNvPr>
          <p:cNvSpPr>
            <a:spLocks noGrp="1"/>
          </p:cNvSpPr>
          <p:nvPr>
            <p:ph idx="1"/>
          </p:nvPr>
        </p:nvSpPr>
        <p:spPr>
          <a:xfrm>
            <a:off x="875201" y="1853248"/>
            <a:ext cx="8946541" cy="4195481"/>
          </a:xfrm>
        </p:spPr>
        <p:txBody>
          <a:bodyPr>
            <a:normAutofit fontScale="85000" lnSpcReduction="20000"/>
          </a:bodyPr>
          <a:lstStyle/>
          <a:p>
            <a:r>
              <a:rPr lang="en-US" dirty="0"/>
              <a:t>Charts</a:t>
            </a:r>
            <a:endParaRPr lang="en-GB" dirty="0"/>
          </a:p>
          <a:p>
            <a:r>
              <a:rPr lang="en-US" dirty="0"/>
              <a:t> Purpose: To visualize the data in an easily interpretable format, making trends and patterns more apparent. </a:t>
            </a:r>
            <a:endParaRPr lang="en-GB" dirty="0"/>
          </a:p>
          <a:p>
            <a:r>
              <a:rPr lang="en-US" dirty="0"/>
              <a:t>Implementation: Various types of charts (e.g., bar charts, line charts, pie charts) will be created based on the pivot table outputs. </a:t>
            </a:r>
            <a:endParaRPr lang="en-GB" dirty="0"/>
          </a:p>
          <a:p>
            <a:r>
              <a:rPr lang="en-US" dirty="0"/>
              <a:t>For instance, a line chart could show the trend of an employee's productivity over time, while a bar chart could compare performance across different departments</a:t>
            </a:r>
            <a:r>
              <a:rPr lang="en-GB" dirty="0"/>
              <a:t>.</a:t>
            </a:r>
          </a:p>
          <a:p>
            <a:r>
              <a:rPr lang="en-US" dirty="0"/>
              <a:t>4. Conditional Formatting Purpose: To highlight specific data points that meet certain conditions, making t easier to spot trends, outliers, or areas of concern. </a:t>
            </a:r>
            <a:endParaRPr lang="en-GB" dirty="0"/>
          </a:p>
          <a:p>
            <a:r>
              <a:rPr lang="en-US" dirty="0"/>
              <a:t>:</a:t>
            </a:r>
            <a:r>
              <a:rPr lang="en-GB" dirty="0"/>
              <a:t>Implementation</a:t>
            </a:r>
            <a:r>
              <a:rPr lang="en-US" dirty="0"/>
              <a:t>Conditional formatting will be applied to cells based </a:t>
            </a:r>
            <a:r>
              <a:rPr lang="en-GB" dirty="0"/>
              <a:t>on based</a:t>
            </a:r>
            <a:r>
              <a:rPr lang="en-US" dirty="0"/>
              <a:t>as highlighting cells in red if an employee’s performance falls below a certain threshold, or in green if targets are exceeded. </a:t>
            </a:r>
            <a:endParaRPr lang="en-GB" dirty="0"/>
          </a:p>
          <a:p>
            <a:r>
              <a:rPr lang="en-US" dirty="0"/>
              <a:t>This immediate visual cue helps in quickly identifying critical areas needing attention.</a:t>
            </a:r>
          </a:p>
        </p:txBody>
      </p:sp>
    </p:spTree>
    <p:extLst>
      <p:ext uri="{BB962C8B-B14F-4D97-AF65-F5344CB8AC3E}">
        <p14:creationId xmlns:p14="http://schemas.microsoft.com/office/powerpoint/2010/main" val="3157559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65436-0D8B-1AEA-A189-FB49C85FC75B}"/>
              </a:ext>
            </a:extLst>
          </p:cNvPr>
          <p:cNvSpPr>
            <a:spLocks noGrp="1"/>
          </p:cNvSpPr>
          <p:nvPr>
            <p:ph type="title"/>
          </p:nvPr>
        </p:nvSpPr>
        <p:spPr/>
        <p:txBody>
          <a:bodyPr/>
          <a:lstStyle/>
          <a:p>
            <a:r>
              <a:rPr lang="en-GB" dirty="0"/>
              <a:t>RESULTS </a:t>
            </a:r>
            <a:endParaRPr lang="en-US" dirty="0"/>
          </a:p>
        </p:txBody>
      </p:sp>
      <p:pic>
        <p:nvPicPr>
          <p:cNvPr id="4" name="Picture 4">
            <a:extLst>
              <a:ext uri="{FF2B5EF4-FFF2-40B4-BE49-F238E27FC236}">
                <a16:creationId xmlns:a16="http://schemas.microsoft.com/office/drawing/2014/main" id="{BD1B462B-5768-19C7-588A-8DA13C71C801}"/>
              </a:ext>
            </a:extLst>
          </p:cNvPr>
          <p:cNvPicPr>
            <a:picLocks noGrp="1" noChangeAspect="1"/>
          </p:cNvPicPr>
          <p:nvPr>
            <p:ph idx="1"/>
          </p:nvPr>
        </p:nvPicPr>
        <p:blipFill>
          <a:blip r:embed="rId2"/>
          <a:stretch>
            <a:fillRect/>
          </a:stretch>
        </p:blipFill>
        <p:spPr>
          <a:xfrm>
            <a:off x="898240" y="1400978"/>
            <a:ext cx="10432799" cy="4903453"/>
          </a:xfrm>
        </p:spPr>
      </p:pic>
    </p:spTree>
    <p:extLst>
      <p:ext uri="{BB962C8B-B14F-4D97-AF65-F5344CB8AC3E}">
        <p14:creationId xmlns:p14="http://schemas.microsoft.com/office/powerpoint/2010/main" val="3422912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11311B-BD4A-8C1F-72B8-6FD3AE68404A}"/>
              </a:ext>
            </a:extLst>
          </p:cNvPr>
          <p:cNvSpPr>
            <a:spLocks noGrp="1"/>
          </p:cNvSpPr>
          <p:nvPr>
            <p:ph idx="1"/>
          </p:nvPr>
        </p:nvSpPr>
        <p:spPr>
          <a:xfrm>
            <a:off x="1301234" y="1756035"/>
            <a:ext cx="8946541" cy="4195481"/>
          </a:xfrm>
        </p:spPr>
        <p:txBody>
          <a:bodyPr/>
          <a:lstStyle/>
          <a:p>
            <a:endParaRPr lang="en-GB" dirty="0"/>
          </a:p>
          <a:p>
            <a:endParaRPr lang="en-GB" dirty="0"/>
          </a:p>
          <a:p>
            <a:endParaRPr lang="en-GB" dirty="0"/>
          </a:p>
          <a:p>
            <a:endParaRPr lang="en-GB" dirty="0"/>
          </a:p>
          <a:p>
            <a:pPr marL="0" indent="0">
              <a:buNone/>
            </a:pPr>
            <a:endParaRPr lang="en-GB" dirty="0"/>
          </a:p>
          <a:p>
            <a:endParaRPr lang="en-US" dirty="0"/>
          </a:p>
        </p:txBody>
      </p:sp>
      <p:sp>
        <p:nvSpPr>
          <p:cNvPr id="5" name="Title 4">
            <a:extLst>
              <a:ext uri="{FF2B5EF4-FFF2-40B4-BE49-F238E27FC236}">
                <a16:creationId xmlns:a16="http://schemas.microsoft.com/office/drawing/2014/main" id="{BFD86C60-8B0E-5F0F-F68C-57F2038BB7AB}"/>
              </a:ext>
            </a:extLst>
          </p:cNvPr>
          <p:cNvSpPr>
            <a:spLocks noGrp="1"/>
          </p:cNvSpPr>
          <p:nvPr>
            <p:ph type="title"/>
          </p:nvPr>
        </p:nvSpPr>
        <p:spPr>
          <a:xfrm>
            <a:off x="3129643" y="452718"/>
            <a:ext cx="6921191" cy="3196470"/>
          </a:xfrm>
        </p:spPr>
        <p:txBody>
          <a:bodyPr/>
          <a:lstStyle/>
          <a:p>
            <a:r>
              <a:rPr lang="en-GB" dirty="0"/>
              <a:t>PIE CHART</a:t>
            </a:r>
            <a:endParaRPr lang="en-US" dirty="0"/>
          </a:p>
        </p:txBody>
      </p:sp>
      <p:pic>
        <p:nvPicPr>
          <p:cNvPr id="7" name="Picture 7">
            <a:extLst>
              <a:ext uri="{FF2B5EF4-FFF2-40B4-BE49-F238E27FC236}">
                <a16:creationId xmlns:a16="http://schemas.microsoft.com/office/drawing/2014/main" id="{42152345-765D-CC06-7F9B-461A0877DC44}"/>
              </a:ext>
            </a:extLst>
          </p:cNvPr>
          <p:cNvPicPr>
            <a:picLocks noChangeAspect="1"/>
          </p:cNvPicPr>
          <p:nvPr/>
        </p:nvPicPr>
        <p:blipFill>
          <a:blip r:embed="rId2"/>
          <a:stretch>
            <a:fillRect/>
          </a:stretch>
        </p:blipFill>
        <p:spPr>
          <a:xfrm>
            <a:off x="3538237" y="2456743"/>
            <a:ext cx="3475627" cy="3681590"/>
          </a:xfrm>
          <a:prstGeom prst="rect">
            <a:avLst/>
          </a:prstGeom>
        </p:spPr>
      </p:pic>
    </p:spTree>
    <p:extLst>
      <p:ext uri="{BB962C8B-B14F-4D97-AF65-F5344CB8AC3E}">
        <p14:creationId xmlns:p14="http://schemas.microsoft.com/office/powerpoint/2010/main" val="1070158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01BE2-B861-2FBC-20AC-F4F3994F3B07}"/>
              </a:ext>
            </a:extLst>
          </p:cNvPr>
          <p:cNvSpPr>
            <a:spLocks noGrp="1"/>
          </p:cNvSpPr>
          <p:nvPr>
            <p:ph type="title"/>
          </p:nvPr>
        </p:nvSpPr>
        <p:spPr/>
        <p:txBody>
          <a:bodyPr/>
          <a:lstStyle/>
          <a:p>
            <a:r>
              <a:rPr lang="en-GB" dirty="0"/>
              <a:t>CONCLUSION</a:t>
            </a:r>
            <a:endParaRPr lang="en-US" dirty="0"/>
          </a:p>
        </p:txBody>
      </p:sp>
      <p:sp>
        <p:nvSpPr>
          <p:cNvPr id="3" name="Content Placeholder 2">
            <a:extLst>
              <a:ext uri="{FF2B5EF4-FFF2-40B4-BE49-F238E27FC236}">
                <a16:creationId xmlns:a16="http://schemas.microsoft.com/office/drawing/2014/main" id="{321BE733-4EAE-D600-DC8E-00DD60C34ADE}"/>
              </a:ext>
            </a:extLst>
          </p:cNvPr>
          <p:cNvSpPr>
            <a:spLocks noGrp="1"/>
          </p:cNvSpPr>
          <p:nvPr>
            <p:ph idx="1"/>
          </p:nvPr>
        </p:nvSpPr>
        <p:spPr/>
        <p:txBody>
          <a:bodyPr/>
          <a:lstStyle/>
          <a:p>
            <a:r>
              <a:rPr lang="en-US" dirty="0"/>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r>
              <a:rPr lang="en-GB" dirty="0"/>
              <a:t>.</a:t>
            </a:r>
            <a:endParaRPr lang="en-US" dirty="0"/>
          </a:p>
        </p:txBody>
      </p:sp>
    </p:spTree>
    <p:extLst>
      <p:ext uri="{BB962C8B-B14F-4D97-AF65-F5344CB8AC3E}">
        <p14:creationId xmlns:p14="http://schemas.microsoft.com/office/powerpoint/2010/main" val="3532583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FB956-D287-F0C2-3373-E5BA32885633}"/>
              </a:ext>
            </a:extLst>
          </p:cNvPr>
          <p:cNvSpPr>
            <a:spLocks noGrp="1"/>
          </p:cNvSpPr>
          <p:nvPr>
            <p:ph type="title"/>
          </p:nvPr>
        </p:nvSpPr>
        <p:spPr>
          <a:xfrm>
            <a:off x="3553091" y="3062815"/>
            <a:ext cx="9404723" cy="1400530"/>
          </a:xfrm>
        </p:spPr>
        <p:txBody>
          <a:bodyPr/>
          <a:lstStyle/>
          <a:p>
            <a:r>
              <a:rPr lang="en-GB" dirty="0"/>
              <a:t>THANK YOU</a:t>
            </a:r>
            <a:endParaRPr lang="en-US" dirty="0"/>
          </a:p>
        </p:txBody>
      </p:sp>
    </p:spTree>
    <p:extLst>
      <p:ext uri="{BB962C8B-B14F-4D97-AF65-F5344CB8AC3E}">
        <p14:creationId xmlns:p14="http://schemas.microsoft.com/office/powerpoint/2010/main" val="2720947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740AC4A-1B55-672D-D188-8220E59D7625}"/>
              </a:ext>
            </a:extLst>
          </p:cNvPr>
          <p:cNvSpPr>
            <a:spLocks noGrp="1"/>
          </p:cNvSpPr>
          <p:nvPr>
            <p:ph idx="1"/>
          </p:nvPr>
        </p:nvSpPr>
        <p:spPr>
          <a:xfrm>
            <a:off x="803399" y="2547822"/>
            <a:ext cx="11285491" cy="4136963"/>
          </a:xfrm>
        </p:spPr>
        <p:txBody>
          <a:bodyPr/>
          <a:lstStyle/>
          <a:p>
            <a:r>
              <a:rPr lang="en-GB" dirty="0"/>
              <a:t>STUDENT NAME : S.NAVIN KUMAR</a:t>
            </a:r>
          </a:p>
          <a:p>
            <a:r>
              <a:rPr lang="en-GB" dirty="0"/>
              <a:t>REGISTER NO : 312211769</a:t>
            </a:r>
          </a:p>
          <a:p>
            <a:r>
              <a:rPr lang="en-GB" dirty="0"/>
              <a:t>DEPARTMENT : 3 B com G  section A</a:t>
            </a:r>
          </a:p>
          <a:p>
            <a:r>
              <a:rPr lang="en-GB" dirty="0"/>
              <a:t>COLLEGE :THIRUTHANGAL NADAR COLLEGE</a:t>
            </a:r>
          </a:p>
          <a:p>
            <a:endParaRPr lang="en-GB" dirty="0"/>
          </a:p>
          <a:p>
            <a:endParaRPr lang="en-GB" dirty="0"/>
          </a:p>
          <a:p>
            <a:endParaRPr lang="en-US" dirty="0"/>
          </a:p>
        </p:txBody>
      </p:sp>
      <p:sp>
        <p:nvSpPr>
          <p:cNvPr id="5" name="Title 4">
            <a:extLst>
              <a:ext uri="{FF2B5EF4-FFF2-40B4-BE49-F238E27FC236}">
                <a16:creationId xmlns:a16="http://schemas.microsoft.com/office/drawing/2014/main" id="{62D02F49-69CD-08CB-20D2-33A1751F022F}"/>
              </a:ext>
            </a:extLst>
          </p:cNvPr>
          <p:cNvSpPr>
            <a:spLocks noGrp="1"/>
          </p:cNvSpPr>
          <p:nvPr>
            <p:ph type="title"/>
          </p:nvPr>
        </p:nvSpPr>
        <p:spPr>
          <a:xfrm>
            <a:off x="803399" y="482221"/>
            <a:ext cx="9404723" cy="1400530"/>
          </a:xfrm>
        </p:spPr>
        <p:txBody>
          <a:bodyPr/>
          <a:lstStyle/>
          <a:p>
            <a:r>
              <a:rPr lang="en-GB" dirty="0"/>
              <a:t>Employee Data Analysis Using Excel</a:t>
            </a:r>
            <a:endParaRPr lang="en-US" dirty="0"/>
          </a:p>
        </p:txBody>
      </p:sp>
    </p:spTree>
    <p:extLst>
      <p:ext uri="{BB962C8B-B14F-4D97-AF65-F5344CB8AC3E}">
        <p14:creationId xmlns:p14="http://schemas.microsoft.com/office/powerpoint/2010/main" val="3425930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72848-81FB-5213-B1B4-A30112B3D2B2}"/>
              </a:ext>
            </a:extLst>
          </p:cNvPr>
          <p:cNvSpPr>
            <a:spLocks noGrp="1"/>
          </p:cNvSpPr>
          <p:nvPr>
            <p:ph type="title"/>
          </p:nvPr>
        </p:nvSpPr>
        <p:spPr/>
        <p:txBody>
          <a:bodyPr/>
          <a:lstStyle/>
          <a:p>
            <a:r>
              <a:rPr lang="en-GB" dirty="0"/>
              <a:t>PROJECT TITLE</a:t>
            </a:r>
            <a:endParaRPr lang="en-US" dirty="0"/>
          </a:p>
        </p:txBody>
      </p:sp>
      <p:sp>
        <p:nvSpPr>
          <p:cNvPr id="3" name="Content Placeholder 2">
            <a:extLst>
              <a:ext uri="{FF2B5EF4-FFF2-40B4-BE49-F238E27FC236}">
                <a16:creationId xmlns:a16="http://schemas.microsoft.com/office/drawing/2014/main" id="{485C0129-0048-1B14-74F2-649EF0C0393E}"/>
              </a:ext>
            </a:extLst>
          </p:cNvPr>
          <p:cNvSpPr>
            <a:spLocks noGrp="1"/>
          </p:cNvSpPr>
          <p:nvPr>
            <p:ph idx="1"/>
          </p:nvPr>
        </p:nvSpPr>
        <p:spPr/>
        <p:txBody>
          <a:bodyPr/>
          <a:lstStyle/>
          <a:p>
            <a:r>
              <a:rPr lang="en-GB" dirty="0"/>
              <a:t>EMPLOYEE   PERFORMANCE  ANALYSIS   USING  EXCEL</a:t>
            </a:r>
          </a:p>
          <a:p>
            <a:endParaRPr lang="en-GB" dirty="0"/>
          </a:p>
          <a:p>
            <a:endParaRPr lang="en-US" dirty="0"/>
          </a:p>
        </p:txBody>
      </p:sp>
    </p:spTree>
    <p:extLst>
      <p:ext uri="{BB962C8B-B14F-4D97-AF65-F5344CB8AC3E}">
        <p14:creationId xmlns:p14="http://schemas.microsoft.com/office/powerpoint/2010/main" val="1586420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39B99-F286-9DF4-B769-E6D63D90C6AE}"/>
              </a:ext>
            </a:extLst>
          </p:cNvPr>
          <p:cNvSpPr>
            <a:spLocks noGrp="1"/>
          </p:cNvSpPr>
          <p:nvPr>
            <p:ph type="title"/>
          </p:nvPr>
        </p:nvSpPr>
        <p:spPr/>
        <p:txBody>
          <a:bodyPr/>
          <a:lstStyle/>
          <a:p>
            <a:r>
              <a:rPr lang="en-GB" dirty="0"/>
              <a:t>AGENDA</a:t>
            </a:r>
            <a:endParaRPr lang="en-US" dirty="0"/>
          </a:p>
        </p:txBody>
      </p:sp>
      <p:sp>
        <p:nvSpPr>
          <p:cNvPr id="3" name="Content Placeholder 2">
            <a:extLst>
              <a:ext uri="{FF2B5EF4-FFF2-40B4-BE49-F238E27FC236}">
                <a16:creationId xmlns:a16="http://schemas.microsoft.com/office/drawing/2014/main" id="{E20A59D7-512C-16CB-8DCF-1E7785F3CE97}"/>
              </a:ext>
            </a:extLst>
          </p:cNvPr>
          <p:cNvSpPr>
            <a:spLocks noGrp="1"/>
          </p:cNvSpPr>
          <p:nvPr>
            <p:ph idx="1"/>
          </p:nvPr>
        </p:nvSpPr>
        <p:spPr/>
        <p:txBody>
          <a:bodyPr/>
          <a:lstStyle/>
          <a:p>
            <a:r>
              <a:rPr lang="en-GB" dirty="0"/>
              <a:t>1. Problem  Statement</a:t>
            </a:r>
          </a:p>
          <a:p>
            <a:r>
              <a:rPr lang="en-GB" dirty="0"/>
              <a:t>2. Project  Overview</a:t>
            </a:r>
          </a:p>
          <a:p>
            <a:r>
              <a:rPr lang="en-GB" dirty="0"/>
              <a:t>3. End users</a:t>
            </a:r>
          </a:p>
          <a:p>
            <a:r>
              <a:rPr lang="en-GB" dirty="0"/>
              <a:t>4. Our Solution and Proposition</a:t>
            </a:r>
          </a:p>
          <a:p>
            <a:r>
              <a:rPr lang="en-GB" dirty="0"/>
              <a:t>5. Dataset Description</a:t>
            </a:r>
          </a:p>
          <a:p>
            <a:r>
              <a:rPr lang="en-GB" dirty="0"/>
              <a:t>6. Modelling Approach</a:t>
            </a:r>
          </a:p>
          <a:p>
            <a:r>
              <a:rPr lang="en-GB" dirty="0"/>
              <a:t>7. Results and Discussion</a:t>
            </a:r>
          </a:p>
          <a:p>
            <a:r>
              <a:rPr lang="en-GB" dirty="0"/>
              <a:t>8. Conclusion</a:t>
            </a:r>
          </a:p>
          <a:p>
            <a:endParaRPr lang="en-GB" dirty="0"/>
          </a:p>
          <a:p>
            <a:endParaRPr lang="en-GB" dirty="0"/>
          </a:p>
          <a:p>
            <a:endParaRPr lang="en-GB" dirty="0"/>
          </a:p>
          <a:p>
            <a:endParaRPr lang="en-GB" dirty="0"/>
          </a:p>
          <a:p>
            <a:endParaRPr lang="en-GB" dirty="0"/>
          </a:p>
          <a:p>
            <a:endParaRPr lang="en-GB" dirty="0"/>
          </a:p>
          <a:p>
            <a:endParaRPr lang="en-GB" dirty="0"/>
          </a:p>
          <a:p>
            <a:endParaRPr lang="en-US" dirty="0"/>
          </a:p>
        </p:txBody>
      </p:sp>
    </p:spTree>
    <p:extLst>
      <p:ext uri="{BB962C8B-B14F-4D97-AF65-F5344CB8AC3E}">
        <p14:creationId xmlns:p14="http://schemas.microsoft.com/office/powerpoint/2010/main" val="1882947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157AB-F8AA-7007-BC76-783FD14CE72C}"/>
              </a:ext>
            </a:extLst>
          </p:cNvPr>
          <p:cNvSpPr>
            <a:spLocks noGrp="1"/>
          </p:cNvSpPr>
          <p:nvPr>
            <p:ph type="title"/>
          </p:nvPr>
        </p:nvSpPr>
        <p:spPr/>
        <p:txBody>
          <a:bodyPr/>
          <a:lstStyle/>
          <a:p>
            <a:r>
              <a:rPr lang="en-GB" dirty="0"/>
              <a:t>PROBLEM STATEMENT</a:t>
            </a:r>
            <a:endParaRPr lang="en-US" dirty="0"/>
          </a:p>
        </p:txBody>
      </p:sp>
      <p:sp>
        <p:nvSpPr>
          <p:cNvPr id="3" name="Content Placeholder 2">
            <a:extLst>
              <a:ext uri="{FF2B5EF4-FFF2-40B4-BE49-F238E27FC236}">
                <a16:creationId xmlns:a16="http://schemas.microsoft.com/office/drawing/2014/main" id="{A06B8613-DCA8-D48A-F7E1-04D8B278B151}"/>
              </a:ext>
            </a:extLst>
          </p:cNvPr>
          <p:cNvSpPr>
            <a:spLocks noGrp="1"/>
          </p:cNvSpPr>
          <p:nvPr>
            <p:ph idx="1"/>
          </p:nvPr>
        </p:nvSpPr>
        <p:spPr/>
        <p:txBody>
          <a:bodyPr/>
          <a:lstStyle/>
          <a:p>
            <a:r>
              <a:rPr lang="en-GB" dirty="0"/>
              <a:t>Employee performance analysis using Excel involves evaluating and measuring an employee's work effectiveness and efficiency based on key performance indicators (KPIs). This data is then analysis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lang="en-US" dirty="0"/>
          </a:p>
        </p:txBody>
      </p:sp>
    </p:spTree>
    <p:extLst>
      <p:ext uri="{BB962C8B-B14F-4D97-AF65-F5344CB8AC3E}">
        <p14:creationId xmlns:p14="http://schemas.microsoft.com/office/powerpoint/2010/main" val="1394148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CEAC9-6047-A828-F4B4-412EB4F08967}"/>
              </a:ext>
            </a:extLst>
          </p:cNvPr>
          <p:cNvSpPr>
            <a:spLocks noGrp="1"/>
          </p:cNvSpPr>
          <p:nvPr>
            <p:ph type="title"/>
          </p:nvPr>
        </p:nvSpPr>
        <p:spPr/>
        <p:txBody>
          <a:bodyPr/>
          <a:lstStyle/>
          <a:p>
            <a:r>
              <a:rPr lang="en-GB" dirty="0"/>
              <a:t>PROJECT OVERVIEW</a:t>
            </a:r>
            <a:endParaRPr lang="en-US" dirty="0"/>
          </a:p>
        </p:txBody>
      </p:sp>
      <p:sp>
        <p:nvSpPr>
          <p:cNvPr id="3" name="Content Placeholder 2">
            <a:extLst>
              <a:ext uri="{FF2B5EF4-FFF2-40B4-BE49-F238E27FC236}">
                <a16:creationId xmlns:a16="http://schemas.microsoft.com/office/drawing/2014/main" id="{A853DF40-43C0-12DB-23FE-CBC63BB5E98B}"/>
              </a:ext>
            </a:extLst>
          </p:cNvPr>
          <p:cNvSpPr>
            <a:spLocks noGrp="1"/>
          </p:cNvSpPr>
          <p:nvPr>
            <p:ph idx="1"/>
          </p:nvPr>
        </p:nvSpPr>
        <p:spPr>
          <a:xfrm>
            <a:off x="1104293" y="2052918"/>
            <a:ext cx="8946541" cy="4195481"/>
          </a:xfrm>
        </p:spPr>
        <p:txBody>
          <a:bodyPr/>
          <a:lstStyle/>
          <a:p>
            <a:r>
              <a:rPr lang="en-US" dirty="0"/>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extLst>
      <p:ext uri="{BB962C8B-B14F-4D97-AF65-F5344CB8AC3E}">
        <p14:creationId xmlns:p14="http://schemas.microsoft.com/office/powerpoint/2010/main" val="150066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1B857-B0F3-BA4A-5783-019B019150F9}"/>
              </a:ext>
            </a:extLst>
          </p:cNvPr>
          <p:cNvSpPr>
            <a:spLocks noGrp="1"/>
          </p:cNvSpPr>
          <p:nvPr>
            <p:ph type="title"/>
          </p:nvPr>
        </p:nvSpPr>
        <p:spPr/>
        <p:txBody>
          <a:bodyPr/>
          <a:lstStyle/>
          <a:p>
            <a:r>
              <a:rPr lang="en-GB" dirty="0"/>
              <a:t>Who Are The End Users</a:t>
            </a:r>
            <a:endParaRPr lang="en-US" dirty="0"/>
          </a:p>
        </p:txBody>
      </p:sp>
      <p:sp>
        <p:nvSpPr>
          <p:cNvPr id="3" name="Content Placeholder 2">
            <a:extLst>
              <a:ext uri="{FF2B5EF4-FFF2-40B4-BE49-F238E27FC236}">
                <a16:creationId xmlns:a16="http://schemas.microsoft.com/office/drawing/2014/main" id="{453FD9D8-83D0-5D98-3A2C-E4FD61F0F5C5}"/>
              </a:ext>
            </a:extLst>
          </p:cNvPr>
          <p:cNvSpPr>
            <a:spLocks noGrp="1"/>
          </p:cNvSpPr>
          <p:nvPr>
            <p:ph idx="1"/>
          </p:nvPr>
        </p:nvSpPr>
        <p:spPr/>
        <p:txBody>
          <a:bodyPr/>
          <a:lstStyle/>
          <a:p>
            <a:r>
              <a:rPr lang="en-GB" dirty="0"/>
              <a:t>Human Resources (HR) Managers</a:t>
            </a:r>
          </a:p>
          <a:p>
            <a:r>
              <a:rPr lang="en-GB" dirty="0"/>
              <a:t>Department Managers / Supervisors</a:t>
            </a:r>
          </a:p>
          <a:p>
            <a:r>
              <a:rPr lang="en-GB" dirty="0"/>
              <a:t>Senior Management / Executives</a:t>
            </a:r>
          </a:p>
          <a:p>
            <a:r>
              <a:rPr lang="en-GB" dirty="0"/>
              <a:t>Employees</a:t>
            </a:r>
          </a:p>
          <a:p>
            <a:endParaRPr lang="en-GB" dirty="0"/>
          </a:p>
          <a:p>
            <a:endParaRPr lang="en-GB" dirty="0"/>
          </a:p>
          <a:p>
            <a:endParaRPr lang="en-US" dirty="0"/>
          </a:p>
        </p:txBody>
      </p:sp>
    </p:spTree>
    <p:extLst>
      <p:ext uri="{BB962C8B-B14F-4D97-AF65-F5344CB8AC3E}">
        <p14:creationId xmlns:p14="http://schemas.microsoft.com/office/powerpoint/2010/main" val="1973586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E94A6-2E7B-4D27-4ED8-22F89A05582D}"/>
              </a:ext>
            </a:extLst>
          </p:cNvPr>
          <p:cNvSpPr>
            <a:spLocks noGrp="1"/>
          </p:cNvSpPr>
          <p:nvPr>
            <p:ph type="title"/>
          </p:nvPr>
        </p:nvSpPr>
        <p:spPr/>
        <p:txBody>
          <a:bodyPr/>
          <a:lstStyle/>
          <a:p>
            <a:r>
              <a:rPr lang="en-GB" dirty="0"/>
              <a:t>OUR SOLUTION AND PROPOSITION</a:t>
            </a:r>
            <a:endParaRPr lang="en-US" dirty="0"/>
          </a:p>
        </p:txBody>
      </p:sp>
      <p:sp>
        <p:nvSpPr>
          <p:cNvPr id="3" name="Content Placeholder 2">
            <a:extLst>
              <a:ext uri="{FF2B5EF4-FFF2-40B4-BE49-F238E27FC236}">
                <a16:creationId xmlns:a16="http://schemas.microsoft.com/office/drawing/2014/main" id="{96999D3D-DB3A-6F89-327A-E9239DA99E10}"/>
              </a:ext>
            </a:extLst>
          </p:cNvPr>
          <p:cNvSpPr>
            <a:spLocks noGrp="1"/>
          </p:cNvSpPr>
          <p:nvPr>
            <p:ph idx="1"/>
          </p:nvPr>
        </p:nvSpPr>
        <p:spPr>
          <a:xfrm>
            <a:off x="1016721" y="1756560"/>
            <a:ext cx="8946541" cy="6928756"/>
          </a:xfrm>
        </p:spPr>
        <p:txBody>
          <a:bodyPr/>
          <a:lstStyle/>
          <a:p>
            <a:r>
              <a:rPr lang="en-US" dirty="0"/>
              <a:t>Data-Driven Insights: Enables managers to make informed decisions based on accurate, real-time performance data</a:t>
            </a:r>
            <a:r>
              <a:rPr lang="en-GB" dirty="0"/>
              <a:t>.</a:t>
            </a:r>
          </a:p>
          <a:p>
            <a:r>
              <a:rPr lang="en-US" dirty="0"/>
              <a:t>Improved Efficiency: Automates the data collection and analysis process, saving time and reducing manual errors</a:t>
            </a:r>
            <a:r>
              <a:rPr lang="en-GB" dirty="0"/>
              <a:t>.</a:t>
            </a:r>
          </a:p>
          <a:p>
            <a:r>
              <a:rPr lang="en-US" dirty="0"/>
              <a:t>Enhanced Employee Development: Identifies training needs and development opportunities, leading to a more skilled </a:t>
            </a:r>
            <a:r>
              <a:rPr lang="en-GB" dirty="0"/>
              <a:t>Work force.</a:t>
            </a:r>
          </a:p>
          <a:p>
            <a:r>
              <a:rPr lang="en-US" dirty="0"/>
              <a:t>Better Performance Management: Helps in recognizing top performers and addressing underperformance, ultimately improving overall productivity</a:t>
            </a:r>
            <a:r>
              <a:rPr lang="en-GB" dirty="0"/>
              <a:t>.</a:t>
            </a:r>
          </a:p>
          <a:p>
            <a:r>
              <a:rPr lang="en-US" dirty="0"/>
              <a:t>Cost-Effective Solution: Leverages the widely accessible Excel platform, avoiding the need for expensive software or tools.</a:t>
            </a:r>
          </a:p>
        </p:txBody>
      </p:sp>
    </p:spTree>
    <p:extLst>
      <p:ext uri="{BB962C8B-B14F-4D97-AF65-F5344CB8AC3E}">
        <p14:creationId xmlns:p14="http://schemas.microsoft.com/office/powerpoint/2010/main" val="3781016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58591-826D-4658-C3AD-33928D4CF972}"/>
              </a:ext>
            </a:extLst>
          </p:cNvPr>
          <p:cNvSpPr>
            <a:spLocks noGrp="1"/>
          </p:cNvSpPr>
          <p:nvPr>
            <p:ph type="title"/>
          </p:nvPr>
        </p:nvSpPr>
        <p:spPr/>
        <p:txBody>
          <a:bodyPr/>
          <a:lstStyle/>
          <a:p>
            <a:r>
              <a:rPr lang="en-GB" dirty="0"/>
              <a:t>DATASET DESCRIPTION</a:t>
            </a:r>
            <a:endParaRPr lang="en-US" dirty="0"/>
          </a:p>
        </p:txBody>
      </p:sp>
      <p:sp>
        <p:nvSpPr>
          <p:cNvPr id="3" name="Content Placeholder 2">
            <a:extLst>
              <a:ext uri="{FF2B5EF4-FFF2-40B4-BE49-F238E27FC236}">
                <a16:creationId xmlns:a16="http://schemas.microsoft.com/office/drawing/2014/main" id="{43B9BB0A-5D64-D661-0DD9-3876D73E6460}"/>
              </a:ext>
            </a:extLst>
          </p:cNvPr>
          <p:cNvSpPr>
            <a:spLocks noGrp="1"/>
          </p:cNvSpPr>
          <p:nvPr>
            <p:ph idx="1"/>
          </p:nvPr>
        </p:nvSpPr>
        <p:spPr/>
        <p:txBody>
          <a:bodyPr>
            <a:normAutofit fontScale="70000" lnSpcReduction="20000"/>
          </a:bodyPr>
          <a:lstStyle/>
          <a:p>
            <a:r>
              <a:rPr lang="en-US" dirty="0"/>
              <a:t>Descriptions for each of the columns in the dataset:</a:t>
            </a:r>
            <a:endParaRPr lang="en-GB" dirty="0"/>
          </a:p>
          <a:p>
            <a:r>
              <a:rPr lang="en-US" dirty="0"/>
              <a:t>1. Employee ID: Unique identifier for each employee in the organization.</a:t>
            </a:r>
            <a:endParaRPr lang="en-GB" dirty="0"/>
          </a:p>
          <a:p>
            <a:r>
              <a:rPr lang="en-US" dirty="0"/>
              <a:t>2. First Name: The first name of the employee. </a:t>
            </a:r>
            <a:endParaRPr lang="en-GB" dirty="0"/>
          </a:p>
          <a:p>
            <a:r>
              <a:rPr lang="en-US" dirty="0"/>
              <a:t>3. Last Name: The last name of the employee.</a:t>
            </a:r>
            <a:endParaRPr lang="en-GB" dirty="0"/>
          </a:p>
          <a:p>
            <a:r>
              <a:rPr lang="en-US" dirty="0"/>
              <a:t>4. Email: The email address associated with the employee's communication within the organization. </a:t>
            </a:r>
            <a:endParaRPr lang="en-GB" dirty="0"/>
          </a:p>
          <a:p>
            <a:r>
              <a:rPr lang="en-US" dirty="0"/>
              <a:t>5. Business Unit: The specific business unit or department to which the employee belongs.</a:t>
            </a:r>
            <a:endParaRPr lang="en-GB" dirty="0"/>
          </a:p>
          <a:p>
            <a:r>
              <a:rPr lang="en-US" dirty="0"/>
              <a:t>6. State: The state or region where the employee is located.</a:t>
            </a:r>
            <a:endParaRPr lang="en-GB" dirty="0"/>
          </a:p>
          <a:p>
            <a:r>
              <a:rPr lang="en-US" dirty="0"/>
              <a:t>7. Job Function: A brief description of the employee's primary job function or role.</a:t>
            </a:r>
            <a:endParaRPr lang="en-GB" dirty="0"/>
          </a:p>
          <a:p>
            <a:r>
              <a:rPr lang="en-US" dirty="0"/>
              <a:t>8. Gender: A code representing the gender of the employee (e.g., M for Male, F for Female, N for Non-bin</a:t>
            </a:r>
            <a:r>
              <a:rPr lang="en-GB" dirty="0"/>
              <a:t>.</a:t>
            </a:r>
          </a:p>
          <a:p>
            <a:r>
              <a:rPr lang="en-US" dirty="0"/>
              <a:t>9. Performance Score: A score indicating the employee's performance level (e.g.. Excellent, Satisfactory</a:t>
            </a:r>
            <a:r>
              <a:rPr lang="en-GB" dirty="0"/>
              <a:t>. </a:t>
            </a:r>
            <a:r>
              <a:rPr lang="en-US" dirty="0"/>
              <a:t>Needs Improvement). </a:t>
            </a:r>
            <a:endParaRPr lang="en-GB" dirty="0"/>
          </a:p>
          <a:p>
            <a:r>
              <a:rPr lang="en-US" dirty="0"/>
              <a:t>10. Current Employee Rating: The current rating or evaluation of the employee's overall </a:t>
            </a:r>
            <a:r>
              <a:rPr lang="en-GB" dirty="0"/>
              <a:t>performance.</a:t>
            </a:r>
            <a:endParaRPr lang="en-US" dirty="0"/>
          </a:p>
        </p:txBody>
      </p:sp>
    </p:spTree>
    <p:extLst>
      <p:ext uri="{BB962C8B-B14F-4D97-AF65-F5344CB8AC3E}">
        <p14:creationId xmlns:p14="http://schemas.microsoft.com/office/powerpoint/2010/main" val="190759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vt:lpstr>
      <vt:lpstr>WELCOME</vt:lpstr>
      <vt:lpstr>Employee Data Analysis Using Excel</vt:lpstr>
      <vt:lpstr>PROJECT TITLE</vt:lpstr>
      <vt:lpstr>AGENDA</vt:lpstr>
      <vt:lpstr>PROBLEM STATEMENT</vt:lpstr>
      <vt:lpstr>PROJECT OVERVIEW</vt:lpstr>
      <vt:lpstr>Who Are The End Users</vt:lpstr>
      <vt:lpstr>OUR SOLUTION AND PROPOSITION</vt:lpstr>
      <vt:lpstr>DATASET DESCRIPTION</vt:lpstr>
      <vt:lpstr>MODELLING APPROACH</vt:lpstr>
      <vt:lpstr>RESULTS </vt:lpstr>
      <vt:lpstr>PIE CHART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tncbcomganavinkumar.s@gmail.com</dc:creator>
  <cp:lastModifiedBy>tncbcomganavinkumar.s@gmail.com</cp:lastModifiedBy>
  <cp:revision>6</cp:revision>
  <dcterms:created xsi:type="dcterms:W3CDTF">2024-08-30T03:49:57Z</dcterms:created>
  <dcterms:modified xsi:type="dcterms:W3CDTF">2024-09-05T05:23:35Z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676712</vt:lpwstr>
  </property>
  <property fmtid="{D5CDD505-2E9C-101B-9397-08002B2CF9AE}" name="NXPowerLiteSettings" pid="3">
    <vt:lpwstr>F7000400038000</vt:lpwstr>
  </property>
  <property fmtid="{D5CDD505-2E9C-101B-9397-08002B2CF9AE}" name="NXPowerLiteVersion" pid="4">
    <vt:lpwstr>S10.2.0</vt:lpwstr>
  </property>
</Properties>
</file>