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2" r:id="rId3"/>
    <p:sldId id="279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80" r:id="rId18"/>
    <p:sldId id="277" r:id="rId19"/>
    <p:sldId id="278" r:id="rId20"/>
    <p:sldId id="281" r:id="rId21"/>
    <p:sldId id="28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5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7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904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2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0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6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16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88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27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9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0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3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0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0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35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DF59DB-D121-4A23-87FC-15A97629611A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BBD652-97BB-43E9-922D-5CADF3222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3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53BF-E03F-4251-AFD5-A29572F34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655762"/>
          </a:xfrm>
        </p:spPr>
        <p:txBody>
          <a:bodyPr/>
          <a:lstStyle/>
          <a:p>
            <a:r>
              <a:rPr lang="en-IN" dirty="0"/>
              <a:t>Australia Weather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B5D6-6033-4376-96E3-40360C181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02038"/>
            <a:ext cx="8689976" cy="1655761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IN" dirty="0"/>
              <a:t>				      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                  V Madhava Varun,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                  Gangadhar Sakha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 	           Naveen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Chennaiepalem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					             	                           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Ganaparthy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Nikhil,							    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Bhimanathini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Aravind.</a:t>
            </a:r>
          </a:p>
        </p:txBody>
      </p:sp>
    </p:spTree>
    <p:extLst>
      <p:ext uri="{BB962C8B-B14F-4D97-AF65-F5344CB8AC3E}">
        <p14:creationId xmlns:p14="http://schemas.microsoft.com/office/powerpoint/2010/main" val="35697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E50D-B9D9-4980-A3F5-4D352C1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BoxPlot</a:t>
            </a:r>
            <a:r>
              <a:rPr lang="en-IN" dirty="0"/>
              <a:t> for Temp3pm and </a:t>
            </a:r>
            <a:r>
              <a:rPr lang="en-IN" dirty="0" err="1"/>
              <a:t>RainTomorrow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392355-A6EC-4B59-8807-8EDEECCBE7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86" y="1690688"/>
            <a:ext cx="5565789" cy="428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41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FA84-A5E7-4187-9D7E-6D6ECDE0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plot for MaxTemp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960C6-5E4C-4421-A03B-EEEBB46025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94" y="1690688"/>
            <a:ext cx="5357612" cy="3885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1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878F-98D1-416E-AEAC-53D51C4F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plot for Humidity 9am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77B48-2354-4B3D-9BEA-CF9F35C777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895" y="1479628"/>
            <a:ext cx="5410209" cy="3898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52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D2D1-67D1-4853-A858-EC836A54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plot for Humidity 3pm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4E26F5-A3E9-4711-AB41-F5DD2FC84B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68" y="1690688"/>
            <a:ext cx="5488664" cy="3872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30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E5A3-F3D1-4D60-AF55-BD756742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plot for Temp3pm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8E89F-0D1D-4B7F-A22C-7CB1EEBFBB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26" y="1690688"/>
            <a:ext cx="5027772" cy="3787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45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3EB4-A3F3-4BF5-B399-1F8E37C1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 Map for the Given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54DADA-9962-4D38-B765-1EF89C5FD7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046" y="1725769"/>
            <a:ext cx="7984900" cy="43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4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2E05-3332-42CB-9B1A-2A19D160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From the above analysis the factors affecting tomorrow's rain fall may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225B-56D5-463B-BC19-33CF68D0C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MaxTemp</a:t>
            </a:r>
          </a:p>
          <a:p>
            <a:pPr lvl="0"/>
            <a:r>
              <a:rPr lang="en-IN" dirty="0"/>
              <a:t>Humidity3pm</a:t>
            </a:r>
          </a:p>
          <a:p>
            <a:pPr lvl="0"/>
            <a:r>
              <a:rPr lang="en-IN" dirty="0"/>
              <a:t>Rainfall</a:t>
            </a:r>
          </a:p>
          <a:p>
            <a:pPr lvl="0"/>
            <a:r>
              <a:rPr lang="en-IN" dirty="0"/>
              <a:t>WindGustSpeed</a:t>
            </a:r>
          </a:p>
          <a:p>
            <a:pPr lvl="0"/>
            <a:r>
              <a:rPr lang="en-IN" dirty="0"/>
              <a:t>Pressure3pm</a:t>
            </a:r>
          </a:p>
          <a:p>
            <a:pPr lvl="0"/>
            <a:r>
              <a:rPr lang="en-IN" dirty="0"/>
              <a:t>Temp3pm</a:t>
            </a:r>
          </a:p>
          <a:p>
            <a:pPr lvl="0"/>
            <a:r>
              <a:rPr lang="en-IN" dirty="0"/>
              <a:t>RainToday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55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4E32-E3D9-4294-8CBA-854AF650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5773-3CDA-4188-AD1A-0A71682C5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There are many algorithms for classification in </a:t>
            </a:r>
            <a:r>
              <a:rPr lang="en-IN" dirty="0" err="1"/>
              <a:t>scikit</a:t>
            </a:r>
            <a:r>
              <a:rPr lang="en-IN" dirty="0"/>
              <a:t> learn  library. The algorithms here we are going to use are…</a:t>
            </a:r>
          </a:p>
          <a:p>
            <a:pPr lvl="1"/>
            <a:r>
              <a:rPr lang="en-IN" dirty="0"/>
              <a:t>Logistic Regression </a:t>
            </a:r>
          </a:p>
          <a:p>
            <a:pPr lvl="1"/>
            <a:r>
              <a:rPr lang="en-IN" dirty="0"/>
              <a:t>Decision Trees</a:t>
            </a:r>
          </a:p>
          <a:p>
            <a:pPr lvl="1"/>
            <a:r>
              <a:rPr lang="en-IN" dirty="0"/>
              <a:t>Random Forest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5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0BE89C-CE7B-46AE-81F2-135F8743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44984"/>
              </p:ext>
            </p:extLst>
          </p:nvPr>
        </p:nvGraphicFramePr>
        <p:xfrm>
          <a:off x="850006" y="406292"/>
          <a:ext cx="10844012" cy="6207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0682">
                  <a:extLst>
                    <a:ext uri="{9D8B030D-6E8A-4147-A177-3AD203B41FA5}">
                      <a16:colId xmlns:a16="http://schemas.microsoft.com/office/drawing/2014/main" val="1498732489"/>
                    </a:ext>
                  </a:extLst>
                </a:gridCol>
                <a:gridCol w="612605">
                  <a:extLst>
                    <a:ext uri="{9D8B030D-6E8A-4147-A177-3AD203B41FA5}">
                      <a16:colId xmlns:a16="http://schemas.microsoft.com/office/drawing/2014/main" val="3700435333"/>
                    </a:ext>
                  </a:extLst>
                </a:gridCol>
                <a:gridCol w="816137">
                  <a:extLst>
                    <a:ext uri="{9D8B030D-6E8A-4147-A177-3AD203B41FA5}">
                      <a16:colId xmlns:a16="http://schemas.microsoft.com/office/drawing/2014/main" val="2055144989"/>
                    </a:ext>
                  </a:extLst>
                </a:gridCol>
                <a:gridCol w="567225">
                  <a:extLst>
                    <a:ext uri="{9D8B030D-6E8A-4147-A177-3AD203B41FA5}">
                      <a16:colId xmlns:a16="http://schemas.microsoft.com/office/drawing/2014/main" val="2603596708"/>
                    </a:ext>
                  </a:extLst>
                </a:gridCol>
                <a:gridCol w="661985">
                  <a:extLst>
                    <a:ext uri="{9D8B030D-6E8A-4147-A177-3AD203B41FA5}">
                      <a16:colId xmlns:a16="http://schemas.microsoft.com/office/drawing/2014/main" val="2836080941"/>
                    </a:ext>
                  </a:extLst>
                </a:gridCol>
                <a:gridCol w="662652">
                  <a:extLst>
                    <a:ext uri="{9D8B030D-6E8A-4147-A177-3AD203B41FA5}">
                      <a16:colId xmlns:a16="http://schemas.microsoft.com/office/drawing/2014/main" val="2435803513"/>
                    </a:ext>
                  </a:extLst>
                </a:gridCol>
                <a:gridCol w="662652">
                  <a:extLst>
                    <a:ext uri="{9D8B030D-6E8A-4147-A177-3AD203B41FA5}">
                      <a16:colId xmlns:a16="http://schemas.microsoft.com/office/drawing/2014/main" val="2053615534"/>
                    </a:ext>
                  </a:extLst>
                </a:gridCol>
                <a:gridCol w="760750">
                  <a:extLst>
                    <a:ext uri="{9D8B030D-6E8A-4147-A177-3AD203B41FA5}">
                      <a16:colId xmlns:a16="http://schemas.microsoft.com/office/drawing/2014/main" val="453825125"/>
                    </a:ext>
                  </a:extLst>
                </a:gridCol>
                <a:gridCol w="926539">
                  <a:extLst>
                    <a:ext uri="{9D8B030D-6E8A-4147-A177-3AD203B41FA5}">
                      <a16:colId xmlns:a16="http://schemas.microsoft.com/office/drawing/2014/main" val="1053639348"/>
                    </a:ext>
                  </a:extLst>
                </a:gridCol>
                <a:gridCol w="1910922">
                  <a:extLst>
                    <a:ext uri="{9D8B030D-6E8A-4147-A177-3AD203B41FA5}">
                      <a16:colId xmlns:a16="http://schemas.microsoft.com/office/drawing/2014/main" val="3358464566"/>
                    </a:ext>
                  </a:extLst>
                </a:gridCol>
                <a:gridCol w="661985">
                  <a:extLst>
                    <a:ext uri="{9D8B030D-6E8A-4147-A177-3AD203B41FA5}">
                      <a16:colId xmlns:a16="http://schemas.microsoft.com/office/drawing/2014/main" val="3095289862"/>
                    </a:ext>
                  </a:extLst>
                </a:gridCol>
                <a:gridCol w="661985">
                  <a:extLst>
                    <a:ext uri="{9D8B030D-6E8A-4147-A177-3AD203B41FA5}">
                      <a16:colId xmlns:a16="http://schemas.microsoft.com/office/drawing/2014/main" val="3447686346"/>
                    </a:ext>
                  </a:extLst>
                </a:gridCol>
                <a:gridCol w="567893">
                  <a:extLst>
                    <a:ext uri="{9D8B030D-6E8A-4147-A177-3AD203B41FA5}">
                      <a16:colId xmlns:a16="http://schemas.microsoft.com/office/drawing/2014/main" val="2343692559"/>
                    </a:ext>
                  </a:extLst>
                </a:gridCol>
              </a:tblGrid>
              <a:tr h="2494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Predictors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Splitting Ratio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Model Type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Accuracy (%)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Accuracy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Recall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Roc_Auc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Confusion Matrix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Specificity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Sensitivity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Precision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313846340"/>
                  </a:ext>
                </a:extLst>
              </a:tr>
              <a:tr h="10456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Training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Validation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615610"/>
                  </a:ext>
                </a:extLst>
              </a:tr>
              <a:tr h="642517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Humidity3pm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Rainfall,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RainToday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75:25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Logistic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82.50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39.33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64.41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[[26361        1240],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[4822            3126]]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0.715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`0.955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2319093363"/>
                  </a:ext>
                </a:extLst>
              </a:tr>
              <a:tr h="6186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Decision Tree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81.77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81.78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81.85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37.22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66.04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[[26176          1425],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[4986            2962]]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0.675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0.839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2302149541"/>
                  </a:ext>
                </a:extLst>
              </a:tr>
              <a:tr h="6439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Random Forest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82.82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82.81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82.86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82.68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37.22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66.04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[[26176         1425],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[4986             2962]]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0.675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0.839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2041409892"/>
                  </a:ext>
                </a:extLst>
              </a:tr>
              <a:tr h="79849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RainToday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Rainfall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Humidity3pm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80:20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Logistic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83.06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39.72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67.55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[[21292            853],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[3981             2313]]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0.730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0.842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0.961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288976169"/>
                  </a:ext>
                </a:extLst>
              </a:tr>
              <a:tr h="7856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Decision Tree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81.59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81.65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81.95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82.23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37.86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66.35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[[21003          1142],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[3911             2383]]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0.323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0.843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0.948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3805066503"/>
                  </a:ext>
                </a:extLst>
              </a:tr>
              <a:tr h="129514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Random Forest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83.00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36.74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66.44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[[21292            853],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[3981             2313]]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0.730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0.842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0.961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957" marR="57957" marT="0" marB="0"/>
                </a:tc>
                <a:extLst>
                  <a:ext uri="{0D108BD9-81ED-4DB2-BD59-A6C34878D82A}">
                    <a16:rowId xmlns:a16="http://schemas.microsoft.com/office/drawing/2014/main" val="22529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7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5F509-7699-4CBF-B114-D0B4FBE6E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50968"/>
              </p:ext>
            </p:extLst>
          </p:nvPr>
        </p:nvGraphicFramePr>
        <p:xfrm>
          <a:off x="605308" y="592428"/>
          <a:ext cx="10844011" cy="6312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0684">
                  <a:extLst>
                    <a:ext uri="{9D8B030D-6E8A-4147-A177-3AD203B41FA5}">
                      <a16:colId xmlns:a16="http://schemas.microsoft.com/office/drawing/2014/main" val="2424738718"/>
                    </a:ext>
                  </a:extLst>
                </a:gridCol>
                <a:gridCol w="612603">
                  <a:extLst>
                    <a:ext uri="{9D8B030D-6E8A-4147-A177-3AD203B41FA5}">
                      <a16:colId xmlns:a16="http://schemas.microsoft.com/office/drawing/2014/main" val="1520376127"/>
                    </a:ext>
                  </a:extLst>
                </a:gridCol>
                <a:gridCol w="816138">
                  <a:extLst>
                    <a:ext uri="{9D8B030D-6E8A-4147-A177-3AD203B41FA5}">
                      <a16:colId xmlns:a16="http://schemas.microsoft.com/office/drawing/2014/main" val="4290921481"/>
                    </a:ext>
                  </a:extLst>
                </a:gridCol>
                <a:gridCol w="567226">
                  <a:extLst>
                    <a:ext uri="{9D8B030D-6E8A-4147-A177-3AD203B41FA5}">
                      <a16:colId xmlns:a16="http://schemas.microsoft.com/office/drawing/2014/main" val="4153887056"/>
                    </a:ext>
                  </a:extLst>
                </a:gridCol>
                <a:gridCol w="661984">
                  <a:extLst>
                    <a:ext uri="{9D8B030D-6E8A-4147-A177-3AD203B41FA5}">
                      <a16:colId xmlns:a16="http://schemas.microsoft.com/office/drawing/2014/main" val="1119066567"/>
                    </a:ext>
                  </a:extLst>
                </a:gridCol>
                <a:gridCol w="662652">
                  <a:extLst>
                    <a:ext uri="{9D8B030D-6E8A-4147-A177-3AD203B41FA5}">
                      <a16:colId xmlns:a16="http://schemas.microsoft.com/office/drawing/2014/main" val="2860871678"/>
                    </a:ext>
                  </a:extLst>
                </a:gridCol>
                <a:gridCol w="662652">
                  <a:extLst>
                    <a:ext uri="{9D8B030D-6E8A-4147-A177-3AD203B41FA5}">
                      <a16:colId xmlns:a16="http://schemas.microsoft.com/office/drawing/2014/main" val="3665520231"/>
                    </a:ext>
                  </a:extLst>
                </a:gridCol>
                <a:gridCol w="760750">
                  <a:extLst>
                    <a:ext uri="{9D8B030D-6E8A-4147-A177-3AD203B41FA5}">
                      <a16:colId xmlns:a16="http://schemas.microsoft.com/office/drawing/2014/main" val="2352136952"/>
                    </a:ext>
                  </a:extLst>
                </a:gridCol>
                <a:gridCol w="904296">
                  <a:extLst>
                    <a:ext uri="{9D8B030D-6E8A-4147-A177-3AD203B41FA5}">
                      <a16:colId xmlns:a16="http://schemas.microsoft.com/office/drawing/2014/main" val="465031603"/>
                    </a:ext>
                  </a:extLst>
                </a:gridCol>
                <a:gridCol w="1933164">
                  <a:extLst>
                    <a:ext uri="{9D8B030D-6E8A-4147-A177-3AD203B41FA5}">
                      <a16:colId xmlns:a16="http://schemas.microsoft.com/office/drawing/2014/main" val="2643326129"/>
                    </a:ext>
                  </a:extLst>
                </a:gridCol>
                <a:gridCol w="661984">
                  <a:extLst>
                    <a:ext uri="{9D8B030D-6E8A-4147-A177-3AD203B41FA5}">
                      <a16:colId xmlns:a16="http://schemas.microsoft.com/office/drawing/2014/main" val="3016828075"/>
                    </a:ext>
                  </a:extLst>
                </a:gridCol>
                <a:gridCol w="661984">
                  <a:extLst>
                    <a:ext uri="{9D8B030D-6E8A-4147-A177-3AD203B41FA5}">
                      <a16:colId xmlns:a16="http://schemas.microsoft.com/office/drawing/2014/main" val="488735971"/>
                    </a:ext>
                  </a:extLst>
                </a:gridCol>
                <a:gridCol w="567894">
                  <a:extLst>
                    <a:ext uri="{9D8B030D-6E8A-4147-A177-3AD203B41FA5}">
                      <a16:colId xmlns:a16="http://schemas.microsoft.com/office/drawing/2014/main" val="3585377476"/>
                    </a:ext>
                  </a:extLst>
                </a:gridCol>
              </a:tblGrid>
              <a:tr h="25312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Predictors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Splitting Ratio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Model Type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Accuracy (%)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Accuracy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Recall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Roc_Auc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Confusion Matrix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Specificity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Sensitivity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Precision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218891891"/>
                  </a:ext>
                </a:extLst>
              </a:tr>
              <a:tr h="76406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Training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Validation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07714"/>
                  </a:ext>
                </a:extLst>
              </a:tr>
              <a:tr h="89528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MaxTemp</a:t>
                      </a:r>
                      <a:endParaRPr lang="en-IN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Humidity9am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Humidity3pm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Temp9am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Temp3pm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80:20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Logistic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82.19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82.15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82.28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82.66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37.05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66.33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[[21176            969],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[3962             2332]]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0.706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0.842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0.956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1497720743"/>
                  </a:ext>
                </a:extLst>
              </a:tr>
              <a:tr h="8952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Decision Tree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74.02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74.63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74.14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74.57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47.34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64.82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[[18228         3917],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[3314            2980]]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0.567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0.846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0.823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2771202128"/>
                  </a:ext>
                </a:extLst>
              </a:tr>
              <a:tr h="8952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Random Forest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82.37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82.25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82.54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82.74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33.47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65.11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[[21426           719],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[4187            2107]]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0.745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0.836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0.967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1032807083"/>
                  </a:ext>
                </a:extLst>
              </a:tr>
              <a:tr h="89528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MaxTemp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Humidity3pm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Rainfall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WindGustSpeed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Pressure3pm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Temp3pm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RainToday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80:20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Logistic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84.11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47.28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70.93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[[20945          1200],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[3318              976]]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0.712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0.863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632874921"/>
                  </a:ext>
                </a:extLst>
              </a:tr>
              <a:tr h="71463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Decision Tree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76.9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77.1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77.0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77.46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51.82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68.28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[[18768          3377],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[3032             3262]]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0.491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0.860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1699236692"/>
                  </a:ext>
                </a:extLst>
              </a:tr>
              <a:tr h="9526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Random Forest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83.7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84.16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42.70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69.33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[[21249          896],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[3606             2688]]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0.750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0.854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3382" marR="53382" marT="0" marB="0"/>
                </a:tc>
                <a:extLst>
                  <a:ext uri="{0D108BD9-81ED-4DB2-BD59-A6C34878D82A}">
                    <a16:rowId xmlns:a16="http://schemas.microsoft.com/office/drawing/2014/main" val="293646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04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1C55-63D7-4A55-8EC0-FF6A6082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912"/>
            <a:ext cx="10515600" cy="1325563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93EF7-682C-4369-BCA8-4B2B5678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Accurate and timely rainfall prediction can be very helpful to take effective security measures in advance regarding: ongoing construction projects, transportation activities, agricultural tasks, flight operations and flood situation, etc.</a:t>
            </a:r>
          </a:p>
          <a:p>
            <a:r>
              <a:rPr lang="en-IN" dirty="0"/>
              <a:t>Discusses the different methods used for rainfall prediction for weather forecasting with their limitations. Various Classification algorithms have been used for prediction   are   discussed   with   their   steps   in   detail.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155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BAEE65-A227-4ACA-B079-D71E99A5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</a:t>
            </a:r>
            <a:r>
              <a:rPr lang="en-IN" dirty="0" err="1"/>
              <a:t>CuRVES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64363E-5E16-4B10-BD65-FB1E6B52D71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11872" y="2366963"/>
            <a:ext cx="4710455" cy="342423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68A4E-E432-420A-BD36-642CBBAE8AF0}"/>
              </a:ext>
            </a:extLst>
          </p:cNvPr>
          <p:cNvPicPr>
            <a:picLocks noGrp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172200" y="2378667"/>
            <a:ext cx="5105400" cy="34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6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D5B9-3476-4C0F-ABE0-384153FF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5D8E-1588-4887-884E-2E6152C309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Among all the models we have trained the Logistic Regression model and the Random Forest Classifier with </a:t>
            </a:r>
            <a:r>
              <a:rPr lang="en-IN" dirty="0" err="1"/>
              <a:t>maxdepth</a:t>
            </a:r>
            <a:r>
              <a:rPr lang="en-IN" dirty="0"/>
              <a:t> 6 have high and same accuracies but  we can evaluate those two models by sensitivity, specificity, precision. But those two values are also same for two models. So we compare ROC_AUC score which is high for Logistic Regression model.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3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F722-79F1-44E0-8447-C12AC2F1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5055"/>
            <a:ext cx="10515600" cy="2609384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3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CF16-8572-4140-AC89-DCF3C0C0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 for building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A5A23-D35A-4715-9F19-DB54E9FFF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0" y="1700011"/>
            <a:ext cx="8483958" cy="4792864"/>
          </a:xfrm>
        </p:spPr>
      </p:pic>
    </p:spTree>
    <p:extLst>
      <p:ext uri="{BB962C8B-B14F-4D97-AF65-F5344CB8AC3E}">
        <p14:creationId xmlns:p14="http://schemas.microsoft.com/office/powerpoint/2010/main" val="11113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BE9F-EF5C-4984-9297-D09D9F09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in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25B8-CC1A-4A8A-A02E-ABF35A37B4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Date</a:t>
            </a: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Location</a:t>
            </a: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MinTemp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MaxTemp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Rainfall</a:t>
            </a: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Evaporation</a:t>
            </a:r>
            <a:b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9902C-ACFE-428F-ACE1-AEF8C926FB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Sunshine</a:t>
            </a: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WindGustDir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WindGustSpeed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WindDir9am</a:t>
            </a: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WindDir3pm </a:t>
            </a:r>
          </a:p>
          <a:p>
            <a:pPr lv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WindDir9am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53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5E647E-50F5-4674-8051-675AAE9F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in the Data Set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1B9F799-C0B2-48DA-8700-CCC7964C3B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WindSpeed9am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WindSpeed3pm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Humidity9am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Humidity3pm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Pressure9am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Pressure3pm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Cloud9am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C9469-7457-44E8-AFA6-0BC366437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Cloud3pm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Temp9am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Temp3pm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RainToday</a:t>
            </a:r>
            <a:endParaRPr lang="en-US" alt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RISK_MM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RainTomorrow</a:t>
            </a:r>
            <a:endParaRPr kumimoji="0" lang="en-US" altLang="en-US" sz="3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24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F424-D993-484A-9B0B-DA639444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BoxPlot</a:t>
            </a:r>
            <a:r>
              <a:rPr lang="en-IN" dirty="0"/>
              <a:t> for MaxTemp and </a:t>
            </a:r>
            <a:r>
              <a:rPr lang="en-IN" dirty="0" err="1"/>
              <a:t>RainTomorrow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4A7542-6E15-4142-BB25-18D7C9EBEE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55" y="1690688"/>
            <a:ext cx="6760889" cy="4067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81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7502-1978-4AAA-B93B-D8628AAA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/>
              <a:t>BoxPlot</a:t>
            </a:r>
            <a:r>
              <a:rPr lang="en-IN" sz="4000" dirty="0"/>
              <a:t> for WindGustSpeed and </a:t>
            </a:r>
            <a:r>
              <a:rPr lang="en-IN" sz="4000" dirty="0" err="1"/>
              <a:t>RainTomorrow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AD789F-825E-452A-AE2B-358BCE4E98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03" y="1664930"/>
            <a:ext cx="6539253" cy="4091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16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409D-2999-4798-B0CE-9627C089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BoxPlot</a:t>
            </a:r>
            <a:r>
              <a:rPr lang="en-IN" dirty="0"/>
              <a:t> for Humidity3pm and </a:t>
            </a:r>
            <a:r>
              <a:rPr lang="en-IN" dirty="0" err="1"/>
              <a:t>RainTomorrow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68ABCE-69C0-4C00-A812-C32384682C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700" y="1540208"/>
            <a:ext cx="6068599" cy="3777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86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1F5D-63C9-4B8F-83CD-8B42F9F3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BoxPlot</a:t>
            </a:r>
            <a:r>
              <a:rPr lang="en-IN" dirty="0"/>
              <a:t> for Pressure3pm and </a:t>
            </a:r>
            <a:r>
              <a:rPr lang="en-IN" dirty="0" err="1"/>
              <a:t>RainTomorrow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340381-5532-4FD9-89E6-D8870723FC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408" y="1627699"/>
            <a:ext cx="5589184" cy="4091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483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548</Words>
  <Application>Microsoft Office PowerPoint</Application>
  <PresentationFormat>Widescreen</PresentationFormat>
  <Paragraphs>290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Droplet</vt:lpstr>
      <vt:lpstr>Australia Weather Prediction</vt:lpstr>
      <vt:lpstr>Overview</vt:lpstr>
      <vt:lpstr>Roadmap for building Machine Learning</vt:lpstr>
      <vt:lpstr>Features in the Data Set</vt:lpstr>
      <vt:lpstr>Features in the Data Set</vt:lpstr>
      <vt:lpstr>BoxPlot for MaxTemp and RainTomorrow</vt:lpstr>
      <vt:lpstr>BoxPlot for WindGustSpeed and RainTomorrow</vt:lpstr>
      <vt:lpstr>BoxPlot for Humidity3pm and RainTomorrow</vt:lpstr>
      <vt:lpstr>BoxPlot for Pressure3pm and RainTomorrow</vt:lpstr>
      <vt:lpstr>BoxPlot for Temp3pm and RainTomorrow</vt:lpstr>
      <vt:lpstr>Distribution plot for MaxTemp</vt:lpstr>
      <vt:lpstr>Distribution plot for Humidity 9am</vt:lpstr>
      <vt:lpstr>Distribution plot for Humidity 3pm</vt:lpstr>
      <vt:lpstr>Distribution plot for Temp3pm</vt:lpstr>
      <vt:lpstr>Heat Map for the Given Data Set</vt:lpstr>
      <vt:lpstr>From the above analysis the factors affecting tomorrow's rain fall may be</vt:lpstr>
      <vt:lpstr>PowerPoint Presentation</vt:lpstr>
      <vt:lpstr>PowerPoint Presentation</vt:lpstr>
      <vt:lpstr>PowerPoint Presentation</vt:lpstr>
      <vt:lpstr>ROC CuRVES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Weather Prediction</dc:title>
  <dc:creator>Vamsi Krishna Varanasi</dc:creator>
  <cp:lastModifiedBy> </cp:lastModifiedBy>
  <cp:revision>22</cp:revision>
  <dcterms:created xsi:type="dcterms:W3CDTF">2019-05-24T17:49:03Z</dcterms:created>
  <dcterms:modified xsi:type="dcterms:W3CDTF">2019-05-25T04:21:27Z</dcterms:modified>
</cp:coreProperties>
</file>