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66" autoAdjust="0"/>
  </p:normalViewPr>
  <p:slideViewPr>
    <p:cSldViewPr>
      <p:cViewPr>
        <p:scale>
          <a:sx n="80" d="100"/>
          <a:sy n="80" d="100"/>
        </p:scale>
        <p:origin x="-864"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E33A05-56D3-468E-924E-EC5A5F7733B5}" type="doc">
      <dgm:prSet loTypeId="urn:microsoft.com/office/officeart/2005/8/layout/radial3" loCatId="cycle" qsTypeId="urn:microsoft.com/office/officeart/2005/8/quickstyle/3d4" qsCatId="3D" csTypeId="urn:microsoft.com/office/officeart/2005/8/colors/colorful1#1" csCatId="colorful" phldr="1"/>
      <dgm:spPr/>
      <dgm:t>
        <a:bodyPr/>
        <a:lstStyle/>
        <a:p>
          <a:endParaRPr lang="en-US"/>
        </a:p>
      </dgm:t>
    </dgm:pt>
    <dgm:pt modelId="{06D48DBE-BA3F-4A0A-9C0A-43AF9D314493}">
      <dgm:prSet phldrT="[Text]"/>
      <dgm:spPr/>
      <dgm:t>
        <a:bodyPr/>
        <a:lstStyle/>
        <a:p>
          <a:r>
            <a:rPr lang="en-US" b="1" dirty="0"/>
            <a:t>Mitigation of Air Pollution</a:t>
          </a:r>
        </a:p>
      </dgm:t>
    </dgm:pt>
    <dgm:pt modelId="{79318DCD-6745-4951-9BB9-12C989A37532}" type="parTrans" cxnId="{7953C755-604E-49B3-ABA4-497215EB0040}">
      <dgm:prSet/>
      <dgm:spPr/>
      <dgm:t>
        <a:bodyPr/>
        <a:lstStyle/>
        <a:p>
          <a:endParaRPr lang="en-US"/>
        </a:p>
      </dgm:t>
    </dgm:pt>
    <dgm:pt modelId="{91CC41AC-AB87-4E38-ABAD-10C011F72404}" type="sibTrans" cxnId="{7953C755-604E-49B3-ABA4-497215EB0040}">
      <dgm:prSet/>
      <dgm:spPr/>
      <dgm:t>
        <a:bodyPr/>
        <a:lstStyle/>
        <a:p>
          <a:endParaRPr lang="en-US"/>
        </a:p>
      </dgm:t>
    </dgm:pt>
    <dgm:pt modelId="{4F5A6E9D-284B-46AC-97F5-E1AB08945186}">
      <dgm:prSet phldrT="[Text]"/>
      <dgm:spPr/>
      <dgm:t>
        <a:bodyPr/>
        <a:lstStyle/>
        <a:p>
          <a:r>
            <a:rPr lang="en-US" b="1" dirty="0"/>
            <a:t>Sustainable Development</a:t>
          </a:r>
        </a:p>
      </dgm:t>
    </dgm:pt>
    <dgm:pt modelId="{B43D5627-2B3D-4E5E-B553-BE28B1563182}" type="parTrans" cxnId="{A4FAAAFE-4C1F-4A34-A9C6-892E7352EED5}">
      <dgm:prSet/>
      <dgm:spPr/>
      <dgm:t>
        <a:bodyPr/>
        <a:lstStyle/>
        <a:p>
          <a:endParaRPr lang="en-US"/>
        </a:p>
      </dgm:t>
    </dgm:pt>
    <dgm:pt modelId="{D1371A50-2E42-4100-B78A-6D1B9B10656C}" type="sibTrans" cxnId="{A4FAAAFE-4C1F-4A34-A9C6-892E7352EED5}">
      <dgm:prSet/>
      <dgm:spPr/>
      <dgm:t>
        <a:bodyPr/>
        <a:lstStyle/>
        <a:p>
          <a:endParaRPr lang="en-US"/>
        </a:p>
      </dgm:t>
    </dgm:pt>
    <dgm:pt modelId="{93FFBA2C-2973-465E-9F9C-F4E0AE995AFC}">
      <dgm:prSet phldrT="[Text]"/>
      <dgm:spPr/>
      <dgm:t>
        <a:bodyPr/>
        <a:lstStyle/>
        <a:p>
          <a:r>
            <a:rPr lang="en-US" b="1" dirty="0"/>
            <a:t>International Conventions and Treaties</a:t>
          </a:r>
        </a:p>
      </dgm:t>
    </dgm:pt>
    <dgm:pt modelId="{0FC0C0C8-22BB-47AE-BD28-363749FB0FCC}" type="parTrans" cxnId="{1B04C0CE-4DD9-444E-84DB-6C92FB2C5BBF}">
      <dgm:prSet/>
      <dgm:spPr/>
      <dgm:t>
        <a:bodyPr/>
        <a:lstStyle/>
        <a:p>
          <a:endParaRPr lang="en-US"/>
        </a:p>
      </dgm:t>
    </dgm:pt>
    <dgm:pt modelId="{A07085B5-C2C0-40F2-AA0F-B6FE8B41CD24}" type="sibTrans" cxnId="{1B04C0CE-4DD9-444E-84DB-6C92FB2C5BBF}">
      <dgm:prSet/>
      <dgm:spPr/>
      <dgm:t>
        <a:bodyPr/>
        <a:lstStyle/>
        <a:p>
          <a:endParaRPr lang="en-US"/>
        </a:p>
      </dgm:t>
    </dgm:pt>
    <dgm:pt modelId="{B410C5CC-3840-4360-AC3E-B0E4B8BC24A8}">
      <dgm:prSet phldrT="[Text]"/>
      <dgm:spPr/>
      <dgm:t>
        <a:bodyPr/>
        <a:lstStyle/>
        <a:p>
          <a:r>
            <a:rPr lang="en-US" b="1" dirty="0"/>
            <a:t>Lower Transboundary Emissions</a:t>
          </a:r>
        </a:p>
      </dgm:t>
    </dgm:pt>
    <dgm:pt modelId="{F6F3463C-1BE7-4E59-8C7B-E9AE46D392DA}" type="parTrans" cxnId="{FD9DCC7E-C6DE-468A-8C15-7B20BD2F936C}">
      <dgm:prSet/>
      <dgm:spPr/>
      <dgm:t>
        <a:bodyPr/>
        <a:lstStyle/>
        <a:p>
          <a:endParaRPr lang="en-US"/>
        </a:p>
      </dgm:t>
    </dgm:pt>
    <dgm:pt modelId="{B6BDADDE-5917-483D-818A-35EFFD0D2382}" type="sibTrans" cxnId="{FD9DCC7E-C6DE-468A-8C15-7B20BD2F936C}">
      <dgm:prSet/>
      <dgm:spPr/>
      <dgm:t>
        <a:bodyPr/>
        <a:lstStyle/>
        <a:p>
          <a:endParaRPr lang="en-US"/>
        </a:p>
      </dgm:t>
    </dgm:pt>
    <dgm:pt modelId="{AF829645-0B70-44DA-ADD5-1C048FE2CC18}">
      <dgm:prSet phldrT="[Text]"/>
      <dgm:spPr/>
      <dgm:t>
        <a:bodyPr/>
        <a:lstStyle/>
        <a:p>
          <a:r>
            <a:rPr lang="en-US" b="1"/>
            <a:t>National and International funds, Eco-Conversion</a:t>
          </a:r>
        </a:p>
      </dgm:t>
    </dgm:pt>
    <dgm:pt modelId="{2E8367F3-82C3-402F-B26A-A14CFA29CB10}" type="parTrans" cxnId="{D1D886F2-27EB-4B15-BCC6-BAD9C3DD44B6}">
      <dgm:prSet/>
      <dgm:spPr/>
      <dgm:t>
        <a:bodyPr/>
        <a:lstStyle/>
        <a:p>
          <a:endParaRPr lang="en-US"/>
        </a:p>
      </dgm:t>
    </dgm:pt>
    <dgm:pt modelId="{E7849B8E-302A-45A7-AA99-170DB2C63919}" type="sibTrans" cxnId="{D1D886F2-27EB-4B15-BCC6-BAD9C3DD44B6}">
      <dgm:prSet/>
      <dgm:spPr/>
      <dgm:t>
        <a:bodyPr/>
        <a:lstStyle/>
        <a:p>
          <a:endParaRPr lang="en-US"/>
        </a:p>
      </dgm:t>
    </dgm:pt>
    <dgm:pt modelId="{9317BCA3-1AEB-4844-A356-AB62150BDFA4}">
      <dgm:prSet phldrT="[Text]"/>
      <dgm:spPr/>
      <dgm:t>
        <a:bodyPr/>
        <a:lstStyle/>
        <a:p>
          <a:r>
            <a:rPr lang="en-US" b="1" dirty="0"/>
            <a:t>New Technologies, Recycling</a:t>
          </a:r>
        </a:p>
      </dgm:t>
    </dgm:pt>
    <dgm:pt modelId="{7206E39F-059D-4702-9207-75767A76C7ED}" type="parTrans" cxnId="{950E904D-B275-43A7-9EAB-C4D37993A882}">
      <dgm:prSet/>
      <dgm:spPr/>
      <dgm:t>
        <a:bodyPr/>
        <a:lstStyle/>
        <a:p>
          <a:endParaRPr lang="en-US"/>
        </a:p>
      </dgm:t>
    </dgm:pt>
    <dgm:pt modelId="{7E689912-B124-4F68-BDE4-861B3028AB27}" type="sibTrans" cxnId="{950E904D-B275-43A7-9EAB-C4D37993A882}">
      <dgm:prSet/>
      <dgm:spPr/>
      <dgm:t>
        <a:bodyPr/>
        <a:lstStyle/>
        <a:p>
          <a:endParaRPr lang="en-US"/>
        </a:p>
      </dgm:t>
    </dgm:pt>
    <dgm:pt modelId="{403EDD24-9945-4871-B383-3C97D097913C}">
      <dgm:prSet phldrT="[Text]"/>
      <dgm:spPr/>
      <dgm:t>
        <a:bodyPr/>
        <a:lstStyle/>
        <a:p>
          <a:r>
            <a:rPr lang="en-US" b="1" dirty="0"/>
            <a:t>Lower Combustion</a:t>
          </a:r>
        </a:p>
      </dgm:t>
    </dgm:pt>
    <dgm:pt modelId="{E9EF06CA-375D-49B9-A24E-1194D7951375}" type="parTrans" cxnId="{66BAD464-D0CE-4006-806C-520DF265DBEC}">
      <dgm:prSet/>
      <dgm:spPr/>
      <dgm:t>
        <a:bodyPr/>
        <a:lstStyle/>
        <a:p>
          <a:endParaRPr lang="en-US"/>
        </a:p>
      </dgm:t>
    </dgm:pt>
    <dgm:pt modelId="{03661E22-4A5D-4E54-9322-C1E50B29A744}" type="sibTrans" cxnId="{66BAD464-D0CE-4006-806C-520DF265DBEC}">
      <dgm:prSet/>
      <dgm:spPr/>
      <dgm:t>
        <a:bodyPr/>
        <a:lstStyle/>
        <a:p>
          <a:endParaRPr lang="en-US"/>
        </a:p>
      </dgm:t>
    </dgm:pt>
    <dgm:pt modelId="{4B2C05FD-D8F2-4655-A813-6BE4434D13D1}">
      <dgm:prSet phldrT="[Text]"/>
      <dgm:spPr/>
      <dgm:t>
        <a:bodyPr/>
        <a:lstStyle/>
        <a:p>
          <a:r>
            <a:rPr lang="en-US" b="1" dirty="0"/>
            <a:t>Lower Emissions</a:t>
          </a:r>
        </a:p>
      </dgm:t>
    </dgm:pt>
    <dgm:pt modelId="{4393F846-C56B-46C0-A40C-AFCA573BB07D}" type="parTrans" cxnId="{D9D36CAA-1B5A-4D02-AB3D-1D5952F1B5FA}">
      <dgm:prSet/>
      <dgm:spPr/>
      <dgm:t>
        <a:bodyPr/>
        <a:lstStyle/>
        <a:p>
          <a:endParaRPr lang="en-US"/>
        </a:p>
      </dgm:t>
    </dgm:pt>
    <dgm:pt modelId="{8A9FF6DA-4E63-4E30-9BC9-A3E42B09C3C3}" type="sibTrans" cxnId="{D9D36CAA-1B5A-4D02-AB3D-1D5952F1B5FA}">
      <dgm:prSet/>
      <dgm:spPr/>
      <dgm:t>
        <a:bodyPr/>
        <a:lstStyle/>
        <a:p>
          <a:endParaRPr lang="en-US"/>
        </a:p>
      </dgm:t>
    </dgm:pt>
    <dgm:pt modelId="{BF034914-376D-420F-9BBD-11710408A01B}" type="pres">
      <dgm:prSet presAssocID="{C8E33A05-56D3-468E-924E-EC5A5F7733B5}" presName="composite" presStyleCnt="0">
        <dgm:presLayoutVars>
          <dgm:chMax val="1"/>
          <dgm:dir/>
          <dgm:resizeHandles val="exact"/>
        </dgm:presLayoutVars>
      </dgm:prSet>
      <dgm:spPr/>
      <dgm:t>
        <a:bodyPr/>
        <a:lstStyle/>
        <a:p>
          <a:endParaRPr lang="en-US"/>
        </a:p>
      </dgm:t>
    </dgm:pt>
    <dgm:pt modelId="{F8C53843-7F4F-48F0-B7BF-32135A1BD5F8}" type="pres">
      <dgm:prSet presAssocID="{C8E33A05-56D3-468E-924E-EC5A5F7733B5}" presName="radial" presStyleCnt="0">
        <dgm:presLayoutVars>
          <dgm:animLvl val="ctr"/>
        </dgm:presLayoutVars>
      </dgm:prSet>
      <dgm:spPr/>
      <dgm:t>
        <a:bodyPr/>
        <a:lstStyle/>
        <a:p>
          <a:endParaRPr lang="en-US"/>
        </a:p>
      </dgm:t>
    </dgm:pt>
    <dgm:pt modelId="{347EBFF7-20F4-451F-9242-B30F3CB2C031}" type="pres">
      <dgm:prSet presAssocID="{06D48DBE-BA3F-4A0A-9C0A-43AF9D314493}" presName="centerShape" presStyleLbl="vennNode1" presStyleIdx="0" presStyleCnt="8"/>
      <dgm:spPr/>
      <dgm:t>
        <a:bodyPr/>
        <a:lstStyle/>
        <a:p>
          <a:endParaRPr lang="en-US"/>
        </a:p>
      </dgm:t>
    </dgm:pt>
    <dgm:pt modelId="{AC8752C1-7316-4B6E-AF30-A46DC33E7B0D}" type="pres">
      <dgm:prSet presAssocID="{4F5A6E9D-284B-46AC-97F5-E1AB08945186}" presName="node" presStyleLbl="vennNode1" presStyleIdx="1" presStyleCnt="8">
        <dgm:presLayoutVars>
          <dgm:bulletEnabled val="1"/>
        </dgm:presLayoutVars>
      </dgm:prSet>
      <dgm:spPr/>
      <dgm:t>
        <a:bodyPr/>
        <a:lstStyle/>
        <a:p>
          <a:endParaRPr lang="en-US"/>
        </a:p>
      </dgm:t>
    </dgm:pt>
    <dgm:pt modelId="{6C9C4418-E805-44AC-9650-E4C238BF6D41}" type="pres">
      <dgm:prSet presAssocID="{93FFBA2C-2973-465E-9F9C-F4E0AE995AFC}" presName="node" presStyleLbl="vennNode1" presStyleIdx="2" presStyleCnt="8">
        <dgm:presLayoutVars>
          <dgm:bulletEnabled val="1"/>
        </dgm:presLayoutVars>
      </dgm:prSet>
      <dgm:spPr/>
      <dgm:t>
        <a:bodyPr/>
        <a:lstStyle/>
        <a:p>
          <a:endParaRPr lang="en-US"/>
        </a:p>
      </dgm:t>
    </dgm:pt>
    <dgm:pt modelId="{FC1066AE-C08E-4EC5-844D-1ACF10BDBA67}" type="pres">
      <dgm:prSet presAssocID="{AF829645-0B70-44DA-ADD5-1C048FE2CC18}" presName="node" presStyleLbl="vennNode1" presStyleIdx="3" presStyleCnt="8">
        <dgm:presLayoutVars>
          <dgm:bulletEnabled val="1"/>
        </dgm:presLayoutVars>
      </dgm:prSet>
      <dgm:spPr/>
      <dgm:t>
        <a:bodyPr/>
        <a:lstStyle/>
        <a:p>
          <a:endParaRPr lang="en-US"/>
        </a:p>
      </dgm:t>
    </dgm:pt>
    <dgm:pt modelId="{77967A54-A3B7-44ED-860E-058FFCF64BA5}" type="pres">
      <dgm:prSet presAssocID="{9317BCA3-1AEB-4844-A356-AB62150BDFA4}" presName="node" presStyleLbl="vennNode1" presStyleIdx="4" presStyleCnt="8">
        <dgm:presLayoutVars>
          <dgm:bulletEnabled val="1"/>
        </dgm:presLayoutVars>
      </dgm:prSet>
      <dgm:spPr/>
      <dgm:t>
        <a:bodyPr/>
        <a:lstStyle/>
        <a:p>
          <a:endParaRPr lang="en-US"/>
        </a:p>
      </dgm:t>
    </dgm:pt>
    <dgm:pt modelId="{385AEAE9-64AE-412F-AEBA-CCA4187301F2}" type="pres">
      <dgm:prSet presAssocID="{403EDD24-9945-4871-B383-3C97D097913C}" presName="node" presStyleLbl="vennNode1" presStyleIdx="5" presStyleCnt="8">
        <dgm:presLayoutVars>
          <dgm:bulletEnabled val="1"/>
        </dgm:presLayoutVars>
      </dgm:prSet>
      <dgm:spPr/>
      <dgm:t>
        <a:bodyPr/>
        <a:lstStyle/>
        <a:p>
          <a:endParaRPr lang="en-US"/>
        </a:p>
      </dgm:t>
    </dgm:pt>
    <dgm:pt modelId="{CC66A58B-6D45-4555-99D2-D97F275787FB}" type="pres">
      <dgm:prSet presAssocID="{B410C5CC-3840-4360-AC3E-B0E4B8BC24A8}" presName="node" presStyleLbl="vennNode1" presStyleIdx="6" presStyleCnt="8">
        <dgm:presLayoutVars>
          <dgm:bulletEnabled val="1"/>
        </dgm:presLayoutVars>
      </dgm:prSet>
      <dgm:spPr/>
      <dgm:t>
        <a:bodyPr/>
        <a:lstStyle/>
        <a:p>
          <a:endParaRPr lang="en-US"/>
        </a:p>
      </dgm:t>
    </dgm:pt>
    <dgm:pt modelId="{5B18FFA5-49F8-4E3A-A6A1-87A10BDB2835}" type="pres">
      <dgm:prSet presAssocID="{4B2C05FD-D8F2-4655-A813-6BE4434D13D1}" presName="node" presStyleLbl="vennNode1" presStyleIdx="7" presStyleCnt="8">
        <dgm:presLayoutVars>
          <dgm:bulletEnabled val="1"/>
        </dgm:presLayoutVars>
      </dgm:prSet>
      <dgm:spPr/>
      <dgm:t>
        <a:bodyPr/>
        <a:lstStyle/>
        <a:p>
          <a:endParaRPr lang="en-US"/>
        </a:p>
      </dgm:t>
    </dgm:pt>
  </dgm:ptLst>
  <dgm:cxnLst>
    <dgm:cxn modelId="{1B04C0CE-4DD9-444E-84DB-6C92FB2C5BBF}" srcId="{06D48DBE-BA3F-4A0A-9C0A-43AF9D314493}" destId="{93FFBA2C-2973-465E-9F9C-F4E0AE995AFC}" srcOrd="1" destOrd="0" parTransId="{0FC0C0C8-22BB-47AE-BD28-363749FB0FCC}" sibTransId="{A07085B5-C2C0-40F2-AA0F-B6FE8B41CD24}"/>
    <dgm:cxn modelId="{BB2CC898-7FBF-4F65-8E96-EDA0537F4CBE}" type="presOf" srcId="{403EDD24-9945-4871-B383-3C97D097913C}" destId="{385AEAE9-64AE-412F-AEBA-CCA4187301F2}" srcOrd="0" destOrd="0" presId="urn:microsoft.com/office/officeart/2005/8/layout/radial3"/>
    <dgm:cxn modelId="{44EDD3A0-7B02-42E2-8CFB-77A5F4018244}" type="presOf" srcId="{AF829645-0B70-44DA-ADD5-1C048FE2CC18}" destId="{FC1066AE-C08E-4EC5-844D-1ACF10BDBA67}" srcOrd="0" destOrd="0" presId="urn:microsoft.com/office/officeart/2005/8/layout/radial3"/>
    <dgm:cxn modelId="{66BAD464-D0CE-4006-806C-520DF265DBEC}" srcId="{06D48DBE-BA3F-4A0A-9C0A-43AF9D314493}" destId="{403EDD24-9945-4871-B383-3C97D097913C}" srcOrd="4" destOrd="0" parTransId="{E9EF06CA-375D-49B9-A24E-1194D7951375}" sibTransId="{03661E22-4A5D-4E54-9322-C1E50B29A744}"/>
    <dgm:cxn modelId="{CFE73336-EAF9-4D21-BCD2-2C077ECCA360}" type="presOf" srcId="{93FFBA2C-2973-465E-9F9C-F4E0AE995AFC}" destId="{6C9C4418-E805-44AC-9650-E4C238BF6D41}" srcOrd="0" destOrd="0" presId="urn:microsoft.com/office/officeart/2005/8/layout/radial3"/>
    <dgm:cxn modelId="{D1D886F2-27EB-4B15-BCC6-BAD9C3DD44B6}" srcId="{06D48DBE-BA3F-4A0A-9C0A-43AF9D314493}" destId="{AF829645-0B70-44DA-ADD5-1C048FE2CC18}" srcOrd="2" destOrd="0" parTransId="{2E8367F3-82C3-402F-B26A-A14CFA29CB10}" sibTransId="{E7849B8E-302A-45A7-AA99-170DB2C63919}"/>
    <dgm:cxn modelId="{A4FAAAFE-4C1F-4A34-A9C6-892E7352EED5}" srcId="{06D48DBE-BA3F-4A0A-9C0A-43AF9D314493}" destId="{4F5A6E9D-284B-46AC-97F5-E1AB08945186}" srcOrd="0" destOrd="0" parTransId="{B43D5627-2B3D-4E5E-B553-BE28B1563182}" sibTransId="{D1371A50-2E42-4100-B78A-6D1B9B10656C}"/>
    <dgm:cxn modelId="{7197C7BF-7394-4166-AEC6-22157AED4317}" type="presOf" srcId="{4B2C05FD-D8F2-4655-A813-6BE4434D13D1}" destId="{5B18FFA5-49F8-4E3A-A6A1-87A10BDB2835}" srcOrd="0" destOrd="0" presId="urn:microsoft.com/office/officeart/2005/8/layout/radial3"/>
    <dgm:cxn modelId="{32AB030C-A135-4B9F-945F-4D427139FFD9}" type="presOf" srcId="{4F5A6E9D-284B-46AC-97F5-E1AB08945186}" destId="{AC8752C1-7316-4B6E-AF30-A46DC33E7B0D}" srcOrd="0" destOrd="0" presId="urn:microsoft.com/office/officeart/2005/8/layout/radial3"/>
    <dgm:cxn modelId="{7953C755-604E-49B3-ABA4-497215EB0040}" srcId="{C8E33A05-56D3-468E-924E-EC5A5F7733B5}" destId="{06D48DBE-BA3F-4A0A-9C0A-43AF9D314493}" srcOrd="0" destOrd="0" parTransId="{79318DCD-6745-4951-9BB9-12C989A37532}" sibTransId="{91CC41AC-AB87-4E38-ABAD-10C011F72404}"/>
    <dgm:cxn modelId="{D9D36CAA-1B5A-4D02-AB3D-1D5952F1B5FA}" srcId="{06D48DBE-BA3F-4A0A-9C0A-43AF9D314493}" destId="{4B2C05FD-D8F2-4655-A813-6BE4434D13D1}" srcOrd="6" destOrd="0" parTransId="{4393F846-C56B-46C0-A40C-AFCA573BB07D}" sibTransId="{8A9FF6DA-4E63-4E30-9BC9-A3E42B09C3C3}"/>
    <dgm:cxn modelId="{997B3820-6D3C-4F99-AF89-98AADA5F7555}" type="presOf" srcId="{B410C5CC-3840-4360-AC3E-B0E4B8BC24A8}" destId="{CC66A58B-6D45-4555-99D2-D97F275787FB}" srcOrd="0" destOrd="0" presId="urn:microsoft.com/office/officeart/2005/8/layout/radial3"/>
    <dgm:cxn modelId="{FD9DCC7E-C6DE-468A-8C15-7B20BD2F936C}" srcId="{06D48DBE-BA3F-4A0A-9C0A-43AF9D314493}" destId="{B410C5CC-3840-4360-AC3E-B0E4B8BC24A8}" srcOrd="5" destOrd="0" parTransId="{F6F3463C-1BE7-4E59-8C7B-E9AE46D392DA}" sibTransId="{B6BDADDE-5917-483D-818A-35EFFD0D2382}"/>
    <dgm:cxn modelId="{C126EE28-29A5-4962-87B1-33D997595B3A}" type="presOf" srcId="{9317BCA3-1AEB-4844-A356-AB62150BDFA4}" destId="{77967A54-A3B7-44ED-860E-058FFCF64BA5}" srcOrd="0" destOrd="0" presId="urn:microsoft.com/office/officeart/2005/8/layout/radial3"/>
    <dgm:cxn modelId="{43C778F3-346E-4B3E-88EB-F650E27BEAC6}" type="presOf" srcId="{C8E33A05-56D3-468E-924E-EC5A5F7733B5}" destId="{BF034914-376D-420F-9BBD-11710408A01B}" srcOrd="0" destOrd="0" presId="urn:microsoft.com/office/officeart/2005/8/layout/radial3"/>
    <dgm:cxn modelId="{86812434-CBF4-478D-B1C8-237CCACB6B9E}" type="presOf" srcId="{06D48DBE-BA3F-4A0A-9C0A-43AF9D314493}" destId="{347EBFF7-20F4-451F-9242-B30F3CB2C031}" srcOrd="0" destOrd="0" presId="urn:microsoft.com/office/officeart/2005/8/layout/radial3"/>
    <dgm:cxn modelId="{950E904D-B275-43A7-9EAB-C4D37993A882}" srcId="{06D48DBE-BA3F-4A0A-9C0A-43AF9D314493}" destId="{9317BCA3-1AEB-4844-A356-AB62150BDFA4}" srcOrd="3" destOrd="0" parTransId="{7206E39F-059D-4702-9207-75767A76C7ED}" sibTransId="{7E689912-B124-4F68-BDE4-861B3028AB27}"/>
    <dgm:cxn modelId="{E2EC8C92-DB28-47C5-A3C3-0D57DAD8239F}" type="presParOf" srcId="{BF034914-376D-420F-9BBD-11710408A01B}" destId="{F8C53843-7F4F-48F0-B7BF-32135A1BD5F8}" srcOrd="0" destOrd="0" presId="urn:microsoft.com/office/officeart/2005/8/layout/radial3"/>
    <dgm:cxn modelId="{668C8135-0089-4ACC-8948-DCF5645B16EF}" type="presParOf" srcId="{F8C53843-7F4F-48F0-B7BF-32135A1BD5F8}" destId="{347EBFF7-20F4-451F-9242-B30F3CB2C031}" srcOrd="0" destOrd="0" presId="urn:microsoft.com/office/officeart/2005/8/layout/radial3"/>
    <dgm:cxn modelId="{4A1031EC-AB0D-4B51-9CA8-2412B37B693A}" type="presParOf" srcId="{F8C53843-7F4F-48F0-B7BF-32135A1BD5F8}" destId="{AC8752C1-7316-4B6E-AF30-A46DC33E7B0D}" srcOrd="1" destOrd="0" presId="urn:microsoft.com/office/officeart/2005/8/layout/radial3"/>
    <dgm:cxn modelId="{38B82315-35F4-491B-9730-5B30F66F826A}" type="presParOf" srcId="{F8C53843-7F4F-48F0-B7BF-32135A1BD5F8}" destId="{6C9C4418-E805-44AC-9650-E4C238BF6D41}" srcOrd="2" destOrd="0" presId="urn:microsoft.com/office/officeart/2005/8/layout/radial3"/>
    <dgm:cxn modelId="{4F687893-D852-4B4A-9B3E-C653684F210C}" type="presParOf" srcId="{F8C53843-7F4F-48F0-B7BF-32135A1BD5F8}" destId="{FC1066AE-C08E-4EC5-844D-1ACF10BDBA67}" srcOrd="3" destOrd="0" presId="urn:microsoft.com/office/officeart/2005/8/layout/radial3"/>
    <dgm:cxn modelId="{AC2D61C9-97E7-4111-A314-C784CE743FF6}" type="presParOf" srcId="{F8C53843-7F4F-48F0-B7BF-32135A1BD5F8}" destId="{77967A54-A3B7-44ED-860E-058FFCF64BA5}" srcOrd="4" destOrd="0" presId="urn:microsoft.com/office/officeart/2005/8/layout/radial3"/>
    <dgm:cxn modelId="{63ED531C-6972-409F-A655-D7B89CE8F1DA}" type="presParOf" srcId="{F8C53843-7F4F-48F0-B7BF-32135A1BD5F8}" destId="{385AEAE9-64AE-412F-AEBA-CCA4187301F2}" srcOrd="5" destOrd="0" presId="urn:microsoft.com/office/officeart/2005/8/layout/radial3"/>
    <dgm:cxn modelId="{8C72ACCE-702A-47D7-BA54-92872D6A378A}" type="presParOf" srcId="{F8C53843-7F4F-48F0-B7BF-32135A1BD5F8}" destId="{CC66A58B-6D45-4555-99D2-D97F275787FB}" srcOrd="6" destOrd="0" presId="urn:microsoft.com/office/officeart/2005/8/layout/radial3"/>
    <dgm:cxn modelId="{41DBB156-B5C5-4DC1-8A9B-E755277CA86F}" type="presParOf" srcId="{F8C53843-7F4F-48F0-B7BF-32135A1BD5F8}" destId="{5B18FFA5-49F8-4E3A-A6A1-87A10BDB2835}" srcOrd="7"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EBFF7-20F4-451F-9242-B30F3CB2C031}">
      <dsp:nvSpPr>
        <dsp:cNvPr id="0" name=""/>
        <dsp:cNvSpPr/>
      </dsp:nvSpPr>
      <dsp:spPr>
        <a:xfrm>
          <a:off x="1492820" y="1204798"/>
          <a:ext cx="2881758" cy="2881758"/>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b="1" kern="1200" dirty="0"/>
            <a:t>Mitigation of Air Pollution</a:t>
          </a:r>
        </a:p>
      </dsp:txBody>
      <dsp:txXfrm>
        <a:off x="1914844" y="1626822"/>
        <a:ext cx="2037710" cy="2037710"/>
      </dsp:txXfrm>
    </dsp:sp>
    <dsp:sp modelId="{AC8752C1-7316-4B6E-AF30-A46DC33E7B0D}">
      <dsp:nvSpPr>
        <dsp:cNvPr id="0" name=""/>
        <dsp:cNvSpPr/>
      </dsp:nvSpPr>
      <dsp:spPr>
        <a:xfrm>
          <a:off x="2213260" y="47491"/>
          <a:ext cx="1440879" cy="1440879"/>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t>Sustainable Development</a:t>
          </a:r>
        </a:p>
      </dsp:txBody>
      <dsp:txXfrm>
        <a:off x="2424272" y="258503"/>
        <a:ext cx="1018855" cy="1018855"/>
      </dsp:txXfrm>
    </dsp:sp>
    <dsp:sp modelId="{6C9C4418-E805-44AC-9650-E4C238BF6D41}">
      <dsp:nvSpPr>
        <dsp:cNvPr id="0" name=""/>
        <dsp:cNvSpPr/>
      </dsp:nvSpPr>
      <dsp:spPr>
        <a:xfrm>
          <a:off x="3681341" y="754481"/>
          <a:ext cx="1440879" cy="1440879"/>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t>International Conventions and Treaties</a:t>
          </a:r>
        </a:p>
      </dsp:txBody>
      <dsp:txXfrm>
        <a:off x="3892353" y="965493"/>
        <a:ext cx="1018855" cy="1018855"/>
      </dsp:txXfrm>
    </dsp:sp>
    <dsp:sp modelId="{FC1066AE-C08E-4EC5-844D-1ACF10BDBA67}">
      <dsp:nvSpPr>
        <dsp:cNvPr id="0" name=""/>
        <dsp:cNvSpPr/>
      </dsp:nvSpPr>
      <dsp:spPr>
        <a:xfrm>
          <a:off x="4043927" y="2343075"/>
          <a:ext cx="1440879" cy="1440879"/>
        </a:xfrm>
        <a:prstGeom prst="ellipse">
          <a:avLst/>
        </a:prstGeom>
        <a:solidFill>
          <a:schemeClr val="accent5">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a:t>National and International funds, Eco-Conversion</a:t>
          </a:r>
        </a:p>
      </dsp:txBody>
      <dsp:txXfrm>
        <a:off x="4254939" y="2554087"/>
        <a:ext cx="1018855" cy="1018855"/>
      </dsp:txXfrm>
    </dsp:sp>
    <dsp:sp modelId="{77967A54-A3B7-44ED-860E-058FFCF64BA5}">
      <dsp:nvSpPr>
        <dsp:cNvPr id="0" name=""/>
        <dsp:cNvSpPr/>
      </dsp:nvSpPr>
      <dsp:spPr>
        <a:xfrm>
          <a:off x="3027984" y="3617029"/>
          <a:ext cx="1440879" cy="1440879"/>
        </a:xfrm>
        <a:prstGeom prst="ellipse">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t>New Technologies, Recycling</a:t>
          </a:r>
        </a:p>
      </dsp:txBody>
      <dsp:txXfrm>
        <a:off x="3238996" y="3828041"/>
        <a:ext cx="1018855" cy="1018855"/>
      </dsp:txXfrm>
    </dsp:sp>
    <dsp:sp modelId="{385AEAE9-64AE-412F-AEBA-CCA4187301F2}">
      <dsp:nvSpPr>
        <dsp:cNvPr id="0" name=""/>
        <dsp:cNvSpPr/>
      </dsp:nvSpPr>
      <dsp:spPr>
        <a:xfrm>
          <a:off x="1398536" y="3617029"/>
          <a:ext cx="1440879" cy="1440879"/>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t>Lower Combustion</a:t>
          </a:r>
        </a:p>
      </dsp:txBody>
      <dsp:txXfrm>
        <a:off x="1609548" y="3828041"/>
        <a:ext cx="1018855" cy="1018855"/>
      </dsp:txXfrm>
    </dsp:sp>
    <dsp:sp modelId="{CC66A58B-6D45-4555-99D2-D97F275787FB}">
      <dsp:nvSpPr>
        <dsp:cNvPr id="0" name=""/>
        <dsp:cNvSpPr/>
      </dsp:nvSpPr>
      <dsp:spPr>
        <a:xfrm>
          <a:off x="382592" y="2343075"/>
          <a:ext cx="1440879" cy="1440879"/>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t>Lower Transboundary Emissions</a:t>
          </a:r>
        </a:p>
      </dsp:txBody>
      <dsp:txXfrm>
        <a:off x="593604" y="2554087"/>
        <a:ext cx="1018855" cy="1018855"/>
      </dsp:txXfrm>
    </dsp:sp>
    <dsp:sp modelId="{5B18FFA5-49F8-4E3A-A6A1-87A10BDB2835}">
      <dsp:nvSpPr>
        <dsp:cNvPr id="0" name=""/>
        <dsp:cNvSpPr/>
      </dsp:nvSpPr>
      <dsp:spPr>
        <a:xfrm>
          <a:off x="745178" y="754481"/>
          <a:ext cx="1440879" cy="1440879"/>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1" kern="1200" dirty="0"/>
            <a:t>Lower Emissions</a:t>
          </a:r>
        </a:p>
      </dsp:txBody>
      <dsp:txXfrm>
        <a:off x="956190" y="965493"/>
        <a:ext cx="1018855" cy="101885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9DF06-6528-406E-9DA9-86EE97C2FDAC}" type="datetimeFigureOut">
              <a:rPr lang="en-US" smtClean="0"/>
              <a:pPr/>
              <a:t>1/27/2015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4073B4-0FB3-4646-B34D-C7C8AC357F86}" type="slidenum">
              <a:rPr lang="en-US" smtClean="0"/>
              <a:pPr/>
              <a:t>‹#›</a:t>
            </a:fld>
            <a:endParaRPr lang="en-US"/>
          </a:p>
        </p:txBody>
      </p:sp>
    </p:spTree>
    <p:extLst>
      <p:ext uri="{BB962C8B-B14F-4D97-AF65-F5344CB8AC3E}">
        <p14:creationId xmlns:p14="http://schemas.microsoft.com/office/powerpoint/2010/main" val="3431630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4073B4-0FB3-4646-B34D-C7C8AC357F86}"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Outdoor Air Pollution:</a:t>
            </a:r>
            <a:r>
              <a:rPr lang="en-US" sz="1200" kern="1200" dirty="0" smtClean="0">
                <a:solidFill>
                  <a:schemeClr val="tx1"/>
                </a:solidFill>
                <a:latin typeface="+mn-lt"/>
                <a:ea typeface="+mn-ea"/>
                <a:cs typeface="+mn-cs"/>
              </a:rPr>
              <a:t> Each year, hundreds of millions of tons of gases and particulates pour into the atmosphere. Most of this pollution results from the burning of fuel to power motor vehicles and to heat buildings. Some air pollution also comes from business and industrial processes. </a:t>
            </a:r>
          </a:p>
          <a:p>
            <a:r>
              <a:rPr lang="en-US" sz="1200" b="1" kern="1200" dirty="0" smtClean="0">
                <a:solidFill>
                  <a:schemeClr val="tx1"/>
                </a:solidFill>
                <a:latin typeface="+mn-lt"/>
                <a:ea typeface="+mn-ea"/>
                <a:cs typeface="+mn-cs"/>
              </a:rPr>
              <a:t>Indoor air pollution</a:t>
            </a:r>
            <a:r>
              <a:rPr lang="en-US" sz="1200" kern="1200" dirty="0" smtClean="0">
                <a:solidFill>
                  <a:schemeClr val="tx1"/>
                </a:solidFill>
                <a:latin typeface="+mn-lt"/>
                <a:ea typeface="+mn-ea"/>
                <a:cs typeface="+mn-cs"/>
              </a:rPr>
              <a:t> occurs when buildings with poorly designed ventilation systems trap pollutants inside.</a:t>
            </a:r>
            <a:endParaRPr lang="en-US" dirty="0"/>
          </a:p>
        </p:txBody>
      </p:sp>
      <p:sp>
        <p:nvSpPr>
          <p:cNvPr id="4" name="Slide Number Placeholder 3"/>
          <p:cNvSpPr>
            <a:spLocks noGrp="1"/>
          </p:cNvSpPr>
          <p:nvPr>
            <p:ph type="sldNum" sz="quarter" idx="10"/>
          </p:nvPr>
        </p:nvSpPr>
        <p:spPr/>
        <p:txBody>
          <a:bodyPr/>
          <a:lstStyle/>
          <a:p>
            <a:fld id="{BF4073B4-0FB3-4646-B34D-C7C8AC357F8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4073B4-0FB3-4646-B34D-C7C8AC357F8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4073B4-0FB3-4646-B34D-C7C8AC357F8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097A4E-7872-47BE-81A2-392501197FF8}"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97A4E-7872-47BE-81A2-392501197FF8}"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97A4E-7872-47BE-81A2-392501197FF8}"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097A4E-7872-47BE-81A2-392501197FF8}"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97A4E-7872-47BE-81A2-392501197FF8}" type="datetimeFigureOut">
              <a:rPr lang="en-US" smtClean="0"/>
              <a:pPr/>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097A4E-7872-47BE-81A2-392501197FF8}"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097A4E-7872-47BE-81A2-392501197FF8}" type="datetimeFigureOut">
              <a:rPr lang="en-US" smtClean="0"/>
              <a:pPr/>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097A4E-7872-47BE-81A2-392501197FF8}" type="datetimeFigureOut">
              <a:rPr lang="en-US" smtClean="0"/>
              <a:pPr/>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97A4E-7872-47BE-81A2-392501197FF8}" type="datetimeFigureOut">
              <a:rPr lang="en-US" smtClean="0"/>
              <a:pPr/>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97A4E-7872-47BE-81A2-392501197FF8}"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97A4E-7872-47BE-81A2-392501197FF8}" type="datetimeFigureOut">
              <a:rPr lang="en-US" smtClean="0"/>
              <a:pPr/>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5FDC9-4CA6-48C8-962B-2BE9089B68EE}" type="slidenum">
              <a:rPr lang="en-US" smtClean="0"/>
              <a:pPr/>
              <a:t>‹#›</a:t>
            </a:fld>
            <a:endParaRPr lang="en-US"/>
          </a:p>
        </p:txBody>
      </p:sp>
    </p:spTree>
  </p:cSld>
  <p:clrMapOvr>
    <a:masterClrMapping/>
  </p:clrMapOvr>
  <p:transition spd="slow">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97A4E-7872-47BE-81A2-392501197FF8}" type="datetimeFigureOut">
              <a:rPr lang="en-US" smtClean="0"/>
              <a:pPr/>
              <a:t>1/27/2015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5FDC9-4CA6-48C8-962B-2BE9089B68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normAutofit fontScale="90000"/>
          </a:bodyPr>
          <a:lstStyle/>
          <a:p>
            <a:r>
              <a:rPr lang="en-US" sz="7200" b="1" dirty="0" smtClean="0">
                <a:solidFill>
                  <a:srgbClr val="FFFF00"/>
                </a:solidFill>
              </a:rPr>
              <a:t>AIR </a:t>
            </a:r>
            <a:br>
              <a:rPr lang="en-US" sz="7200" b="1" dirty="0" smtClean="0">
                <a:solidFill>
                  <a:srgbClr val="FFFF00"/>
                </a:solidFill>
              </a:rPr>
            </a:br>
            <a:r>
              <a:rPr lang="en-US" sz="7200" b="1" dirty="0" smtClean="0">
                <a:solidFill>
                  <a:srgbClr val="FFFF00"/>
                </a:solidFill>
              </a:rPr>
              <a:t>POLLUTION</a:t>
            </a:r>
            <a:endParaRPr lang="en-US" sz="7200" b="1" dirty="0">
              <a:solidFill>
                <a:srgbClr val="FFFF00"/>
              </a:solidFill>
            </a:endParaRPr>
          </a:p>
        </p:txBody>
      </p:sp>
    </p:spTree>
  </p:cSld>
  <p:clrMapOvr>
    <a:masterClrMapping/>
  </p:clrMapOvr>
  <p:transition spd="slow">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IMPACTS</a:t>
            </a:r>
            <a:endParaRPr lang="en-US" b="1" dirty="0">
              <a:solidFill>
                <a:srgbClr val="FFFF00"/>
              </a:solidFill>
            </a:endParaRPr>
          </a:p>
        </p:txBody>
      </p:sp>
      <p:sp>
        <p:nvSpPr>
          <p:cNvPr id="4" name="Content Placeholder 3"/>
          <p:cNvSpPr>
            <a:spLocks noGrp="1"/>
          </p:cNvSpPr>
          <p:nvPr>
            <p:ph idx="1"/>
          </p:nvPr>
        </p:nvSpPr>
        <p:spPr/>
        <p:txBody>
          <a:bodyPr/>
          <a:lstStyle/>
          <a:p>
            <a:r>
              <a:rPr lang="en-US" dirty="0" smtClean="0">
                <a:solidFill>
                  <a:srgbClr val="FFFF00"/>
                </a:solidFill>
              </a:rPr>
              <a:t>Climate System</a:t>
            </a:r>
          </a:p>
          <a:p>
            <a:r>
              <a:rPr lang="en-US" dirty="0" smtClean="0">
                <a:solidFill>
                  <a:srgbClr val="FFFF00"/>
                </a:solidFill>
              </a:rPr>
              <a:t>Health</a:t>
            </a:r>
          </a:p>
          <a:p>
            <a:r>
              <a:rPr lang="en-US" dirty="0" smtClean="0">
                <a:solidFill>
                  <a:srgbClr val="FFFF00"/>
                </a:solidFill>
              </a:rPr>
              <a:t>Economy</a:t>
            </a:r>
          </a:p>
          <a:p>
            <a:r>
              <a:rPr lang="en-US" dirty="0" smtClean="0">
                <a:solidFill>
                  <a:srgbClr val="FFFF00"/>
                </a:solidFill>
              </a:rPr>
              <a:t>Environment</a:t>
            </a:r>
          </a:p>
          <a:p>
            <a:r>
              <a:rPr lang="en-US" dirty="0" smtClean="0">
                <a:solidFill>
                  <a:srgbClr val="FFFF00"/>
                </a:solidFill>
              </a:rPr>
              <a:t>Ecosystem</a:t>
            </a:r>
          </a:p>
          <a:p>
            <a:r>
              <a:rPr lang="en-US" dirty="0" smtClean="0">
                <a:solidFill>
                  <a:srgbClr val="FFFF00"/>
                </a:solidFill>
              </a:rPr>
              <a:t>Forestry</a:t>
            </a:r>
          </a:p>
          <a:p>
            <a:r>
              <a:rPr lang="en-US" dirty="0" smtClean="0">
                <a:solidFill>
                  <a:srgbClr val="FFFF00"/>
                </a:solidFill>
              </a:rPr>
              <a:t>Agriculture</a:t>
            </a:r>
            <a:endParaRPr lang="en-US" dirty="0">
              <a:solidFill>
                <a:srgbClr val="FFFF00"/>
              </a:solidFill>
            </a:endParaRPr>
          </a:p>
        </p:txBody>
      </p:sp>
      <p:pic>
        <p:nvPicPr>
          <p:cNvPr id="5" name="Picture 4" descr="airpollsamples.jpg"/>
          <p:cNvPicPr>
            <a:picLocks noChangeAspect="1"/>
          </p:cNvPicPr>
          <p:nvPr/>
        </p:nvPicPr>
        <p:blipFill>
          <a:blip r:embed="rId2" cstate="print"/>
          <a:stretch>
            <a:fillRect/>
          </a:stretch>
        </p:blipFill>
        <p:spPr>
          <a:xfrm>
            <a:off x="4038600" y="1371600"/>
            <a:ext cx="4191000" cy="4572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7"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0" fill="hold"/>
                                        <p:tgtEl>
                                          <p:spTgt spid="5"/>
                                        </p:tgtEl>
                                        <p:attrNameLst>
                                          <p:attrName>ppt_x</p:attrName>
                                        </p:attrNameLst>
                                      </p:cBhvr>
                                      <p:tavLst>
                                        <p:tav tm="0">
                                          <p:val>
                                            <p:strVal val="#ppt_x"/>
                                          </p:val>
                                        </p:tav>
                                        <p:tav tm="100000">
                                          <p:val>
                                            <p:strVal val="#ppt_x"/>
                                          </p:val>
                                        </p:tav>
                                      </p:tavLst>
                                    </p:anim>
                                    <p:anim calcmode="lin" valueType="num">
                                      <p:cBhvr additive="base">
                                        <p:cTn id="12" dur="3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0" presetClass="entr" presetSubtype="0" fill="hold" nodeType="clickEffect">
                                  <p:stCondLst>
                                    <p:cond delay="0"/>
                                  </p:stCondLst>
                                  <p:iterate type="lt">
                                    <p:tmPct val="10000"/>
                                  </p:iterate>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1"/>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0" presetClass="entr" presetSubtype="0" fill="hold" nodeType="clickEffect">
                                  <p:stCondLst>
                                    <p:cond delay="0"/>
                                  </p:stCondLst>
                                  <p:iterate type="lt">
                                    <p:tmPct val="10000"/>
                                  </p:iterate>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1"/>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0" presetClass="entr" presetSubtype="0" fill="hold" nodeType="clickEffect">
                                  <p:stCondLst>
                                    <p:cond delay="0"/>
                                  </p:stCondLst>
                                  <p:iterate type="lt">
                                    <p:tmPct val="10000"/>
                                  </p:iterate>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1000"/>
                                        <p:tgtEl>
                                          <p:spTgt spid="4">
                                            <p:txEl>
                                              <p:pRg st="2" end="2"/>
                                            </p:txEl>
                                          </p:spTgt>
                                        </p:tgtEl>
                                      </p:cBhvr>
                                    </p:animEffect>
                                    <p:anim calcmode="lin" valueType="num">
                                      <p:cBhvr>
                                        <p:cTn id="32" dur="1000" fill="hold"/>
                                        <p:tgtEl>
                                          <p:spTgt spid="4">
                                            <p:txEl>
                                              <p:pRg st="2" end="2"/>
                                            </p:txEl>
                                          </p:spTgt>
                                        </p:tgtEl>
                                        <p:attrNameLst>
                                          <p:attrName>ppt_x</p:attrName>
                                        </p:attrNameLst>
                                      </p:cBhvr>
                                      <p:tavLst>
                                        <p:tav tm="0">
                                          <p:val>
                                            <p:strVal val="#ppt_x-.1"/>
                                          </p:val>
                                        </p:tav>
                                        <p:tav tm="100000">
                                          <p:val>
                                            <p:strVal val="#ppt_x"/>
                                          </p:val>
                                        </p:tav>
                                      </p:tavLst>
                                    </p:anim>
                                    <p:anim calcmode="lin" valueType="num">
                                      <p:cBhvr>
                                        <p:cTn id="33" dur="1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0" presetClass="entr" presetSubtype="0" fill="hold" nodeType="clickEffect">
                                  <p:stCondLst>
                                    <p:cond delay="0"/>
                                  </p:stCondLst>
                                  <p:iterate type="lt">
                                    <p:tmPct val="10000"/>
                                  </p:iterate>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1000"/>
                                        <p:tgtEl>
                                          <p:spTgt spid="4">
                                            <p:txEl>
                                              <p:pRg st="3" end="3"/>
                                            </p:txEl>
                                          </p:spTgt>
                                        </p:tgtEl>
                                      </p:cBhvr>
                                    </p:animEffect>
                                    <p:anim calcmode="lin" valueType="num">
                                      <p:cBhvr>
                                        <p:cTn id="39" dur="1000" fill="hold"/>
                                        <p:tgtEl>
                                          <p:spTgt spid="4">
                                            <p:txEl>
                                              <p:pRg st="3" end="3"/>
                                            </p:txEl>
                                          </p:spTgt>
                                        </p:tgtEl>
                                        <p:attrNameLst>
                                          <p:attrName>ppt_x</p:attrName>
                                        </p:attrNameLst>
                                      </p:cBhvr>
                                      <p:tavLst>
                                        <p:tav tm="0">
                                          <p:val>
                                            <p:strVal val="#ppt_x-.1"/>
                                          </p:val>
                                        </p:tav>
                                        <p:tav tm="100000">
                                          <p:val>
                                            <p:strVal val="#ppt_x"/>
                                          </p:val>
                                        </p:tav>
                                      </p:tavLst>
                                    </p:anim>
                                    <p:anim calcmode="lin" valueType="num">
                                      <p:cBhvr>
                                        <p:cTn id="40" dur="1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0" presetClass="entr" presetSubtype="0" fill="hold" nodeType="clickEffect">
                                  <p:stCondLst>
                                    <p:cond delay="0"/>
                                  </p:stCondLst>
                                  <p:iterate type="lt">
                                    <p:tmPct val="10000"/>
                                  </p:iterate>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1000"/>
                                        <p:tgtEl>
                                          <p:spTgt spid="4">
                                            <p:txEl>
                                              <p:pRg st="4" end="4"/>
                                            </p:txEl>
                                          </p:spTgt>
                                        </p:tgtEl>
                                      </p:cBhvr>
                                    </p:animEffect>
                                    <p:anim calcmode="lin" valueType="num">
                                      <p:cBhvr>
                                        <p:cTn id="46" dur="1000" fill="hold"/>
                                        <p:tgtEl>
                                          <p:spTgt spid="4">
                                            <p:txEl>
                                              <p:pRg st="4" end="4"/>
                                            </p:txEl>
                                          </p:spTgt>
                                        </p:tgtEl>
                                        <p:attrNameLst>
                                          <p:attrName>ppt_x</p:attrName>
                                        </p:attrNameLst>
                                      </p:cBhvr>
                                      <p:tavLst>
                                        <p:tav tm="0">
                                          <p:val>
                                            <p:strVal val="#ppt_x-.1"/>
                                          </p:val>
                                        </p:tav>
                                        <p:tav tm="100000">
                                          <p:val>
                                            <p:strVal val="#ppt_x"/>
                                          </p:val>
                                        </p:tav>
                                      </p:tavLst>
                                    </p:anim>
                                    <p:anim calcmode="lin" valueType="num">
                                      <p:cBhvr>
                                        <p:cTn id="47" dur="10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0" presetClass="entr" presetSubtype="0" fill="hold" nodeType="clickEffect">
                                  <p:stCondLst>
                                    <p:cond delay="0"/>
                                  </p:stCondLst>
                                  <p:iterate type="lt">
                                    <p:tmPct val="10000"/>
                                  </p:iterate>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1000"/>
                                        <p:tgtEl>
                                          <p:spTgt spid="4">
                                            <p:txEl>
                                              <p:pRg st="5" end="5"/>
                                            </p:txEl>
                                          </p:spTgt>
                                        </p:tgtEl>
                                      </p:cBhvr>
                                    </p:animEffect>
                                    <p:anim calcmode="lin" valueType="num">
                                      <p:cBhvr>
                                        <p:cTn id="53" dur="1000" fill="hold"/>
                                        <p:tgtEl>
                                          <p:spTgt spid="4">
                                            <p:txEl>
                                              <p:pRg st="5" end="5"/>
                                            </p:txEl>
                                          </p:spTgt>
                                        </p:tgtEl>
                                        <p:attrNameLst>
                                          <p:attrName>ppt_x</p:attrName>
                                        </p:attrNameLst>
                                      </p:cBhvr>
                                      <p:tavLst>
                                        <p:tav tm="0">
                                          <p:val>
                                            <p:strVal val="#ppt_x-.1"/>
                                          </p:val>
                                        </p:tav>
                                        <p:tav tm="100000">
                                          <p:val>
                                            <p:strVal val="#ppt_x"/>
                                          </p:val>
                                        </p:tav>
                                      </p:tavLst>
                                    </p:anim>
                                    <p:anim calcmode="lin" valueType="num">
                                      <p:cBhvr>
                                        <p:cTn id="54" dur="10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0" presetClass="entr" presetSubtype="0" fill="hold" nodeType="clickEffect">
                                  <p:stCondLst>
                                    <p:cond delay="0"/>
                                  </p:stCondLst>
                                  <p:iterate type="lt">
                                    <p:tmPct val="10000"/>
                                  </p:iterate>
                                  <p:childTnLst>
                                    <p:set>
                                      <p:cBhvr>
                                        <p:cTn id="58" dur="1" fill="hold">
                                          <p:stCondLst>
                                            <p:cond delay="0"/>
                                          </p:stCondLst>
                                        </p:cTn>
                                        <p:tgtEl>
                                          <p:spTgt spid="4">
                                            <p:txEl>
                                              <p:pRg st="6" end="6"/>
                                            </p:txEl>
                                          </p:spTgt>
                                        </p:tgtEl>
                                        <p:attrNameLst>
                                          <p:attrName>style.visibility</p:attrName>
                                        </p:attrNameLst>
                                      </p:cBhvr>
                                      <p:to>
                                        <p:strVal val="visible"/>
                                      </p:to>
                                    </p:set>
                                    <p:animEffect transition="in" filter="fade">
                                      <p:cBhvr>
                                        <p:cTn id="59" dur="1000"/>
                                        <p:tgtEl>
                                          <p:spTgt spid="4">
                                            <p:txEl>
                                              <p:pRg st="6" end="6"/>
                                            </p:txEl>
                                          </p:spTgt>
                                        </p:tgtEl>
                                      </p:cBhvr>
                                    </p:animEffect>
                                    <p:anim calcmode="lin" valueType="num">
                                      <p:cBhvr>
                                        <p:cTn id="60" dur="1000" fill="hold"/>
                                        <p:tgtEl>
                                          <p:spTgt spid="4">
                                            <p:txEl>
                                              <p:pRg st="6" end="6"/>
                                            </p:txEl>
                                          </p:spTgt>
                                        </p:tgtEl>
                                        <p:attrNameLst>
                                          <p:attrName>ppt_x</p:attrName>
                                        </p:attrNameLst>
                                      </p:cBhvr>
                                      <p:tavLst>
                                        <p:tav tm="0">
                                          <p:val>
                                            <p:strVal val="#ppt_x-.1"/>
                                          </p:val>
                                        </p:tav>
                                        <p:tav tm="100000">
                                          <p:val>
                                            <p:strVal val="#ppt_x"/>
                                          </p:val>
                                        </p:tav>
                                      </p:tavLst>
                                    </p:anim>
                                    <p:anim calcmode="lin" valueType="num">
                                      <p:cBhvr>
                                        <p:cTn id="61" dur="10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smtClean="0">
                <a:solidFill>
                  <a:srgbClr val="FFFF00"/>
                </a:solidFill>
              </a:rPr>
              <a:t>MITIGATIONS</a:t>
            </a:r>
            <a:endParaRPr lang="en-US" b="1" dirty="0">
              <a:solidFill>
                <a:srgbClr val="FFFF00"/>
              </a:solidFill>
            </a:endParaRPr>
          </a:p>
        </p:txBody>
      </p:sp>
      <p:graphicFrame>
        <p:nvGraphicFramePr>
          <p:cNvPr id="4" name="Content Placeholder 3"/>
          <p:cNvGraphicFramePr>
            <a:graphicFrameLocks noGrp="1"/>
          </p:cNvGraphicFramePr>
          <p:nvPr>
            <p:ph idx="1"/>
          </p:nvPr>
        </p:nvGraphicFramePr>
        <p:xfrm>
          <a:off x="1752600" y="1219200"/>
          <a:ext cx="5867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3"/>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14400"/>
          </a:xfrm>
        </p:spPr>
        <p:txBody>
          <a:bodyPr>
            <a:noAutofit/>
          </a:bodyPr>
          <a:lstStyle/>
          <a:p>
            <a:r>
              <a:rPr lang="en-US" sz="3600" b="1" dirty="0" smtClean="0">
                <a:solidFill>
                  <a:srgbClr val="FFFF00"/>
                </a:solidFill>
              </a:rPr>
              <a:t/>
            </a:r>
            <a:br>
              <a:rPr lang="en-US" sz="3600" b="1" dirty="0" smtClean="0">
                <a:solidFill>
                  <a:srgbClr val="FFFF00"/>
                </a:solidFill>
              </a:rPr>
            </a:br>
            <a:r>
              <a:rPr lang="en-US" sz="3600" b="1" dirty="0" smtClean="0">
                <a:solidFill>
                  <a:srgbClr val="FFFF00"/>
                </a:solidFill>
              </a:rPr>
              <a:t>CONCLUSION AND RECOMMENDATION</a:t>
            </a:r>
            <a:r>
              <a:rPr lang="en-US" sz="3600" b="1" dirty="0" smtClean="0"/>
              <a:t>S</a:t>
            </a:r>
            <a:r>
              <a:rPr lang="en-US" sz="3600" dirty="0"/>
              <a:t/>
            </a:r>
            <a:br>
              <a:rPr lang="en-US" sz="3600" dirty="0"/>
            </a:br>
            <a:endParaRPr lang="en-US" sz="3600" dirty="0"/>
          </a:p>
        </p:txBody>
      </p:sp>
      <p:sp>
        <p:nvSpPr>
          <p:cNvPr id="3" name="Content Placeholder 2"/>
          <p:cNvSpPr>
            <a:spLocks noGrp="1"/>
          </p:cNvSpPr>
          <p:nvPr>
            <p:ph idx="1"/>
          </p:nvPr>
        </p:nvSpPr>
        <p:spPr>
          <a:xfrm>
            <a:off x="457200" y="1524000"/>
            <a:ext cx="8229600" cy="4525963"/>
          </a:xfrm>
        </p:spPr>
        <p:txBody>
          <a:bodyPr>
            <a:normAutofit/>
          </a:bodyPr>
          <a:lstStyle/>
          <a:p>
            <a:r>
              <a:rPr lang="en-US" dirty="0">
                <a:solidFill>
                  <a:srgbClr val="FFFF00"/>
                </a:solidFill>
              </a:rPr>
              <a:t> Air pollution has long been a serious problem in the </a:t>
            </a:r>
            <a:r>
              <a:rPr lang="en-US" dirty="0" smtClean="0">
                <a:solidFill>
                  <a:srgbClr val="FFFF00"/>
                </a:solidFill>
              </a:rPr>
              <a:t>world.</a:t>
            </a:r>
          </a:p>
          <a:p>
            <a:r>
              <a:rPr lang="en-US" dirty="0" smtClean="0">
                <a:solidFill>
                  <a:srgbClr val="FFFF00"/>
                </a:solidFill>
              </a:rPr>
              <a:t> Without air, Earth would be unable to sustain life. </a:t>
            </a:r>
          </a:p>
          <a:p>
            <a:r>
              <a:rPr lang="en-US" dirty="0" smtClean="0">
                <a:solidFill>
                  <a:srgbClr val="FFFF00"/>
                </a:solidFill>
              </a:rPr>
              <a:t>Spread the Word.</a:t>
            </a:r>
            <a:endParaRPr lang="en-US" dirty="0"/>
          </a:p>
          <a:p>
            <a:endParaRPr lang="en-US" dirty="0">
              <a:solidFill>
                <a:srgbClr val="FFFF00"/>
              </a:solidFill>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nodeType="click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0" presetClass="entr" presetSubtype="0" fill="hold" nodeType="clickEffect">
                                  <p:stCondLst>
                                    <p:cond delay="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0" presetClass="entr" presetSubtype="0" fill="hold" nodeType="click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0" presetClass="entr" presetSubtype="0" fill="hold" nodeType="clickEffect">
                                  <p:stCondLst>
                                    <p:cond delay="0"/>
                                  </p:stCondLst>
                                  <p:iterate type="lt">
                                    <p:tmPct val="10000"/>
                                  </p:iterate>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1000"/>
                                        <p:tgtEl>
                                          <p:spTgt spid="3">
                                            <p:txEl>
                                              <p:pRg st="0" end="0"/>
                                            </p:txEl>
                                          </p:spTgt>
                                        </p:tgtEl>
                                      </p:cBhvr>
                                    </p:animEffect>
                                    <p:anim calcmode="lin" valueType="num">
                                      <p:cBhvr>
                                        <p:cTn id="33" dur="10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34"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0" presetClass="entr" presetSubtype="0" fill="hold" nodeType="clickEffect">
                                  <p:stCondLst>
                                    <p:cond delay="0"/>
                                  </p:stCondLst>
                                  <p:iterate type="lt">
                                    <p:tmPct val="10000"/>
                                  </p:iterate>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1000"/>
                                        <p:tgtEl>
                                          <p:spTgt spid="3">
                                            <p:txEl>
                                              <p:pRg st="1" end="1"/>
                                            </p:txEl>
                                          </p:spTgt>
                                        </p:tgtEl>
                                      </p:cBhvr>
                                    </p:animEffect>
                                    <p:anim calcmode="lin" valueType="num">
                                      <p:cBhvr>
                                        <p:cTn id="40"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41"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0" presetClass="entr" presetSubtype="0" fill="hold" nodeType="clickEffect">
                                  <p:stCondLst>
                                    <p:cond delay="0"/>
                                  </p:stCondLst>
                                  <p:iterate type="lt">
                                    <p:tmPct val="10000"/>
                                  </p:iterate>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1000"/>
                                        <p:tgtEl>
                                          <p:spTgt spid="3">
                                            <p:txEl>
                                              <p:pRg st="2" end="2"/>
                                            </p:txEl>
                                          </p:spTgt>
                                        </p:tgtEl>
                                      </p:cBhvr>
                                    </p:animEffect>
                                    <p:anim calcmode="lin" valueType="num">
                                      <p:cBhvr>
                                        <p:cTn id="47"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48"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solidFill>
                  <a:srgbClr val="FFFF00"/>
                </a:solidFill>
              </a:rPr>
              <a:t>DEFINITION</a:t>
            </a:r>
            <a:endParaRPr lang="en-US" b="1" dirty="0">
              <a:solidFill>
                <a:srgbClr val="FFFF00"/>
              </a:solidFill>
            </a:endParaRPr>
          </a:p>
        </p:txBody>
      </p:sp>
      <p:sp>
        <p:nvSpPr>
          <p:cNvPr id="3" name="Content Placeholder 2"/>
          <p:cNvSpPr>
            <a:spLocks noGrp="1"/>
          </p:cNvSpPr>
          <p:nvPr>
            <p:ph idx="1"/>
          </p:nvPr>
        </p:nvSpPr>
        <p:spPr/>
        <p:txBody>
          <a:bodyPr>
            <a:normAutofit/>
          </a:bodyPr>
          <a:lstStyle/>
          <a:p>
            <a:pPr>
              <a:buNone/>
            </a:pPr>
            <a:endParaRPr lang="en-US" dirty="0"/>
          </a:p>
          <a:p>
            <a:endParaRPr lang="en-US" dirty="0">
              <a:solidFill>
                <a:srgbClr val="FFFF00"/>
              </a:solidFill>
            </a:endParaRPr>
          </a:p>
        </p:txBody>
      </p:sp>
      <p:sp>
        <p:nvSpPr>
          <p:cNvPr id="4" name="TextBox 3"/>
          <p:cNvSpPr txBox="1"/>
          <p:nvPr/>
        </p:nvSpPr>
        <p:spPr>
          <a:xfrm>
            <a:off x="1066800" y="1447800"/>
            <a:ext cx="7086600" cy="4278094"/>
          </a:xfrm>
          <a:prstGeom prst="rect">
            <a:avLst/>
          </a:prstGeom>
          <a:noFill/>
        </p:spPr>
        <p:txBody>
          <a:bodyPr wrap="square" rtlCol="0">
            <a:spAutoFit/>
          </a:bodyPr>
          <a:lstStyle/>
          <a:p>
            <a:pPr lvl="1">
              <a:buFont typeface="Wingdings" pitchFamily="2" charset="2"/>
              <a:buChar char="q"/>
            </a:pPr>
            <a:r>
              <a:rPr lang="en-US" sz="3200" dirty="0">
                <a:solidFill>
                  <a:srgbClr val="FFFF00"/>
                </a:solidFill>
              </a:rPr>
              <a:t> </a:t>
            </a:r>
            <a:r>
              <a:rPr lang="en-US" sz="3200" dirty="0" smtClean="0">
                <a:solidFill>
                  <a:srgbClr val="FFFF00"/>
                </a:solidFill>
              </a:rPr>
              <a:t>occurs when the air contains gases, dust, fumes or odor in harmful amounts.</a:t>
            </a:r>
          </a:p>
          <a:p>
            <a:pPr lvl="1"/>
            <a:endParaRPr lang="en-US" sz="3200" dirty="0">
              <a:solidFill>
                <a:srgbClr val="FFFF00"/>
              </a:solidFill>
            </a:endParaRPr>
          </a:p>
          <a:p>
            <a:pPr lvl="1">
              <a:buFont typeface="Wingdings" pitchFamily="2" charset="2"/>
              <a:buChar char="q"/>
            </a:pPr>
            <a:r>
              <a:rPr lang="en-US" sz="3200" dirty="0" smtClean="0">
                <a:solidFill>
                  <a:srgbClr val="FFFF00"/>
                </a:solidFill>
              </a:rPr>
              <a:t> it is when concentrated </a:t>
            </a:r>
            <a:r>
              <a:rPr lang="en-US" sz="3200" dirty="0">
                <a:solidFill>
                  <a:srgbClr val="FFFF00"/>
                </a:solidFill>
              </a:rPr>
              <a:t>gases exceed safe </a:t>
            </a:r>
            <a:r>
              <a:rPr lang="en-US" sz="3200" dirty="0" smtClean="0">
                <a:solidFill>
                  <a:srgbClr val="FFFF00"/>
                </a:solidFill>
              </a:rPr>
              <a:t>limits.</a:t>
            </a:r>
          </a:p>
          <a:p>
            <a:pPr lvl="1">
              <a:buFont typeface="Arial" pitchFamily="34" charset="0"/>
              <a:buChar char="•"/>
            </a:pPr>
            <a:endParaRPr lang="en-US" sz="4000" dirty="0">
              <a:solidFill>
                <a:srgbClr val="FFFF00"/>
              </a:solidFill>
            </a:endParaRPr>
          </a:p>
          <a:p>
            <a:pPr lvl="1"/>
            <a:endParaRPr lang="en-US" sz="4000" dirty="0">
              <a:solidFill>
                <a:srgbClr val="FFFF00"/>
              </a:solidFill>
            </a:endParaRPr>
          </a:p>
        </p:txBody>
      </p:sp>
      <p:pic>
        <p:nvPicPr>
          <p:cNvPr id="6" name="Picture 5" descr="air_pollution2.jpg"/>
          <p:cNvPicPr>
            <a:picLocks noChangeAspect="1"/>
          </p:cNvPicPr>
          <p:nvPr/>
        </p:nvPicPr>
        <p:blipFill>
          <a:blip r:embed="rId3" cstate="print"/>
          <a:stretch>
            <a:fillRect/>
          </a:stretch>
        </p:blipFill>
        <p:spPr>
          <a:xfrm>
            <a:off x="0" y="4876800"/>
            <a:ext cx="2971800" cy="1981200"/>
          </a:xfrm>
          <a:prstGeom prst="rect">
            <a:avLst/>
          </a:prstGeom>
        </p:spPr>
      </p:pic>
      <p:pic>
        <p:nvPicPr>
          <p:cNvPr id="7" name="Picture 6" descr="air_pollution6.jpg"/>
          <p:cNvPicPr>
            <a:picLocks noChangeAspect="1"/>
          </p:cNvPicPr>
          <p:nvPr/>
        </p:nvPicPr>
        <p:blipFill>
          <a:blip r:embed="rId4" cstate="print"/>
          <a:stretch>
            <a:fillRect/>
          </a:stretch>
        </p:blipFill>
        <p:spPr>
          <a:xfrm>
            <a:off x="2971800" y="4876800"/>
            <a:ext cx="2971800" cy="1981200"/>
          </a:xfrm>
          <a:prstGeom prst="rect">
            <a:avLst/>
          </a:prstGeom>
        </p:spPr>
      </p:pic>
      <p:pic>
        <p:nvPicPr>
          <p:cNvPr id="8" name="Picture 7" descr="cmimg_12722.jpg"/>
          <p:cNvPicPr>
            <a:picLocks noChangeAspect="1"/>
          </p:cNvPicPr>
          <p:nvPr/>
        </p:nvPicPr>
        <p:blipFill>
          <a:blip r:embed="rId5" cstate="print"/>
          <a:stretch>
            <a:fillRect/>
          </a:stretch>
        </p:blipFill>
        <p:spPr>
          <a:xfrm>
            <a:off x="5943600" y="4876800"/>
            <a:ext cx="3200400" cy="1981200"/>
          </a:xfrm>
          <a:prstGeom prst="rect">
            <a:avLst/>
          </a:prstGeom>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3" nodeType="clickEffect">
                                  <p:stCondLst>
                                    <p:cond delay="0"/>
                                  </p:stCondLst>
                                  <p:childTnLst>
                                    <p:animRot by="21600000">
                                      <p:cBhvr>
                                        <p:cTn id="6" dur="500" fill="hold"/>
                                        <p:tgtEl>
                                          <p:spTgt spid="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7"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strVal val="#ppt_w+.3"/>
                                          </p:val>
                                        </p:tav>
                                        <p:tav tm="100000">
                                          <p:val>
                                            <p:strVal val="#ppt_w"/>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animEffect transition="in" filter="fade">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0" presetClass="entr" presetSubtype="0" decel="10000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strVal val="#ppt_w+.3"/>
                                          </p:val>
                                        </p:tav>
                                        <p:tav tm="100000">
                                          <p:val>
                                            <p:strVal val="#ppt_w"/>
                                          </p:val>
                                        </p:tav>
                                      </p:tavLst>
                                    </p:anim>
                                    <p:anim calcmode="lin" valueType="num">
                                      <p:cBhvr>
                                        <p:cTn id="31" dur="1000" fill="hold"/>
                                        <p:tgtEl>
                                          <p:spTgt spid="7"/>
                                        </p:tgtEl>
                                        <p:attrNameLst>
                                          <p:attrName>ppt_h</p:attrName>
                                        </p:attrNameLst>
                                      </p:cBhvr>
                                      <p:tavLst>
                                        <p:tav tm="0">
                                          <p:val>
                                            <p:strVal val="#ppt_h"/>
                                          </p:val>
                                        </p:tav>
                                        <p:tav tm="100000">
                                          <p:val>
                                            <p:strVal val="#ppt_h"/>
                                          </p:val>
                                        </p:tav>
                                      </p:tavLst>
                                    </p:anim>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0" presetClass="entr" presetSubtype="0" decel="10000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strVal val="#ppt_w+.3"/>
                                          </p:val>
                                        </p:tav>
                                        <p:tav tm="100000">
                                          <p:val>
                                            <p:strVal val="#ppt_w"/>
                                          </p:val>
                                        </p:tav>
                                      </p:tavLst>
                                    </p:anim>
                                    <p:anim calcmode="lin" valueType="num">
                                      <p:cBhvr>
                                        <p:cTn id="38" dur="1000" fill="hold"/>
                                        <p:tgtEl>
                                          <p:spTgt spid="8"/>
                                        </p:tgtEl>
                                        <p:attrNameLst>
                                          <p:attrName>ppt_h</p:attrName>
                                        </p:attrNameLst>
                                      </p:cBhvr>
                                      <p:tavLst>
                                        <p:tav tm="0">
                                          <p:val>
                                            <p:strVal val="#ppt_h"/>
                                          </p:val>
                                        </p:tav>
                                        <p:tav tm="100000">
                                          <p:val>
                                            <p:strVal val="#ppt_h"/>
                                          </p:val>
                                        </p:tav>
                                      </p:tavLst>
                                    </p:anim>
                                    <p:animEffect transition="in" filter="fade">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6"/>
                                        </p:tgtEl>
                                      </p:cBhvr>
                                    </p:animEffect>
                                    <p:animScale>
                                      <p:cBhvr>
                                        <p:cTn id="44" dur="250" autoRev="1" fill="hold"/>
                                        <p:tgtEl>
                                          <p:spTgt spid="6"/>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nodeType="clickEffect">
                                  <p:stCondLst>
                                    <p:cond delay="0"/>
                                  </p:stCondLst>
                                  <p:childTnLst>
                                    <p:animEffect transition="out" filter="fade">
                                      <p:cBhvr>
                                        <p:cTn id="48" dur="500" tmFilter="0, 0; .2, .5; .8, .5; 1, 0"/>
                                        <p:tgtEl>
                                          <p:spTgt spid="7"/>
                                        </p:tgtEl>
                                      </p:cBhvr>
                                    </p:animEffect>
                                    <p:animScale>
                                      <p:cBhvr>
                                        <p:cTn id="49" dur="250" autoRev="1" fill="hold"/>
                                        <p:tgtEl>
                                          <p:spTgt spid="7"/>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6" presetClass="emph" presetSubtype="0" fill="hold" nodeType="clickEffect">
                                  <p:stCondLst>
                                    <p:cond delay="0"/>
                                  </p:stCondLst>
                                  <p:childTnLst>
                                    <p:animEffect transition="out" filter="fade">
                                      <p:cBhvr>
                                        <p:cTn id="53" dur="500" tmFilter="0, 0; .2, .5; .8, .5; 1, 0"/>
                                        <p:tgtEl>
                                          <p:spTgt spid="8"/>
                                        </p:tgtEl>
                                      </p:cBhvr>
                                    </p:animEffect>
                                    <p:animScale>
                                      <p:cBhvr>
                                        <p:cTn id="54"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TYPES OF AIR POLLUTION</a:t>
            </a:r>
            <a:endParaRPr lang="en-US" b="1" dirty="0">
              <a:solidFill>
                <a:srgbClr val="FFFF00"/>
              </a:solidFill>
            </a:endParaRPr>
          </a:p>
        </p:txBody>
      </p:sp>
      <p:sp>
        <p:nvSpPr>
          <p:cNvPr id="3" name="Content Placeholder 2"/>
          <p:cNvSpPr>
            <a:spLocks noGrp="1"/>
          </p:cNvSpPr>
          <p:nvPr>
            <p:ph idx="1"/>
          </p:nvPr>
        </p:nvSpPr>
        <p:spPr/>
        <p:txBody>
          <a:bodyPr>
            <a:normAutofit/>
          </a:bodyPr>
          <a:lstStyle/>
          <a:p>
            <a:endParaRPr lang="en-US" sz="4000" dirty="0" smtClean="0">
              <a:solidFill>
                <a:srgbClr val="FFFF00"/>
              </a:solidFill>
            </a:endParaRPr>
          </a:p>
          <a:p>
            <a:r>
              <a:rPr lang="en-US" sz="4000" dirty="0" smtClean="0">
                <a:solidFill>
                  <a:srgbClr val="FFFF00"/>
                </a:solidFill>
              </a:rPr>
              <a:t>Outdoor Air Pollution</a:t>
            </a:r>
          </a:p>
          <a:p>
            <a:pPr lvl="2">
              <a:buFont typeface="Courier New" pitchFamily="49" charset="0"/>
              <a:buChar char="o"/>
            </a:pPr>
            <a:r>
              <a:rPr lang="en-US" dirty="0" smtClean="0">
                <a:solidFill>
                  <a:srgbClr val="FFFF00"/>
                </a:solidFill>
              </a:rPr>
              <a:t>Smog</a:t>
            </a:r>
          </a:p>
          <a:p>
            <a:pPr lvl="2">
              <a:buFont typeface="Courier New" pitchFamily="49" charset="0"/>
              <a:buChar char="o"/>
            </a:pPr>
            <a:r>
              <a:rPr lang="en-US" dirty="0" smtClean="0">
                <a:solidFill>
                  <a:srgbClr val="FFFF00"/>
                </a:solidFill>
              </a:rPr>
              <a:t>Particulates</a:t>
            </a:r>
          </a:p>
          <a:p>
            <a:pPr lvl="2">
              <a:buFont typeface="Courier New" pitchFamily="49" charset="0"/>
              <a:buChar char="o"/>
            </a:pPr>
            <a:r>
              <a:rPr lang="en-US" dirty="0" smtClean="0">
                <a:solidFill>
                  <a:srgbClr val="FFFF00"/>
                </a:solidFill>
              </a:rPr>
              <a:t>Acid Rain</a:t>
            </a:r>
          </a:p>
          <a:p>
            <a:pPr lvl="2">
              <a:buFont typeface="Courier New" pitchFamily="49" charset="0"/>
              <a:buChar char="o"/>
            </a:pPr>
            <a:r>
              <a:rPr lang="en-US" dirty="0" smtClean="0">
                <a:solidFill>
                  <a:srgbClr val="FFFF00"/>
                </a:solidFill>
              </a:rPr>
              <a:t>Greenhouse Gases</a:t>
            </a:r>
            <a:endParaRPr lang="en-US" dirty="0">
              <a:solidFill>
                <a:srgbClr val="FFFF00"/>
              </a:solidFill>
            </a:endParaRPr>
          </a:p>
          <a:p>
            <a:r>
              <a:rPr lang="en-US" sz="4000" dirty="0" smtClean="0">
                <a:solidFill>
                  <a:srgbClr val="FFFF00"/>
                </a:solidFill>
              </a:rPr>
              <a:t>Indoor Air Pollution</a:t>
            </a:r>
            <a:endParaRPr lang="en-US" sz="4000" dirty="0">
              <a:solidFill>
                <a:srgbClr val="FFFF00"/>
              </a:solidFill>
            </a:endParaRPr>
          </a:p>
        </p:txBody>
      </p:sp>
      <p:pic>
        <p:nvPicPr>
          <p:cNvPr id="4" name="Picture 3" descr="control-pollution-and-save-planet-21304647.jpg"/>
          <p:cNvPicPr>
            <a:picLocks noChangeAspect="1"/>
          </p:cNvPicPr>
          <p:nvPr/>
        </p:nvPicPr>
        <p:blipFill>
          <a:blip r:embed="rId3" cstate="print"/>
          <a:stretch>
            <a:fillRect/>
          </a:stretch>
        </p:blipFill>
        <p:spPr>
          <a:xfrm>
            <a:off x="5257800" y="1143000"/>
            <a:ext cx="3657600" cy="1524000"/>
          </a:xfrm>
          <a:prstGeom prst="rect">
            <a:avLst/>
          </a:prstGeom>
          <a:ln>
            <a:noFill/>
          </a:ln>
          <a:effectLst>
            <a:softEdge rad="112500"/>
          </a:effectLst>
        </p:spPr>
      </p:pic>
      <p:pic>
        <p:nvPicPr>
          <p:cNvPr id="5" name="Picture 4" descr="p4-CARLOS-PARDO-pollutionbig.jpg"/>
          <p:cNvPicPr>
            <a:picLocks noChangeAspect="1"/>
          </p:cNvPicPr>
          <p:nvPr/>
        </p:nvPicPr>
        <p:blipFill>
          <a:blip r:embed="rId4" cstate="print"/>
          <a:stretch>
            <a:fillRect/>
          </a:stretch>
        </p:blipFill>
        <p:spPr>
          <a:xfrm>
            <a:off x="3429000" y="2971800"/>
            <a:ext cx="3314700" cy="1447800"/>
          </a:xfrm>
          <a:prstGeom prst="rect">
            <a:avLst/>
          </a:prstGeom>
          <a:ln>
            <a:noFill/>
          </a:ln>
          <a:effectLst>
            <a:softEdge rad="112500"/>
          </a:effectLst>
        </p:spPr>
      </p:pic>
      <p:pic>
        <p:nvPicPr>
          <p:cNvPr id="6" name="Picture 5" descr="101220_f260.jpg"/>
          <p:cNvPicPr>
            <a:picLocks noChangeAspect="1"/>
          </p:cNvPicPr>
          <p:nvPr/>
        </p:nvPicPr>
        <p:blipFill>
          <a:blip r:embed="rId5" cstate="print"/>
          <a:stretch>
            <a:fillRect/>
          </a:stretch>
        </p:blipFill>
        <p:spPr>
          <a:xfrm>
            <a:off x="5562600" y="5334000"/>
            <a:ext cx="3302000" cy="1295400"/>
          </a:xfrm>
          <a:prstGeom prst="rect">
            <a:avLst/>
          </a:prstGeom>
          <a:ln>
            <a:noFill/>
          </a:ln>
          <a:effectLst>
            <a:softEdge rad="112500"/>
          </a:effectLst>
        </p:spPr>
      </p:pic>
      <p:pic>
        <p:nvPicPr>
          <p:cNvPr id="7" name="Picture 6" descr="7-26-aurapaint.jpg"/>
          <p:cNvPicPr>
            <a:picLocks noChangeAspect="1"/>
          </p:cNvPicPr>
          <p:nvPr/>
        </p:nvPicPr>
        <p:blipFill>
          <a:blip r:embed="rId6" cstate="print"/>
          <a:stretch>
            <a:fillRect/>
          </a:stretch>
        </p:blipFill>
        <p:spPr>
          <a:xfrm>
            <a:off x="6830568" y="2971800"/>
            <a:ext cx="2084832" cy="2186940"/>
          </a:xfrm>
          <a:prstGeom prst="rect">
            <a:avLst/>
          </a:prstGeom>
          <a:ln>
            <a:noFill/>
          </a:ln>
          <a:effectLst>
            <a:softEdge rad="112500"/>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nodeType="clickEffect">
                                  <p:stCondLst>
                                    <p:cond delay="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0" presetClass="entr" presetSubtype="0" fill="hold" nodeType="clickEffect">
                                  <p:stCondLst>
                                    <p:cond delay="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0" presetClass="entr" presetSubtype="0" decel="10000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3"/>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1000" fill="hold"/>
                                        <p:tgtEl>
                                          <p:spTgt spid="5"/>
                                        </p:tgtEl>
                                        <p:attrNameLst>
                                          <p:attrName>ppt_w</p:attrName>
                                        </p:attrNameLst>
                                      </p:cBhvr>
                                      <p:tavLst>
                                        <p:tav tm="0">
                                          <p:val>
                                            <p:strVal val="#ppt_w+.3"/>
                                          </p:val>
                                        </p:tav>
                                        <p:tav tm="100000">
                                          <p:val>
                                            <p:strVal val="#ppt_w"/>
                                          </p:val>
                                        </p:tav>
                                      </p:tavLst>
                                    </p:anim>
                                    <p:anim calcmode="lin" valueType="num">
                                      <p:cBhvr>
                                        <p:cTn id="33" dur="1000" fill="hold"/>
                                        <p:tgtEl>
                                          <p:spTgt spid="5"/>
                                        </p:tgtEl>
                                        <p:attrNameLst>
                                          <p:attrName>ppt_h</p:attrName>
                                        </p:attrNameLst>
                                      </p:cBhvr>
                                      <p:tavLst>
                                        <p:tav tm="0">
                                          <p:val>
                                            <p:strVal val="#ppt_h"/>
                                          </p:val>
                                        </p:tav>
                                        <p:tav tm="100000">
                                          <p:val>
                                            <p:strVal val="#ppt_h"/>
                                          </p:val>
                                        </p:tav>
                                      </p:tavLst>
                                    </p:anim>
                                    <p:animEffect transition="in" filter="fade">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0" presetClass="entr" presetSubtype="0" fill="hold" nodeType="clickEffect">
                                  <p:stCondLst>
                                    <p:cond delay="0"/>
                                  </p:stCondLst>
                                  <p:iterate type="lt">
                                    <p:tmPct val="10000"/>
                                  </p:iterate>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0" presetClass="entr" presetSubtype="0" fill="hold" nodeType="clickEffect">
                                  <p:stCondLst>
                                    <p:cond delay="0"/>
                                  </p:stCondLst>
                                  <p:iterate type="lt">
                                    <p:tmPct val="10000"/>
                                  </p:iterate>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0" presetClass="entr" presetSubtype="0" fill="hold" nodeType="clickEffect">
                                  <p:stCondLst>
                                    <p:cond delay="0"/>
                                  </p:stCondLst>
                                  <p:iterate type="lt">
                                    <p:tmPct val="10000"/>
                                  </p:iterate>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1000"/>
                                        <p:tgtEl>
                                          <p:spTgt spid="3">
                                            <p:txEl>
                                              <p:pRg st="5" end="5"/>
                                            </p:txEl>
                                          </p:spTgt>
                                        </p:tgtEl>
                                      </p:cBhvr>
                                    </p:animEffect>
                                    <p:anim calcmode="lin" valueType="num">
                                      <p:cBhvr>
                                        <p:cTn id="54"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55"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0" presetClass="entr" presetSubtype="0" fill="hold" nodeType="clickEffect">
                                  <p:stCondLst>
                                    <p:cond delay="0"/>
                                  </p:stCondLst>
                                  <p:iterate type="lt">
                                    <p:tmPct val="10000"/>
                                  </p:iterate>
                                  <p:childTnLst>
                                    <p:set>
                                      <p:cBhvr>
                                        <p:cTn id="59" dur="1" fill="hold">
                                          <p:stCondLst>
                                            <p:cond delay="0"/>
                                          </p:stCondLst>
                                        </p:cTn>
                                        <p:tgtEl>
                                          <p:spTgt spid="3">
                                            <p:txEl>
                                              <p:pRg st="6" end="6"/>
                                            </p:txEl>
                                          </p:spTgt>
                                        </p:tgtEl>
                                        <p:attrNameLst>
                                          <p:attrName>style.visibility</p:attrName>
                                        </p:attrNameLst>
                                      </p:cBhvr>
                                      <p:to>
                                        <p:strVal val="visible"/>
                                      </p:to>
                                    </p:set>
                                    <p:animEffect transition="in" filter="fade">
                                      <p:cBhvr>
                                        <p:cTn id="60" dur="1000"/>
                                        <p:tgtEl>
                                          <p:spTgt spid="3">
                                            <p:txEl>
                                              <p:pRg st="6" end="6"/>
                                            </p:txEl>
                                          </p:spTgt>
                                        </p:tgtEl>
                                      </p:cBhvr>
                                    </p:animEffect>
                                    <p:anim calcmode="lin" valueType="num">
                                      <p:cBhvr>
                                        <p:cTn id="61" dur="1000" fill="hold"/>
                                        <p:tgtEl>
                                          <p:spTgt spid="3">
                                            <p:txEl>
                                              <p:pRg st="6" end="6"/>
                                            </p:txEl>
                                          </p:spTgt>
                                        </p:tgtEl>
                                        <p:attrNameLst>
                                          <p:attrName>ppt_x</p:attrName>
                                        </p:attrNameLst>
                                      </p:cBhvr>
                                      <p:tavLst>
                                        <p:tav tm="0">
                                          <p:val>
                                            <p:strVal val="#ppt_x-.1"/>
                                          </p:val>
                                        </p:tav>
                                        <p:tav tm="100000">
                                          <p:val>
                                            <p:strVal val="#ppt_x"/>
                                          </p:val>
                                        </p:tav>
                                      </p:tavLst>
                                    </p:anim>
                                    <p:anim calcmode="lin" valueType="num">
                                      <p:cBhvr>
                                        <p:cTn id="6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0" presetClass="entr" presetSubtype="0" decel="10000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1000" fill="hold"/>
                                        <p:tgtEl>
                                          <p:spTgt spid="7"/>
                                        </p:tgtEl>
                                        <p:attrNameLst>
                                          <p:attrName>ppt_w</p:attrName>
                                        </p:attrNameLst>
                                      </p:cBhvr>
                                      <p:tavLst>
                                        <p:tav tm="0">
                                          <p:val>
                                            <p:strVal val="#ppt_w+.3"/>
                                          </p:val>
                                        </p:tav>
                                        <p:tav tm="100000">
                                          <p:val>
                                            <p:strVal val="#ppt_w"/>
                                          </p:val>
                                        </p:tav>
                                      </p:tavLst>
                                    </p:anim>
                                    <p:anim calcmode="lin" valueType="num">
                                      <p:cBhvr>
                                        <p:cTn id="68" dur="1000" fill="hold"/>
                                        <p:tgtEl>
                                          <p:spTgt spid="7"/>
                                        </p:tgtEl>
                                        <p:attrNameLst>
                                          <p:attrName>ppt_h</p:attrName>
                                        </p:attrNameLst>
                                      </p:cBhvr>
                                      <p:tavLst>
                                        <p:tav tm="0">
                                          <p:val>
                                            <p:strVal val="#ppt_h"/>
                                          </p:val>
                                        </p:tav>
                                        <p:tav tm="100000">
                                          <p:val>
                                            <p:strVal val="#ppt_h"/>
                                          </p:val>
                                        </p:tav>
                                      </p:tavLst>
                                    </p:anim>
                                    <p:animEffect transition="in" filter="fade">
                                      <p:cBhvr>
                                        <p:cTn id="69" dur="10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50" presetClass="entr" presetSubtype="0" decel="100000"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 calcmode="lin" valueType="num">
                                      <p:cBhvr>
                                        <p:cTn id="74" dur="1000" fill="hold"/>
                                        <p:tgtEl>
                                          <p:spTgt spid="6"/>
                                        </p:tgtEl>
                                        <p:attrNameLst>
                                          <p:attrName>ppt_w</p:attrName>
                                        </p:attrNameLst>
                                      </p:cBhvr>
                                      <p:tavLst>
                                        <p:tav tm="0">
                                          <p:val>
                                            <p:strVal val="#ppt_w+.3"/>
                                          </p:val>
                                        </p:tav>
                                        <p:tav tm="100000">
                                          <p:val>
                                            <p:strVal val="#ppt_w"/>
                                          </p:val>
                                        </p:tav>
                                      </p:tavLst>
                                    </p:anim>
                                    <p:anim calcmode="lin" valueType="num">
                                      <p:cBhvr>
                                        <p:cTn id="75" dur="1000" fill="hold"/>
                                        <p:tgtEl>
                                          <p:spTgt spid="6"/>
                                        </p:tgtEl>
                                        <p:attrNameLst>
                                          <p:attrName>ppt_h</p:attrName>
                                        </p:attrNameLst>
                                      </p:cBhvr>
                                      <p:tavLst>
                                        <p:tav tm="0">
                                          <p:val>
                                            <p:strVal val="#ppt_h"/>
                                          </p:val>
                                        </p:tav>
                                        <p:tav tm="100000">
                                          <p:val>
                                            <p:strVal val="#ppt_h"/>
                                          </p:val>
                                        </p:tav>
                                      </p:tavLst>
                                    </p:anim>
                                    <p:animEffect transition="in" filter="fade">
                                      <p:cBhvr>
                                        <p:cTn id="7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CAUSES</a:t>
            </a:r>
            <a:endParaRPr lang="en-US" b="1" dirty="0">
              <a:solidFill>
                <a:srgbClr val="FFFF00"/>
              </a:solidFill>
            </a:endParaRPr>
          </a:p>
        </p:txBody>
      </p:sp>
      <p:sp>
        <p:nvSpPr>
          <p:cNvPr id="3" name="Content Placeholder 2"/>
          <p:cNvSpPr>
            <a:spLocks noGrp="1"/>
          </p:cNvSpPr>
          <p:nvPr>
            <p:ph idx="1"/>
          </p:nvPr>
        </p:nvSpPr>
        <p:spPr>
          <a:xfrm>
            <a:off x="228600" y="1828800"/>
            <a:ext cx="4800600" cy="4114800"/>
          </a:xfrm>
        </p:spPr>
        <p:txBody>
          <a:bodyPr>
            <a:normAutofit fontScale="92500"/>
          </a:bodyPr>
          <a:lstStyle/>
          <a:p>
            <a:r>
              <a:rPr lang="en-US" dirty="0" smtClean="0">
                <a:solidFill>
                  <a:srgbClr val="FFFF00"/>
                </a:solidFill>
              </a:rPr>
              <a:t>Natural Sources</a:t>
            </a:r>
          </a:p>
          <a:p>
            <a:pPr>
              <a:buNone/>
            </a:pPr>
            <a:r>
              <a:rPr lang="en-US" sz="4000" dirty="0" smtClean="0">
                <a:solidFill>
                  <a:srgbClr val="FFFF00"/>
                </a:solidFill>
              </a:rPr>
              <a:t>		</a:t>
            </a:r>
            <a:r>
              <a:rPr lang="en-US" sz="2400" dirty="0" smtClean="0">
                <a:solidFill>
                  <a:srgbClr val="FFFF00"/>
                </a:solidFill>
              </a:rPr>
              <a:t>e.g. </a:t>
            </a:r>
            <a:r>
              <a:rPr lang="en-US" sz="2400" dirty="0">
                <a:solidFill>
                  <a:srgbClr val="FFFF00"/>
                </a:solidFill>
              </a:rPr>
              <a:t>smoke that comes from </a:t>
            </a:r>
            <a:r>
              <a:rPr lang="en-US" sz="2400" dirty="0" smtClean="0">
                <a:solidFill>
                  <a:srgbClr val="FFFF00"/>
                </a:solidFill>
              </a:rPr>
              <a:t>wildfires, volcanoes, methane, dust</a:t>
            </a:r>
          </a:p>
          <a:p>
            <a:pPr>
              <a:buNone/>
            </a:pPr>
            <a:endParaRPr lang="en-US" sz="2400" dirty="0">
              <a:solidFill>
                <a:srgbClr val="FFFF00"/>
              </a:solidFill>
            </a:endParaRPr>
          </a:p>
          <a:p>
            <a:r>
              <a:rPr lang="en-US" dirty="0" smtClean="0">
                <a:solidFill>
                  <a:srgbClr val="FFFF00"/>
                </a:solidFill>
              </a:rPr>
              <a:t>Human Sources</a:t>
            </a:r>
          </a:p>
          <a:p>
            <a:pPr>
              <a:buNone/>
            </a:pPr>
            <a:r>
              <a:rPr lang="en-US" sz="4000" dirty="0" smtClean="0">
                <a:solidFill>
                  <a:srgbClr val="FFFF00"/>
                </a:solidFill>
              </a:rPr>
              <a:t>		</a:t>
            </a:r>
            <a:r>
              <a:rPr lang="en-US" sz="2400" dirty="0" smtClean="0">
                <a:solidFill>
                  <a:srgbClr val="FFFF00"/>
                </a:solidFill>
              </a:rPr>
              <a:t>e.g. power </a:t>
            </a:r>
            <a:r>
              <a:rPr lang="en-US" sz="2400" dirty="0">
                <a:solidFill>
                  <a:srgbClr val="FFFF00"/>
                </a:solidFill>
              </a:rPr>
              <a:t>plants and </a:t>
            </a:r>
            <a:r>
              <a:rPr lang="en-US" sz="2400" dirty="0" smtClean="0">
                <a:solidFill>
                  <a:srgbClr val="FFFF00"/>
                </a:solidFill>
              </a:rPr>
              <a:t>automobiles, fumes, burning </a:t>
            </a:r>
            <a:r>
              <a:rPr lang="en-US" sz="2400" dirty="0">
                <a:solidFill>
                  <a:srgbClr val="FFFF00"/>
                </a:solidFill>
              </a:rPr>
              <a:t>wood stoves, fireplaces, </a:t>
            </a:r>
            <a:r>
              <a:rPr lang="en-US" sz="2400" dirty="0" smtClean="0">
                <a:solidFill>
                  <a:srgbClr val="FFFF00"/>
                </a:solidFill>
              </a:rPr>
              <a:t>and furnaces </a:t>
            </a:r>
            <a:endParaRPr lang="en-US" sz="2400" dirty="0">
              <a:solidFill>
                <a:srgbClr val="FFFF00"/>
              </a:solidFill>
            </a:endParaRPr>
          </a:p>
        </p:txBody>
      </p:sp>
      <p:pic>
        <p:nvPicPr>
          <p:cNvPr id="4" name="Picture 3" descr="1295-wildfire.jpg"/>
          <p:cNvPicPr>
            <a:picLocks noChangeAspect="1"/>
          </p:cNvPicPr>
          <p:nvPr/>
        </p:nvPicPr>
        <p:blipFill>
          <a:blip r:embed="rId3" cstate="print"/>
          <a:stretch>
            <a:fillRect/>
          </a:stretch>
        </p:blipFill>
        <p:spPr>
          <a:xfrm>
            <a:off x="228600" y="304800"/>
            <a:ext cx="1447800" cy="1371600"/>
          </a:xfrm>
          <a:prstGeom prst="rect">
            <a:avLst/>
          </a:prstGeom>
          <a:ln>
            <a:noFill/>
          </a:ln>
          <a:effectLst>
            <a:softEdge rad="112500"/>
          </a:effectLst>
        </p:spPr>
      </p:pic>
      <p:pic>
        <p:nvPicPr>
          <p:cNvPr id="5" name="Picture 4" descr="mayon_aktiv.png"/>
          <p:cNvPicPr>
            <a:picLocks noChangeAspect="1"/>
          </p:cNvPicPr>
          <p:nvPr/>
        </p:nvPicPr>
        <p:blipFill>
          <a:blip r:embed="rId4" cstate="print"/>
          <a:stretch>
            <a:fillRect/>
          </a:stretch>
        </p:blipFill>
        <p:spPr>
          <a:xfrm>
            <a:off x="1752600" y="304800"/>
            <a:ext cx="1524000" cy="1371600"/>
          </a:xfrm>
          <a:prstGeom prst="rect">
            <a:avLst/>
          </a:prstGeom>
          <a:ln>
            <a:noFill/>
          </a:ln>
          <a:effectLst>
            <a:softEdge rad="112500"/>
          </a:effectLst>
        </p:spPr>
      </p:pic>
      <p:pic>
        <p:nvPicPr>
          <p:cNvPr id="6" name="Picture 5" descr="mh2.jpg"/>
          <p:cNvPicPr>
            <a:picLocks noChangeAspect="1"/>
          </p:cNvPicPr>
          <p:nvPr/>
        </p:nvPicPr>
        <p:blipFill>
          <a:blip r:embed="rId5" cstate="print"/>
          <a:stretch>
            <a:fillRect/>
          </a:stretch>
        </p:blipFill>
        <p:spPr>
          <a:xfrm>
            <a:off x="5638800" y="304800"/>
            <a:ext cx="1524000" cy="1447800"/>
          </a:xfrm>
          <a:prstGeom prst="rect">
            <a:avLst/>
          </a:prstGeom>
          <a:ln>
            <a:noFill/>
          </a:ln>
          <a:effectLst>
            <a:softEdge rad="112500"/>
          </a:effectLst>
        </p:spPr>
      </p:pic>
      <p:pic>
        <p:nvPicPr>
          <p:cNvPr id="7" name="Picture 6" descr="DUST.jpg"/>
          <p:cNvPicPr>
            <a:picLocks noChangeAspect="1"/>
          </p:cNvPicPr>
          <p:nvPr/>
        </p:nvPicPr>
        <p:blipFill>
          <a:blip r:embed="rId6" cstate="print"/>
          <a:stretch>
            <a:fillRect/>
          </a:stretch>
        </p:blipFill>
        <p:spPr>
          <a:xfrm>
            <a:off x="7315200" y="304800"/>
            <a:ext cx="1447800" cy="1371600"/>
          </a:xfrm>
          <a:prstGeom prst="rect">
            <a:avLst/>
          </a:prstGeom>
          <a:ln>
            <a:noFill/>
          </a:ln>
          <a:effectLst>
            <a:softEdge rad="112500"/>
          </a:effectLst>
        </p:spPr>
      </p:pic>
      <p:pic>
        <p:nvPicPr>
          <p:cNvPr id="8" name="Picture 7" descr="definition-indoor-air-pollution-800x800.jpg"/>
          <p:cNvPicPr>
            <a:picLocks noChangeAspect="1"/>
          </p:cNvPicPr>
          <p:nvPr/>
        </p:nvPicPr>
        <p:blipFill>
          <a:blip r:embed="rId7" cstate="print"/>
          <a:stretch>
            <a:fillRect/>
          </a:stretch>
        </p:blipFill>
        <p:spPr>
          <a:xfrm>
            <a:off x="5410200" y="1828800"/>
            <a:ext cx="3505200" cy="1524000"/>
          </a:xfrm>
          <a:prstGeom prst="rect">
            <a:avLst/>
          </a:prstGeom>
          <a:ln>
            <a:noFill/>
          </a:ln>
          <a:effectLst>
            <a:softEdge rad="112500"/>
          </a:effectLst>
        </p:spPr>
      </p:pic>
      <p:pic>
        <p:nvPicPr>
          <p:cNvPr id="9" name="Picture 8" descr="ew090522b.jpg"/>
          <p:cNvPicPr>
            <a:picLocks noChangeAspect="1"/>
          </p:cNvPicPr>
          <p:nvPr/>
        </p:nvPicPr>
        <p:blipFill>
          <a:blip r:embed="rId8" cstate="print"/>
          <a:stretch>
            <a:fillRect/>
          </a:stretch>
        </p:blipFill>
        <p:spPr>
          <a:xfrm>
            <a:off x="4191000" y="3352800"/>
            <a:ext cx="3429000" cy="1600200"/>
          </a:xfrm>
          <a:prstGeom prst="rect">
            <a:avLst/>
          </a:prstGeom>
          <a:ln>
            <a:noFill/>
          </a:ln>
          <a:effectLst>
            <a:softEdge rad="112500"/>
          </a:effectLst>
        </p:spPr>
      </p:pic>
      <p:pic>
        <p:nvPicPr>
          <p:cNvPr id="11" name="Picture 10" descr="indoor-air-pollution-320_0.jpg"/>
          <p:cNvPicPr>
            <a:picLocks noChangeAspect="1"/>
          </p:cNvPicPr>
          <p:nvPr/>
        </p:nvPicPr>
        <p:blipFill>
          <a:blip r:embed="rId9" cstate="print"/>
          <a:stretch>
            <a:fillRect/>
          </a:stretch>
        </p:blipFill>
        <p:spPr>
          <a:xfrm>
            <a:off x="5562600" y="4876800"/>
            <a:ext cx="3215640" cy="1432560"/>
          </a:xfrm>
          <a:prstGeom prst="rect">
            <a:avLst/>
          </a:prstGeom>
          <a:ln>
            <a:noFill/>
          </a:ln>
          <a:effectLst>
            <a:softEdge rad="112500"/>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0" presetClass="entr" presetSubtype="0" fill="hold" nodeType="clickEffect">
                                  <p:stCondLst>
                                    <p:cond delay="0"/>
                                  </p:stCondLst>
                                  <p:iterate type="lt">
                                    <p:tmPct val="1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0" presetClass="entr" presetSubtype="0" decel="10000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strVal val="#ppt_w+.3"/>
                                          </p:val>
                                        </p:tav>
                                        <p:tav tm="100000">
                                          <p:val>
                                            <p:strVal val="#ppt_w"/>
                                          </p:val>
                                        </p:tav>
                                      </p:tavLst>
                                    </p:anim>
                                    <p:anim calcmode="lin" valueType="num">
                                      <p:cBhvr>
                                        <p:cTn id="25" dur="1000" fill="hold"/>
                                        <p:tgtEl>
                                          <p:spTgt spid="4"/>
                                        </p:tgtEl>
                                        <p:attrNameLst>
                                          <p:attrName>ppt_h</p:attrName>
                                        </p:attrNameLst>
                                      </p:cBhvr>
                                      <p:tavLst>
                                        <p:tav tm="0">
                                          <p:val>
                                            <p:strVal val="#ppt_h"/>
                                          </p:val>
                                        </p:tav>
                                        <p:tav tm="100000">
                                          <p:val>
                                            <p:strVal val="#ppt_h"/>
                                          </p:val>
                                        </p:tav>
                                      </p:tavLst>
                                    </p:anim>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strVal val="#ppt_w+.3"/>
                                          </p:val>
                                        </p:tav>
                                        <p:tav tm="100000">
                                          <p:val>
                                            <p:strVal val="#ppt_w"/>
                                          </p:val>
                                        </p:tav>
                                      </p:tavLst>
                                    </p:anim>
                                    <p:anim calcmode="lin" valueType="num">
                                      <p:cBhvr>
                                        <p:cTn id="32" dur="1000" fill="hold"/>
                                        <p:tgtEl>
                                          <p:spTgt spid="5"/>
                                        </p:tgtEl>
                                        <p:attrNameLst>
                                          <p:attrName>ppt_h</p:attrName>
                                        </p:attrNameLst>
                                      </p:cBhvr>
                                      <p:tavLst>
                                        <p:tav tm="0">
                                          <p:val>
                                            <p:strVal val="#ppt_h"/>
                                          </p:val>
                                        </p:tav>
                                        <p:tav tm="100000">
                                          <p:val>
                                            <p:strVal val="#ppt_h"/>
                                          </p:val>
                                        </p:tav>
                                      </p:tavLst>
                                    </p:anim>
                                    <p:animEffect transition="in" filter="fade">
                                      <p:cBhvr>
                                        <p:cTn id="33" dur="10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1000" fill="hold"/>
                                        <p:tgtEl>
                                          <p:spTgt spid="6"/>
                                        </p:tgtEl>
                                        <p:attrNameLst>
                                          <p:attrName>ppt_w</p:attrName>
                                        </p:attrNameLst>
                                      </p:cBhvr>
                                      <p:tavLst>
                                        <p:tav tm="0">
                                          <p:val>
                                            <p:strVal val="#ppt_w+.3"/>
                                          </p:val>
                                        </p:tav>
                                        <p:tav tm="100000">
                                          <p:val>
                                            <p:strVal val="#ppt_w"/>
                                          </p:val>
                                        </p:tav>
                                      </p:tavLst>
                                    </p:anim>
                                    <p:anim calcmode="lin" valueType="num">
                                      <p:cBhvr>
                                        <p:cTn id="39" dur="1000" fill="hold"/>
                                        <p:tgtEl>
                                          <p:spTgt spid="6"/>
                                        </p:tgtEl>
                                        <p:attrNameLst>
                                          <p:attrName>ppt_h</p:attrName>
                                        </p:attrNameLst>
                                      </p:cBhvr>
                                      <p:tavLst>
                                        <p:tav tm="0">
                                          <p:val>
                                            <p:strVal val="#ppt_h"/>
                                          </p:val>
                                        </p:tav>
                                        <p:tav tm="100000">
                                          <p:val>
                                            <p:strVal val="#ppt_h"/>
                                          </p:val>
                                        </p:tav>
                                      </p:tavLst>
                                    </p:anim>
                                    <p:animEffect transition="in" filter="fade">
                                      <p:cBhvr>
                                        <p:cTn id="40" dur="10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50" presetClass="entr" presetSubtype="0" decel="10000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strVal val="#ppt_w+.3"/>
                                          </p:val>
                                        </p:tav>
                                        <p:tav tm="100000">
                                          <p:val>
                                            <p:strVal val="#ppt_w"/>
                                          </p:val>
                                        </p:tav>
                                      </p:tavLst>
                                    </p:anim>
                                    <p:anim calcmode="lin" valueType="num">
                                      <p:cBhvr>
                                        <p:cTn id="46" dur="1000" fill="hold"/>
                                        <p:tgtEl>
                                          <p:spTgt spid="7"/>
                                        </p:tgtEl>
                                        <p:attrNameLst>
                                          <p:attrName>ppt_h</p:attrName>
                                        </p:attrNameLst>
                                      </p:cBhvr>
                                      <p:tavLst>
                                        <p:tav tm="0">
                                          <p:val>
                                            <p:strVal val="#ppt_h"/>
                                          </p:val>
                                        </p:tav>
                                        <p:tav tm="100000">
                                          <p:val>
                                            <p:strVal val="#ppt_h"/>
                                          </p:val>
                                        </p:tav>
                                      </p:tavLst>
                                    </p:anim>
                                    <p:animEffect transition="in" filter="fade">
                                      <p:cBhvr>
                                        <p:cTn id="47" dur="1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 calcmode="lin" valueType="num">
                                      <p:cBhvr additive="base">
                                        <p:cTn id="5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0" presetClass="entr" presetSubtype="0" fill="hold" nodeType="clickEffect">
                                  <p:stCondLst>
                                    <p:cond delay="0"/>
                                  </p:stCondLst>
                                  <p:iterate type="lt">
                                    <p:tmPct val="10000"/>
                                  </p:iterate>
                                  <p:childTnLst>
                                    <p:set>
                                      <p:cBhvr>
                                        <p:cTn id="57" dur="1" fill="hold">
                                          <p:stCondLst>
                                            <p:cond delay="0"/>
                                          </p:stCondLst>
                                        </p:cTn>
                                        <p:tgtEl>
                                          <p:spTgt spid="3">
                                            <p:txEl>
                                              <p:pRg st="4" end="4"/>
                                            </p:txEl>
                                          </p:spTgt>
                                        </p:tgtEl>
                                        <p:attrNameLst>
                                          <p:attrName>style.visibility</p:attrName>
                                        </p:attrNameLst>
                                      </p:cBhvr>
                                      <p:to>
                                        <p:strVal val="visible"/>
                                      </p:to>
                                    </p:set>
                                    <p:animEffect transition="in" filter="fade">
                                      <p:cBhvr>
                                        <p:cTn id="58" dur="1000"/>
                                        <p:tgtEl>
                                          <p:spTgt spid="3">
                                            <p:txEl>
                                              <p:pRg st="4" end="4"/>
                                            </p:txEl>
                                          </p:spTgt>
                                        </p:tgtEl>
                                      </p:cBhvr>
                                    </p:animEffect>
                                    <p:anim calcmode="lin" valueType="num">
                                      <p:cBhvr>
                                        <p:cTn id="59"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60"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0" presetClass="entr" presetSubtype="0" decel="10000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p:cTn id="65" dur="1000" fill="hold"/>
                                        <p:tgtEl>
                                          <p:spTgt spid="8"/>
                                        </p:tgtEl>
                                        <p:attrNameLst>
                                          <p:attrName>ppt_w</p:attrName>
                                        </p:attrNameLst>
                                      </p:cBhvr>
                                      <p:tavLst>
                                        <p:tav tm="0">
                                          <p:val>
                                            <p:strVal val="#ppt_w+.3"/>
                                          </p:val>
                                        </p:tav>
                                        <p:tav tm="100000">
                                          <p:val>
                                            <p:strVal val="#ppt_w"/>
                                          </p:val>
                                        </p:tav>
                                      </p:tavLst>
                                    </p:anim>
                                    <p:anim calcmode="lin" valueType="num">
                                      <p:cBhvr>
                                        <p:cTn id="66" dur="1000" fill="hold"/>
                                        <p:tgtEl>
                                          <p:spTgt spid="8"/>
                                        </p:tgtEl>
                                        <p:attrNameLst>
                                          <p:attrName>ppt_h</p:attrName>
                                        </p:attrNameLst>
                                      </p:cBhvr>
                                      <p:tavLst>
                                        <p:tav tm="0">
                                          <p:val>
                                            <p:strVal val="#ppt_h"/>
                                          </p:val>
                                        </p:tav>
                                        <p:tav tm="100000">
                                          <p:val>
                                            <p:strVal val="#ppt_h"/>
                                          </p:val>
                                        </p:tav>
                                      </p:tavLst>
                                    </p:anim>
                                    <p:animEffect transition="in" filter="fade">
                                      <p:cBhvr>
                                        <p:cTn id="67" dur="10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50" presetClass="entr" presetSubtype="0" decel="100000"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1000" fill="hold"/>
                                        <p:tgtEl>
                                          <p:spTgt spid="9"/>
                                        </p:tgtEl>
                                        <p:attrNameLst>
                                          <p:attrName>ppt_w</p:attrName>
                                        </p:attrNameLst>
                                      </p:cBhvr>
                                      <p:tavLst>
                                        <p:tav tm="0">
                                          <p:val>
                                            <p:strVal val="#ppt_w+.3"/>
                                          </p:val>
                                        </p:tav>
                                        <p:tav tm="100000">
                                          <p:val>
                                            <p:strVal val="#ppt_w"/>
                                          </p:val>
                                        </p:tav>
                                      </p:tavLst>
                                    </p:anim>
                                    <p:anim calcmode="lin" valueType="num">
                                      <p:cBhvr>
                                        <p:cTn id="73" dur="1000" fill="hold"/>
                                        <p:tgtEl>
                                          <p:spTgt spid="9"/>
                                        </p:tgtEl>
                                        <p:attrNameLst>
                                          <p:attrName>ppt_h</p:attrName>
                                        </p:attrNameLst>
                                      </p:cBhvr>
                                      <p:tavLst>
                                        <p:tav tm="0">
                                          <p:val>
                                            <p:strVal val="#ppt_h"/>
                                          </p:val>
                                        </p:tav>
                                        <p:tav tm="100000">
                                          <p:val>
                                            <p:strVal val="#ppt_h"/>
                                          </p:val>
                                        </p:tav>
                                      </p:tavLst>
                                    </p:anim>
                                    <p:animEffect transition="in" filter="fade">
                                      <p:cBhvr>
                                        <p:cTn id="74" dur="10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50" presetClass="entr" presetSubtype="0" decel="10000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1000" fill="hold"/>
                                        <p:tgtEl>
                                          <p:spTgt spid="11"/>
                                        </p:tgtEl>
                                        <p:attrNameLst>
                                          <p:attrName>ppt_w</p:attrName>
                                        </p:attrNameLst>
                                      </p:cBhvr>
                                      <p:tavLst>
                                        <p:tav tm="0">
                                          <p:val>
                                            <p:strVal val="#ppt_w+.3"/>
                                          </p:val>
                                        </p:tav>
                                        <p:tav tm="100000">
                                          <p:val>
                                            <p:strVal val="#ppt_w"/>
                                          </p:val>
                                        </p:tav>
                                      </p:tavLst>
                                    </p:anim>
                                    <p:anim calcmode="lin" valueType="num">
                                      <p:cBhvr>
                                        <p:cTn id="80" dur="1000" fill="hold"/>
                                        <p:tgtEl>
                                          <p:spTgt spid="11"/>
                                        </p:tgtEl>
                                        <p:attrNameLst>
                                          <p:attrName>ppt_h</p:attrName>
                                        </p:attrNameLst>
                                      </p:cBhvr>
                                      <p:tavLst>
                                        <p:tav tm="0">
                                          <p:val>
                                            <p:strVal val="#ppt_h"/>
                                          </p:val>
                                        </p:tav>
                                        <p:tav tm="100000">
                                          <p:val>
                                            <p:strVal val="#ppt_h"/>
                                          </p:val>
                                        </p:tav>
                                      </p:tavLst>
                                    </p:anim>
                                    <p:animEffect transition="in" filter="fade">
                                      <p:cBhvr>
                                        <p:cTn id="8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dirty="0" smtClean="0">
                <a:solidFill>
                  <a:srgbClr val="FFFF00"/>
                </a:solidFill>
              </a:rPr>
              <a:t>Pollutants</a:t>
            </a:r>
            <a:endParaRPr lang="en-US" sz="4800" b="1" dirty="0">
              <a:solidFill>
                <a:srgbClr val="FFFF00"/>
              </a:solidFill>
            </a:endParaRPr>
          </a:p>
        </p:txBody>
      </p:sp>
      <p:sp>
        <p:nvSpPr>
          <p:cNvPr id="3" name="Content Placeholder 2"/>
          <p:cNvSpPr>
            <a:spLocks noGrp="1"/>
          </p:cNvSpPr>
          <p:nvPr>
            <p:ph idx="1"/>
          </p:nvPr>
        </p:nvSpPr>
        <p:spPr/>
        <p:txBody>
          <a:bodyPr>
            <a:normAutofit/>
          </a:bodyPr>
          <a:lstStyle/>
          <a:p>
            <a:endParaRPr lang="en-US" sz="4000" dirty="0" smtClean="0">
              <a:solidFill>
                <a:srgbClr val="FFFF00"/>
              </a:solidFill>
            </a:endParaRPr>
          </a:p>
          <a:p>
            <a:r>
              <a:rPr lang="en-US" sz="4000" dirty="0" smtClean="0">
                <a:solidFill>
                  <a:srgbClr val="FFFF00"/>
                </a:solidFill>
              </a:rPr>
              <a:t>Carbon Dioxide</a:t>
            </a:r>
          </a:p>
          <a:p>
            <a:r>
              <a:rPr lang="en-US" sz="4000" dirty="0" smtClean="0">
                <a:solidFill>
                  <a:srgbClr val="FFFF00"/>
                </a:solidFill>
              </a:rPr>
              <a:t>Carbon Monoxide</a:t>
            </a:r>
          </a:p>
          <a:p>
            <a:r>
              <a:rPr lang="en-US" sz="4000" dirty="0" smtClean="0">
                <a:solidFill>
                  <a:srgbClr val="FFFF00"/>
                </a:solidFill>
              </a:rPr>
              <a:t>Sulfur Dioxide</a:t>
            </a:r>
          </a:p>
          <a:p>
            <a:r>
              <a:rPr lang="en-US" sz="4000" dirty="0" smtClean="0">
                <a:solidFill>
                  <a:srgbClr val="FFFF00"/>
                </a:solidFill>
              </a:rPr>
              <a:t>Nitrogen Dioxide</a:t>
            </a:r>
            <a:endParaRPr lang="en-US" sz="4000" dirty="0">
              <a:solidFill>
                <a:srgbClr val="FFFF00"/>
              </a:solidFill>
            </a:endParaRPr>
          </a:p>
        </p:txBody>
      </p:sp>
      <p:pic>
        <p:nvPicPr>
          <p:cNvPr id="4" name="Picture 3" descr="carbondioxide.jpg"/>
          <p:cNvPicPr>
            <a:picLocks noChangeAspect="1"/>
          </p:cNvPicPr>
          <p:nvPr/>
        </p:nvPicPr>
        <p:blipFill>
          <a:blip r:embed="rId2" cstate="print"/>
          <a:stretch>
            <a:fillRect/>
          </a:stretch>
        </p:blipFill>
        <p:spPr>
          <a:xfrm>
            <a:off x="6477000" y="304801"/>
            <a:ext cx="2381250" cy="1524000"/>
          </a:xfrm>
          <a:prstGeom prst="rect">
            <a:avLst/>
          </a:prstGeom>
          <a:ln>
            <a:noFill/>
          </a:ln>
          <a:effectLst>
            <a:softEdge rad="112500"/>
          </a:effectLst>
        </p:spPr>
      </p:pic>
      <p:pic>
        <p:nvPicPr>
          <p:cNvPr id="5" name="Picture 4" descr="230px-Carbon-monoxide-3D-vdW.png"/>
          <p:cNvPicPr>
            <a:picLocks noChangeAspect="1"/>
          </p:cNvPicPr>
          <p:nvPr/>
        </p:nvPicPr>
        <p:blipFill>
          <a:blip r:embed="rId3" cstate="print"/>
          <a:stretch>
            <a:fillRect/>
          </a:stretch>
        </p:blipFill>
        <p:spPr>
          <a:xfrm>
            <a:off x="5029200" y="1905000"/>
            <a:ext cx="2590800" cy="1447800"/>
          </a:xfrm>
          <a:prstGeom prst="rect">
            <a:avLst/>
          </a:prstGeom>
        </p:spPr>
      </p:pic>
      <p:pic>
        <p:nvPicPr>
          <p:cNvPr id="6" name="Picture 5" descr="so2_molecule_sm.gif"/>
          <p:cNvPicPr>
            <a:picLocks noChangeAspect="1"/>
          </p:cNvPicPr>
          <p:nvPr/>
        </p:nvPicPr>
        <p:blipFill>
          <a:blip r:embed="rId4" cstate="print"/>
          <a:stretch>
            <a:fillRect/>
          </a:stretch>
        </p:blipFill>
        <p:spPr>
          <a:xfrm>
            <a:off x="5943600" y="3429000"/>
            <a:ext cx="2971800" cy="1219200"/>
          </a:xfrm>
          <a:prstGeom prst="rect">
            <a:avLst/>
          </a:prstGeom>
          <a:ln>
            <a:noFill/>
          </a:ln>
          <a:effectLst>
            <a:softEdge rad="112500"/>
          </a:effectLst>
        </p:spPr>
      </p:pic>
      <p:pic>
        <p:nvPicPr>
          <p:cNvPr id="7" name="Picture 6" descr="no2_molecule_sm.gif"/>
          <p:cNvPicPr>
            <a:picLocks noChangeAspect="1"/>
          </p:cNvPicPr>
          <p:nvPr/>
        </p:nvPicPr>
        <p:blipFill>
          <a:blip r:embed="rId5" cstate="print"/>
          <a:stretch>
            <a:fillRect/>
          </a:stretch>
        </p:blipFill>
        <p:spPr>
          <a:xfrm>
            <a:off x="4876800" y="4800600"/>
            <a:ext cx="2743200" cy="1447800"/>
          </a:xfrm>
          <a:prstGeom prst="rect">
            <a:avLst/>
          </a:prstGeom>
          <a:ln>
            <a:noFill/>
          </a:ln>
          <a:effectLst>
            <a:softEdge rad="112500"/>
          </a:effec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15 -0.00116 L 0.1 -0.00116 " pathEditMode="relative" rAng="0" ptsTypes="AA">
                                      <p:cBhvr>
                                        <p:cTn id="6" dur="1000" fill="hold"/>
                                        <p:tgtEl>
                                          <p:spTgt spid="2"/>
                                        </p:tgtEl>
                                        <p:attrNameLst>
                                          <p:attrName>ppt_x</p:attrName>
                                          <p:attrName>ppt_y</p:attrName>
                                        </p:attrNameLst>
                                      </p:cBhvr>
                                      <p:rCtr x="125" y="0"/>
                                    </p:animMotion>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nodeType="clickEffect">
                                  <p:stCondLst>
                                    <p:cond delay="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3"/>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0" presetClass="entr" presetSubtype="0" fill="hold" nodeType="click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0" presetClass="entr" presetSubtype="0" decel="10000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1000" fill="hold"/>
                                        <p:tgtEl>
                                          <p:spTgt spid="5"/>
                                        </p:tgtEl>
                                        <p:attrNameLst>
                                          <p:attrName>ppt_w</p:attrName>
                                        </p:attrNameLst>
                                      </p:cBhvr>
                                      <p:tavLst>
                                        <p:tav tm="0">
                                          <p:val>
                                            <p:strVal val="#ppt_w+.3"/>
                                          </p:val>
                                        </p:tav>
                                        <p:tav tm="100000">
                                          <p:val>
                                            <p:strVal val="#ppt_w"/>
                                          </p:val>
                                        </p:tav>
                                      </p:tavLst>
                                    </p:anim>
                                    <p:anim calcmode="lin" valueType="num">
                                      <p:cBhvr>
                                        <p:cTn id="33" dur="1000" fill="hold"/>
                                        <p:tgtEl>
                                          <p:spTgt spid="5"/>
                                        </p:tgtEl>
                                        <p:attrNameLst>
                                          <p:attrName>ppt_h</p:attrName>
                                        </p:attrNameLst>
                                      </p:cBhvr>
                                      <p:tavLst>
                                        <p:tav tm="0">
                                          <p:val>
                                            <p:strVal val="#ppt_h"/>
                                          </p:val>
                                        </p:tav>
                                        <p:tav tm="100000">
                                          <p:val>
                                            <p:strVal val="#ppt_h"/>
                                          </p:val>
                                        </p:tav>
                                      </p:tavLst>
                                    </p:anim>
                                    <p:animEffect transition="in" filter="fade">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0" presetClass="entr" presetSubtype="0" fill="hold" nodeType="clickEffect">
                                  <p:stCondLst>
                                    <p:cond delay="0"/>
                                  </p:stCondLst>
                                  <p:iterate type="lt">
                                    <p:tmPct val="10000"/>
                                  </p:iterate>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50" presetClass="entr" presetSubtype="0" decel="10000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1000" fill="hold"/>
                                        <p:tgtEl>
                                          <p:spTgt spid="6"/>
                                        </p:tgtEl>
                                        <p:attrNameLst>
                                          <p:attrName>ppt_w</p:attrName>
                                        </p:attrNameLst>
                                      </p:cBhvr>
                                      <p:tavLst>
                                        <p:tav tm="0">
                                          <p:val>
                                            <p:strVal val="#ppt_w+.3"/>
                                          </p:val>
                                        </p:tav>
                                        <p:tav tm="100000">
                                          <p:val>
                                            <p:strVal val="#ppt_w"/>
                                          </p:val>
                                        </p:tav>
                                      </p:tavLst>
                                    </p:anim>
                                    <p:anim calcmode="lin" valueType="num">
                                      <p:cBhvr>
                                        <p:cTn id="47" dur="1000" fill="hold"/>
                                        <p:tgtEl>
                                          <p:spTgt spid="6"/>
                                        </p:tgtEl>
                                        <p:attrNameLst>
                                          <p:attrName>ppt_h</p:attrName>
                                        </p:attrNameLst>
                                      </p:cBhvr>
                                      <p:tavLst>
                                        <p:tav tm="0">
                                          <p:val>
                                            <p:strVal val="#ppt_h"/>
                                          </p:val>
                                        </p:tav>
                                        <p:tav tm="100000">
                                          <p:val>
                                            <p:strVal val="#ppt_h"/>
                                          </p:val>
                                        </p:tav>
                                      </p:tavLst>
                                    </p:anim>
                                    <p:animEffect transition="in" filter="fade">
                                      <p:cBhvr>
                                        <p:cTn id="48" dur="1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50" presetClass="entr" presetSubtype="0" decel="10000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54"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55" dur="10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0" presetClass="entr" presetSubtype="0" decel="10000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p:cTn id="60" dur="1000" fill="hold"/>
                                        <p:tgtEl>
                                          <p:spTgt spid="7"/>
                                        </p:tgtEl>
                                        <p:attrNameLst>
                                          <p:attrName>ppt_w</p:attrName>
                                        </p:attrNameLst>
                                      </p:cBhvr>
                                      <p:tavLst>
                                        <p:tav tm="0">
                                          <p:val>
                                            <p:strVal val="#ppt_w+.3"/>
                                          </p:val>
                                        </p:tav>
                                        <p:tav tm="100000">
                                          <p:val>
                                            <p:strVal val="#ppt_w"/>
                                          </p:val>
                                        </p:tav>
                                      </p:tavLst>
                                    </p:anim>
                                    <p:anim calcmode="lin" valueType="num">
                                      <p:cBhvr>
                                        <p:cTn id="61" dur="1000" fill="hold"/>
                                        <p:tgtEl>
                                          <p:spTgt spid="7"/>
                                        </p:tgtEl>
                                        <p:attrNameLst>
                                          <p:attrName>ppt_h</p:attrName>
                                        </p:attrNameLst>
                                      </p:cBhvr>
                                      <p:tavLst>
                                        <p:tav tm="0">
                                          <p:val>
                                            <p:strVal val="#ppt_h"/>
                                          </p:val>
                                        </p:tav>
                                        <p:tav tm="100000">
                                          <p:val>
                                            <p:strVal val="#ppt_h"/>
                                          </p:val>
                                        </p:tav>
                                      </p:tavLst>
                                    </p:anim>
                                    <p:animEffect transition="in" filter="fade">
                                      <p:cBhvr>
                                        <p:cTn id="6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MECHANISM</a:t>
            </a:r>
            <a:endParaRPr lang="en-US" b="1" dirty="0">
              <a:solidFill>
                <a:srgbClr val="FFFF00"/>
              </a:solidFill>
            </a:endParaRPr>
          </a:p>
        </p:txBody>
      </p:sp>
      <p:pic>
        <p:nvPicPr>
          <p:cNvPr id="4" name="Content Placeholder 3" descr="mechanism of air pollution.gif"/>
          <p:cNvPicPr>
            <a:picLocks noGrp="1"/>
          </p:cNvPicPr>
          <p:nvPr>
            <p:ph idx="1"/>
          </p:nvPr>
        </p:nvPicPr>
        <p:blipFill>
          <a:blip r:embed="rId2" cstate="print"/>
          <a:stretch>
            <a:fillRect/>
          </a:stretch>
        </p:blipFill>
        <p:spPr>
          <a:xfrm>
            <a:off x="609600" y="1447799"/>
            <a:ext cx="7924800" cy="4953001"/>
          </a:xfrm>
          <a:prstGeom prst="rect">
            <a:avLst/>
          </a:prstGeom>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nodeType="click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1"/>
                                          </p:val>
                                        </p:tav>
                                        <p:tav tm="100000">
                                          <p:val>
                                            <p:strVal val="#ppt_x"/>
                                          </p:val>
                                        </p:tav>
                                      </p:tavLst>
                                    </p:anim>
                                    <p:anim calcmode="lin" valueType="num">
                                      <p:cBhvr>
                                        <p:cTn id="13"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00"/>
                </a:solidFill>
              </a:rPr>
              <a:t>Primary Mechanism</a:t>
            </a:r>
            <a:endParaRPr lang="en-US" dirty="0">
              <a:solidFill>
                <a:srgbClr val="FFFF00"/>
              </a:solidFill>
            </a:endParaRPr>
          </a:p>
        </p:txBody>
      </p:sp>
      <p:sp>
        <p:nvSpPr>
          <p:cNvPr id="3" name="Content Placeholder 2"/>
          <p:cNvSpPr>
            <a:spLocks noGrp="1"/>
          </p:cNvSpPr>
          <p:nvPr>
            <p:ph idx="1"/>
          </p:nvPr>
        </p:nvSpPr>
        <p:spPr>
          <a:xfrm>
            <a:off x="457200" y="1676400"/>
            <a:ext cx="8229600" cy="4525963"/>
          </a:xfrm>
        </p:spPr>
        <p:txBody>
          <a:bodyPr/>
          <a:lstStyle/>
          <a:p>
            <a:r>
              <a:rPr lang="en-US" dirty="0" smtClean="0">
                <a:solidFill>
                  <a:srgbClr val="FFFF00"/>
                </a:solidFill>
              </a:rPr>
              <a:t>Formation of VOC</a:t>
            </a:r>
          </a:p>
          <a:p>
            <a:r>
              <a:rPr lang="en-US" dirty="0" smtClean="0">
                <a:solidFill>
                  <a:srgbClr val="FFFF00"/>
                </a:solidFill>
              </a:rPr>
              <a:t>Biological generation of VOC</a:t>
            </a:r>
          </a:p>
          <a:p>
            <a:r>
              <a:rPr lang="en-US" dirty="0">
                <a:solidFill>
                  <a:srgbClr val="FFFF00"/>
                </a:solidFill>
              </a:rPr>
              <a:t>Formation of liquid aerosol </a:t>
            </a:r>
            <a:r>
              <a:rPr lang="en-US" dirty="0" smtClean="0">
                <a:solidFill>
                  <a:srgbClr val="FFFF00"/>
                </a:solidFill>
              </a:rPr>
              <a:t>droplets</a:t>
            </a:r>
          </a:p>
          <a:p>
            <a:r>
              <a:rPr lang="en-US" dirty="0">
                <a:solidFill>
                  <a:srgbClr val="FFFF00"/>
                </a:solidFill>
              </a:rPr>
              <a:t>Anthropomorphic generation of particulate </a:t>
            </a:r>
            <a:r>
              <a:rPr lang="en-US" dirty="0" smtClean="0">
                <a:solidFill>
                  <a:srgbClr val="FFFF00"/>
                </a:solidFill>
              </a:rPr>
              <a:t>aerosol</a:t>
            </a:r>
          </a:p>
          <a:p>
            <a:r>
              <a:rPr lang="en-US" dirty="0">
                <a:solidFill>
                  <a:srgbClr val="FFFF00"/>
                </a:solidFill>
              </a:rPr>
              <a:t>Biological formation of particulate </a:t>
            </a:r>
            <a:r>
              <a:rPr lang="en-US" dirty="0" smtClean="0">
                <a:solidFill>
                  <a:srgbClr val="FFFF00"/>
                </a:solidFill>
              </a:rPr>
              <a:t>aerosols</a:t>
            </a:r>
          </a:p>
          <a:p>
            <a:r>
              <a:rPr lang="en-US" dirty="0">
                <a:solidFill>
                  <a:srgbClr val="FFFF00"/>
                </a:solidFill>
              </a:rPr>
              <a:t>Particulate aerosol </a:t>
            </a:r>
            <a:r>
              <a:rPr lang="en-US" dirty="0" smtClean="0">
                <a:solidFill>
                  <a:srgbClr val="FFFF00"/>
                </a:solidFill>
              </a:rPr>
              <a:t>formation</a:t>
            </a:r>
          </a:p>
          <a:p>
            <a:pPr>
              <a:buNone/>
            </a:pPr>
            <a:endParaRPr lang="en-US" dirty="0">
              <a:solidFill>
                <a:srgbClr val="FFFF00"/>
              </a:solidFill>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175 -0.00116 L 0.425 -0.00116 " pathEditMode="relative" rAng="0" ptsTypes="AA">
                                      <p:cBhvr>
                                        <p:cTn id="6" dur="1000" fill="hold"/>
                                        <p:tgtEl>
                                          <p:spTgt spid="2"/>
                                        </p:tgtEl>
                                        <p:attrNameLst>
                                          <p:attrName>ppt_x</p:attrName>
                                          <p:attrName>ppt_y</p:attrName>
                                        </p:attrNameLst>
                                      </p:cBhvr>
                                      <p:rCtr x="125" y="0"/>
                                    </p:animMotion>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nodeType="click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
                                          </p:val>
                                        </p:tav>
                                        <p:tav tm="100000">
                                          <p:val>
                                            <p:strVal val="#ppt_y"/>
                                          </p:val>
                                        </p:tav>
                                      </p:tavLst>
                                    </p:anim>
                                  </p:childTnLst>
                                </p:cTn>
                              </p:par>
                              <p:par>
                                <p:cTn id="14" presetID="40" presetClass="entr" presetSubtype="0" fill="hold" nodeType="with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40" presetClass="entr" presetSubtype="0" fill="hold" nodeType="withEffect">
                                  <p:stCondLst>
                                    <p:cond delay="0"/>
                                  </p:stCondLst>
                                  <p:iterate type="lt">
                                    <p:tmPct val="10000"/>
                                  </p:iterate>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
                                          </p:val>
                                        </p:tav>
                                        <p:tav tm="100000">
                                          <p:val>
                                            <p:strVal val="#ppt_y"/>
                                          </p:val>
                                        </p:tav>
                                      </p:tavLst>
                                    </p:anim>
                                  </p:childTnLst>
                                </p:cTn>
                              </p:par>
                              <p:par>
                                <p:cTn id="24" presetID="40" presetClass="entr" presetSubtype="0" fill="hold" nodeType="withEffect">
                                  <p:stCondLst>
                                    <p:cond delay="0"/>
                                  </p:stCondLst>
                                  <p:iterate type="lt">
                                    <p:tmPct val="10000"/>
                                  </p:iterate>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40" presetClass="entr" presetSubtype="0" fill="hold" nodeType="withEffect">
                                  <p:stCondLst>
                                    <p:cond delay="0"/>
                                  </p:stCondLst>
                                  <p:iterate type="lt">
                                    <p:tmPct val="10000"/>
                                  </p:iterate>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
                                          </p:val>
                                        </p:tav>
                                        <p:tav tm="100000">
                                          <p:val>
                                            <p:strVal val="#ppt_y"/>
                                          </p:val>
                                        </p:tav>
                                      </p:tavLst>
                                    </p:anim>
                                  </p:childTnLst>
                                </p:cTn>
                              </p:par>
                              <p:par>
                                <p:cTn id="34" presetID="40" presetClass="entr" presetSubtype="0" fill="hold" nodeType="withEffect">
                                  <p:stCondLst>
                                    <p:cond delay="0"/>
                                  </p:stCondLst>
                                  <p:iterate type="lt">
                                    <p:tmPct val="10000"/>
                                  </p:iterate>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solidFill>
                  <a:srgbClr val="FFFF00"/>
                </a:solidFill>
              </a:rPr>
              <a:t>Secondary Mechanism</a:t>
            </a:r>
            <a:endParaRPr lang="en-US" dirty="0">
              <a:solidFill>
                <a:srgbClr val="FFFF00"/>
              </a:solidFill>
            </a:endParaRPr>
          </a:p>
        </p:txBody>
      </p:sp>
      <p:sp>
        <p:nvSpPr>
          <p:cNvPr id="3" name="Content Placeholder 2"/>
          <p:cNvSpPr>
            <a:spLocks noGrp="1"/>
          </p:cNvSpPr>
          <p:nvPr>
            <p:ph idx="1"/>
          </p:nvPr>
        </p:nvSpPr>
        <p:spPr>
          <a:xfrm>
            <a:off x="381000" y="1752600"/>
            <a:ext cx="8229600" cy="4525963"/>
          </a:xfrm>
        </p:spPr>
        <p:txBody>
          <a:bodyPr/>
          <a:lstStyle/>
          <a:p>
            <a:endParaRPr lang="en-US" dirty="0" smtClean="0">
              <a:solidFill>
                <a:srgbClr val="FFFF00"/>
              </a:solidFill>
            </a:endParaRPr>
          </a:p>
          <a:p>
            <a:r>
              <a:rPr lang="en-US" dirty="0" smtClean="0">
                <a:solidFill>
                  <a:srgbClr val="FFFF00"/>
                </a:solidFill>
              </a:rPr>
              <a:t>Condensation</a:t>
            </a:r>
          </a:p>
          <a:p>
            <a:endParaRPr lang="en-US" dirty="0">
              <a:solidFill>
                <a:srgbClr val="FFFF00"/>
              </a:solidFill>
            </a:endParaRPr>
          </a:p>
          <a:p>
            <a:r>
              <a:rPr lang="en-US" dirty="0" smtClean="0">
                <a:solidFill>
                  <a:srgbClr val="FFFF00"/>
                </a:solidFill>
              </a:rPr>
              <a:t>Adsorption</a:t>
            </a:r>
          </a:p>
          <a:p>
            <a:endParaRPr lang="en-US" dirty="0">
              <a:solidFill>
                <a:srgbClr val="FFFF00"/>
              </a:solidFill>
            </a:endParaRPr>
          </a:p>
          <a:p>
            <a:r>
              <a:rPr lang="en-US" dirty="0" smtClean="0">
                <a:solidFill>
                  <a:srgbClr val="FFFF00"/>
                </a:solidFill>
              </a:rPr>
              <a:t>Nucleation</a:t>
            </a:r>
            <a:endParaRPr lang="en-US" dirty="0">
              <a:solidFill>
                <a:srgbClr val="FFFF00"/>
              </a:solidFill>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8333 -0.02151 C -0.08073 0.06337 -0.07812 0.14824 -0.03837 0.14824 C 0.00139 0.14824 0.0941 -0.01989 0.15573 -0.02151 C 0.21719 -0.02313 0.26823 0.13876 0.33108 0.13853 C 0.39392 0.1383 0.46771 -0.02775 0.53264 -0.02359 C 0.59757 -0.01943 0.67604 0.16212 0.72101 0.16374 C 0.76597 0.16535 0.91319 -0.0037 0.80226 -0.01388 C 0.69132 -0.02405 0.18021 0.08279 0.05573 0.10199 " pathEditMode="relative" rAng="0" ptsTypes="aaaaaaaA">
                                      <p:cBhvr>
                                        <p:cTn id="6" dur="1000" fill="hold"/>
                                        <p:tgtEl>
                                          <p:spTgt spid="2"/>
                                        </p:tgtEl>
                                        <p:attrNameLst>
                                          <p:attrName>ppt_x</p:attrName>
                                          <p:attrName>ppt_y</p:attrName>
                                        </p:attrNameLst>
                                      </p:cBhvr>
                                      <p:rCtr x="49800" y="9000"/>
                                    </p:animMotion>
                                  </p:childTnLst>
                                </p:cTn>
                              </p:par>
                            </p:childTnLst>
                          </p:cTn>
                        </p:par>
                      </p:childTnLst>
                    </p:cTn>
                  </p:par>
                  <p:par>
                    <p:cTn id="7" fill="hold">
                      <p:stCondLst>
                        <p:cond delay="indefinite"/>
                      </p:stCondLst>
                      <p:childTnLst>
                        <p:par>
                          <p:cTn id="8" fill="hold">
                            <p:stCondLst>
                              <p:cond delay="0"/>
                            </p:stCondLst>
                            <p:childTnLst>
                              <p:par>
                                <p:cTn id="9" presetID="40" presetClass="entr" presetSubtype="0" fill="hold" nodeType="clickEffect">
                                  <p:stCondLst>
                                    <p:cond delay="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0" presetClass="entr" presetSubtype="0" fill="hold" nodeType="clickEffect">
                                  <p:stCondLst>
                                    <p:cond delay="0"/>
                                  </p:stCondLst>
                                  <p:iterate type="lt">
                                    <p:tmPct val="1000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0" presetClass="entr" presetSubtype="0" fill="hold" nodeType="clickEffect">
                                  <p:stCondLst>
                                    <p:cond delay="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1000"/>
                                        <p:tgtEl>
                                          <p:spTgt spid="3">
                                            <p:txEl>
                                              <p:pRg st="5" end="5"/>
                                            </p:txEl>
                                          </p:spTgt>
                                        </p:tgtEl>
                                      </p:cBhvr>
                                    </p:animEffect>
                                    <p:anim calcmode="lin" valueType="num">
                                      <p:cBhvr>
                                        <p:cTn id="26"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27"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FF00"/>
                </a:solidFill>
              </a:rPr>
              <a:t>EFFECTS</a:t>
            </a:r>
            <a:endParaRPr lang="en-US" b="1" dirty="0">
              <a:solidFill>
                <a:srgbClr val="FFFF00"/>
              </a:solidFill>
            </a:endParaRPr>
          </a:p>
        </p:txBody>
      </p:sp>
      <p:sp>
        <p:nvSpPr>
          <p:cNvPr id="3" name="Content Placeholder 2"/>
          <p:cNvSpPr>
            <a:spLocks noGrp="1"/>
          </p:cNvSpPr>
          <p:nvPr>
            <p:ph idx="1"/>
          </p:nvPr>
        </p:nvSpPr>
        <p:spPr>
          <a:xfrm>
            <a:off x="304800" y="1295400"/>
            <a:ext cx="5334000" cy="4953000"/>
          </a:xfrm>
        </p:spPr>
        <p:txBody>
          <a:bodyPr numCol="1">
            <a:normAutofit/>
          </a:bodyPr>
          <a:lstStyle/>
          <a:p>
            <a:r>
              <a:rPr lang="en-US" dirty="0" smtClean="0">
                <a:solidFill>
                  <a:srgbClr val="FFFF00"/>
                </a:solidFill>
              </a:rPr>
              <a:t>Human Effects</a:t>
            </a:r>
          </a:p>
          <a:p>
            <a:pPr>
              <a:buNone/>
            </a:pPr>
            <a:r>
              <a:rPr lang="en-US" dirty="0" smtClean="0">
                <a:solidFill>
                  <a:srgbClr val="FFFF00"/>
                </a:solidFill>
              </a:rPr>
              <a:t>			e.g. diseases</a:t>
            </a:r>
            <a:endParaRPr lang="en-US" dirty="0">
              <a:solidFill>
                <a:srgbClr val="FFFF00"/>
              </a:solidFill>
            </a:endParaRPr>
          </a:p>
          <a:p>
            <a:r>
              <a:rPr lang="en-US" dirty="0" smtClean="0">
                <a:solidFill>
                  <a:srgbClr val="FFFF00"/>
                </a:solidFill>
              </a:rPr>
              <a:t>Environmental Effects</a:t>
            </a:r>
          </a:p>
          <a:p>
            <a:pPr lvl="4">
              <a:buFont typeface="Wingdings" pitchFamily="2" charset="2"/>
              <a:buChar char="§"/>
            </a:pPr>
            <a:r>
              <a:rPr lang="en-US" sz="2400" dirty="0">
                <a:solidFill>
                  <a:srgbClr val="FFFF00"/>
                </a:solidFill>
              </a:rPr>
              <a:t>A</a:t>
            </a:r>
            <a:r>
              <a:rPr lang="en-US" sz="2400" dirty="0" smtClean="0">
                <a:solidFill>
                  <a:srgbClr val="FFFF00"/>
                </a:solidFill>
              </a:rPr>
              <a:t>cid rain</a:t>
            </a:r>
          </a:p>
          <a:p>
            <a:pPr lvl="4">
              <a:buFont typeface="Wingdings" pitchFamily="2" charset="2"/>
              <a:buChar char="§"/>
            </a:pPr>
            <a:r>
              <a:rPr lang="en-US" sz="2400" dirty="0" smtClean="0">
                <a:solidFill>
                  <a:srgbClr val="FFFF00"/>
                </a:solidFill>
              </a:rPr>
              <a:t>Eutrophication</a:t>
            </a:r>
          </a:p>
          <a:p>
            <a:pPr lvl="4">
              <a:buFont typeface="Wingdings" pitchFamily="2" charset="2"/>
              <a:buChar char="§"/>
            </a:pPr>
            <a:r>
              <a:rPr lang="en-US" sz="2400" dirty="0" smtClean="0">
                <a:solidFill>
                  <a:srgbClr val="FFFF00"/>
                </a:solidFill>
              </a:rPr>
              <a:t>Haze</a:t>
            </a:r>
          </a:p>
          <a:p>
            <a:pPr lvl="4">
              <a:buFont typeface="Wingdings" pitchFamily="2" charset="2"/>
              <a:buChar char="§"/>
            </a:pPr>
            <a:r>
              <a:rPr lang="en-US" sz="2400" dirty="0" smtClean="0">
                <a:solidFill>
                  <a:srgbClr val="FFFF00"/>
                </a:solidFill>
              </a:rPr>
              <a:t>Wildlife</a:t>
            </a:r>
          </a:p>
          <a:p>
            <a:pPr lvl="4">
              <a:buFont typeface="Wingdings" pitchFamily="2" charset="2"/>
              <a:buChar char="§"/>
            </a:pPr>
            <a:r>
              <a:rPr lang="en-US" sz="2400" dirty="0" smtClean="0">
                <a:solidFill>
                  <a:srgbClr val="FFFF00"/>
                </a:solidFill>
              </a:rPr>
              <a:t>Ozone Depletion</a:t>
            </a:r>
          </a:p>
          <a:p>
            <a:pPr lvl="4">
              <a:buFont typeface="Wingdings" pitchFamily="2" charset="2"/>
              <a:buChar char="§"/>
            </a:pPr>
            <a:r>
              <a:rPr lang="en-US" sz="2400" dirty="0" smtClean="0">
                <a:solidFill>
                  <a:srgbClr val="FFFF00"/>
                </a:solidFill>
              </a:rPr>
              <a:t>Crop and forest damage</a:t>
            </a:r>
          </a:p>
          <a:p>
            <a:pPr lvl="4">
              <a:buFont typeface="Wingdings" pitchFamily="2" charset="2"/>
              <a:buChar char="§"/>
            </a:pPr>
            <a:r>
              <a:rPr lang="en-US" sz="2400" dirty="0" smtClean="0">
                <a:solidFill>
                  <a:srgbClr val="FFFF00"/>
                </a:solidFill>
              </a:rPr>
              <a:t>Global Climate Change</a:t>
            </a:r>
          </a:p>
          <a:p>
            <a:pPr lvl="4">
              <a:buFont typeface="Wingdings" pitchFamily="2" charset="2"/>
              <a:buChar char="§"/>
            </a:pPr>
            <a:endParaRPr lang="en-US" sz="2400" dirty="0">
              <a:solidFill>
                <a:srgbClr val="FFFF00"/>
              </a:solidFill>
            </a:endParaRPr>
          </a:p>
          <a:p>
            <a:pPr lvl="4">
              <a:buFont typeface="Wingdings" pitchFamily="2" charset="2"/>
              <a:buChar char="§"/>
            </a:pPr>
            <a:endParaRPr lang="en-US" sz="2400" dirty="0" smtClean="0">
              <a:solidFill>
                <a:srgbClr val="FFFF00"/>
              </a:solidFill>
            </a:endParaRPr>
          </a:p>
          <a:p>
            <a:pPr lvl="4">
              <a:buFont typeface="Wingdings" pitchFamily="2" charset="2"/>
              <a:buChar char="§"/>
            </a:pPr>
            <a:endParaRPr lang="en-US" sz="2400" dirty="0">
              <a:solidFill>
                <a:srgbClr val="FFFF00"/>
              </a:solidFill>
            </a:endParaRPr>
          </a:p>
          <a:p>
            <a:pPr lvl="4">
              <a:buFont typeface="Wingdings" pitchFamily="2" charset="2"/>
              <a:buChar char="§"/>
            </a:pPr>
            <a:endParaRPr lang="en-US" sz="2400" dirty="0" smtClean="0">
              <a:solidFill>
                <a:srgbClr val="FFFF00"/>
              </a:solidFill>
            </a:endParaRPr>
          </a:p>
          <a:p>
            <a:pPr lvl="4">
              <a:buFont typeface="Wingdings" pitchFamily="2" charset="2"/>
              <a:buChar char="§"/>
            </a:pPr>
            <a:endParaRPr lang="en-US" sz="2400" dirty="0">
              <a:solidFill>
                <a:srgbClr val="FFFF00"/>
              </a:solidFill>
            </a:endParaRPr>
          </a:p>
          <a:p>
            <a:pPr lvl="4">
              <a:buFont typeface="Wingdings" pitchFamily="2" charset="2"/>
              <a:buChar char="§"/>
            </a:pPr>
            <a:endParaRPr lang="en-US" sz="2400" dirty="0" smtClean="0">
              <a:solidFill>
                <a:srgbClr val="FFFF00"/>
              </a:solidFill>
            </a:endParaRPr>
          </a:p>
          <a:p>
            <a:pPr lvl="4">
              <a:buFont typeface="Wingdings" pitchFamily="2" charset="2"/>
              <a:buChar char="§"/>
            </a:pPr>
            <a:endParaRPr lang="en-US" sz="2400" dirty="0">
              <a:solidFill>
                <a:srgbClr val="FFFF00"/>
              </a:solidFill>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5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0" presetClass="entr" presetSubtype="0" fill="hold" nodeType="clickEffect">
                                  <p:stCondLst>
                                    <p:cond delay="0"/>
                                  </p:stCondLst>
                                  <p:iterate type="lt">
                                    <p:tmPct val="10000"/>
                                  </p:iterate>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0" presetClass="entr" presetSubtype="0" fill="hold" nodeType="clickEffect">
                                  <p:stCondLst>
                                    <p:cond delay="0"/>
                                  </p:stCondLst>
                                  <p:iterate type="lt">
                                    <p:tmPct val="10000"/>
                                  </p:iterate>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
                                          </p:val>
                                        </p:tav>
                                        <p:tav tm="100000">
                                          <p:val>
                                            <p:strVal val="#ppt_y"/>
                                          </p:val>
                                        </p:tav>
                                      </p:tavLst>
                                    </p:anim>
                                  </p:childTnLst>
                                </p:cTn>
                              </p:par>
                              <p:par>
                                <p:cTn id="33" presetID="40"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
                                          </p:val>
                                        </p:tav>
                                        <p:tav tm="100000">
                                          <p:val>
                                            <p:strVal val="#ppt_y"/>
                                          </p:val>
                                        </p:tav>
                                      </p:tavLst>
                                    </p:anim>
                                  </p:childTnLst>
                                </p:cTn>
                              </p:par>
                              <p:par>
                                <p:cTn id="38" presetID="40" presetClass="entr" presetSubtype="0" fill="hold" nodeType="withEffect">
                                  <p:stCondLst>
                                    <p:cond delay="0"/>
                                  </p:stCondLst>
                                  <p:iterate type="lt">
                                    <p:tmPct val="10000"/>
                                  </p:iterate>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
                                          </p:val>
                                        </p:tav>
                                        <p:tav tm="100000">
                                          <p:val>
                                            <p:strVal val="#ppt_y"/>
                                          </p:val>
                                        </p:tav>
                                      </p:tavLst>
                                    </p:anim>
                                  </p:childTnLst>
                                </p:cTn>
                              </p:par>
                              <p:par>
                                <p:cTn id="43" presetID="40" presetClass="entr" presetSubtype="0" fill="hold" nodeType="withEffect">
                                  <p:stCondLst>
                                    <p:cond delay="0"/>
                                  </p:stCondLst>
                                  <p:iterate type="lt">
                                    <p:tmPct val="10000"/>
                                  </p:iterate>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1"/>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
                                          </p:val>
                                        </p:tav>
                                        <p:tav tm="100000">
                                          <p:val>
                                            <p:strVal val="#ppt_y"/>
                                          </p:val>
                                        </p:tav>
                                      </p:tavLst>
                                    </p:anim>
                                  </p:childTnLst>
                                </p:cTn>
                              </p:par>
                              <p:par>
                                <p:cTn id="48" presetID="40" presetClass="entr" presetSubtype="0" fill="hold" nodeType="withEffect">
                                  <p:stCondLst>
                                    <p:cond delay="0"/>
                                  </p:stCondLst>
                                  <p:iterate type="lt">
                                    <p:tmPct val="10000"/>
                                  </p:iterate>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1"/>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
                                          </p:val>
                                        </p:tav>
                                        <p:tav tm="100000">
                                          <p:val>
                                            <p:strVal val="#ppt_y"/>
                                          </p:val>
                                        </p:tav>
                                      </p:tavLst>
                                    </p:anim>
                                  </p:childTnLst>
                                </p:cTn>
                              </p:par>
                              <p:par>
                                <p:cTn id="53" presetID="40" presetClass="entr" presetSubtype="0" fill="hold" nodeType="withEffect">
                                  <p:stCondLst>
                                    <p:cond delay="0"/>
                                  </p:stCondLst>
                                  <p:iterate type="lt">
                                    <p:tmPct val="10000"/>
                                  </p:iterate>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1"/>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
                                          </p:val>
                                        </p:tav>
                                        <p:tav tm="100000">
                                          <p:val>
                                            <p:strVal val="#ppt_y"/>
                                          </p:val>
                                        </p:tav>
                                      </p:tavLst>
                                    </p:anim>
                                  </p:childTnLst>
                                </p:cTn>
                              </p:par>
                              <p:par>
                                <p:cTn id="58" presetID="40" presetClass="entr" presetSubtype="0" fill="hold" nodeType="withEffect">
                                  <p:stCondLst>
                                    <p:cond delay="0"/>
                                  </p:stCondLst>
                                  <p:iterate type="lt">
                                    <p:tmPct val="10000"/>
                                  </p:iterate>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1"/>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229</Words>
  <Application>Microsoft Office PowerPoint</Application>
  <PresentationFormat>On-screen Show (4:3)</PresentationFormat>
  <Paragraphs>83</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AIR  POLLUTION</vt:lpstr>
      <vt:lpstr>DEFINITION</vt:lpstr>
      <vt:lpstr>TYPES OF AIR POLLUTION</vt:lpstr>
      <vt:lpstr>CAUSES</vt:lpstr>
      <vt:lpstr>Pollutants</vt:lpstr>
      <vt:lpstr>MECHANISM</vt:lpstr>
      <vt:lpstr>Primary Mechanism</vt:lpstr>
      <vt:lpstr>Secondary Mechanism</vt:lpstr>
      <vt:lpstr>EFFECTS</vt:lpstr>
      <vt:lpstr>IMPACTS</vt:lpstr>
      <vt:lpstr>MITIGATIONS</vt:lpstr>
      <vt:lpstr> CONCLUSION AND RECOMMENDATIONS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dc:title>
  <dc:creator>aebyam</dc:creator>
  <cp:lastModifiedBy>A K Mukherjee</cp:lastModifiedBy>
  <cp:revision>45</cp:revision>
  <dcterms:created xsi:type="dcterms:W3CDTF">2012-09-06T14:19:31Z</dcterms:created>
  <dcterms:modified xsi:type="dcterms:W3CDTF">2015-01-27T17:55:40Z</dcterms:modified>
</cp:coreProperties>
</file>