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9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528B7CE8-E448-4805-AD0D-911A6AD08ABE}" type="datetimeFigureOut">
              <a:rPr lang="en-US" smtClean="0"/>
              <a:t>1/12/2015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51E658-B1F7-4C3B-BA6B-0275F80E6D0A}" type="slidenum">
              <a:rPr lang="en-US" smtClean="0"/>
              <a:t>‹#›</a:t>
            </a:fld>
            <a:endParaRPr lang="en-US"/>
          </a:p>
        </p:txBody>
      </p:sp>
    </p:spTree>
    <p:extLst>
      <p:ext uri="{BB962C8B-B14F-4D97-AF65-F5344CB8AC3E}">
        <p14:creationId xmlns:p14="http://schemas.microsoft.com/office/powerpoint/2010/main" val="3042055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8B7CE8-E448-4805-AD0D-911A6AD08ABE}" type="datetimeFigureOut">
              <a:rPr lang="en-US" smtClean="0"/>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1E658-B1F7-4C3B-BA6B-0275F80E6D0A}" type="slidenum">
              <a:rPr lang="en-US" smtClean="0"/>
              <a:t>‹#›</a:t>
            </a:fld>
            <a:endParaRPr lang="en-US"/>
          </a:p>
        </p:txBody>
      </p:sp>
    </p:spTree>
    <p:extLst>
      <p:ext uri="{BB962C8B-B14F-4D97-AF65-F5344CB8AC3E}">
        <p14:creationId xmlns:p14="http://schemas.microsoft.com/office/powerpoint/2010/main" val="3030616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8B7CE8-E448-4805-AD0D-911A6AD08ABE}" type="datetimeFigureOut">
              <a:rPr lang="en-US" smtClean="0"/>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1E658-B1F7-4C3B-BA6B-0275F80E6D0A}" type="slidenum">
              <a:rPr lang="en-US" smtClean="0"/>
              <a:t>‹#›</a:t>
            </a:fld>
            <a:endParaRPr lang="en-US"/>
          </a:p>
        </p:txBody>
      </p:sp>
    </p:spTree>
    <p:extLst>
      <p:ext uri="{BB962C8B-B14F-4D97-AF65-F5344CB8AC3E}">
        <p14:creationId xmlns:p14="http://schemas.microsoft.com/office/powerpoint/2010/main" val="4160460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8B7CE8-E448-4805-AD0D-911A6AD08ABE}" type="datetimeFigureOut">
              <a:rPr lang="en-US" smtClean="0"/>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1E658-B1F7-4C3B-BA6B-0275F80E6D0A}"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49866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8B7CE8-E448-4805-AD0D-911A6AD08ABE}" type="datetimeFigureOut">
              <a:rPr lang="en-US" smtClean="0"/>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1E658-B1F7-4C3B-BA6B-0275F80E6D0A}" type="slidenum">
              <a:rPr lang="en-US" smtClean="0"/>
              <a:t>‹#›</a:t>
            </a:fld>
            <a:endParaRPr lang="en-US"/>
          </a:p>
        </p:txBody>
      </p:sp>
    </p:spTree>
    <p:extLst>
      <p:ext uri="{BB962C8B-B14F-4D97-AF65-F5344CB8AC3E}">
        <p14:creationId xmlns:p14="http://schemas.microsoft.com/office/powerpoint/2010/main" val="4182590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28B7CE8-E448-4805-AD0D-911A6AD08ABE}" type="datetimeFigureOut">
              <a:rPr lang="en-US" smtClean="0"/>
              <a:t>1/12/2015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51E658-B1F7-4C3B-BA6B-0275F80E6D0A}" type="slidenum">
              <a:rPr lang="en-US" smtClean="0"/>
              <a:t>‹#›</a:t>
            </a:fld>
            <a:endParaRPr lang="en-US"/>
          </a:p>
        </p:txBody>
      </p:sp>
    </p:spTree>
    <p:extLst>
      <p:ext uri="{BB962C8B-B14F-4D97-AF65-F5344CB8AC3E}">
        <p14:creationId xmlns:p14="http://schemas.microsoft.com/office/powerpoint/2010/main" val="1900337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28B7CE8-E448-4805-AD0D-911A6AD08ABE}" type="datetimeFigureOut">
              <a:rPr lang="en-US" smtClean="0"/>
              <a:t>1/12/2015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51E658-B1F7-4C3B-BA6B-0275F80E6D0A}" type="slidenum">
              <a:rPr lang="en-US" smtClean="0"/>
              <a:t>‹#›</a:t>
            </a:fld>
            <a:endParaRPr lang="en-US"/>
          </a:p>
        </p:txBody>
      </p:sp>
    </p:spTree>
    <p:extLst>
      <p:ext uri="{BB962C8B-B14F-4D97-AF65-F5344CB8AC3E}">
        <p14:creationId xmlns:p14="http://schemas.microsoft.com/office/powerpoint/2010/main" val="2509209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B7CE8-E448-4805-AD0D-911A6AD08ABE}"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E658-B1F7-4C3B-BA6B-0275F80E6D0A}" type="slidenum">
              <a:rPr lang="en-US" smtClean="0"/>
              <a:t>‹#›</a:t>
            </a:fld>
            <a:endParaRPr lang="en-US"/>
          </a:p>
        </p:txBody>
      </p:sp>
    </p:spTree>
    <p:extLst>
      <p:ext uri="{BB962C8B-B14F-4D97-AF65-F5344CB8AC3E}">
        <p14:creationId xmlns:p14="http://schemas.microsoft.com/office/powerpoint/2010/main" val="9129386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B7CE8-E448-4805-AD0D-911A6AD08ABE}"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E658-B1F7-4C3B-BA6B-0275F80E6D0A}" type="slidenum">
              <a:rPr lang="en-US" smtClean="0"/>
              <a:t>‹#›</a:t>
            </a:fld>
            <a:endParaRPr lang="en-US"/>
          </a:p>
        </p:txBody>
      </p:sp>
    </p:spTree>
    <p:extLst>
      <p:ext uri="{BB962C8B-B14F-4D97-AF65-F5344CB8AC3E}">
        <p14:creationId xmlns:p14="http://schemas.microsoft.com/office/powerpoint/2010/main" val="1805726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B7CE8-E448-4805-AD0D-911A6AD08ABE}"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E658-B1F7-4C3B-BA6B-0275F80E6D0A}" type="slidenum">
              <a:rPr lang="en-US" smtClean="0"/>
              <a:t>‹#›</a:t>
            </a:fld>
            <a:endParaRPr lang="en-US"/>
          </a:p>
        </p:txBody>
      </p:sp>
    </p:spTree>
    <p:extLst>
      <p:ext uri="{BB962C8B-B14F-4D97-AF65-F5344CB8AC3E}">
        <p14:creationId xmlns:p14="http://schemas.microsoft.com/office/powerpoint/2010/main" val="329347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28B7CE8-E448-4805-AD0D-911A6AD08ABE}"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E658-B1F7-4C3B-BA6B-0275F80E6D0A}" type="slidenum">
              <a:rPr lang="en-US" smtClean="0"/>
              <a:t>‹#›</a:t>
            </a:fld>
            <a:endParaRPr lang="en-US"/>
          </a:p>
        </p:txBody>
      </p:sp>
    </p:spTree>
    <p:extLst>
      <p:ext uri="{BB962C8B-B14F-4D97-AF65-F5344CB8AC3E}">
        <p14:creationId xmlns:p14="http://schemas.microsoft.com/office/powerpoint/2010/main" val="1450584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8B7CE8-E448-4805-AD0D-911A6AD08ABE}" type="datetimeFigureOut">
              <a:rPr lang="en-US" smtClean="0"/>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1E658-B1F7-4C3B-BA6B-0275F80E6D0A}" type="slidenum">
              <a:rPr lang="en-US" smtClean="0"/>
              <a:t>‹#›</a:t>
            </a:fld>
            <a:endParaRPr lang="en-US"/>
          </a:p>
        </p:txBody>
      </p:sp>
    </p:spTree>
    <p:extLst>
      <p:ext uri="{BB962C8B-B14F-4D97-AF65-F5344CB8AC3E}">
        <p14:creationId xmlns:p14="http://schemas.microsoft.com/office/powerpoint/2010/main" val="765724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28B7CE8-E448-4805-AD0D-911A6AD08ABE}" type="datetimeFigureOut">
              <a:rPr lang="en-US" smtClean="0"/>
              <a:t>1/12/2015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51E658-B1F7-4C3B-BA6B-0275F80E6D0A}" type="slidenum">
              <a:rPr lang="en-US" smtClean="0"/>
              <a:t>‹#›</a:t>
            </a:fld>
            <a:endParaRPr lang="en-US"/>
          </a:p>
        </p:txBody>
      </p:sp>
    </p:spTree>
    <p:extLst>
      <p:ext uri="{BB962C8B-B14F-4D97-AF65-F5344CB8AC3E}">
        <p14:creationId xmlns:p14="http://schemas.microsoft.com/office/powerpoint/2010/main" val="2138706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28B7CE8-E448-4805-AD0D-911A6AD08ABE}" type="datetimeFigureOut">
              <a:rPr lang="en-US" smtClean="0"/>
              <a:t>1/12/2015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51E658-B1F7-4C3B-BA6B-0275F80E6D0A}" type="slidenum">
              <a:rPr lang="en-US" smtClean="0"/>
              <a:t>‹#›</a:t>
            </a:fld>
            <a:endParaRPr lang="en-US"/>
          </a:p>
        </p:txBody>
      </p:sp>
    </p:spTree>
    <p:extLst>
      <p:ext uri="{BB962C8B-B14F-4D97-AF65-F5344CB8AC3E}">
        <p14:creationId xmlns:p14="http://schemas.microsoft.com/office/powerpoint/2010/main" val="690517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8B7CE8-E448-4805-AD0D-911A6AD08ABE}" type="datetimeFigureOut">
              <a:rPr lang="en-US" smtClean="0"/>
              <a:t>1/12/2015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51E658-B1F7-4C3B-BA6B-0275F80E6D0A}" type="slidenum">
              <a:rPr lang="en-US" smtClean="0"/>
              <a:t>‹#›</a:t>
            </a:fld>
            <a:endParaRPr lang="en-US"/>
          </a:p>
        </p:txBody>
      </p:sp>
    </p:spTree>
    <p:extLst>
      <p:ext uri="{BB962C8B-B14F-4D97-AF65-F5344CB8AC3E}">
        <p14:creationId xmlns:p14="http://schemas.microsoft.com/office/powerpoint/2010/main" val="1541407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8B7CE8-E448-4805-AD0D-911A6AD08ABE}" type="datetimeFigureOut">
              <a:rPr lang="en-US" smtClean="0"/>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1E658-B1F7-4C3B-BA6B-0275F80E6D0A}" type="slidenum">
              <a:rPr lang="en-US" smtClean="0"/>
              <a:t>‹#›</a:t>
            </a:fld>
            <a:endParaRPr lang="en-US"/>
          </a:p>
        </p:txBody>
      </p:sp>
    </p:spTree>
    <p:extLst>
      <p:ext uri="{BB962C8B-B14F-4D97-AF65-F5344CB8AC3E}">
        <p14:creationId xmlns:p14="http://schemas.microsoft.com/office/powerpoint/2010/main" val="1499928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8B7CE8-E448-4805-AD0D-911A6AD08ABE}" type="datetimeFigureOut">
              <a:rPr lang="en-US" smtClean="0"/>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1E658-B1F7-4C3B-BA6B-0275F80E6D0A}" type="slidenum">
              <a:rPr lang="en-US" smtClean="0"/>
              <a:t>‹#›</a:t>
            </a:fld>
            <a:endParaRPr lang="en-US"/>
          </a:p>
        </p:txBody>
      </p:sp>
    </p:spTree>
    <p:extLst>
      <p:ext uri="{BB962C8B-B14F-4D97-AF65-F5344CB8AC3E}">
        <p14:creationId xmlns:p14="http://schemas.microsoft.com/office/powerpoint/2010/main" val="1309728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28B7CE8-E448-4805-AD0D-911A6AD08ABE}" type="datetimeFigureOut">
              <a:rPr lang="en-US" smtClean="0"/>
              <a:t>1/12/2015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951E658-B1F7-4C3B-BA6B-0275F80E6D0A}" type="slidenum">
              <a:rPr lang="en-US" smtClean="0"/>
              <a:t>‹#›</a:t>
            </a:fld>
            <a:endParaRPr lang="en-US"/>
          </a:p>
        </p:txBody>
      </p:sp>
    </p:spTree>
    <p:extLst>
      <p:ext uri="{BB962C8B-B14F-4D97-AF65-F5344CB8AC3E}">
        <p14:creationId xmlns:p14="http://schemas.microsoft.com/office/powerpoint/2010/main" val="191242390"/>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58952"/>
            <a:ext cx="12192000" cy="3061486"/>
          </a:xfrm>
        </p:spPr>
        <p:txBody>
          <a:bodyPr>
            <a:normAutofit/>
          </a:bodyPr>
          <a:lstStyle/>
          <a:p>
            <a:pPr algn="ctr"/>
            <a:r>
              <a:rPr lang="en-US" sz="7200" dirty="0" smtClean="0"/>
              <a:t/>
            </a:r>
            <a:br>
              <a:rPr lang="en-US" sz="7200" dirty="0" smtClean="0"/>
            </a:br>
            <a:r>
              <a:rPr lang="en-US" sz="7200" u="sng" dirty="0" smtClean="0"/>
              <a:t>ENVIRONMENT COMPONENTS</a:t>
            </a:r>
            <a:endParaRPr lang="en-US" sz="7200" u="sng" dirty="0"/>
          </a:p>
        </p:txBody>
      </p:sp>
      <p:sp>
        <p:nvSpPr>
          <p:cNvPr id="3" name="Subtitle 2"/>
          <p:cNvSpPr>
            <a:spLocks noGrp="1"/>
          </p:cNvSpPr>
          <p:nvPr>
            <p:ph type="subTitle" idx="1"/>
          </p:nvPr>
        </p:nvSpPr>
        <p:spPr>
          <a:xfrm>
            <a:off x="1733811" y="3694375"/>
            <a:ext cx="9144000" cy="754025"/>
          </a:xfrm>
        </p:spPr>
        <p:txBody>
          <a:bodyPr/>
          <a:lstStyle/>
          <a:p>
            <a:pPr algn="ctr"/>
            <a:r>
              <a:rPr lang="en-US" cap="none" dirty="0">
                <a:solidFill>
                  <a:schemeClr val="tx1"/>
                </a:solidFill>
              </a:rPr>
              <a:t>P</a:t>
            </a:r>
            <a:r>
              <a:rPr lang="en-US" cap="none" dirty="0" smtClean="0">
                <a:solidFill>
                  <a:schemeClr val="tx1"/>
                </a:solidFill>
              </a:rPr>
              <a:t>rof (Dr.) </a:t>
            </a:r>
            <a:r>
              <a:rPr lang="en-US" cap="none" dirty="0">
                <a:solidFill>
                  <a:schemeClr val="tx1"/>
                </a:solidFill>
              </a:rPr>
              <a:t>A</a:t>
            </a:r>
            <a:r>
              <a:rPr lang="en-US" cap="none" dirty="0" smtClean="0">
                <a:solidFill>
                  <a:schemeClr val="tx1"/>
                </a:solidFill>
              </a:rPr>
              <a:t>shok </a:t>
            </a:r>
            <a:r>
              <a:rPr lang="en-US" cap="none" dirty="0">
                <a:solidFill>
                  <a:schemeClr val="tx1"/>
                </a:solidFill>
              </a:rPr>
              <a:t>K</a:t>
            </a:r>
            <a:r>
              <a:rPr lang="en-US" cap="none" dirty="0" smtClean="0">
                <a:solidFill>
                  <a:schemeClr val="tx1"/>
                </a:solidFill>
              </a:rPr>
              <a:t>umar </a:t>
            </a:r>
            <a:r>
              <a:rPr lang="en-US" cap="none" dirty="0">
                <a:solidFill>
                  <a:schemeClr val="tx1"/>
                </a:solidFill>
              </a:rPr>
              <a:t>M</a:t>
            </a:r>
            <a:r>
              <a:rPr lang="en-US" cap="none" dirty="0" smtClean="0">
                <a:solidFill>
                  <a:schemeClr val="tx1"/>
                </a:solidFill>
              </a:rPr>
              <a:t>ukherjee</a:t>
            </a:r>
            <a:endParaRPr lang="en-US" cap="none" dirty="0">
              <a:solidFill>
                <a:schemeClr val="tx1"/>
              </a:solidFill>
            </a:endParaRPr>
          </a:p>
        </p:txBody>
      </p:sp>
    </p:spTree>
    <p:extLst>
      <p:ext uri="{BB962C8B-B14F-4D97-AF65-F5344CB8AC3E}">
        <p14:creationId xmlns:p14="http://schemas.microsoft.com/office/powerpoint/2010/main" val="875188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Biosphere :</a:t>
            </a:r>
          </a:p>
        </p:txBody>
      </p:sp>
      <p:sp>
        <p:nvSpPr>
          <p:cNvPr id="3" name="Content Placeholder 2"/>
          <p:cNvSpPr>
            <a:spLocks noGrp="1"/>
          </p:cNvSpPr>
          <p:nvPr>
            <p:ph idx="1"/>
          </p:nvPr>
        </p:nvSpPr>
        <p:spPr>
          <a:xfrm>
            <a:off x="0" y="1825624"/>
            <a:ext cx="12192000" cy="5032375"/>
          </a:xfrm>
        </p:spPr>
        <p:txBody>
          <a:bodyPr>
            <a:normAutofit/>
          </a:bodyPr>
          <a:lstStyle/>
          <a:p>
            <a:pPr algn="just"/>
            <a:r>
              <a:rPr lang="en-US" sz="2600" dirty="0" smtClean="0"/>
              <a:t> </a:t>
            </a:r>
            <a:r>
              <a:rPr lang="en-US" sz="2600" dirty="0"/>
              <a:t>It is that part of earth where living (biotic) organisms exist and interact with one another and also with the non-living (abiotic) components. The living organisms include all of the micro-organisms, plants and animals. Biosphere reaches well into the other three spheres, although there are no permanent inhabitants in the atmosphere.</a:t>
            </a:r>
          </a:p>
          <a:p>
            <a:pPr algn="just"/>
            <a:r>
              <a:rPr lang="en-US" sz="2600" dirty="0" smtClean="0"/>
              <a:t> </a:t>
            </a:r>
            <a:r>
              <a:rPr lang="en-US" sz="2600" dirty="0"/>
              <a:t>Relative to the volume of the earth, the biosphere constitutes only a very thin surface layer, which extends from 11,000 meters below sea level to 15,000 meters above it.</a:t>
            </a:r>
          </a:p>
          <a:p>
            <a:pPr algn="just"/>
            <a:r>
              <a:rPr lang="en-US" sz="2600" dirty="0" smtClean="0"/>
              <a:t> </a:t>
            </a:r>
            <a:r>
              <a:rPr lang="en-US" sz="2600" dirty="0"/>
              <a:t>In general, biosphere includes most of the hydrosphere as well as parts of lower atmosphere and upper lithosphere.</a:t>
            </a:r>
          </a:p>
          <a:p>
            <a:pPr algn="just"/>
            <a:r>
              <a:rPr lang="en-US" sz="2600" dirty="0" smtClean="0"/>
              <a:t> </a:t>
            </a:r>
            <a:r>
              <a:rPr lang="en-US" sz="2600" dirty="0"/>
              <a:t>The biosphere contains large quantities of elements such as carbon, nitrogen and oxygen. Other essential elements like phosphorus, calcium and potassium are present in smaller amounts.</a:t>
            </a:r>
          </a:p>
          <a:p>
            <a:endParaRPr lang="en-US" dirty="0"/>
          </a:p>
        </p:txBody>
      </p:sp>
    </p:spTree>
    <p:extLst>
      <p:ext uri="{BB962C8B-B14F-4D97-AF65-F5344CB8AC3E}">
        <p14:creationId xmlns:p14="http://schemas.microsoft.com/office/powerpoint/2010/main" val="3021752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Biosphere :</a:t>
            </a:r>
          </a:p>
        </p:txBody>
      </p:sp>
      <p:sp>
        <p:nvSpPr>
          <p:cNvPr id="3" name="Content Placeholder 2"/>
          <p:cNvSpPr>
            <a:spLocks noGrp="1"/>
          </p:cNvSpPr>
          <p:nvPr>
            <p:ph idx="1"/>
          </p:nvPr>
        </p:nvSpPr>
        <p:spPr>
          <a:xfrm>
            <a:off x="0" y="1825624"/>
            <a:ext cx="12192000" cy="5032375"/>
          </a:xfrm>
        </p:spPr>
        <p:txBody>
          <a:bodyPr>
            <a:normAutofit/>
          </a:bodyPr>
          <a:lstStyle/>
          <a:p>
            <a:pPr algn="just"/>
            <a:r>
              <a:rPr lang="en-US" sz="2600" dirty="0" smtClean="0"/>
              <a:t> </a:t>
            </a:r>
            <a:r>
              <a:rPr lang="en-US" sz="2600" dirty="0"/>
              <a:t>Bulk of the functioning in the eco-system is based on the input of solar energy and there is continual recycling of materials at the eco­system and biosphere levels.</a:t>
            </a:r>
          </a:p>
          <a:p>
            <a:pPr algn="just"/>
            <a:r>
              <a:rPr lang="en-US" sz="2600" dirty="0"/>
              <a:t>For example, green plants use carbon dioxide for photosynthesis and release oxygen into the atmosphere, which is then inhaled by the animals for respiration who in return release carbon dioxide.</a:t>
            </a:r>
          </a:p>
          <a:p>
            <a:pPr algn="just"/>
            <a:r>
              <a:rPr lang="en-US" sz="2600" dirty="0"/>
              <a:t>In the biosphere, there exist interactions among the organisms. When an organism interacts with members of its own kind, it is an intra-specific interaction like colonization and then aggregation, etc.</a:t>
            </a:r>
          </a:p>
          <a:p>
            <a:pPr algn="just"/>
            <a:r>
              <a:rPr lang="en-US" sz="2600" dirty="0"/>
              <a:t>On the other hand, interaction between different species is known as inter-specific interaction like neutralism, competition and prey-predator relationships.</a:t>
            </a:r>
          </a:p>
          <a:p>
            <a:pPr algn="just"/>
            <a:r>
              <a:rPr lang="en-US" sz="2600" dirty="0" smtClean="0"/>
              <a:t> </a:t>
            </a:r>
            <a:r>
              <a:rPr lang="en-US" sz="2600" dirty="0"/>
              <a:t>The interactions may be harmful or beneficial to the participants but are very important for the survival, growth, reproduction and continuance of the species.</a:t>
            </a:r>
          </a:p>
          <a:p>
            <a:pPr marL="0" indent="0" algn="just">
              <a:buNone/>
            </a:pPr>
            <a:endParaRPr lang="en-US" dirty="0"/>
          </a:p>
        </p:txBody>
      </p:sp>
    </p:spTree>
    <p:extLst>
      <p:ext uri="{BB962C8B-B14F-4D97-AF65-F5344CB8AC3E}">
        <p14:creationId xmlns:p14="http://schemas.microsoft.com/office/powerpoint/2010/main" val="24804805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33603" y="3218387"/>
            <a:ext cx="9144000" cy="754025"/>
          </a:xfrm>
        </p:spPr>
        <p:txBody>
          <a:bodyPr>
            <a:normAutofit/>
          </a:bodyPr>
          <a:lstStyle/>
          <a:p>
            <a:pPr algn="ctr"/>
            <a:r>
              <a:rPr lang="en-US" sz="4800" dirty="0" smtClean="0"/>
              <a:t>THANK YOU</a:t>
            </a:r>
            <a:endParaRPr lang="en-US" sz="4800" dirty="0"/>
          </a:p>
        </p:txBody>
      </p:sp>
    </p:spTree>
    <p:extLst>
      <p:ext uri="{BB962C8B-B14F-4D97-AF65-F5344CB8AC3E}">
        <p14:creationId xmlns:p14="http://schemas.microsoft.com/office/powerpoint/2010/main" val="17447498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algn="just"/>
            <a:r>
              <a:rPr lang="en-US" dirty="0" smtClean="0"/>
              <a:t> </a:t>
            </a:r>
            <a:r>
              <a:rPr lang="en-US" sz="2600" dirty="0"/>
              <a:t>The term environment has been derived from a French word “</a:t>
            </a:r>
            <a:r>
              <a:rPr lang="en-US" sz="2600" dirty="0" err="1"/>
              <a:t>Environia</a:t>
            </a:r>
            <a:r>
              <a:rPr lang="en-US" sz="2600" dirty="0"/>
              <a:t>” means to surround. It refers to both abiotic (physical or non-living) and biotic (living) environment. </a:t>
            </a:r>
            <a:endParaRPr lang="en-US" sz="2600" dirty="0" smtClean="0"/>
          </a:p>
          <a:p>
            <a:pPr algn="just"/>
            <a:r>
              <a:rPr lang="en-US" sz="2600" dirty="0"/>
              <a:t> The word environment means surroundings, in which organisms live</a:t>
            </a:r>
            <a:r>
              <a:rPr lang="en-US" sz="2600" dirty="0" smtClean="0"/>
              <a:t>.</a:t>
            </a:r>
          </a:p>
          <a:p>
            <a:pPr algn="just"/>
            <a:r>
              <a:rPr lang="en-US" sz="2600" dirty="0"/>
              <a:t> Environment and the organisms are two dynamic and complex component of nature</a:t>
            </a:r>
            <a:r>
              <a:rPr lang="en-US" sz="2600" dirty="0" smtClean="0"/>
              <a:t>.</a:t>
            </a:r>
          </a:p>
          <a:p>
            <a:pPr algn="just"/>
            <a:r>
              <a:rPr lang="en-US" sz="2600" dirty="0"/>
              <a:t> Environment regulates the life of the organisms including human beings</a:t>
            </a:r>
            <a:r>
              <a:rPr lang="en-US" sz="2600" dirty="0" smtClean="0"/>
              <a:t>.</a:t>
            </a:r>
          </a:p>
          <a:p>
            <a:pPr algn="just"/>
            <a:r>
              <a:rPr lang="en-US" sz="2600" dirty="0"/>
              <a:t> Human beings interact with the environment more vigorously than other living beings</a:t>
            </a:r>
            <a:r>
              <a:rPr lang="en-US" sz="2600" dirty="0" smtClean="0"/>
              <a:t>.</a:t>
            </a:r>
          </a:p>
          <a:p>
            <a:pPr algn="just"/>
            <a:r>
              <a:rPr lang="en-US" sz="2600" dirty="0"/>
              <a:t> It is comprised of the interacting systems of physical, biological and cultural elements which are interlinked both individually and collectively. </a:t>
            </a:r>
            <a:endParaRPr lang="en-US" sz="2600" dirty="0" smtClean="0"/>
          </a:p>
          <a:p>
            <a:pPr algn="just"/>
            <a:r>
              <a:rPr lang="en-US" sz="2600" dirty="0"/>
              <a:t> Environment is the sum total of conditions in which an organism has to survive or maintain its life process. It influences the growth and development of living forms</a:t>
            </a:r>
            <a:r>
              <a:rPr lang="en-US" sz="2600" dirty="0" smtClean="0"/>
              <a:t>.</a:t>
            </a:r>
          </a:p>
          <a:p>
            <a:pPr algn="just"/>
            <a:r>
              <a:rPr lang="en-US" sz="2600" dirty="0"/>
              <a:t>  It consists of atmosphere, hydrosphere, lithosphere and biosphere. It’s chief components are soil, water, air, organisms and solar energy. It has provided us all the resources for leading a comfortable life.</a:t>
            </a:r>
          </a:p>
          <a:p>
            <a:pPr algn="just"/>
            <a:endParaRPr lang="en-US" dirty="0"/>
          </a:p>
        </p:txBody>
      </p:sp>
    </p:spTree>
    <p:extLst>
      <p:ext uri="{BB962C8B-B14F-4D97-AF65-F5344CB8AC3E}">
        <p14:creationId xmlns:p14="http://schemas.microsoft.com/office/powerpoint/2010/main" val="10851335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Environment:</a:t>
            </a:r>
          </a:p>
        </p:txBody>
      </p:sp>
      <p:sp>
        <p:nvSpPr>
          <p:cNvPr id="3" name="Content Placeholder 2"/>
          <p:cNvSpPr>
            <a:spLocks noGrp="1"/>
          </p:cNvSpPr>
          <p:nvPr>
            <p:ph idx="1"/>
          </p:nvPr>
        </p:nvSpPr>
        <p:spPr>
          <a:xfrm>
            <a:off x="0" y="1825624"/>
            <a:ext cx="12192000" cy="5032375"/>
          </a:xfrm>
        </p:spPr>
        <p:txBody>
          <a:bodyPr>
            <a:normAutofit lnSpcReduction="10000"/>
          </a:bodyPr>
          <a:lstStyle/>
          <a:p>
            <a:pPr marL="0" indent="0" algn="just">
              <a:buNone/>
            </a:pPr>
            <a:r>
              <a:rPr lang="en-US" dirty="0"/>
              <a:t>Environment mainly consists of atmosphere, hydrosphere, lithosphere and biosphere. But it can be roughly divided into two types such as </a:t>
            </a:r>
            <a:endParaRPr lang="en-US" dirty="0" smtClean="0"/>
          </a:p>
          <a:p>
            <a:pPr marL="0" indent="0" algn="just">
              <a:buNone/>
            </a:pPr>
            <a:r>
              <a:rPr lang="en-US" dirty="0" smtClean="0"/>
              <a:t>(</a:t>
            </a:r>
            <a:r>
              <a:rPr lang="en-US" dirty="0"/>
              <a:t>a) Micro environment and (b) Macro environment. It can also be divided into two other types such as (c) Physical and (d) biotic environment.</a:t>
            </a:r>
          </a:p>
          <a:p>
            <a:pPr marL="0" indent="0" algn="just">
              <a:buNone/>
            </a:pPr>
            <a:r>
              <a:rPr lang="en-US" dirty="0"/>
              <a:t>(a) Micro environment refers to the immediate local surrounding of the organism.</a:t>
            </a:r>
          </a:p>
          <a:p>
            <a:pPr marL="0" indent="0" algn="just">
              <a:buNone/>
            </a:pPr>
            <a:r>
              <a:rPr lang="en-US" dirty="0"/>
              <a:t>(b) Macro environment refers to all the physical and biotic conditions that surround the organism externally.</a:t>
            </a:r>
          </a:p>
          <a:p>
            <a:pPr marL="0" indent="0" algn="just">
              <a:buNone/>
            </a:pPr>
            <a:r>
              <a:rPr lang="en-US" dirty="0"/>
              <a:t>(c) Physical environment refers to all abiotic factors or conditions like temperature, light, rainfall, soil, minerals etc. It comprises of atmosphere, lithosphere and hydrosphere.</a:t>
            </a:r>
          </a:p>
          <a:p>
            <a:pPr marL="0" indent="0" algn="just">
              <a:buNone/>
            </a:pPr>
            <a:r>
              <a:rPr lang="en-US" dirty="0"/>
              <a:t>(d) Biotic environment includes all biotic factors or living forms like plants, animals, Micro-organisms.</a:t>
            </a:r>
          </a:p>
          <a:p>
            <a:pPr marL="0" indent="0" algn="just">
              <a:buNone/>
            </a:pPr>
            <a:endParaRPr lang="en-US" dirty="0"/>
          </a:p>
        </p:txBody>
      </p:sp>
    </p:spTree>
    <p:extLst>
      <p:ext uri="{BB962C8B-B14F-4D97-AF65-F5344CB8AC3E}">
        <p14:creationId xmlns:p14="http://schemas.microsoft.com/office/powerpoint/2010/main" val="471916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Components of the Environment:</a:t>
            </a:r>
          </a:p>
        </p:txBody>
      </p:sp>
      <p:sp>
        <p:nvSpPr>
          <p:cNvPr id="3" name="Content Placeholder 2"/>
          <p:cNvSpPr>
            <a:spLocks noGrp="1"/>
          </p:cNvSpPr>
          <p:nvPr>
            <p:ph idx="1"/>
          </p:nvPr>
        </p:nvSpPr>
        <p:spPr>
          <a:xfrm>
            <a:off x="0" y="1825624"/>
            <a:ext cx="12192000" cy="5032375"/>
          </a:xfrm>
        </p:spPr>
        <p:txBody>
          <a:bodyPr/>
          <a:lstStyle/>
          <a:p>
            <a:pPr marL="0" indent="0">
              <a:buNone/>
            </a:pPr>
            <a:r>
              <a:rPr lang="en-US" sz="2600" dirty="0"/>
              <a:t>Environment consists of all living and non-living things which surround us. Therefore, the basic components of the environment are</a:t>
            </a:r>
            <a:r>
              <a:rPr lang="en-US" sz="2600" dirty="0" smtClean="0"/>
              <a:t>:</a:t>
            </a:r>
          </a:p>
          <a:p>
            <a:pPr marL="0" indent="0">
              <a:buNone/>
            </a:pPr>
            <a:endParaRPr lang="en-US" sz="2600" dirty="0"/>
          </a:p>
          <a:p>
            <a:pPr marL="0" indent="0">
              <a:buNone/>
            </a:pPr>
            <a:r>
              <a:rPr lang="en-US" sz="2600" dirty="0"/>
              <a:t>1. Atmosphere or the air </a:t>
            </a:r>
            <a:endParaRPr lang="en-US" sz="2600" dirty="0" smtClean="0"/>
          </a:p>
          <a:p>
            <a:pPr marL="0" indent="0">
              <a:buNone/>
            </a:pPr>
            <a:r>
              <a:rPr lang="en-US" sz="2600" dirty="0" smtClean="0"/>
              <a:t>2</a:t>
            </a:r>
            <a:r>
              <a:rPr lang="en-US" sz="2600" dirty="0"/>
              <a:t>. Hydrosphere or the water </a:t>
            </a:r>
            <a:endParaRPr lang="en-US" sz="2600" dirty="0" smtClean="0"/>
          </a:p>
          <a:p>
            <a:pPr marL="0" indent="0">
              <a:buNone/>
            </a:pPr>
            <a:r>
              <a:rPr lang="en-US" sz="2600" dirty="0" smtClean="0"/>
              <a:t>3</a:t>
            </a:r>
            <a:r>
              <a:rPr lang="en-US" sz="2600" dirty="0"/>
              <a:t>. Lithosphere or the rocks and soil </a:t>
            </a:r>
          </a:p>
          <a:p>
            <a:pPr marL="0" indent="0">
              <a:buNone/>
            </a:pPr>
            <a:r>
              <a:rPr lang="en-US" sz="2600" dirty="0"/>
              <a:t>4. The living component of the environment or the biosphere</a:t>
            </a:r>
          </a:p>
          <a:p>
            <a:pPr marL="0" indent="0">
              <a:buNone/>
            </a:pPr>
            <a:endParaRPr lang="en-US" dirty="0"/>
          </a:p>
        </p:txBody>
      </p:sp>
    </p:spTree>
    <p:extLst>
      <p:ext uri="{BB962C8B-B14F-4D97-AF65-F5344CB8AC3E}">
        <p14:creationId xmlns:p14="http://schemas.microsoft.com/office/powerpoint/2010/main" val="37830463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3047"/>
            <a:ext cx="12192000" cy="1427641"/>
          </a:xfrm>
        </p:spPr>
        <p:txBody>
          <a:bodyPr>
            <a:normAutofit fontScale="90000"/>
          </a:bodyPr>
          <a:lstStyle/>
          <a:p>
            <a:r>
              <a:rPr lang="en-US" dirty="0"/>
              <a:t>Components or segments of environment are given below:</a:t>
            </a:r>
            <a:br>
              <a:rPr lang="en-US" dirty="0"/>
            </a:br>
            <a:endParaRPr lang="en-US" dirty="0"/>
          </a:p>
        </p:txBody>
      </p:sp>
      <p:sp>
        <p:nvSpPr>
          <p:cNvPr id="3" name="Content Placeholder 2"/>
          <p:cNvSpPr>
            <a:spLocks noGrp="1"/>
          </p:cNvSpPr>
          <p:nvPr>
            <p:ph idx="1"/>
          </p:nvPr>
        </p:nvSpPr>
        <p:spPr>
          <a:xfrm>
            <a:off x="0" y="1825624"/>
            <a:ext cx="12192000" cy="5032375"/>
          </a:xfrm>
        </p:spPr>
        <p:txBody>
          <a:bodyPr>
            <a:normAutofit/>
          </a:bodyPr>
          <a:lstStyle/>
          <a:p>
            <a:pPr marL="0" indent="0">
              <a:buNone/>
            </a:pPr>
            <a:r>
              <a:rPr lang="en-US" sz="2600" dirty="0" smtClean="0"/>
              <a:t>1. Atmosphere </a:t>
            </a:r>
            <a:r>
              <a:rPr lang="en-US" sz="2600" dirty="0"/>
              <a:t>- the sphere of air</a:t>
            </a:r>
            <a:r>
              <a:rPr lang="en-US" sz="2600" dirty="0" smtClean="0"/>
              <a:t>.</a:t>
            </a:r>
            <a:endParaRPr lang="en-US" sz="2600" dirty="0"/>
          </a:p>
          <a:p>
            <a:pPr marL="0" indent="0">
              <a:buNone/>
            </a:pPr>
            <a:r>
              <a:rPr lang="en-US" sz="2600" dirty="0"/>
              <a:t>2. Hydrosphere - the sphere of water</a:t>
            </a:r>
            <a:r>
              <a:rPr lang="en-US" sz="2600" dirty="0" smtClean="0"/>
              <a:t>.</a:t>
            </a:r>
            <a:endParaRPr lang="en-US" sz="2600" dirty="0"/>
          </a:p>
          <a:p>
            <a:pPr marL="0" indent="0">
              <a:buNone/>
            </a:pPr>
            <a:r>
              <a:rPr lang="en-US" sz="2600" dirty="0"/>
              <a:t>3. Lithosphere - the sphere of soil, rock, etc.</a:t>
            </a:r>
          </a:p>
          <a:p>
            <a:pPr marL="0" indent="0">
              <a:buNone/>
            </a:pPr>
            <a:r>
              <a:rPr lang="en-US" sz="2600" dirty="0"/>
              <a:t>4. Biosphere - the sphere of living organisms.</a:t>
            </a:r>
          </a:p>
          <a:p>
            <a:pPr marL="0" indent="0">
              <a:buNone/>
            </a:pPr>
            <a:endParaRPr lang="en-US" sz="2600" dirty="0"/>
          </a:p>
        </p:txBody>
      </p:sp>
    </p:spTree>
    <p:extLst>
      <p:ext uri="{BB962C8B-B14F-4D97-AF65-F5344CB8AC3E}">
        <p14:creationId xmlns:p14="http://schemas.microsoft.com/office/powerpoint/2010/main" val="241055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Atmosphere :</a:t>
            </a:r>
          </a:p>
        </p:txBody>
      </p:sp>
      <p:sp>
        <p:nvSpPr>
          <p:cNvPr id="3" name="Content Placeholder 2"/>
          <p:cNvSpPr>
            <a:spLocks noGrp="1"/>
          </p:cNvSpPr>
          <p:nvPr>
            <p:ph idx="1"/>
          </p:nvPr>
        </p:nvSpPr>
        <p:spPr>
          <a:xfrm>
            <a:off x="0" y="1825624"/>
            <a:ext cx="12192000" cy="5032375"/>
          </a:xfrm>
        </p:spPr>
        <p:txBody>
          <a:bodyPr/>
          <a:lstStyle/>
          <a:p>
            <a:pPr marL="0" indent="0" algn="just">
              <a:buNone/>
            </a:pPr>
            <a:r>
              <a:rPr lang="en-US" sz="2600" dirty="0"/>
              <a:t>The thick, gaseous cover of air surrounding the earth is called atmosphere. It sustains life on earth by removing harmful cosmic and ultraviolet rays through absorption, maintaining heat balance, providing oxygen for respiration and carbon dioxide for photosynthesis. Atmosphere consists of a complex mixture of a number of gases, water </a:t>
            </a:r>
            <a:r>
              <a:rPr lang="en-US" sz="2600" dirty="0" err="1"/>
              <a:t>vapour</a:t>
            </a:r>
            <a:r>
              <a:rPr lang="en-US" sz="2600" dirty="0"/>
              <a:t> and a variety of fine particulate material. The gaseous mantle which surrounds the globe is constituted by about 5.15 x 1015 metric tons of gas which exerts a pressure of about 1 kg per sq.cm. on earth's crust (</a:t>
            </a:r>
            <a:r>
              <a:rPr lang="en-US" sz="2600" dirty="0" err="1"/>
              <a:t>Sytnick</a:t>
            </a:r>
            <a:r>
              <a:rPr lang="en-US" sz="2600" dirty="0"/>
              <a:t> 1985). Most of these gases are compressed in the lowermost layer. Pressure decreases as we move upward</a:t>
            </a:r>
            <a:r>
              <a:rPr lang="en-US" sz="2600" dirty="0" smtClean="0"/>
              <a:t>.</a:t>
            </a:r>
          </a:p>
          <a:p>
            <a:pPr marL="0" indent="0" algn="just">
              <a:buNone/>
            </a:pPr>
            <a:endParaRPr lang="en-US" sz="2600" dirty="0"/>
          </a:p>
          <a:p>
            <a:pPr marL="0" indent="0" algn="just">
              <a:buNone/>
            </a:pPr>
            <a:endParaRPr lang="en-US" dirty="0"/>
          </a:p>
        </p:txBody>
      </p:sp>
    </p:spTree>
    <p:extLst>
      <p:ext uri="{BB962C8B-B14F-4D97-AF65-F5344CB8AC3E}">
        <p14:creationId xmlns:p14="http://schemas.microsoft.com/office/powerpoint/2010/main" val="14575136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composition of earth's atmosphere</a:t>
            </a:r>
          </a:p>
        </p:txBody>
      </p:sp>
      <p:sp>
        <p:nvSpPr>
          <p:cNvPr id="3" name="Content Placeholder 2"/>
          <p:cNvSpPr>
            <a:spLocks noGrp="1"/>
          </p:cNvSpPr>
          <p:nvPr>
            <p:ph idx="1"/>
          </p:nvPr>
        </p:nvSpPr>
        <p:spPr>
          <a:xfrm>
            <a:off x="0" y="1825625"/>
            <a:ext cx="12192000" cy="5032375"/>
          </a:xfrm>
        </p:spPr>
        <p:txBody>
          <a:bodyPr/>
          <a:lstStyle/>
          <a:p>
            <a:pPr marL="0" indent="0" algn="just">
              <a:buNone/>
            </a:pPr>
            <a:r>
              <a:rPr lang="en-US" sz="2600" dirty="0"/>
              <a:t>Nitrogen 78.08, Oxygen 20.95, Argon 00.93, Carbon dioxide 00.03, Neon  00.0018, Helium 0.00052, Methane 00.00015, Krypton 0.0001, Hydrogen 0.00005, Nitrous oxide 00.00005, Xenon 0.0000009, Ozone 0.000007</a:t>
            </a:r>
          </a:p>
          <a:p>
            <a:pPr marL="0" indent="0">
              <a:buNone/>
            </a:pPr>
            <a:r>
              <a:rPr lang="en-US" sz="2600" dirty="0"/>
              <a:t>On the basis of temperature gradients, the atmosphere can be segmented as follows:</a:t>
            </a:r>
          </a:p>
          <a:p>
            <a:pPr marL="0" indent="0">
              <a:buNone/>
            </a:pPr>
            <a:r>
              <a:rPr lang="en-US" sz="2600" dirty="0"/>
              <a:t>(a) Troposphere  Region –Sea level to 10 miles(about)</a:t>
            </a:r>
          </a:p>
          <a:p>
            <a:pPr marL="0" indent="0">
              <a:buNone/>
            </a:pPr>
            <a:r>
              <a:rPr lang="en-US" sz="2600" dirty="0"/>
              <a:t>(b) Stratosphere Region –10 to 16miles(about)</a:t>
            </a:r>
          </a:p>
          <a:p>
            <a:pPr marL="0" indent="0">
              <a:buNone/>
            </a:pPr>
            <a:r>
              <a:rPr lang="en-US" sz="2600" dirty="0"/>
              <a:t>(c) Mesosphere Region –16 to 50 miles(about)</a:t>
            </a:r>
          </a:p>
          <a:p>
            <a:pPr marL="0" indent="0">
              <a:buNone/>
            </a:pPr>
            <a:r>
              <a:rPr lang="en-US" sz="2600" dirty="0"/>
              <a:t>(d) Thermosphere or Ionosphere Region –Above Mesosphere Region</a:t>
            </a:r>
          </a:p>
          <a:p>
            <a:pPr marL="0" indent="0">
              <a:buNone/>
            </a:pPr>
            <a:r>
              <a:rPr lang="en-US" sz="2600" dirty="0"/>
              <a:t>(e) Magnetosphere.</a:t>
            </a:r>
          </a:p>
          <a:p>
            <a:pPr marL="0" indent="0">
              <a:buNone/>
            </a:pPr>
            <a:endParaRPr lang="en-US" dirty="0"/>
          </a:p>
        </p:txBody>
      </p:sp>
    </p:spTree>
    <p:extLst>
      <p:ext uri="{BB962C8B-B14F-4D97-AF65-F5344CB8AC3E}">
        <p14:creationId xmlns:p14="http://schemas.microsoft.com/office/powerpoint/2010/main" val="38988962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Hydrosphere :</a:t>
            </a:r>
            <a:br>
              <a:rPr lang="en-US" dirty="0"/>
            </a:br>
            <a:endParaRPr lang="en-US" dirty="0"/>
          </a:p>
        </p:txBody>
      </p:sp>
      <p:sp>
        <p:nvSpPr>
          <p:cNvPr id="3" name="Content Placeholder 2"/>
          <p:cNvSpPr>
            <a:spLocks noGrp="1"/>
          </p:cNvSpPr>
          <p:nvPr>
            <p:ph idx="1"/>
          </p:nvPr>
        </p:nvSpPr>
        <p:spPr>
          <a:xfrm>
            <a:off x="0" y="1825624"/>
            <a:ext cx="12192000" cy="5032375"/>
          </a:xfrm>
        </p:spPr>
        <p:txBody>
          <a:bodyPr>
            <a:normAutofit/>
          </a:bodyPr>
          <a:lstStyle/>
          <a:p>
            <a:pPr marL="0" indent="0">
              <a:buNone/>
            </a:pPr>
            <a:r>
              <a:rPr lang="en-US" sz="2600" dirty="0"/>
              <a:t>Approximately 70 per cent of the earth's surface is made up of water and constitutes the hydrosphere. The water resources include oceans, seas, rivers, lakes, streams, ponds, glaciers, polar ice caps and ground water. Of this, about 97 per cent of the water is salty and is present in oceans and seas, 2 per cent is present as ice caps and the remaining 1 per cent as fresh water which we use variously</a:t>
            </a:r>
            <a:r>
              <a:rPr lang="en-US" sz="2600" dirty="0" smtClean="0"/>
              <a:t>.</a:t>
            </a:r>
          </a:p>
          <a:p>
            <a:pPr marL="0" indent="0">
              <a:buNone/>
            </a:pPr>
            <a:endParaRPr lang="en-US" sz="2600" dirty="0"/>
          </a:p>
          <a:p>
            <a:pPr marL="0" indent="0">
              <a:buNone/>
            </a:pPr>
            <a:r>
              <a:rPr lang="en-US" sz="2600" dirty="0"/>
              <a:t>Water near the poles is very cold and freezes to form polar ice caps, glaciers or icebergs. However, at the equator water evaporates into gas due to high temperature</a:t>
            </a:r>
            <a:r>
              <a:rPr lang="en-US" sz="2600" dirty="0" smtClean="0"/>
              <a:t>. The </a:t>
            </a:r>
            <a:r>
              <a:rPr lang="en-US" sz="2600" dirty="0"/>
              <a:t>frozen water in its own sphere is known as '</a:t>
            </a:r>
            <a:r>
              <a:rPr lang="en-US" sz="2600" dirty="0" err="1"/>
              <a:t>cryosphere</a:t>
            </a:r>
            <a:r>
              <a:rPr lang="en-US" sz="2600" dirty="0"/>
              <a:t>'. Water is very essential for life and it is believed that the first signs of life were found in water.</a:t>
            </a:r>
          </a:p>
        </p:txBody>
      </p:sp>
    </p:spTree>
    <p:extLst>
      <p:ext uri="{BB962C8B-B14F-4D97-AF65-F5344CB8AC3E}">
        <p14:creationId xmlns:p14="http://schemas.microsoft.com/office/powerpoint/2010/main" val="1134445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Lithosphere (Land) :</a:t>
            </a:r>
          </a:p>
        </p:txBody>
      </p:sp>
      <p:sp>
        <p:nvSpPr>
          <p:cNvPr id="3" name="Content Placeholder 2"/>
          <p:cNvSpPr>
            <a:spLocks noGrp="1"/>
          </p:cNvSpPr>
          <p:nvPr>
            <p:ph idx="1"/>
          </p:nvPr>
        </p:nvSpPr>
        <p:spPr>
          <a:xfrm>
            <a:off x="0" y="1825624"/>
            <a:ext cx="12192000" cy="5032375"/>
          </a:xfrm>
        </p:spPr>
        <p:txBody>
          <a:bodyPr>
            <a:normAutofit/>
          </a:bodyPr>
          <a:lstStyle/>
          <a:p>
            <a:pPr marL="0" indent="0" algn="just">
              <a:buNone/>
            </a:pPr>
            <a:r>
              <a:rPr lang="en-US" sz="2600" dirty="0"/>
              <a:t>Lithosphere is the solid component of earth. It consists of three layers: crust, mantle and core. Generally speaking, lithosphere means the hard surface (crust) of earth and not the entire inside of the planet. </a:t>
            </a:r>
            <a:endParaRPr lang="en-US" sz="2600" dirty="0" smtClean="0"/>
          </a:p>
          <a:p>
            <a:pPr marL="0" indent="0" algn="just">
              <a:buNone/>
            </a:pPr>
            <a:endParaRPr lang="en-US" sz="2600" dirty="0"/>
          </a:p>
          <a:p>
            <a:pPr marL="0" indent="0" algn="just">
              <a:buNone/>
            </a:pPr>
            <a:r>
              <a:rPr lang="en-US" sz="2600" dirty="0" smtClean="0"/>
              <a:t>The </a:t>
            </a:r>
            <a:r>
              <a:rPr lang="en-US" sz="2600" dirty="0"/>
              <a:t>uppermost part of the solid earth, consisting of weathered rocks, minerals and organic matters together, is known as soil</a:t>
            </a:r>
            <a:r>
              <a:rPr lang="en-US" sz="2600" dirty="0" smtClean="0"/>
              <a:t>. Land </a:t>
            </a:r>
            <a:r>
              <a:rPr lang="en-US" sz="2600" dirty="0"/>
              <a:t>is very important for use in agriculture, industrialization, transportation, recreation, etc. The interior of the lithosphere consists of mantle followed by core.</a:t>
            </a:r>
          </a:p>
        </p:txBody>
      </p:sp>
    </p:spTree>
    <p:extLst>
      <p:ext uri="{BB962C8B-B14F-4D97-AF65-F5344CB8AC3E}">
        <p14:creationId xmlns:p14="http://schemas.microsoft.com/office/powerpoint/2010/main" val="671701756"/>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31</TotalTime>
  <Words>1224</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Corbel</vt:lpstr>
      <vt:lpstr>Depth</vt:lpstr>
      <vt:lpstr> ENVIRONMENT COMPONENTS</vt:lpstr>
      <vt:lpstr>PowerPoint Presentation</vt:lpstr>
      <vt:lpstr>Components of Environment:</vt:lpstr>
      <vt:lpstr>Basic Components of the Environment:</vt:lpstr>
      <vt:lpstr>Components or segments of environment are given below: </vt:lpstr>
      <vt:lpstr>Atmosphere :</vt:lpstr>
      <vt:lpstr>The composition of earth's atmosphere</vt:lpstr>
      <vt:lpstr>Hydrosphere : </vt:lpstr>
      <vt:lpstr>Lithosphere (Land) :</vt:lpstr>
      <vt:lpstr>Biosphere :</vt:lpstr>
      <vt:lpstr>Biosphere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 COMPONENTS</dc:title>
  <dc:creator>Windows User</dc:creator>
  <cp:lastModifiedBy>Windows User</cp:lastModifiedBy>
  <cp:revision>6</cp:revision>
  <dcterms:created xsi:type="dcterms:W3CDTF">2015-01-12T17:57:26Z</dcterms:created>
  <dcterms:modified xsi:type="dcterms:W3CDTF">2015-01-12T18:30:10Z</dcterms:modified>
</cp:coreProperties>
</file>