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9" r:id="rId5"/>
  </p:sldMasterIdLst>
  <p:notesMasterIdLst>
    <p:notesMasterId r:id="rId18"/>
  </p:notesMasterIdLst>
  <p:sldIdLst>
    <p:sldId id="300" r:id="rId6"/>
    <p:sldId id="314" r:id="rId7"/>
    <p:sldId id="315" r:id="rId8"/>
    <p:sldId id="261" r:id="rId9"/>
    <p:sldId id="317" r:id="rId10"/>
    <p:sldId id="318" r:id="rId11"/>
    <p:sldId id="319" r:id="rId12"/>
    <p:sldId id="320" r:id="rId13"/>
    <p:sldId id="321" r:id="rId14"/>
    <p:sldId id="322" r:id="rId15"/>
    <p:sldId id="324" r:id="rId16"/>
    <p:sldId id="32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82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259" autoAdjust="0"/>
  </p:normalViewPr>
  <p:slideViewPr>
    <p:cSldViewPr snapToGrid="0">
      <p:cViewPr varScale="1">
        <p:scale>
          <a:sx n="68" d="100"/>
          <a:sy n="68" d="100"/>
        </p:scale>
        <p:origin x="73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2BC59-63C6-4484-A417-B500E3568EFA}" type="datetimeFigureOut">
              <a:rPr lang="en-US" smtClean="0"/>
              <a:t>12/12/2024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FC542-834E-40F3-873F-582D0365217F}" type="slidenum">
              <a:rPr lang="en-US" smtClean="0"/>
              <a:t>‹#›</a:t>
            </a:fld>
            <a:endParaRPr lang="en-US" dirty="0"/>
          </a:p>
        </p:txBody>
      </p:sp>
    </p:spTree>
    <p:extLst>
      <p:ext uri="{BB962C8B-B14F-4D97-AF65-F5344CB8AC3E}">
        <p14:creationId xmlns:p14="http://schemas.microsoft.com/office/powerpoint/2010/main" val="8060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7261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6FC542-834E-40F3-873F-582D0365217F}" type="slidenum">
              <a:rPr lang="en-US" smtClean="0"/>
              <a:t>2</a:t>
            </a:fld>
            <a:endParaRPr lang="en-US" dirty="0"/>
          </a:p>
        </p:txBody>
      </p:sp>
    </p:spTree>
    <p:extLst>
      <p:ext uri="{BB962C8B-B14F-4D97-AF65-F5344CB8AC3E}">
        <p14:creationId xmlns:p14="http://schemas.microsoft.com/office/powerpoint/2010/main" val="363007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6FC542-834E-40F3-873F-582D0365217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852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6FC542-834E-40F3-873F-582D0365217F}" type="slidenum">
              <a:rPr lang="en-US" smtClean="0"/>
              <a:t>12</a:t>
            </a:fld>
            <a:endParaRPr lang="en-US"/>
          </a:p>
        </p:txBody>
      </p:sp>
    </p:spTree>
    <p:extLst>
      <p:ext uri="{BB962C8B-B14F-4D97-AF65-F5344CB8AC3E}">
        <p14:creationId xmlns:p14="http://schemas.microsoft.com/office/powerpoint/2010/main" val="2697238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97AA-2C79-4192-050E-97D21D77C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8245DF-16A4-3A13-F8F4-F580D69FE6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A8594A-4074-EA1B-5441-624110BD6CB5}"/>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5" name="Footer Placeholder 4">
            <a:extLst>
              <a:ext uri="{FF2B5EF4-FFF2-40B4-BE49-F238E27FC236}">
                <a16:creationId xmlns:a16="http://schemas.microsoft.com/office/drawing/2014/main" id="{ABE57F47-CE26-7A34-7C3D-F240EF5E5A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07F48F-F23D-3668-7CBD-1A18D3136511}"/>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930978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0142-5E40-2BA8-972E-74FCE9F067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D0D2EC-E521-816C-E525-3706F358D7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4DF18-B341-12B6-7EE4-BE8E5185F2E9}"/>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5" name="Footer Placeholder 4">
            <a:extLst>
              <a:ext uri="{FF2B5EF4-FFF2-40B4-BE49-F238E27FC236}">
                <a16:creationId xmlns:a16="http://schemas.microsoft.com/office/drawing/2014/main" id="{8E38A383-5967-2CED-A673-B3942593AA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3509A5-C83D-3617-7AD0-1F6857BBC6F7}"/>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271196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2AA358-6BF9-B35E-1FB7-E9AEF0144F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A5CDF9-6C5D-7550-6BB4-F8605379E3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458A1-9180-CC13-01A2-8B5702533904}"/>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5" name="Footer Placeholder 4">
            <a:extLst>
              <a:ext uri="{FF2B5EF4-FFF2-40B4-BE49-F238E27FC236}">
                <a16:creationId xmlns:a16="http://schemas.microsoft.com/office/drawing/2014/main" id="{9269D85F-6D47-E8EB-0E29-6AC2FAFDFA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818D54-D7BF-A12D-43B3-1CFDDD7AC088}"/>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919168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035062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990989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666097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026804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172021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131257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459089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1148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7F0D-6B1E-26DC-9F5D-B28EB57D30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4F09D3-1C8C-D397-6747-C96298EA4D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00A49-670A-F540-66B5-A7A482F675A0}"/>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5" name="Footer Placeholder 4">
            <a:extLst>
              <a:ext uri="{FF2B5EF4-FFF2-40B4-BE49-F238E27FC236}">
                <a16:creationId xmlns:a16="http://schemas.microsoft.com/office/drawing/2014/main" id="{91B1EC89-DE5B-97E7-0A97-0971E38E37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5FFB48-DCB2-20E2-018B-8CA128D52C33}"/>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32154664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1962064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09110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12/12/2024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32937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4E149-078F-669C-0432-15220EE6D0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6FF07E-31FB-A455-E769-E8D3B4CECB2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0AC844-B463-F1AE-2FA7-DD8BC0F50946}"/>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5" name="Footer Placeholder 4">
            <a:extLst>
              <a:ext uri="{FF2B5EF4-FFF2-40B4-BE49-F238E27FC236}">
                <a16:creationId xmlns:a16="http://schemas.microsoft.com/office/drawing/2014/main" id="{D5E17075-F4F1-B8FF-E7A2-34E86FD1C1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D89211-84BC-B260-7D2D-F3CC7C3FCE24}"/>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116430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8241-DFD3-FE8D-56EA-6F8DA1CDEB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90629C-ACA6-6C8A-DFB7-B3085F25CB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EBCE0A-0195-BF57-8659-1396B1D2E8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C7A963-43D8-85C2-1771-9F92A7ABAA2F}"/>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6" name="Footer Placeholder 5">
            <a:extLst>
              <a:ext uri="{FF2B5EF4-FFF2-40B4-BE49-F238E27FC236}">
                <a16:creationId xmlns:a16="http://schemas.microsoft.com/office/drawing/2014/main" id="{53DFD8DD-BD73-1613-BFF3-F95F33C9089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441482-F1AC-720D-72BA-2853CEF486B0}"/>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3262859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7820-DEAC-E3DC-76FD-152540C85B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C401C3-1697-FDE1-DB0A-D9D5399858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20D80B-59E2-5FE5-8368-929F887E5F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F47465-4853-8774-2FA7-ADF10FAA8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2ABFCA-927B-8D8B-3248-01E5DB40D4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983466-5B42-4A7E-7737-08DB342F9E1C}"/>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8" name="Footer Placeholder 7">
            <a:extLst>
              <a:ext uri="{FF2B5EF4-FFF2-40B4-BE49-F238E27FC236}">
                <a16:creationId xmlns:a16="http://schemas.microsoft.com/office/drawing/2014/main" id="{5FC0D61B-FA0F-B45B-19C8-74F21B9441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132D1B-784D-5B4C-2ED0-1441938382B2}"/>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157744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B7129-5B9F-602E-F076-82C71D1A28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E7D7DD-0D9A-783E-76EC-C5B5617DF951}"/>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4" name="Footer Placeholder 3">
            <a:extLst>
              <a:ext uri="{FF2B5EF4-FFF2-40B4-BE49-F238E27FC236}">
                <a16:creationId xmlns:a16="http://schemas.microsoft.com/office/drawing/2014/main" id="{F8A43589-5CDD-3CA0-1461-C10FA4C9FA0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D947F1C-983D-53A2-9E10-D08895254258}"/>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336266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D1FEE5-2CC7-5D5F-B51E-260E1930F635}"/>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3" name="Footer Placeholder 2">
            <a:extLst>
              <a:ext uri="{FF2B5EF4-FFF2-40B4-BE49-F238E27FC236}">
                <a16:creationId xmlns:a16="http://schemas.microsoft.com/office/drawing/2014/main" id="{F0C7B30C-8541-F91B-2562-07733C915D0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FE78444-185F-0955-F856-CEBE6C43069E}"/>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3743313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C801B-D270-806A-0FA4-DE7C35E4B9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CD4801-438B-356F-35BE-E01D74BC0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AB505-61DD-8801-C48A-29BBBA8C7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4A01F2-0897-885F-17E5-331206F171AE}"/>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6" name="Footer Placeholder 5">
            <a:extLst>
              <a:ext uri="{FF2B5EF4-FFF2-40B4-BE49-F238E27FC236}">
                <a16:creationId xmlns:a16="http://schemas.microsoft.com/office/drawing/2014/main" id="{7BE00F73-F3BD-C1E6-5343-488DCC7608C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F4A5787-A4E1-DB64-8975-914DA074A74F}"/>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3240549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9B4D1-FFE5-0B56-A9A0-7405A4F9D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C17AA7-5617-90F6-330A-2E14FD007A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4E8E8AF-090E-EFEF-1665-2015AD7F9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5F896-0544-005B-A52D-77AEF53C1101}"/>
              </a:ext>
            </a:extLst>
          </p:cNvPr>
          <p:cNvSpPr>
            <a:spLocks noGrp="1"/>
          </p:cNvSpPr>
          <p:nvPr>
            <p:ph type="dt" sz="half" idx="10"/>
          </p:nvPr>
        </p:nvSpPr>
        <p:spPr/>
        <p:txBody>
          <a:bodyPr/>
          <a:lstStyle/>
          <a:p>
            <a:fld id="{FC18FE14-5C2C-4511-A61A-8FF132356E4A}" type="datetimeFigureOut">
              <a:rPr lang="en-US" smtClean="0"/>
              <a:t>12/12/2024</a:t>
            </a:fld>
            <a:endParaRPr lang="en-US" dirty="0"/>
          </a:p>
        </p:txBody>
      </p:sp>
      <p:sp>
        <p:nvSpPr>
          <p:cNvPr id="6" name="Footer Placeholder 5">
            <a:extLst>
              <a:ext uri="{FF2B5EF4-FFF2-40B4-BE49-F238E27FC236}">
                <a16:creationId xmlns:a16="http://schemas.microsoft.com/office/drawing/2014/main" id="{3C06A4E6-28AE-8896-2077-C556F119EC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5830B16-4B6E-2BE4-4B4C-128489AE48EE}"/>
              </a:ext>
            </a:extLst>
          </p:cNvPr>
          <p:cNvSpPr>
            <a:spLocks noGrp="1"/>
          </p:cNvSpPr>
          <p:nvPr>
            <p:ph type="sldNum" sz="quarter" idx="12"/>
          </p:nvPr>
        </p:nvSpPr>
        <p:spPr/>
        <p:txBody>
          <a:bodyPr/>
          <a:lstStyle/>
          <a:p>
            <a:fld id="{DBCFA451-C07F-41FD-AA79-C3C16210BE70}" type="slidenum">
              <a:rPr lang="en-US" smtClean="0"/>
              <a:t>‹#›</a:t>
            </a:fld>
            <a:endParaRPr lang="en-US" dirty="0"/>
          </a:p>
        </p:txBody>
      </p:sp>
    </p:spTree>
    <p:extLst>
      <p:ext uri="{BB962C8B-B14F-4D97-AF65-F5344CB8AC3E}">
        <p14:creationId xmlns:p14="http://schemas.microsoft.com/office/powerpoint/2010/main" val="168350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FFB692-AA38-8AA3-8216-5652F1C805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8F5C85-8BB0-0FBD-2BB6-3E14AE6629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C41A2-ACC6-D731-D178-2DDD0372A0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18FE14-5C2C-4511-A61A-8FF132356E4A}" type="datetimeFigureOut">
              <a:rPr lang="en-US" smtClean="0"/>
              <a:t>12/12/2024</a:t>
            </a:fld>
            <a:endParaRPr lang="en-US" dirty="0"/>
          </a:p>
        </p:txBody>
      </p:sp>
      <p:sp>
        <p:nvSpPr>
          <p:cNvPr id="5" name="Footer Placeholder 4">
            <a:extLst>
              <a:ext uri="{FF2B5EF4-FFF2-40B4-BE49-F238E27FC236}">
                <a16:creationId xmlns:a16="http://schemas.microsoft.com/office/drawing/2014/main" id="{1908273B-5B12-E410-A9B6-3D193E7686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C36190E-B286-7074-68D0-EA1AE2C9D5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CFA451-C07F-41FD-AA79-C3C16210BE70}" type="slidenum">
              <a:rPr lang="en-US" smtClean="0"/>
              <a:t>‹#›</a:t>
            </a:fld>
            <a:endParaRPr lang="en-US" dirty="0"/>
          </a:p>
        </p:txBody>
      </p:sp>
    </p:spTree>
    <p:extLst>
      <p:ext uri="{BB962C8B-B14F-4D97-AF65-F5344CB8AC3E}">
        <p14:creationId xmlns:p14="http://schemas.microsoft.com/office/powerpoint/2010/main" val="49368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12/12/2024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58130018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63890"/>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3200" b="1" dirty="0" smtClean="0">
                <a:solidFill>
                  <a:srgbClr val="000000">
                    <a:lumMod val="75000"/>
                    <a:lumOff val="25000"/>
                  </a:srgbClr>
                </a:solidFill>
                <a:latin typeface="Century Gothic"/>
              </a:rPr>
              <a:t>Categories</a:t>
            </a:r>
            <a: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
            </a: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xmlns="" val="1"/>
              </a:ext>
            </a:extLst>
          </p:cNvPr>
          <p:cNvSpPr/>
          <p:nvPr/>
        </p:nvSpPr>
        <p:spPr>
          <a:xfrm>
            <a:off x="597253" y="993927"/>
            <a:ext cx="3520551" cy="573120"/>
          </a:xfrm>
          <a:prstGeom prst="round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Segoe UI Light"/>
                <a:ea typeface="+mn-ea"/>
                <a:cs typeface="+mn-cs"/>
              </a:rPr>
              <a:t>ECO SYSTEM MATURITY</a:t>
            </a:r>
          </a:p>
        </p:txBody>
      </p:sp>
      <p:sp>
        <p:nvSpPr>
          <p:cNvPr id="49"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800121" y="2509547"/>
            <a:ext cx="2959763" cy="563589"/>
          </a:xfrm>
          <a:prstGeom prst="roundRect">
            <a:avLst>
              <a:gd name="adj" fmla="val 50000"/>
            </a:avLst>
          </a:prstGeom>
          <a:solidFill>
            <a:schemeClr val="accent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prstClr val="white"/>
                </a:solidFill>
                <a:latin typeface="Segoe UI Light"/>
              </a:rPr>
              <a:t>Security</a:t>
            </a:r>
          </a:p>
        </p:txBody>
      </p:sp>
      <p:sp>
        <p:nvSpPr>
          <p:cNvPr id="50"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xmlns="" val="1"/>
              </a:ext>
            </a:extLst>
          </p:cNvPr>
          <p:cNvSpPr/>
          <p:nvPr/>
        </p:nvSpPr>
        <p:spPr>
          <a:xfrm>
            <a:off x="8007009" y="833845"/>
            <a:ext cx="3520551" cy="573120"/>
          </a:xfrm>
          <a:prstGeom prst="round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solidFill>
                  <a:prstClr val="white"/>
                </a:solidFill>
                <a:latin typeface="Segoe UI Light"/>
              </a:rPr>
              <a:t>APPLICATION MATURITY</a:t>
            </a:r>
          </a:p>
        </p:txBody>
      </p:sp>
      <p:sp>
        <p:nvSpPr>
          <p:cNvPr id="52"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8567797" y="1846917"/>
            <a:ext cx="2959763" cy="563589"/>
          </a:xfrm>
          <a:prstGeom prst="roundRect">
            <a:avLst>
              <a:gd name="adj" fmla="val 50000"/>
            </a:avLst>
          </a:prstGeom>
          <a:solidFill>
            <a:schemeClr val="accent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prstClr val="white"/>
                </a:solidFill>
                <a:latin typeface="Segoe UI Light"/>
              </a:rPr>
              <a:t>General Questions</a:t>
            </a:r>
          </a:p>
        </p:txBody>
      </p:sp>
      <p:sp>
        <p:nvSpPr>
          <p:cNvPr id="56"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8571143" y="2509546"/>
            <a:ext cx="2959763" cy="563589"/>
          </a:xfrm>
          <a:prstGeom prst="roundRect">
            <a:avLst>
              <a:gd name="adj" fmla="val 50000"/>
            </a:avLst>
          </a:prstGeom>
          <a:solidFill>
            <a:schemeClr val="accent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prstClr val="white"/>
                </a:solidFill>
                <a:latin typeface="Segoe UI Light"/>
              </a:rPr>
              <a:t>Security/Compliance</a:t>
            </a:r>
          </a:p>
        </p:txBody>
      </p:sp>
      <p:sp>
        <p:nvSpPr>
          <p:cNvPr id="59"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800120" y="3193905"/>
            <a:ext cx="2959763" cy="563589"/>
          </a:xfrm>
          <a:prstGeom prst="roundRect">
            <a:avLst>
              <a:gd name="adj" fmla="val 50000"/>
            </a:avLst>
          </a:prstGeom>
          <a:solidFill>
            <a:schemeClr val="accent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prstClr val="white"/>
                </a:solidFill>
                <a:latin typeface="Segoe UI Light"/>
              </a:rPr>
              <a:t>FinOps</a:t>
            </a:r>
          </a:p>
        </p:txBody>
      </p:sp>
      <p:sp>
        <p:nvSpPr>
          <p:cNvPr id="60"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800120" y="3877977"/>
            <a:ext cx="2959763" cy="563589"/>
          </a:xfrm>
          <a:prstGeom prst="roundRect">
            <a:avLst>
              <a:gd name="adj" fmla="val 50000"/>
            </a:avLst>
          </a:prstGeom>
          <a:solidFill>
            <a:schemeClr val="accent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prstClr val="white"/>
                </a:solidFill>
                <a:latin typeface="Segoe UI Light"/>
              </a:rPr>
              <a:t>Governance</a:t>
            </a:r>
          </a:p>
        </p:txBody>
      </p:sp>
      <p:sp>
        <p:nvSpPr>
          <p:cNvPr id="61"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800119" y="4562049"/>
            <a:ext cx="2959763" cy="563589"/>
          </a:xfrm>
          <a:prstGeom prst="roundRect">
            <a:avLst>
              <a:gd name="adj" fmla="val 50000"/>
            </a:avLst>
          </a:prstGeom>
          <a:solidFill>
            <a:schemeClr val="accent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prstClr val="white"/>
                </a:solidFill>
                <a:latin typeface="Segoe UI Light"/>
              </a:rPr>
              <a:t>Operations</a:t>
            </a:r>
          </a:p>
        </p:txBody>
      </p:sp>
      <p:sp>
        <p:nvSpPr>
          <p:cNvPr id="62"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800119" y="5246121"/>
            <a:ext cx="2959763" cy="563589"/>
          </a:xfrm>
          <a:prstGeom prst="roundRect">
            <a:avLst>
              <a:gd name="adj" fmla="val 50000"/>
            </a:avLst>
          </a:prstGeom>
          <a:solidFill>
            <a:schemeClr val="accent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prstClr val="white"/>
                </a:solidFill>
                <a:latin typeface="Segoe UI Light"/>
              </a:rPr>
              <a:t>DR &amp; Backups</a:t>
            </a:r>
          </a:p>
        </p:txBody>
      </p:sp>
      <p:sp>
        <p:nvSpPr>
          <p:cNvPr id="21" name="Rectangle: Rounded Corners 24">
            <a:extLst>
              <a:ext uri="{FF2B5EF4-FFF2-40B4-BE49-F238E27FC236}">
                <a16:creationId xmlns:a16="http://schemas.microsoft.com/office/drawing/2014/main" id="{65418AC0-6B6E-9126-224F-3763D6DC4805}"/>
              </a:ext>
              <a:ext uri="{C183D7F6-B498-43B3-948B-1728B52AA6E4}">
                <adec:decorative xmlns:adec="http://schemas.microsoft.com/office/drawing/2017/decorative" xmlns="" val="1"/>
              </a:ext>
            </a:extLst>
          </p:cNvPr>
          <p:cNvSpPr/>
          <p:nvPr/>
        </p:nvSpPr>
        <p:spPr>
          <a:xfrm>
            <a:off x="800122" y="1846918"/>
            <a:ext cx="2959763" cy="563589"/>
          </a:xfrm>
          <a:prstGeom prst="roundRect">
            <a:avLst>
              <a:gd name="adj" fmla="val 50000"/>
            </a:avLst>
          </a:prstGeom>
          <a:solidFill>
            <a:schemeClr val="accent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a:ea typeface="+mn-ea"/>
                <a:cs typeface="+mn-cs"/>
              </a:rPr>
              <a:t>Architecture</a:t>
            </a:r>
          </a:p>
        </p:txBody>
      </p:sp>
    </p:spTree>
    <p:extLst>
      <p:ext uri="{BB962C8B-B14F-4D97-AF65-F5344CB8AC3E}">
        <p14:creationId xmlns:p14="http://schemas.microsoft.com/office/powerpoint/2010/main" val="2452772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DFC2-5051-97BF-DEF3-75531CD85513}"/>
              </a:ext>
            </a:extLst>
          </p:cNvPr>
          <p:cNvSpPr>
            <a:spLocks noGrp="1"/>
          </p:cNvSpPr>
          <p:nvPr>
            <p:ph type="title"/>
          </p:nvPr>
        </p:nvSpPr>
        <p:spPr>
          <a:xfrm>
            <a:off x="-1" y="-375104"/>
            <a:ext cx="10515600" cy="1325563"/>
          </a:xfrm>
        </p:spPr>
        <p:txBody>
          <a:bodyPr>
            <a:normAutofit/>
          </a:bodyPr>
          <a:lstStyle/>
          <a:p>
            <a:r>
              <a:rPr lang="en-US" sz="4000"/>
              <a:t>DR &amp; Backups</a:t>
            </a:r>
          </a:p>
        </p:txBody>
      </p:sp>
      <p:graphicFrame>
        <p:nvGraphicFramePr>
          <p:cNvPr id="11" name="Table 10">
            <a:extLst>
              <a:ext uri="{FF2B5EF4-FFF2-40B4-BE49-F238E27FC236}">
                <a16:creationId xmlns:a16="http://schemas.microsoft.com/office/drawing/2014/main" id="{28AA200E-59AF-23BA-1014-53C06E65C859}"/>
              </a:ext>
            </a:extLst>
          </p:cNvPr>
          <p:cNvGraphicFramePr>
            <a:graphicFrameLocks noGrp="1"/>
          </p:cNvGraphicFramePr>
          <p:nvPr>
            <p:extLst/>
          </p:nvPr>
        </p:nvGraphicFramePr>
        <p:xfrm>
          <a:off x="219456" y="1463040"/>
          <a:ext cx="11704321" cy="1163320"/>
        </p:xfrm>
        <a:graphic>
          <a:graphicData uri="http://schemas.openxmlformats.org/drawingml/2006/table">
            <a:tbl>
              <a:tblPr firstRow="1" bandRow="1">
                <a:tableStyleId>{5C22544A-7EE6-4342-B048-85BDC9FD1C3A}</a:tableStyleId>
              </a:tblPr>
              <a:tblGrid>
                <a:gridCol w="573348">
                  <a:extLst>
                    <a:ext uri="{9D8B030D-6E8A-4147-A177-3AD203B41FA5}">
                      <a16:colId xmlns:a16="http://schemas.microsoft.com/office/drawing/2014/main" val="966812512"/>
                    </a:ext>
                  </a:extLst>
                </a:gridCol>
                <a:gridCol w="9158876">
                  <a:extLst>
                    <a:ext uri="{9D8B030D-6E8A-4147-A177-3AD203B41FA5}">
                      <a16:colId xmlns:a16="http://schemas.microsoft.com/office/drawing/2014/main" val="1518916283"/>
                    </a:ext>
                  </a:extLst>
                </a:gridCol>
                <a:gridCol w="1972097">
                  <a:extLst>
                    <a:ext uri="{9D8B030D-6E8A-4147-A177-3AD203B41FA5}">
                      <a16:colId xmlns:a16="http://schemas.microsoft.com/office/drawing/2014/main" val="2873406848"/>
                    </a:ext>
                  </a:extLst>
                </a:gridCol>
              </a:tblGrid>
              <a:tr h="370840">
                <a:tc>
                  <a:txBody>
                    <a:bodyPr/>
                    <a:lstStyle/>
                    <a:p>
                      <a:pPr algn="ctr"/>
                      <a:r>
                        <a:rPr lang="en-US"/>
                        <a:t>#</a:t>
                      </a:r>
                    </a:p>
                  </a:txBody>
                  <a:tcPr/>
                </a:tc>
                <a:tc>
                  <a:txBody>
                    <a:bodyPr/>
                    <a:lstStyle/>
                    <a:p>
                      <a:pPr algn="ctr"/>
                      <a:r>
                        <a:rPr lang="en-IN" sz="1800"/>
                        <a:t>Strength</a:t>
                      </a:r>
                      <a:endParaRPr lang="en-US"/>
                    </a:p>
                  </a:txBody>
                  <a:tcPr/>
                </a:tc>
                <a:tc>
                  <a:txBody>
                    <a:bodyPr/>
                    <a:lstStyle/>
                    <a:p>
                      <a:pPr algn="ctr"/>
                      <a:r>
                        <a:rPr lang="en-IN" sz="1800"/>
                        <a:t>Maturity</a:t>
                      </a:r>
                      <a:endParaRPr lang="en-US"/>
                    </a:p>
                  </a:txBody>
                  <a:tcPr/>
                </a:tc>
                <a:extLst>
                  <a:ext uri="{0D108BD9-81ED-4DB2-BD59-A6C34878D82A}">
                    <a16:rowId xmlns:a16="http://schemas.microsoft.com/office/drawing/2014/main" val="2799391187"/>
                  </a:ext>
                </a:extLst>
              </a:tr>
              <a:tr h="370840">
                <a:tc>
                  <a:txBody>
                    <a:bodyPr/>
                    <a:lstStyle/>
                    <a:p>
                      <a:pPr algn="ctr"/>
                      <a:r>
                        <a:rPr lang="en-US" sz="140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DR strategy is being defined and Stewart will be having a strategy ready by September 2024</a:t>
                      </a:r>
                    </a:p>
                    <a:p>
                      <a:endParaRPr lang="en-US" sz="1400"/>
                    </a:p>
                  </a:txBody>
                  <a:tcPr/>
                </a:tc>
                <a:tc>
                  <a:txBody>
                    <a:bodyPr/>
                    <a:lstStyle/>
                    <a:p>
                      <a:pPr algn="ctr"/>
                      <a:r>
                        <a:rPr lang="en-US"/>
                        <a:t>3</a:t>
                      </a:r>
                    </a:p>
                  </a:txBody>
                  <a:tcPr/>
                </a:tc>
                <a:extLst>
                  <a:ext uri="{0D108BD9-81ED-4DB2-BD59-A6C34878D82A}">
                    <a16:rowId xmlns:a16="http://schemas.microsoft.com/office/drawing/2014/main" val="2668462298"/>
                  </a:ext>
                </a:extLst>
              </a:tr>
            </a:tbl>
          </a:graphicData>
        </a:graphic>
      </p:graphicFrame>
      <p:graphicFrame>
        <p:nvGraphicFramePr>
          <p:cNvPr id="14" name="Table 13">
            <a:extLst>
              <a:ext uri="{FF2B5EF4-FFF2-40B4-BE49-F238E27FC236}">
                <a16:creationId xmlns:a16="http://schemas.microsoft.com/office/drawing/2014/main" id="{E955D642-63D1-E31A-E833-48FCAA1A43CA}"/>
              </a:ext>
            </a:extLst>
          </p:cNvPr>
          <p:cNvGraphicFramePr>
            <a:graphicFrameLocks noGrp="1"/>
          </p:cNvGraphicFramePr>
          <p:nvPr>
            <p:extLst/>
          </p:nvPr>
        </p:nvGraphicFramePr>
        <p:xfrm>
          <a:off x="219456" y="2577621"/>
          <a:ext cx="11704320" cy="2966720"/>
        </p:xfrm>
        <a:graphic>
          <a:graphicData uri="http://schemas.openxmlformats.org/drawingml/2006/table">
            <a:tbl>
              <a:tblPr firstRow="1" bandRow="1">
                <a:tableStyleId>{5C22544A-7EE6-4342-B048-85BDC9FD1C3A}</a:tableStyleId>
              </a:tblPr>
              <a:tblGrid>
                <a:gridCol w="587352">
                  <a:extLst>
                    <a:ext uri="{9D8B030D-6E8A-4147-A177-3AD203B41FA5}">
                      <a16:colId xmlns:a16="http://schemas.microsoft.com/office/drawing/2014/main" val="2989711199"/>
                    </a:ext>
                  </a:extLst>
                </a:gridCol>
                <a:gridCol w="9186885">
                  <a:extLst>
                    <a:ext uri="{9D8B030D-6E8A-4147-A177-3AD203B41FA5}">
                      <a16:colId xmlns:a16="http://schemas.microsoft.com/office/drawing/2014/main" val="498655683"/>
                    </a:ext>
                  </a:extLst>
                </a:gridCol>
                <a:gridCol w="1930083">
                  <a:extLst>
                    <a:ext uri="{9D8B030D-6E8A-4147-A177-3AD203B41FA5}">
                      <a16:colId xmlns:a16="http://schemas.microsoft.com/office/drawing/2014/main" val="3304030443"/>
                    </a:ext>
                  </a:extLst>
                </a:gridCol>
              </a:tblGrid>
              <a:tr h="370840">
                <a:tc>
                  <a:txBody>
                    <a:bodyPr/>
                    <a:lstStyle/>
                    <a:p>
                      <a:pPr algn="ctr"/>
                      <a:r>
                        <a:rPr lang="en-US" sz="1400"/>
                        <a:t>#</a:t>
                      </a:r>
                    </a:p>
                  </a:txBody>
                  <a:tcPr/>
                </a:tc>
                <a:tc>
                  <a:txBody>
                    <a:bodyPr/>
                    <a:lstStyle/>
                    <a:p>
                      <a:pPr algn="ctr"/>
                      <a:r>
                        <a:rPr lang="en-IN" sz="1400"/>
                        <a:t>Weakness</a:t>
                      </a:r>
                      <a:endParaRPr lang="en-US" sz="1400"/>
                    </a:p>
                  </a:txBody>
                  <a:tcPr/>
                </a:tc>
                <a:tc>
                  <a:txBody>
                    <a:bodyPr/>
                    <a:lstStyle/>
                    <a:p>
                      <a:pPr algn="ctr"/>
                      <a:r>
                        <a:rPr lang="en-IN" sz="1800"/>
                        <a:t>Maturity</a:t>
                      </a:r>
                      <a:endParaRPr lang="en-US"/>
                    </a:p>
                  </a:txBody>
                  <a:tcPr/>
                </a:tc>
                <a:extLst>
                  <a:ext uri="{0D108BD9-81ED-4DB2-BD59-A6C34878D82A}">
                    <a16:rowId xmlns:a16="http://schemas.microsoft.com/office/drawing/2014/main" val="402506801"/>
                  </a:ext>
                </a:extLst>
              </a:tr>
              <a:tr h="370840">
                <a:tc>
                  <a:txBody>
                    <a:bodyPr/>
                    <a:lstStyle/>
                    <a:p>
                      <a:pPr algn="ctr"/>
                      <a:r>
                        <a:rPr lang="en-US" sz="140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No interim DR for critical applications</a:t>
                      </a:r>
                    </a:p>
                  </a:txBody>
                  <a:tcPr/>
                </a:tc>
                <a:tc>
                  <a:txBody>
                    <a:bodyPr/>
                    <a:lstStyle/>
                    <a:p>
                      <a:pPr algn="ctr"/>
                      <a:r>
                        <a:rPr lang="en-US"/>
                        <a:t>1</a:t>
                      </a:r>
                    </a:p>
                  </a:txBody>
                  <a:tcPr/>
                </a:tc>
                <a:extLst>
                  <a:ext uri="{0D108BD9-81ED-4DB2-BD59-A6C34878D82A}">
                    <a16:rowId xmlns:a16="http://schemas.microsoft.com/office/drawing/2014/main" val="2777052872"/>
                  </a:ext>
                </a:extLst>
              </a:tr>
              <a:tr h="464700">
                <a:tc>
                  <a:txBody>
                    <a:bodyPr/>
                    <a:lstStyle/>
                    <a:p>
                      <a:pPr algn="ctr"/>
                      <a:r>
                        <a:rPr lang="en-US" sz="140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Many application teams lack awareness of their Recovery Time Objectives (RTO) and Recovery Point Objectives (RPO). </a:t>
                      </a:r>
                    </a:p>
                  </a:txBody>
                  <a:tcPr/>
                </a:tc>
                <a:tc>
                  <a:txBody>
                    <a:bodyPr/>
                    <a:lstStyle/>
                    <a:p>
                      <a:pPr algn="ctr"/>
                      <a:r>
                        <a:rPr lang="en-US"/>
                        <a:t>1</a:t>
                      </a:r>
                    </a:p>
                  </a:txBody>
                  <a:tcPr/>
                </a:tc>
                <a:extLst>
                  <a:ext uri="{0D108BD9-81ED-4DB2-BD59-A6C34878D82A}">
                    <a16:rowId xmlns:a16="http://schemas.microsoft.com/office/drawing/2014/main" val="1035551811"/>
                  </a:ext>
                </a:extLst>
              </a:tr>
              <a:tr h="370840">
                <a:tc>
                  <a:txBody>
                    <a:bodyPr/>
                    <a:lstStyle/>
                    <a:p>
                      <a:pPr algn="ctr"/>
                      <a:r>
                        <a:rPr lang="en-US" sz="140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Backup standards are undefined and unpublished, leading to ad-hoc backup practices, with many resources, including production ones, not consistently backed up</a:t>
                      </a:r>
                    </a:p>
                  </a:txBody>
                  <a:tcPr/>
                </a:tc>
                <a:tc>
                  <a:txBody>
                    <a:bodyPr/>
                    <a:lstStyle/>
                    <a:p>
                      <a:pPr algn="ctr"/>
                      <a:r>
                        <a:rPr lang="en-US"/>
                        <a:t>1</a:t>
                      </a:r>
                    </a:p>
                  </a:txBody>
                  <a:tcPr/>
                </a:tc>
                <a:extLst>
                  <a:ext uri="{0D108BD9-81ED-4DB2-BD59-A6C34878D82A}">
                    <a16:rowId xmlns:a16="http://schemas.microsoft.com/office/drawing/2014/main" val="1929065937"/>
                  </a:ext>
                </a:extLst>
              </a:tr>
              <a:tr h="370840">
                <a:tc>
                  <a:txBody>
                    <a:bodyPr/>
                    <a:lstStyle/>
                    <a:p>
                      <a:pPr algn="ctr"/>
                      <a:r>
                        <a:rPr lang="en-US" sz="140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Backup retention and archival standards are not formalized, and backup validation processes are neither standardized nor implemented. There are no SOPs, published documents, or training sessions.</a:t>
                      </a:r>
                    </a:p>
                  </a:txBody>
                  <a:tcPr/>
                </a:tc>
                <a:tc>
                  <a:txBody>
                    <a:bodyPr/>
                    <a:lstStyle/>
                    <a:p>
                      <a:pPr algn="ctr"/>
                      <a:r>
                        <a:rPr lang="en-US"/>
                        <a:t>1</a:t>
                      </a:r>
                    </a:p>
                  </a:txBody>
                  <a:tcPr/>
                </a:tc>
                <a:extLst>
                  <a:ext uri="{0D108BD9-81ED-4DB2-BD59-A6C34878D82A}">
                    <a16:rowId xmlns:a16="http://schemas.microsoft.com/office/drawing/2014/main" val="3192086909"/>
                  </a:ext>
                </a:extLst>
              </a:tr>
            </a:tbl>
          </a:graphicData>
        </a:graphic>
      </p:graphicFrame>
      <p:grpSp>
        <p:nvGrpSpPr>
          <p:cNvPr id="17" name="Group 16">
            <a:extLst>
              <a:ext uri="{FF2B5EF4-FFF2-40B4-BE49-F238E27FC236}">
                <a16:creationId xmlns:a16="http://schemas.microsoft.com/office/drawing/2014/main" id="{BCFDF474-25C0-E52E-F212-4F9E9FA22BCF}"/>
              </a:ext>
            </a:extLst>
          </p:cNvPr>
          <p:cNvGrpSpPr/>
          <p:nvPr/>
        </p:nvGrpSpPr>
        <p:grpSpPr>
          <a:xfrm>
            <a:off x="9553222" y="287677"/>
            <a:ext cx="2323072" cy="374754"/>
            <a:chOff x="8547094" y="2207301"/>
            <a:chExt cx="2323072" cy="374754"/>
          </a:xfrm>
        </p:grpSpPr>
        <p:sp>
          <p:nvSpPr>
            <p:cNvPr id="18" name="Rectangle 17">
              <a:extLst>
                <a:ext uri="{FF2B5EF4-FFF2-40B4-BE49-F238E27FC236}">
                  <a16:creationId xmlns:a16="http://schemas.microsoft.com/office/drawing/2014/main" id="{DF58C088-BF4D-56FC-D7B4-8CA6DE5740E9}"/>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2FCF00B7-D105-CD41-2E8D-BA1E4342326F}"/>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B7A67F68-4C01-3874-A28E-CF2C6E2719BC}"/>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1F77B6BD-798A-7467-02DE-457D6022FA77}"/>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3C7C72E7-3D8A-4330-EB43-02570FEBC7E1}"/>
                </a:ext>
              </a:extLst>
            </p:cNvPr>
            <p:cNvSpPr/>
            <p:nvPr/>
          </p:nvSpPr>
          <p:spPr>
            <a:xfrm>
              <a:off x="8829411" y="2207301"/>
              <a:ext cx="1057446"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1.8</a:t>
              </a:r>
              <a:endParaRPr lang="en-US" dirty="0">
                <a:solidFill>
                  <a:schemeClr val="tx1"/>
                </a:solidFill>
              </a:endParaRPr>
            </a:p>
          </p:txBody>
        </p:sp>
      </p:grpSp>
    </p:spTree>
    <p:extLst>
      <p:ext uri="{BB962C8B-B14F-4D97-AF65-F5344CB8AC3E}">
        <p14:creationId xmlns:p14="http://schemas.microsoft.com/office/powerpoint/2010/main" val="3968016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6189785" cy="804672"/>
          </a:xfrm>
        </p:spPr>
        <p:txBody>
          <a:bodyPr>
            <a:normAutofit fontScale="90000"/>
          </a:bodyPr>
          <a:lstStyle/>
          <a:p>
            <a:r>
              <a:rPr lang="en-US" dirty="0" smtClean="0"/>
              <a:t>Application</a:t>
            </a:r>
            <a:r>
              <a:rPr lang="en-US" sz="4400" dirty="0" smtClean="0"/>
              <a:t> </a:t>
            </a:r>
            <a:r>
              <a:rPr lang="en-US" sz="4400" dirty="0"/>
              <a:t>: </a:t>
            </a:r>
            <a:r>
              <a:rPr lang="en-US" dirty="0" smtClean="0"/>
              <a:t>General</a:t>
            </a:r>
            <a:endParaRPr lang="en-IN" dirty="0"/>
          </a:p>
        </p:txBody>
      </p:sp>
      <p:graphicFrame>
        <p:nvGraphicFramePr>
          <p:cNvPr id="4" name="Table 3"/>
          <p:cNvGraphicFramePr>
            <a:graphicFrameLocks noGrp="1"/>
          </p:cNvGraphicFramePr>
          <p:nvPr>
            <p:extLst/>
          </p:nvPr>
        </p:nvGraphicFramePr>
        <p:xfrm>
          <a:off x="219456" y="1463040"/>
          <a:ext cx="11704320" cy="741680"/>
        </p:xfrm>
        <a:graphic>
          <a:graphicData uri="http://schemas.openxmlformats.org/drawingml/2006/table">
            <a:tbl>
              <a:tblPr firstRow="1" bandRow="1">
                <a:tableStyleId>{5C22544A-7EE6-4342-B048-85BDC9FD1C3A}</a:tableStyleId>
              </a:tblPr>
              <a:tblGrid>
                <a:gridCol w="616017">
                  <a:extLst>
                    <a:ext uri="{9D8B030D-6E8A-4147-A177-3AD203B41FA5}">
                      <a16:colId xmlns:a16="http://schemas.microsoft.com/office/drawing/2014/main" val="2106227340"/>
                    </a:ext>
                  </a:extLst>
                </a:gridCol>
                <a:gridCol w="9352255">
                  <a:extLst>
                    <a:ext uri="{9D8B030D-6E8A-4147-A177-3AD203B41FA5}">
                      <a16:colId xmlns:a16="http://schemas.microsoft.com/office/drawing/2014/main" val="3591765938"/>
                    </a:ext>
                  </a:extLst>
                </a:gridCol>
                <a:gridCol w="1736048">
                  <a:extLst>
                    <a:ext uri="{9D8B030D-6E8A-4147-A177-3AD203B41FA5}">
                      <a16:colId xmlns:a16="http://schemas.microsoft.com/office/drawing/2014/main" val="1229635165"/>
                    </a:ext>
                  </a:extLst>
                </a:gridCol>
              </a:tblGrid>
              <a:tr h="370840">
                <a:tc>
                  <a:txBody>
                    <a:bodyPr/>
                    <a:lstStyle/>
                    <a:p>
                      <a:pPr algn="ctr"/>
                      <a:r>
                        <a:rPr lang="en-IN"/>
                        <a:t>#</a:t>
                      </a:r>
                    </a:p>
                  </a:txBody>
                  <a:tcPr/>
                </a:tc>
                <a:tc>
                  <a:txBody>
                    <a:bodyPr/>
                    <a:lstStyle/>
                    <a:p>
                      <a:pPr algn="ctr"/>
                      <a:r>
                        <a:rPr lang="en-IN"/>
                        <a:t>Strength</a:t>
                      </a:r>
                    </a:p>
                  </a:txBody>
                  <a:tcPr/>
                </a:tc>
                <a:tc>
                  <a:txBody>
                    <a:bodyPr/>
                    <a:lstStyle/>
                    <a:p>
                      <a:r>
                        <a:rPr lang="en-IN"/>
                        <a:t>Maturity</a:t>
                      </a:r>
                    </a:p>
                  </a:txBody>
                  <a:tcPr/>
                </a:tc>
                <a:extLst>
                  <a:ext uri="{0D108BD9-81ED-4DB2-BD59-A6C34878D82A}">
                    <a16:rowId xmlns:a16="http://schemas.microsoft.com/office/drawing/2014/main" val="117732551"/>
                  </a:ext>
                </a:extLst>
              </a:tr>
              <a:tr h="370840">
                <a:tc>
                  <a:txBody>
                    <a:bodyPr/>
                    <a:lstStyle/>
                    <a:p>
                      <a:pPr algn="ctr"/>
                      <a:r>
                        <a:rPr lang="en-IN"/>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Mandatory tags are in place</a:t>
                      </a:r>
                    </a:p>
                  </a:txBody>
                  <a:tcPr/>
                </a:tc>
                <a:tc>
                  <a:txBody>
                    <a:bodyPr/>
                    <a:lstStyle/>
                    <a:p>
                      <a:pPr algn="ctr"/>
                      <a:r>
                        <a:rPr lang="en-IN"/>
                        <a:t>4</a:t>
                      </a:r>
                    </a:p>
                  </a:txBody>
                  <a:tcPr/>
                </a:tc>
                <a:extLst>
                  <a:ext uri="{0D108BD9-81ED-4DB2-BD59-A6C34878D82A}">
                    <a16:rowId xmlns:a16="http://schemas.microsoft.com/office/drawing/2014/main" val="3993917543"/>
                  </a:ext>
                </a:extLst>
              </a:tr>
            </a:tbl>
          </a:graphicData>
        </a:graphic>
      </p:graphicFrame>
      <p:graphicFrame>
        <p:nvGraphicFramePr>
          <p:cNvPr id="5" name="Table 4"/>
          <p:cNvGraphicFramePr>
            <a:graphicFrameLocks noGrp="1"/>
          </p:cNvGraphicFramePr>
          <p:nvPr>
            <p:extLst/>
          </p:nvPr>
        </p:nvGraphicFramePr>
        <p:xfrm>
          <a:off x="219456" y="2491740"/>
          <a:ext cx="11704320" cy="3296920"/>
        </p:xfrm>
        <a:graphic>
          <a:graphicData uri="http://schemas.openxmlformats.org/drawingml/2006/table">
            <a:tbl>
              <a:tblPr firstRow="1" bandRow="1">
                <a:tableStyleId>{5C22544A-7EE6-4342-B048-85BDC9FD1C3A}</a:tableStyleId>
              </a:tblPr>
              <a:tblGrid>
                <a:gridCol w="616017">
                  <a:extLst>
                    <a:ext uri="{9D8B030D-6E8A-4147-A177-3AD203B41FA5}">
                      <a16:colId xmlns:a16="http://schemas.microsoft.com/office/drawing/2014/main" val="2106227340"/>
                    </a:ext>
                  </a:extLst>
                </a:gridCol>
                <a:gridCol w="9352255">
                  <a:extLst>
                    <a:ext uri="{9D8B030D-6E8A-4147-A177-3AD203B41FA5}">
                      <a16:colId xmlns:a16="http://schemas.microsoft.com/office/drawing/2014/main" val="3591765938"/>
                    </a:ext>
                  </a:extLst>
                </a:gridCol>
                <a:gridCol w="1736048">
                  <a:extLst>
                    <a:ext uri="{9D8B030D-6E8A-4147-A177-3AD203B41FA5}">
                      <a16:colId xmlns:a16="http://schemas.microsoft.com/office/drawing/2014/main" val="1229635165"/>
                    </a:ext>
                  </a:extLst>
                </a:gridCol>
              </a:tblGrid>
              <a:tr h="370840">
                <a:tc>
                  <a:txBody>
                    <a:bodyPr/>
                    <a:lstStyle/>
                    <a:p>
                      <a:pPr algn="ctr"/>
                      <a:r>
                        <a:rPr lang="en-IN"/>
                        <a:t>#</a:t>
                      </a:r>
                    </a:p>
                  </a:txBody>
                  <a:tcPr/>
                </a:tc>
                <a:tc>
                  <a:txBody>
                    <a:bodyPr/>
                    <a:lstStyle/>
                    <a:p>
                      <a:pPr algn="ctr"/>
                      <a:r>
                        <a:rPr lang="en-IN"/>
                        <a:t>Weakness</a:t>
                      </a:r>
                    </a:p>
                  </a:txBody>
                  <a:tcPr/>
                </a:tc>
                <a:tc>
                  <a:txBody>
                    <a:bodyPr/>
                    <a:lstStyle/>
                    <a:p>
                      <a:r>
                        <a:rPr lang="en-IN"/>
                        <a:t>Maturity</a:t>
                      </a:r>
                    </a:p>
                  </a:txBody>
                  <a:tcPr/>
                </a:tc>
                <a:extLst>
                  <a:ext uri="{0D108BD9-81ED-4DB2-BD59-A6C34878D82A}">
                    <a16:rowId xmlns:a16="http://schemas.microsoft.com/office/drawing/2014/main" val="117732551"/>
                  </a:ext>
                </a:extLst>
              </a:tr>
              <a:tr h="370840">
                <a:tc>
                  <a:txBody>
                    <a:bodyPr/>
                    <a:lstStyle/>
                    <a:p>
                      <a:pPr algn="ctr"/>
                      <a:r>
                        <a:rPr lang="en-IN"/>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Currently, no proactive cost optimization practices are in place and Advisor is not effectively used</a:t>
                      </a:r>
                    </a:p>
                  </a:txBody>
                  <a:tcPr/>
                </a:tc>
                <a:tc>
                  <a:txBody>
                    <a:bodyPr/>
                    <a:lstStyle/>
                    <a:p>
                      <a:pPr algn="ctr"/>
                      <a:r>
                        <a:rPr lang="en-IN"/>
                        <a:t>1</a:t>
                      </a:r>
                    </a:p>
                  </a:txBody>
                  <a:tcPr/>
                </a:tc>
                <a:extLst>
                  <a:ext uri="{0D108BD9-81ED-4DB2-BD59-A6C34878D82A}">
                    <a16:rowId xmlns:a16="http://schemas.microsoft.com/office/drawing/2014/main" val="3993917543"/>
                  </a:ext>
                </a:extLst>
              </a:tr>
              <a:tr h="370840">
                <a:tc>
                  <a:txBody>
                    <a:bodyPr/>
                    <a:lstStyle/>
                    <a:p>
                      <a:pPr algn="ctr"/>
                      <a:r>
                        <a:rPr lang="en-IN"/>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Many VMs are over provisioned and there is not policy for stopping resources not in use</a:t>
                      </a:r>
                    </a:p>
                  </a:txBody>
                  <a:tcPr/>
                </a:tc>
                <a:tc>
                  <a:txBody>
                    <a:bodyPr/>
                    <a:lstStyle/>
                    <a:p>
                      <a:pPr algn="ctr"/>
                      <a:r>
                        <a:rPr lang="en-IN"/>
                        <a:t>1</a:t>
                      </a:r>
                    </a:p>
                  </a:txBody>
                  <a:tcPr/>
                </a:tc>
                <a:extLst>
                  <a:ext uri="{0D108BD9-81ED-4DB2-BD59-A6C34878D82A}">
                    <a16:rowId xmlns:a16="http://schemas.microsoft.com/office/drawing/2014/main" val="1002410103"/>
                  </a:ext>
                </a:extLst>
              </a:tr>
              <a:tr h="0">
                <a:tc>
                  <a:txBody>
                    <a:bodyPr/>
                    <a:lstStyle/>
                    <a:p>
                      <a:pPr algn="ctr"/>
                      <a:r>
                        <a:rPr lang="en-IN"/>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Reserved instance or Savings plan are not leveraged</a:t>
                      </a:r>
                    </a:p>
                  </a:txBody>
                  <a:tcPr/>
                </a:tc>
                <a:tc>
                  <a:txBody>
                    <a:bodyPr/>
                    <a:lstStyle/>
                    <a:p>
                      <a:pPr algn="ctr"/>
                      <a:r>
                        <a:rPr lang="en-IN"/>
                        <a:t>1</a:t>
                      </a:r>
                    </a:p>
                  </a:txBody>
                  <a:tcPr/>
                </a:tc>
                <a:extLst>
                  <a:ext uri="{0D108BD9-81ED-4DB2-BD59-A6C34878D82A}">
                    <a16:rowId xmlns:a16="http://schemas.microsoft.com/office/drawing/2014/main" val="2840531036"/>
                  </a:ext>
                </a:extLst>
              </a:tr>
              <a:tr h="370840">
                <a:tc>
                  <a:txBody>
                    <a:bodyPr/>
                    <a:lstStyle/>
                    <a:p>
                      <a:pPr algn="ctr"/>
                      <a:r>
                        <a:rPr lang="en-IN"/>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No lifecycle management policy has been implemented for storage accounts.</a:t>
                      </a:r>
                    </a:p>
                  </a:txBody>
                  <a:tcPr/>
                </a:tc>
                <a:tc>
                  <a:txBody>
                    <a:bodyPr/>
                    <a:lstStyle/>
                    <a:p>
                      <a:pPr algn="ctr"/>
                      <a:r>
                        <a:rPr lang="en-IN"/>
                        <a:t>1</a:t>
                      </a:r>
                    </a:p>
                  </a:txBody>
                  <a:tcPr/>
                </a:tc>
                <a:extLst>
                  <a:ext uri="{0D108BD9-81ED-4DB2-BD59-A6C34878D82A}">
                    <a16:rowId xmlns:a16="http://schemas.microsoft.com/office/drawing/2014/main" val="847450885"/>
                  </a:ext>
                </a:extLst>
              </a:tr>
              <a:tr h="370840">
                <a:tc>
                  <a:txBody>
                    <a:bodyPr/>
                    <a:lstStyle/>
                    <a:p>
                      <a:pPr algn="ctr"/>
                      <a:r>
                        <a:rPr lang="en-IN"/>
                        <a:t>5</a:t>
                      </a:r>
                    </a:p>
                  </a:txBody>
                  <a:tcPr/>
                </a:tc>
                <a:tc>
                  <a:txBody>
                    <a:bodyPr/>
                    <a:lstStyle/>
                    <a:p>
                      <a:pPr algn="l"/>
                      <a:r>
                        <a:rPr lang="en-IN"/>
                        <a:t>Resources are not decommissioned effectively. E.g. unattached disks have not been detected </a:t>
                      </a:r>
                    </a:p>
                  </a:txBody>
                  <a:tcPr/>
                </a:tc>
                <a:tc>
                  <a:txBody>
                    <a:bodyPr/>
                    <a:lstStyle/>
                    <a:p>
                      <a:pPr algn="ctr"/>
                      <a:r>
                        <a:rPr lang="en-IN"/>
                        <a:t>1</a:t>
                      </a:r>
                    </a:p>
                  </a:txBody>
                  <a:tcPr/>
                </a:tc>
                <a:extLst>
                  <a:ext uri="{0D108BD9-81ED-4DB2-BD59-A6C34878D82A}">
                    <a16:rowId xmlns:a16="http://schemas.microsoft.com/office/drawing/2014/main" val="834391696"/>
                  </a:ext>
                </a:extLst>
              </a:tr>
            </a:tbl>
          </a:graphicData>
        </a:graphic>
      </p:graphicFrame>
      <p:grpSp>
        <p:nvGrpSpPr>
          <p:cNvPr id="11" name="Group 10">
            <a:extLst>
              <a:ext uri="{FF2B5EF4-FFF2-40B4-BE49-F238E27FC236}">
                <a16:creationId xmlns:a16="http://schemas.microsoft.com/office/drawing/2014/main" id="{B217BA1D-658B-D123-1A39-BB9E4ABE3702}"/>
              </a:ext>
            </a:extLst>
          </p:cNvPr>
          <p:cNvGrpSpPr/>
          <p:nvPr/>
        </p:nvGrpSpPr>
        <p:grpSpPr>
          <a:xfrm>
            <a:off x="9399660" y="228750"/>
            <a:ext cx="2323072" cy="374754"/>
            <a:chOff x="8547094" y="2207301"/>
            <a:chExt cx="2323072" cy="374754"/>
          </a:xfrm>
        </p:grpSpPr>
        <p:sp>
          <p:nvSpPr>
            <p:cNvPr id="18" name="Rectangle 17">
              <a:extLst>
                <a:ext uri="{FF2B5EF4-FFF2-40B4-BE49-F238E27FC236}">
                  <a16:creationId xmlns:a16="http://schemas.microsoft.com/office/drawing/2014/main" id="{91FA368D-4D20-EE07-7C2F-049B6D50F44D}"/>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F21507DC-6281-EB3F-DC48-B314D98AD17F}"/>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A6067F51-B96E-3704-8CF3-D17184D59ECF}"/>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1427845A-C50E-2EE1-150A-EEFFF9757EAA}"/>
                </a:ext>
              </a:extLst>
            </p:cNvPr>
            <p:cNvSpPr/>
            <p:nvPr/>
          </p:nvSpPr>
          <p:spPr>
            <a:xfrm>
              <a:off x="9740901" y="2207301"/>
              <a:ext cx="564632"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F5934C73-EA64-D0C9-5016-DFEECA8A1B9B}"/>
                </a:ext>
              </a:extLst>
            </p:cNvPr>
            <p:cNvSpPr/>
            <p:nvPr/>
          </p:nvSpPr>
          <p:spPr>
            <a:xfrm>
              <a:off x="8829411" y="2207301"/>
              <a:ext cx="911489"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a:t>
              </a:r>
              <a:endParaRPr lang="en-US" dirty="0">
                <a:solidFill>
                  <a:schemeClr val="tx1"/>
                </a:solidFill>
              </a:endParaRPr>
            </a:p>
          </p:txBody>
        </p:sp>
      </p:grpSp>
    </p:spTree>
    <p:extLst>
      <p:ext uri="{BB962C8B-B14F-4D97-AF65-F5344CB8AC3E}">
        <p14:creationId xmlns:p14="http://schemas.microsoft.com/office/powerpoint/2010/main" val="102359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0F00C5-673F-4E35-DF9A-B7022BD0BF18}"/>
              </a:ext>
            </a:extLst>
          </p:cNvPr>
          <p:cNvSpPr>
            <a:spLocks noGrp="1"/>
          </p:cNvSpPr>
          <p:nvPr>
            <p:ph idx="1"/>
          </p:nvPr>
        </p:nvSpPr>
        <p:spPr>
          <a:xfrm>
            <a:off x="210312" y="201168"/>
            <a:ext cx="11649220" cy="804672"/>
          </a:xfrm>
        </p:spPr>
        <p:txBody>
          <a:bodyPr>
            <a:noAutofit/>
          </a:bodyPr>
          <a:lstStyle/>
          <a:p>
            <a:pPr marL="0" indent="0">
              <a:buNone/>
            </a:pPr>
            <a:r>
              <a:rPr lang="en-US" sz="4000" dirty="0" smtClean="0">
                <a:latin typeface="+mj-lt"/>
              </a:rPr>
              <a:t>Application </a:t>
            </a:r>
            <a:r>
              <a:rPr lang="en-US" sz="4000" dirty="0">
                <a:latin typeface="+mj-lt"/>
              </a:rPr>
              <a:t>: Security</a:t>
            </a:r>
          </a:p>
          <a:p>
            <a:pPr marL="457200" lvl="1" indent="0">
              <a:lnSpc>
                <a:spcPct val="80000"/>
              </a:lnSpc>
              <a:buNone/>
            </a:pPr>
            <a:endParaRPr lang="en-US" sz="4000" dirty="0"/>
          </a:p>
          <a:p>
            <a:pPr marL="0" indent="0">
              <a:buNone/>
            </a:pPr>
            <a:r>
              <a:rPr lang="en-US" sz="4000" dirty="0"/>
              <a:t>		</a:t>
            </a:r>
          </a:p>
          <a:p>
            <a:pPr marL="0" indent="0">
              <a:buNone/>
            </a:pPr>
            <a:r>
              <a:rPr lang="en-US" sz="4000" dirty="0"/>
              <a:t>		</a:t>
            </a:r>
          </a:p>
          <a:p>
            <a:pPr marL="0" indent="0">
              <a:buNone/>
            </a:pPr>
            <a:endParaRPr lang="en-US" sz="4000" dirty="0"/>
          </a:p>
          <a:p>
            <a:pPr marL="0" indent="0">
              <a:buNone/>
            </a:pPr>
            <a:endParaRPr lang="en-US" sz="4000" dirty="0"/>
          </a:p>
          <a:p>
            <a:pPr marL="0" indent="0">
              <a:buNone/>
            </a:pPr>
            <a:endParaRPr lang="en-US" sz="4000" dirty="0"/>
          </a:p>
          <a:p>
            <a:pPr marL="0" indent="0">
              <a:buNone/>
            </a:pPr>
            <a:endParaRPr lang="en-US" sz="4000" dirty="0"/>
          </a:p>
        </p:txBody>
      </p:sp>
      <p:graphicFrame>
        <p:nvGraphicFramePr>
          <p:cNvPr id="2" name="Table 1"/>
          <p:cNvGraphicFramePr>
            <a:graphicFrameLocks noGrp="1"/>
          </p:cNvGraphicFramePr>
          <p:nvPr>
            <p:extLst/>
          </p:nvPr>
        </p:nvGraphicFramePr>
        <p:xfrm>
          <a:off x="219456" y="1463040"/>
          <a:ext cx="11704320" cy="1381760"/>
        </p:xfrm>
        <a:graphic>
          <a:graphicData uri="http://schemas.openxmlformats.org/drawingml/2006/table">
            <a:tbl>
              <a:tblPr firstRow="1" bandRow="1">
                <a:tableStyleId>{5C22544A-7EE6-4342-B048-85BDC9FD1C3A}</a:tableStyleId>
              </a:tblPr>
              <a:tblGrid>
                <a:gridCol w="821553">
                  <a:extLst>
                    <a:ext uri="{9D8B030D-6E8A-4147-A177-3AD203B41FA5}">
                      <a16:colId xmlns:a16="http://schemas.microsoft.com/office/drawing/2014/main" val="2581577375"/>
                    </a:ext>
                  </a:extLst>
                </a:gridCol>
                <a:gridCol w="9296213">
                  <a:extLst>
                    <a:ext uri="{9D8B030D-6E8A-4147-A177-3AD203B41FA5}">
                      <a16:colId xmlns:a16="http://schemas.microsoft.com/office/drawing/2014/main" val="3194119381"/>
                    </a:ext>
                  </a:extLst>
                </a:gridCol>
                <a:gridCol w="1586554">
                  <a:extLst>
                    <a:ext uri="{9D8B030D-6E8A-4147-A177-3AD203B41FA5}">
                      <a16:colId xmlns:a16="http://schemas.microsoft.com/office/drawing/2014/main" val="1080725991"/>
                    </a:ext>
                  </a:extLst>
                </a:gridCol>
              </a:tblGrid>
              <a:tr h="370840">
                <a:tc>
                  <a:txBody>
                    <a:bodyPr/>
                    <a:lstStyle/>
                    <a:p>
                      <a:pPr algn="ctr"/>
                      <a:r>
                        <a:rPr lang="en-IN"/>
                        <a:t>#</a:t>
                      </a:r>
                    </a:p>
                  </a:txBody>
                  <a:tcPr/>
                </a:tc>
                <a:tc>
                  <a:txBody>
                    <a:bodyPr/>
                    <a:lstStyle/>
                    <a:p>
                      <a:pPr algn="ctr"/>
                      <a:r>
                        <a:rPr lang="en-IN"/>
                        <a:t>Strength</a:t>
                      </a:r>
                    </a:p>
                  </a:txBody>
                  <a:tcPr/>
                </a:tc>
                <a:tc>
                  <a:txBody>
                    <a:bodyPr/>
                    <a:lstStyle/>
                    <a:p>
                      <a:r>
                        <a:rPr lang="en-IN"/>
                        <a:t>Maturity</a:t>
                      </a:r>
                    </a:p>
                  </a:txBody>
                  <a:tcPr/>
                </a:tc>
                <a:extLst>
                  <a:ext uri="{0D108BD9-81ED-4DB2-BD59-A6C34878D82A}">
                    <a16:rowId xmlns:a16="http://schemas.microsoft.com/office/drawing/2014/main" val="2601331114"/>
                  </a:ext>
                </a:extLst>
              </a:tr>
              <a:tr h="370840">
                <a:tc>
                  <a:txBody>
                    <a:bodyPr/>
                    <a:lstStyle/>
                    <a:p>
                      <a:pPr algn="ctr"/>
                      <a:r>
                        <a:rPr lang="en-IN"/>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This application is integrated with Azure Entra to manage Authentication and Authorization(OIDC).</a:t>
                      </a:r>
                    </a:p>
                  </a:txBody>
                  <a:tcPr/>
                </a:tc>
                <a:tc>
                  <a:txBody>
                    <a:bodyPr/>
                    <a:lstStyle/>
                    <a:p>
                      <a:pPr algn="ctr"/>
                      <a:r>
                        <a:rPr lang="en-IN"/>
                        <a:t>4</a:t>
                      </a:r>
                    </a:p>
                  </a:txBody>
                  <a:tcPr/>
                </a:tc>
                <a:extLst>
                  <a:ext uri="{0D108BD9-81ED-4DB2-BD59-A6C34878D82A}">
                    <a16:rowId xmlns:a16="http://schemas.microsoft.com/office/drawing/2014/main" val="2311919525"/>
                  </a:ext>
                </a:extLst>
              </a:tr>
              <a:tr h="370840">
                <a:tc>
                  <a:txBody>
                    <a:bodyPr/>
                    <a:lstStyle/>
                    <a:p>
                      <a:pPr algn="ctr"/>
                      <a:r>
                        <a:rPr lang="en-IN"/>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a:t>
                      </a:r>
                      <a:r>
                        <a:rPr lang="en-US" sz="1800" dirty="0" err="1"/>
                        <a:t>Spectr</a:t>
                      </a:r>
                      <a:r>
                        <a:rPr lang="en-US" sz="1800" dirty="0"/>
                        <a:t> application is leveraging a </a:t>
                      </a:r>
                      <a:r>
                        <a:rPr lang="en-US" sz="1800" dirty="0" err="1"/>
                        <a:t>DDoS</a:t>
                      </a:r>
                      <a:r>
                        <a:rPr lang="en-US" sz="1800" dirty="0"/>
                        <a:t> protection plan </a:t>
                      </a:r>
                    </a:p>
                  </a:txBody>
                  <a:tcPr/>
                </a:tc>
                <a:tc>
                  <a:txBody>
                    <a:bodyPr/>
                    <a:lstStyle/>
                    <a:p>
                      <a:pPr algn="ctr"/>
                      <a:r>
                        <a:rPr lang="en-IN" dirty="0"/>
                        <a:t>4</a:t>
                      </a:r>
                    </a:p>
                  </a:txBody>
                  <a:tcPr/>
                </a:tc>
                <a:extLst>
                  <a:ext uri="{0D108BD9-81ED-4DB2-BD59-A6C34878D82A}">
                    <a16:rowId xmlns:a16="http://schemas.microsoft.com/office/drawing/2014/main" val="710674545"/>
                  </a:ext>
                </a:extLst>
              </a:tr>
            </a:tbl>
          </a:graphicData>
        </a:graphic>
      </p:graphicFrame>
      <p:graphicFrame>
        <p:nvGraphicFramePr>
          <p:cNvPr id="4" name="Table 3"/>
          <p:cNvGraphicFramePr>
            <a:graphicFrameLocks noGrp="1"/>
          </p:cNvGraphicFramePr>
          <p:nvPr>
            <p:extLst/>
          </p:nvPr>
        </p:nvGraphicFramePr>
        <p:xfrm>
          <a:off x="219456" y="3099563"/>
          <a:ext cx="11704320" cy="2661920"/>
        </p:xfrm>
        <a:graphic>
          <a:graphicData uri="http://schemas.openxmlformats.org/drawingml/2006/table">
            <a:tbl>
              <a:tblPr firstRow="1" bandRow="1">
                <a:tableStyleId>{5C22544A-7EE6-4342-B048-85BDC9FD1C3A}</a:tableStyleId>
              </a:tblPr>
              <a:tblGrid>
                <a:gridCol w="821553">
                  <a:extLst>
                    <a:ext uri="{9D8B030D-6E8A-4147-A177-3AD203B41FA5}">
                      <a16:colId xmlns:a16="http://schemas.microsoft.com/office/drawing/2014/main" val="2581577375"/>
                    </a:ext>
                  </a:extLst>
                </a:gridCol>
                <a:gridCol w="9296214">
                  <a:extLst>
                    <a:ext uri="{9D8B030D-6E8A-4147-A177-3AD203B41FA5}">
                      <a16:colId xmlns:a16="http://schemas.microsoft.com/office/drawing/2014/main" val="3194119381"/>
                    </a:ext>
                  </a:extLst>
                </a:gridCol>
                <a:gridCol w="1586553">
                  <a:extLst>
                    <a:ext uri="{9D8B030D-6E8A-4147-A177-3AD203B41FA5}">
                      <a16:colId xmlns:a16="http://schemas.microsoft.com/office/drawing/2014/main" val="1080725991"/>
                    </a:ext>
                  </a:extLst>
                </a:gridCol>
              </a:tblGrid>
              <a:tr h="370840">
                <a:tc>
                  <a:txBody>
                    <a:bodyPr/>
                    <a:lstStyle/>
                    <a:p>
                      <a:pPr algn="ctr"/>
                      <a:r>
                        <a:rPr lang="en-IN"/>
                        <a:t>#</a:t>
                      </a:r>
                    </a:p>
                  </a:txBody>
                  <a:tcPr/>
                </a:tc>
                <a:tc>
                  <a:txBody>
                    <a:bodyPr/>
                    <a:lstStyle/>
                    <a:p>
                      <a:pPr algn="ctr"/>
                      <a:r>
                        <a:rPr lang="en-IN"/>
                        <a:t>Weakness</a:t>
                      </a:r>
                    </a:p>
                  </a:txBody>
                  <a:tcPr/>
                </a:tc>
                <a:tc>
                  <a:txBody>
                    <a:bodyPr/>
                    <a:lstStyle/>
                    <a:p>
                      <a:r>
                        <a:rPr lang="en-IN"/>
                        <a:t>Maturity</a:t>
                      </a:r>
                    </a:p>
                  </a:txBody>
                  <a:tcPr/>
                </a:tc>
                <a:extLst>
                  <a:ext uri="{0D108BD9-81ED-4DB2-BD59-A6C34878D82A}">
                    <a16:rowId xmlns:a16="http://schemas.microsoft.com/office/drawing/2014/main" val="2601331114"/>
                  </a:ext>
                </a:extLst>
              </a:tr>
              <a:tr h="370840">
                <a:tc>
                  <a:txBody>
                    <a:bodyPr/>
                    <a:lstStyle/>
                    <a:p>
                      <a:pPr algn="ctr"/>
                      <a:r>
                        <a:rPr lang="en-IN"/>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Numerous unresolved high severity vulnerabilities were detected for SQL Server and VMs</a:t>
                      </a:r>
                    </a:p>
                  </a:txBody>
                  <a:tcPr/>
                </a:tc>
                <a:tc>
                  <a:txBody>
                    <a:bodyPr/>
                    <a:lstStyle/>
                    <a:p>
                      <a:pPr algn="ctr"/>
                      <a:r>
                        <a:rPr lang="en-IN"/>
                        <a:t>1</a:t>
                      </a:r>
                    </a:p>
                  </a:txBody>
                  <a:tcPr/>
                </a:tc>
                <a:extLst>
                  <a:ext uri="{0D108BD9-81ED-4DB2-BD59-A6C34878D82A}">
                    <a16:rowId xmlns:a16="http://schemas.microsoft.com/office/drawing/2014/main" val="2311919525"/>
                  </a:ext>
                </a:extLst>
              </a:tr>
              <a:tr h="370840">
                <a:tc>
                  <a:txBody>
                    <a:bodyPr/>
                    <a:lstStyle/>
                    <a:p>
                      <a:pPr algn="ctr"/>
                      <a:r>
                        <a:rPr lang="en-IN"/>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VMs are not configured to periodically check for missing system updates</a:t>
                      </a:r>
                    </a:p>
                  </a:txBody>
                  <a:tcPr/>
                </a:tc>
                <a:tc>
                  <a:txBody>
                    <a:bodyPr/>
                    <a:lstStyle/>
                    <a:p>
                      <a:pPr algn="ctr"/>
                      <a:r>
                        <a:rPr lang="en-IN"/>
                        <a:t>1</a:t>
                      </a:r>
                    </a:p>
                  </a:txBody>
                  <a:tcPr/>
                </a:tc>
                <a:extLst>
                  <a:ext uri="{0D108BD9-81ED-4DB2-BD59-A6C34878D82A}">
                    <a16:rowId xmlns:a16="http://schemas.microsoft.com/office/drawing/2014/main" val="710674545"/>
                  </a:ext>
                </a:extLst>
              </a:tr>
              <a:tr h="370840">
                <a:tc>
                  <a:txBody>
                    <a:bodyPr/>
                    <a:lstStyle/>
                    <a:p>
                      <a:pPr algn="ctr"/>
                      <a:r>
                        <a:rPr lang="en-IN"/>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Public access is enabled for few of Azure resources</a:t>
                      </a:r>
                    </a:p>
                  </a:txBody>
                  <a:tcPr/>
                </a:tc>
                <a:tc>
                  <a:txBody>
                    <a:bodyPr/>
                    <a:lstStyle/>
                    <a:p>
                      <a:pPr algn="ctr"/>
                      <a:r>
                        <a:rPr lang="en-IN"/>
                        <a:t>1</a:t>
                      </a:r>
                    </a:p>
                  </a:txBody>
                  <a:tcPr/>
                </a:tc>
                <a:extLst>
                  <a:ext uri="{0D108BD9-81ED-4DB2-BD59-A6C34878D82A}">
                    <a16:rowId xmlns:a16="http://schemas.microsoft.com/office/drawing/2014/main" val="1781761740"/>
                  </a:ext>
                </a:extLst>
              </a:tr>
              <a:tr h="370840">
                <a:tc>
                  <a:txBody>
                    <a:bodyPr/>
                    <a:lstStyle/>
                    <a:p>
                      <a:pPr algn="ctr"/>
                      <a:r>
                        <a:rPr lang="en-IN"/>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Anonymous public read access to added to containers and blobs on the storage account.</a:t>
                      </a:r>
                    </a:p>
                  </a:txBody>
                  <a:tcPr/>
                </a:tc>
                <a:tc>
                  <a:txBody>
                    <a:bodyPr/>
                    <a:lstStyle/>
                    <a:p>
                      <a:pPr algn="ctr"/>
                      <a:r>
                        <a:rPr lang="en-IN"/>
                        <a:t>2</a:t>
                      </a:r>
                    </a:p>
                  </a:txBody>
                  <a:tcPr/>
                </a:tc>
                <a:extLst>
                  <a:ext uri="{0D108BD9-81ED-4DB2-BD59-A6C34878D82A}">
                    <a16:rowId xmlns:a16="http://schemas.microsoft.com/office/drawing/2014/main" val="3443434883"/>
                  </a:ext>
                </a:extLst>
              </a:tr>
            </a:tbl>
          </a:graphicData>
        </a:graphic>
      </p:graphicFrame>
      <p:grpSp>
        <p:nvGrpSpPr>
          <p:cNvPr id="17" name="Group 16">
            <a:extLst>
              <a:ext uri="{FF2B5EF4-FFF2-40B4-BE49-F238E27FC236}">
                <a16:creationId xmlns:a16="http://schemas.microsoft.com/office/drawing/2014/main" id="{B217BA1D-658B-D123-1A39-BB9E4ABE3702}"/>
              </a:ext>
            </a:extLst>
          </p:cNvPr>
          <p:cNvGrpSpPr/>
          <p:nvPr/>
        </p:nvGrpSpPr>
        <p:grpSpPr>
          <a:xfrm>
            <a:off x="9536460" y="416127"/>
            <a:ext cx="2323072" cy="374754"/>
            <a:chOff x="8547094" y="2207301"/>
            <a:chExt cx="2323072" cy="374754"/>
          </a:xfrm>
        </p:grpSpPr>
        <p:sp>
          <p:nvSpPr>
            <p:cNvPr id="18" name="Rectangle 17">
              <a:extLst>
                <a:ext uri="{FF2B5EF4-FFF2-40B4-BE49-F238E27FC236}">
                  <a16:creationId xmlns:a16="http://schemas.microsoft.com/office/drawing/2014/main" id="{91FA368D-4D20-EE07-7C2F-049B6D50F44D}"/>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F21507DC-6281-EB3F-DC48-B314D98AD17F}"/>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A6067F51-B96E-3704-8CF3-D17184D59ECF}"/>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1427845A-C50E-2EE1-150A-EEFFF9757EAA}"/>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F5934C73-EA64-D0C9-5016-DFEECA8A1B9B}"/>
                </a:ext>
              </a:extLst>
            </p:cNvPr>
            <p:cNvSpPr/>
            <p:nvPr/>
          </p:nvSpPr>
          <p:spPr>
            <a:xfrm>
              <a:off x="8829410" y="2207301"/>
              <a:ext cx="846949"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grpSp>
    </p:spTree>
    <p:extLst>
      <p:ext uri="{BB962C8B-B14F-4D97-AF65-F5344CB8AC3E}">
        <p14:creationId xmlns:p14="http://schemas.microsoft.com/office/powerpoint/2010/main" val="255401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0CBD-6DA2-E2C3-C782-AA5EAF051B6C}"/>
              </a:ext>
            </a:extLst>
          </p:cNvPr>
          <p:cNvSpPr>
            <a:spLocks noGrp="1"/>
          </p:cNvSpPr>
          <p:nvPr>
            <p:ph type="title"/>
          </p:nvPr>
        </p:nvSpPr>
        <p:spPr/>
        <p:txBody>
          <a:bodyPr/>
          <a:lstStyle/>
          <a:p>
            <a:r>
              <a:rPr lang="en-US" dirty="0"/>
              <a:t>Maturity Label</a:t>
            </a:r>
          </a:p>
        </p:txBody>
      </p:sp>
      <p:sp>
        <p:nvSpPr>
          <p:cNvPr id="38" name="Content Placeholder 37">
            <a:extLst>
              <a:ext uri="{FF2B5EF4-FFF2-40B4-BE49-F238E27FC236}">
                <a16:creationId xmlns:a16="http://schemas.microsoft.com/office/drawing/2014/main" id="{4DBC27B0-EF76-7565-141C-528D9DC84D7B}"/>
              </a:ext>
            </a:extLst>
          </p:cNvPr>
          <p:cNvSpPr>
            <a:spLocks noGrp="1"/>
          </p:cNvSpPr>
          <p:nvPr>
            <p:ph sz="half" idx="2"/>
          </p:nvPr>
        </p:nvSpPr>
        <p:spPr>
          <a:xfrm>
            <a:off x="355565" y="1710947"/>
            <a:ext cx="4726112" cy="4524300"/>
          </a:xfrm>
        </p:spPr>
        <p:txBody>
          <a:bodyPr>
            <a:normAutofit fontScale="77500" lnSpcReduction="20000"/>
          </a:bodyPr>
          <a:lstStyle/>
          <a:p>
            <a:pPr algn="just">
              <a:lnSpc>
                <a:spcPct val="120000"/>
              </a:lnSpc>
            </a:pPr>
            <a:r>
              <a:rPr lang="en-US" dirty="0">
                <a:latin typeface="Aptos" panose="020B0004020202020204" pitchFamily="34" charset="0"/>
              </a:rPr>
              <a:t>Notes:</a:t>
            </a:r>
          </a:p>
          <a:p>
            <a:pPr lvl="1" algn="just">
              <a:lnSpc>
                <a:spcPct val="120000"/>
              </a:lnSpc>
            </a:pPr>
            <a:r>
              <a:rPr lang="en-US" sz="1800" dirty="0" smtClean="0">
                <a:latin typeface="Aptos" panose="020B0004020202020204" pitchFamily="34" charset="0"/>
              </a:rPr>
              <a:t>The </a:t>
            </a:r>
            <a:r>
              <a:rPr lang="en-US" sz="1800" dirty="0">
                <a:latin typeface="Aptos" panose="020B0004020202020204" pitchFamily="34" charset="0"/>
              </a:rPr>
              <a:t>report puts across only few important observations for ease of relatability and understanding. For detailed observations, user should refer to Gap Analysis Report and As Is State Report.</a:t>
            </a:r>
          </a:p>
          <a:p>
            <a:pPr lvl="1" algn="just">
              <a:lnSpc>
                <a:spcPct val="120000"/>
              </a:lnSpc>
            </a:pPr>
            <a:r>
              <a:rPr lang="en-US" sz="1800" dirty="0">
                <a:latin typeface="Aptos" panose="020B0004020202020204" pitchFamily="34" charset="0"/>
              </a:rPr>
              <a:t>Report is based on the information shared by </a:t>
            </a:r>
            <a:r>
              <a:rPr lang="en-US" sz="1800" dirty="0" smtClean="0">
                <a:latin typeface="Aptos" panose="020B0004020202020204" pitchFamily="34" charset="0"/>
              </a:rPr>
              <a:t>Customer 1 </a:t>
            </a:r>
            <a:r>
              <a:rPr lang="en-US" sz="1800" dirty="0">
                <a:latin typeface="Aptos" panose="020B0004020202020204" pitchFamily="34" charset="0"/>
              </a:rPr>
              <a:t>stakeholders through </a:t>
            </a:r>
            <a:r>
              <a:rPr lang="en-US" sz="1800" dirty="0" smtClean="0">
                <a:latin typeface="Aptos" panose="020B0004020202020204" pitchFamily="34" charset="0"/>
              </a:rPr>
              <a:t>questionnaire.</a:t>
            </a:r>
            <a:endParaRPr lang="en-US" sz="1800" dirty="0">
              <a:latin typeface="Aptos" panose="020B0004020202020204" pitchFamily="34" charset="0"/>
            </a:endParaRPr>
          </a:p>
          <a:p>
            <a:pPr lvl="1" algn="just">
              <a:lnSpc>
                <a:spcPct val="120000"/>
              </a:lnSpc>
            </a:pPr>
            <a:r>
              <a:rPr lang="en-US" sz="1800" dirty="0">
                <a:latin typeface="Aptos" panose="020B0004020202020204" pitchFamily="34" charset="0"/>
              </a:rPr>
              <a:t>For few areas, the data gathering was limited due to constraints on meeting time and information availability. For such cases, the report has been prepared with the limited information that was available. </a:t>
            </a:r>
          </a:p>
          <a:p>
            <a:pPr lvl="1" algn="just">
              <a:lnSpc>
                <a:spcPct val="120000"/>
              </a:lnSpc>
            </a:pPr>
            <a:endParaRPr lang="en-US" sz="1600" dirty="0">
              <a:latin typeface="Aptos" panose="020B0004020202020204" pitchFamily="34" charset="0"/>
            </a:endParaRPr>
          </a:p>
        </p:txBody>
      </p:sp>
      <p:grpSp>
        <p:nvGrpSpPr>
          <p:cNvPr id="4" name="Group 3">
            <a:extLst>
              <a:ext uri="{FF2B5EF4-FFF2-40B4-BE49-F238E27FC236}">
                <a16:creationId xmlns:a16="http://schemas.microsoft.com/office/drawing/2014/main" id="{B5E4AAD6-49FB-A9EF-7681-896D6C55FC6F}"/>
              </a:ext>
            </a:extLst>
          </p:cNvPr>
          <p:cNvGrpSpPr/>
          <p:nvPr/>
        </p:nvGrpSpPr>
        <p:grpSpPr>
          <a:xfrm>
            <a:off x="5981059" y="1652663"/>
            <a:ext cx="2323072" cy="374754"/>
            <a:chOff x="8547094" y="2207301"/>
            <a:chExt cx="2323072" cy="374754"/>
          </a:xfrm>
        </p:grpSpPr>
        <p:sp>
          <p:nvSpPr>
            <p:cNvPr id="5" name="Rectangle 4">
              <a:extLst>
                <a:ext uri="{FF2B5EF4-FFF2-40B4-BE49-F238E27FC236}">
                  <a16:creationId xmlns:a16="http://schemas.microsoft.com/office/drawing/2014/main" id="{BD03167E-C70E-8489-16E7-DA314C8EB648}"/>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6" name="Rectangle 5">
              <a:extLst>
                <a:ext uri="{FF2B5EF4-FFF2-40B4-BE49-F238E27FC236}">
                  <a16:creationId xmlns:a16="http://schemas.microsoft.com/office/drawing/2014/main" id="{3B5BBD30-65F9-D51F-85FB-BB516AC9D3F6}"/>
                </a:ext>
              </a:extLst>
            </p:cNvPr>
            <p:cNvSpPr/>
            <p:nvPr/>
          </p:nvSpPr>
          <p:spPr>
            <a:xfrm>
              <a:off x="8829410" y="2207301"/>
              <a:ext cx="1193807"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7" name="Rectangle 6">
              <a:extLst>
                <a:ext uri="{FF2B5EF4-FFF2-40B4-BE49-F238E27FC236}">
                  <a16:creationId xmlns:a16="http://schemas.microsoft.com/office/drawing/2014/main" id="{689B4199-B3FA-532D-88FD-CDAB2D3C36B8}"/>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8" name="Rectangle 7">
              <a:extLst>
                <a:ext uri="{FF2B5EF4-FFF2-40B4-BE49-F238E27FC236}">
                  <a16:creationId xmlns:a16="http://schemas.microsoft.com/office/drawing/2014/main" id="{A27C5AFA-92D0-DDE1-215D-03D72781DE08}"/>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9" name="Rectangle 8">
              <a:extLst>
                <a:ext uri="{FF2B5EF4-FFF2-40B4-BE49-F238E27FC236}">
                  <a16:creationId xmlns:a16="http://schemas.microsoft.com/office/drawing/2014/main" id="{1BC39DB6-4C46-50F8-2820-0EF54FE87272}"/>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4-5</a:t>
              </a:r>
            </a:p>
          </p:txBody>
        </p:sp>
      </p:grpSp>
      <p:grpSp>
        <p:nvGrpSpPr>
          <p:cNvPr id="10" name="Group 9">
            <a:extLst>
              <a:ext uri="{FF2B5EF4-FFF2-40B4-BE49-F238E27FC236}">
                <a16:creationId xmlns:a16="http://schemas.microsoft.com/office/drawing/2014/main" id="{6891A38B-73E2-CAAE-E276-968C3C725224}"/>
              </a:ext>
            </a:extLst>
          </p:cNvPr>
          <p:cNvGrpSpPr/>
          <p:nvPr/>
        </p:nvGrpSpPr>
        <p:grpSpPr>
          <a:xfrm>
            <a:off x="5981059" y="2715095"/>
            <a:ext cx="2323072" cy="374754"/>
            <a:chOff x="8547094" y="2207301"/>
            <a:chExt cx="2323072" cy="374754"/>
          </a:xfrm>
        </p:grpSpPr>
        <p:sp>
          <p:nvSpPr>
            <p:cNvPr id="11" name="Rectangle 10">
              <a:extLst>
                <a:ext uri="{FF2B5EF4-FFF2-40B4-BE49-F238E27FC236}">
                  <a16:creationId xmlns:a16="http://schemas.microsoft.com/office/drawing/2014/main" id="{FB28E3A8-94D0-7702-2485-35859E6AF072}"/>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12" name="Rectangle 11">
              <a:extLst>
                <a:ext uri="{FF2B5EF4-FFF2-40B4-BE49-F238E27FC236}">
                  <a16:creationId xmlns:a16="http://schemas.microsoft.com/office/drawing/2014/main" id="{9038F237-189C-7E1E-8C51-804987950752}"/>
                </a:ext>
              </a:extLst>
            </p:cNvPr>
            <p:cNvSpPr/>
            <p:nvPr/>
          </p:nvSpPr>
          <p:spPr>
            <a:xfrm>
              <a:off x="8829410" y="2207301"/>
              <a:ext cx="1193807"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13" name="Rectangle 12">
              <a:extLst>
                <a:ext uri="{FF2B5EF4-FFF2-40B4-BE49-F238E27FC236}">
                  <a16:creationId xmlns:a16="http://schemas.microsoft.com/office/drawing/2014/main" id="{386E6BD3-FF11-021C-38E6-50D6FA46CA89}"/>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14" name="Rectangle 13">
              <a:extLst>
                <a:ext uri="{FF2B5EF4-FFF2-40B4-BE49-F238E27FC236}">
                  <a16:creationId xmlns:a16="http://schemas.microsoft.com/office/drawing/2014/main" id="{F9166B7F-2282-DC5E-E120-74AAB803F080}"/>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15" name="Rectangle 14">
              <a:extLst>
                <a:ext uri="{FF2B5EF4-FFF2-40B4-BE49-F238E27FC236}">
                  <a16:creationId xmlns:a16="http://schemas.microsoft.com/office/drawing/2014/main" id="{BEABACF8-9EAA-7B5E-3D99-17A2D7BE3EB8}"/>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3-4</a:t>
              </a:r>
            </a:p>
          </p:txBody>
        </p:sp>
      </p:grpSp>
      <p:grpSp>
        <p:nvGrpSpPr>
          <p:cNvPr id="16" name="Group 15">
            <a:extLst>
              <a:ext uri="{FF2B5EF4-FFF2-40B4-BE49-F238E27FC236}">
                <a16:creationId xmlns:a16="http://schemas.microsoft.com/office/drawing/2014/main" id="{C74DBFC5-F4B4-9021-6052-18F51BC8487C}"/>
              </a:ext>
            </a:extLst>
          </p:cNvPr>
          <p:cNvGrpSpPr/>
          <p:nvPr/>
        </p:nvGrpSpPr>
        <p:grpSpPr>
          <a:xfrm>
            <a:off x="5981059" y="3657599"/>
            <a:ext cx="2323072" cy="374754"/>
            <a:chOff x="8547094" y="2207301"/>
            <a:chExt cx="2323072" cy="374754"/>
          </a:xfrm>
        </p:grpSpPr>
        <p:sp>
          <p:nvSpPr>
            <p:cNvPr id="17" name="Rectangle 16">
              <a:extLst>
                <a:ext uri="{FF2B5EF4-FFF2-40B4-BE49-F238E27FC236}">
                  <a16:creationId xmlns:a16="http://schemas.microsoft.com/office/drawing/2014/main" id="{46869BF3-B887-C018-D45F-373E76E4B070}"/>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18" name="Rectangle 17">
              <a:extLst>
                <a:ext uri="{FF2B5EF4-FFF2-40B4-BE49-F238E27FC236}">
                  <a16:creationId xmlns:a16="http://schemas.microsoft.com/office/drawing/2014/main" id="{0C7F3962-A1EC-6261-CC61-F4EEA7FFB252}"/>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19" name="Rectangle 18">
              <a:extLst>
                <a:ext uri="{FF2B5EF4-FFF2-40B4-BE49-F238E27FC236}">
                  <a16:creationId xmlns:a16="http://schemas.microsoft.com/office/drawing/2014/main" id="{C48FFA66-97A5-1DAC-5AE9-B47E8FD36D81}"/>
                </a:ext>
              </a:extLst>
            </p:cNvPr>
            <p:cNvSpPr/>
            <p:nvPr/>
          </p:nvSpPr>
          <p:spPr>
            <a:xfrm>
              <a:off x="8829410" y="2207301"/>
              <a:ext cx="1193807"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20" name="Rectangle 19">
              <a:extLst>
                <a:ext uri="{FF2B5EF4-FFF2-40B4-BE49-F238E27FC236}">
                  <a16:creationId xmlns:a16="http://schemas.microsoft.com/office/drawing/2014/main" id="{F2700C79-9978-827C-2365-B5D022511979}"/>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21" name="Rectangle 20">
              <a:extLst>
                <a:ext uri="{FF2B5EF4-FFF2-40B4-BE49-F238E27FC236}">
                  <a16:creationId xmlns:a16="http://schemas.microsoft.com/office/drawing/2014/main" id="{5247D2B5-71B9-99D4-F933-810DF48DE279}"/>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2-3</a:t>
              </a:r>
            </a:p>
          </p:txBody>
        </p:sp>
      </p:grpSp>
      <p:grpSp>
        <p:nvGrpSpPr>
          <p:cNvPr id="22" name="Group 21">
            <a:extLst>
              <a:ext uri="{FF2B5EF4-FFF2-40B4-BE49-F238E27FC236}">
                <a16:creationId xmlns:a16="http://schemas.microsoft.com/office/drawing/2014/main" id="{CDF2AC58-1C5F-2AFB-2916-52899BB8472C}"/>
              </a:ext>
            </a:extLst>
          </p:cNvPr>
          <p:cNvGrpSpPr/>
          <p:nvPr/>
        </p:nvGrpSpPr>
        <p:grpSpPr>
          <a:xfrm>
            <a:off x="5981059" y="4660067"/>
            <a:ext cx="2323072" cy="374754"/>
            <a:chOff x="8547094" y="2207301"/>
            <a:chExt cx="2323072" cy="374754"/>
          </a:xfrm>
        </p:grpSpPr>
        <p:sp>
          <p:nvSpPr>
            <p:cNvPr id="23" name="Rectangle 22">
              <a:extLst>
                <a:ext uri="{FF2B5EF4-FFF2-40B4-BE49-F238E27FC236}">
                  <a16:creationId xmlns:a16="http://schemas.microsoft.com/office/drawing/2014/main" id="{AB51019C-C3CF-6446-71D7-4403CA961BA9}"/>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24" name="Rectangle 23">
              <a:extLst>
                <a:ext uri="{FF2B5EF4-FFF2-40B4-BE49-F238E27FC236}">
                  <a16:creationId xmlns:a16="http://schemas.microsoft.com/office/drawing/2014/main" id="{ADA2F52B-933D-A15A-A054-B33983C954E5}"/>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25" name="Rectangle 24">
              <a:extLst>
                <a:ext uri="{FF2B5EF4-FFF2-40B4-BE49-F238E27FC236}">
                  <a16:creationId xmlns:a16="http://schemas.microsoft.com/office/drawing/2014/main" id="{2FDB753B-3F46-6A6D-1BB9-F197AE34944E}"/>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26" name="Rectangle 25">
              <a:extLst>
                <a:ext uri="{FF2B5EF4-FFF2-40B4-BE49-F238E27FC236}">
                  <a16:creationId xmlns:a16="http://schemas.microsoft.com/office/drawing/2014/main" id="{F3BB1A91-F2EF-2DC4-4FF2-BD95CF00D4DC}"/>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27" name="Rectangle 26">
              <a:extLst>
                <a:ext uri="{FF2B5EF4-FFF2-40B4-BE49-F238E27FC236}">
                  <a16:creationId xmlns:a16="http://schemas.microsoft.com/office/drawing/2014/main" id="{3F706CD6-5C4A-4495-2D9F-D634ABC8BC6B}"/>
                </a:ext>
              </a:extLst>
            </p:cNvPr>
            <p:cNvSpPr/>
            <p:nvPr/>
          </p:nvSpPr>
          <p:spPr>
            <a:xfrm>
              <a:off x="8829410" y="2207301"/>
              <a:ext cx="1193807"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1-2</a:t>
              </a:r>
            </a:p>
          </p:txBody>
        </p:sp>
      </p:grpSp>
      <p:grpSp>
        <p:nvGrpSpPr>
          <p:cNvPr id="28" name="Group 27">
            <a:extLst>
              <a:ext uri="{FF2B5EF4-FFF2-40B4-BE49-F238E27FC236}">
                <a16:creationId xmlns:a16="http://schemas.microsoft.com/office/drawing/2014/main" id="{2564155F-00B1-CDA2-B88D-E52514C47022}"/>
              </a:ext>
            </a:extLst>
          </p:cNvPr>
          <p:cNvGrpSpPr/>
          <p:nvPr/>
        </p:nvGrpSpPr>
        <p:grpSpPr>
          <a:xfrm>
            <a:off x="5981059" y="5758095"/>
            <a:ext cx="2323072" cy="374754"/>
            <a:chOff x="8547094" y="2207301"/>
            <a:chExt cx="2323072" cy="374754"/>
          </a:xfrm>
        </p:grpSpPr>
        <p:sp>
          <p:nvSpPr>
            <p:cNvPr id="29" name="Rectangle 28">
              <a:extLst>
                <a:ext uri="{FF2B5EF4-FFF2-40B4-BE49-F238E27FC236}">
                  <a16:creationId xmlns:a16="http://schemas.microsoft.com/office/drawing/2014/main" id="{2E7E110F-096F-EEA3-B89C-309274D0D433}"/>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30" name="Rectangle 29">
              <a:extLst>
                <a:ext uri="{FF2B5EF4-FFF2-40B4-BE49-F238E27FC236}">
                  <a16:creationId xmlns:a16="http://schemas.microsoft.com/office/drawing/2014/main" id="{76B73412-6EED-A8F1-AB61-46D5E2826F70}"/>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31" name="Rectangle 30">
              <a:extLst>
                <a:ext uri="{FF2B5EF4-FFF2-40B4-BE49-F238E27FC236}">
                  <a16:creationId xmlns:a16="http://schemas.microsoft.com/office/drawing/2014/main" id="{263976E6-8B1D-26D7-5B15-E2788A979BC3}"/>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32" name="Rectangle 31">
              <a:extLst>
                <a:ext uri="{FF2B5EF4-FFF2-40B4-BE49-F238E27FC236}">
                  <a16:creationId xmlns:a16="http://schemas.microsoft.com/office/drawing/2014/main" id="{DF30065F-9FB8-8FDC-1C11-0274552E50AB}"/>
                </a:ext>
              </a:extLst>
            </p:cNvPr>
            <p:cNvSpPr/>
            <p:nvPr/>
          </p:nvSpPr>
          <p:spPr>
            <a:xfrm>
              <a:off x="8829410" y="2207301"/>
              <a:ext cx="1193807"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ptos" panose="020B0004020202020204" pitchFamily="34" charset="0"/>
              </a:endParaRPr>
            </a:p>
          </p:txBody>
        </p:sp>
        <p:sp>
          <p:nvSpPr>
            <p:cNvPr id="33" name="Rectangle 32">
              <a:extLst>
                <a:ext uri="{FF2B5EF4-FFF2-40B4-BE49-F238E27FC236}">
                  <a16:creationId xmlns:a16="http://schemas.microsoft.com/office/drawing/2014/main" id="{202684D0-AFF1-E317-4835-BAA1F1FE6A48}"/>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0-1</a:t>
              </a:r>
            </a:p>
          </p:txBody>
        </p:sp>
      </p:grpSp>
      <p:sp>
        <p:nvSpPr>
          <p:cNvPr id="82" name="TextBox 81">
            <a:extLst>
              <a:ext uri="{FF2B5EF4-FFF2-40B4-BE49-F238E27FC236}">
                <a16:creationId xmlns:a16="http://schemas.microsoft.com/office/drawing/2014/main" id="{FBEC20F6-6BCC-A329-FEA9-9D632AE98272}"/>
              </a:ext>
            </a:extLst>
          </p:cNvPr>
          <p:cNvSpPr txBox="1"/>
          <p:nvPr/>
        </p:nvSpPr>
        <p:spPr>
          <a:xfrm>
            <a:off x="8449628" y="1652663"/>
            <a:ext cx="3908137" cy="369332"/>
          </a:xfrm>
          <a:prstGeom prst="rect">
            <a:avLst/>
          </a:prstGeom>
          <a:noFill/>
        </p:spPr>
        <p:txBody>
          <a:bodyPr wrap="square" rtlCol="0">
            <a:spAutoFit/>
          </a:bodyPr>
          <a:lstStyle/>
          <a:p>
            <a:pPr algn="l"/>
            <a:r>
              <a:rPr lang="en-US" sz="1800" b="0" i="0" u="none" strike="noStrike" baseline="0" dirty="0">
                <a:solidFill>
                  <a:srgbClr val="232F3E"/>
                </a:solidFill>
                <a:latin typeface="Aptos" panose="020B0004020202020204" pitchFamily="34" charset="0"/>
              </a:rPr>
              <a:t>Well architected</a:t>
            </a:r>
          </a:p>
        </p:txBody>
      </p:sp>
      <p:sp>
        <p:nvSpPr>
          <p:cNvPr id="83" name="TextBox 82">
            <a:extLst>
              <a:ext uri="{FF2B5EF4-FFF2-40B4-BE49-F238E27FC236}">
                <a16:creationId xmlns:a16="http://schemas.microsoft.com/office/drawing/2014/main" id="{E3BDFFE8-C555-3184-3FED-5EE74A273B01}"/>
              </a:ext>
            </a:extLst>
          </p:cNvPr>
          <p:cNvSpPr txBox="1"/>
          <p:nvPr/>
        </p:nvSpPr>
        <p:spPr>
          <a:xfrm>
            <a:off x="8449628" y="2715095"/>
            <a:ext cx="4039881" cy="369332"/>
          </a:xfrm>
          <a:prstGeom prst="rect">
            <a:avLst/>
          </a:prstGeom>
          <a:noFill/>
        </p:spPr>
        <p:txBody>
          <a:bodyPr wrap="square" rtlCol="0">
            <a:spAutoFit/>
          </a:bodyPr>
          <a:lstStyle/>
          <a:p>
            <a:r>
              <a:rPr lang="en-US" sz="1800" b="0" i="0" u="none" strike="noStrike" baseline="0" dirty="0">
                <a:solidFill>
                  <a:srgbClr val="232F3E"/>
                </a:solidFill>
                <a:latin typeface="Aptos" panose="020B0004020202020204" pitchFamily="34" charset="0"/>
              </a:rPr>
              <a:t>Implemented but needs optimization</a:t>
            </a:r>
            <a:endParaRPr lang="en-US" b="1" dirty="0">
              <a:latin typeface="Aptos" panose="020B0004020202020204" pitchFamily="34" charset="0"/>
            </a:endParaRPr>
          </a:p>
        </p:txBody>
      </p:sp>
      <p:sp>
        <p:nvSpPr>
          <p:cNvPr id="84" name="TextBox 83">
            <a:extLst>
              <a:ext uri="{FF2B5EF4-FFF2-40B4-BE49-F238E27FC236}">
                <a16:creationId xmlns:a16="http://schemas.microsoft.com/office/drawing/2014/main" id="{E86180A9-6120-B3E0-D183-95E52F91D918}"/>
              </a:ext>
            </a:extLst>
          </p:cNvPr>
          <p:cNvSpPr txBox="1"/>
          <p:nvPr/>
        </p:nvSpPr>
        <p:spPr>
          <a:xfrm>
            <a:off x="8449628" y="5758095"/>
            <a:ext cx="4111711" cy="369332"/>
          </a:xfrm>
          <a:prstGeom prst="rect">
            <a:avLst/>
          </a:prstGeom>
          <a:noFill/>
        </p:spPr>
        <p:txBody>
          <a:bodyPr wrap="square" rtlCol="0">
            <a:spAutoFit/>
          </a:bodyPr>
          <a:lstStyle/>
          <a:p>
            <a:r>
              <a:rPr lang="en-US" sz="1800" b="0" i="0" u="none" strike="noStrike" baseline="0" dirty="0">
                <a:solidFill>
                  <a:srgbClr val="232F3E"/>
                </a:solidFill>
                <a:latin typeface="Aptos" panose="020B0004020202020204" pitchFamily="34" charset="0"/>
              </a:rPr>
              <a:t>Not addressed yet</a:t>
            </a:r>
            <a:endParaRPr lang="en-US" b="1" dirty="0">
              <a:latin typeface="Aptos" panose="020B0004020202020204" pitchFamily="34" charset="0"/>
            </a:endParaRPr>
          </a:p>
        </p:txBody>
      </p:sp>
      <p:sp>
        <p:nvSpPr>
          <p:cNvPr id="85" name="TextBox 84">
            <a:extLst>
              <a:ext uri="{FF2B5EF4-FFF2-40B4-BE49-F238E27FC236}">
                <a16:creationId xmlns:a16="http://schemas.microsoft.com/office/drawing/2014/main" id="{EF185D7D-AA29-AFE3-53BC-9F9C22924DCC}"/>
              </a:ext>
            </a:extLst>
          </p:cNvPr>
          <p:cNvSpPr txBox="1"/>
          <p:nvPr/>
        </p:nvSpPr>
        <p:spPr>
          <a:xfrm>
            <a:off x="8449628" y="4660067"/>
            <a:ext cx="3551477" cy="369332"/>
          </a:xfrm>
          <a:prstGeom prst="rect">
            <a:avLst/>
          </a:prstGeom>
          <a:noFill/>
        </p:spPr>
        <p:txBody>
          <a:bodyPr wrap="square" rtlCol="0">
            <a:spAutoFit/>
          </a:bodyPr>
          <a:lstStyle/>
          <a:p>
            <a:r>
              <a:rPr lang="en-US" sz="1800" b="0" i="0" u="none" strike="noStrike" baseline="0" dirty="0">
                <a:solidFill>
                  <a:srgbClr val="232F3E"/>
                </a:solidFill>
                <a:latin typeface="Aptos" panose="020B0004020202020204" pitchFamily="34" charset="0"/>
              </a:rPr>
              <a:t>Basic knowledge</a:t>
            </a:r>
            <a:endParaRPr lang="en-US" b="1" dirty="0">
              <a:latin typeface="Aptos" panose="020B0004020202020204" pitchFamily="34" charset="0"/>
            </a:endParaRPr>
          </a:p>
        </p:txBody>
      </p:sp>
      <p:sp>
        <p:nvSpPr>
          <p:cNvPr id="86" name="TextBox 85">
            <a:extLst>
              <a:ext uri="{FF2B5EF4-FFF2-40B4-BE49-F238E27FC236}">
                <a16:creationId xmlns:a16="http://schemas.microsoft.com/office/drawing/2014/main" id="{A9FF183E-246E-8ED4-83EE-9DF1181E5E61}"/>
              </a:ext>
            </a:extLst>
          </p:cNvPr>
          <p:cNvSpPr txBox="1"/>
          <p:nvPr/>
        </p:nvSpPr>
        <p:spPr>
          <a:xfrm>
            <a:off x="8449628" y="3657599"/>
            <a:ext cx="3300725" cy="369332"/>
          </a:xfrm>
          <a:prstGeom prst="rect">
            <a:avLst/>
          </a:prstGeom>
          <a:noFill/>
        </p:spPr>
        <p:txBody>
          <a:bodyPr wrap="square" rtlCol="0">
            <a:spAutoFit/>
          </a:bodyPr>
          <a:lstStyle/>
          <a:p>
            <a:r>
              <a:rPr lang="en-US" sz="1800" b="0" i="0" u="none" strike="noStrike" baseline="0" dirty="0">
                <a:solidFill>
                  <a:srgbClr val="232F3E"/>
                </a:solidFill>
                <a:latin typeface="Aptos" panose="020B0004020202020204" pitchFamily="34" charset="0"/>
              </a:rPr>
              <a:t>Ad-hoc implementation</a:t>
            </a:r>
            <a:endParaRPr lang="en-US" b="1" dirty="0">
              <a:latin typeface="Aptos" panose="020B0004020202020204" pitchFamily="34" charset="0"/>
            </a:endParaRPr>
          </a:p>
        </p:txBody>
      </p:sp>
    </p:spTree>
    <p:extLst>
      <p:ext uri="{BB962C8B-B14F-4D97-AF65-F5344CB8AC3E}">
        <p14:creationId xmlns:p14="http://schemas.microsoft.com/office/powerpoint/2010/main" val="111922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0CBD-6DA2-E2C3-C782-AA5EAF051B6C}"/>
              </a:ext>
            </a:extLst>
          </p:cNvPr>
          <p:cNvSpPr>
            <a:spLocks noGrp="1"/>
          </p:cNvSpPr>
          <p:nvPr>
            <p:ph type="title"/>
          </p:nvPr>
        </p:nvSpPr>
        <p:spPr>
          <a:xfrm>
            <a:off x="715586" y="1036929"/>
            <a:ext cx="4383037" cy="846626"/>
          </a:xfrm>
        </p:spPr>
        <p:txBody>
          <a:bodyPr>
            <a:noAutofit/>
          </a:bodyPr>
          <a:lstStyle/>
          <a:p>
            <a:r>
              <a:rPr lang="en-US" sz="2400" dirty="0" smtClean="0"/>
              <a:t>Eco system Framework </a:t>
            </a:r>
            <a:r>
              <a:rPr lang="en-US" sz="2400" dirty="0"/>
              <a:t>Maturity</a:t>
            </a:r>
          </a:p>
        </p:txBody>
      </p:sp>
      <p:sp>
        <p:nvSpPr>
          <p:cNvPr id="3" name="Content Placeholder 2">
            <a:extLst>
              <a:ext uri="{FF2B5EF4-FFF2-40B4-BE49-F238E27FC236}">
                <a16:creationId xmlns:a16="http://schemas.microsoft.com/office/drawing/2014/main" id="{054B71B4-10B9-9DF1-BC8C-BBEC3496EAD2}"/>
              </a:ext>
            </a:extLst>
          </p:cNvPr>
          <p:cNvSpPr>
            <a:spLocks noGrp="1"/>
          </p:cNvSpPr>
          <p:nvPr>
            <p:ph idx="1"/>
          </p:nvPr>
        </p:nvSpPr>
        <p:spPr>
          <a:xfrm>
            <a:off x="901558" y="2059313"/>
            <a:ext cx="4697384" cy="4402228"/>
          </a:xfrm>
        </p:spPr>
        <p:txBody>
          <a:bodyPr>
            <a:normAutofit fontScale="92500" lnSpcReduction="20000"/>
          </a:bodyPr>
          <a:lstStyle/>
          <a:p>
            <a:r>
              <a:rPr lang="en-US" sz="2000" b="1" dirty="0"/>
              <a:t>Architecture</a:t>
            </a:r>
          </a:p>
          <a:p>
            <a:endParaRPr lang="en-US" sz="2000" b="1" dirty="0"/>
          </a:p>
          <a:p>
            <a:r>
              <a:rPr lang="en-US" sz="2000" b="1" dirty="0"/>
              <a:t>Security</a:t>
            </a:r>
          </a:p>
          <a:p>
            <a:endParaRPr lang="en-US" sz="2000" b="1" dirty="0"/>
          </a:p>
          <a:p>
            <a:pPr rtl="0"/>
            <a:r>
              <a:rPr lang="en-US" sz="2000" b="1" dirty="0"/>
              <a:t>FinOps</a:t>
            </a:r>
          </a:p>
          <a:p>
            <a:pPr rtl="0"/>
            <a:endParaRPr lang="en-US" sz="2000" b="1" dirty="0"/>
          </a:p>
          <a:p>
            <a:pPr rtl="0"/>
            <a:r>
              <a:rPr lang="en-US" sz="2000" b="1" dirty="0"/>
              <a:t>Governance</a:t>
            </a:r>
          </a:p>
          <a:p>
            <a:pPr rtl="0"/>
            <a:endParaRPr lang="en-US" sz="2000" b="1" dirty="0"/>
          </a:p>
          <a:p>
            <a:pPr rtl="0"/>
            <a:r>
              <a:rPr lang="en-US" sz="2000" b="1" dirty="0"/>
              <a:t>Operations</a:t>
            </a:r>
          </a:p>
          <a:p>
            <a:pPr rtl="0"/>
            <a:endParaRPr lang="en-US" sz="2000" b="1" dirty="0"/>
          </a:p>
          <a:p>
            <a:pPr rtl="0"/>
            <a:r>
              <a:rPr lang="en-US" sz="2000" b="1" dirty="0"/>
              <a:t>Monitoring</a:t>
            </a:r>
          </a:p>
          <a:p>
            <a:pPr rtl="0"/>
            <a:endParaRPr lang="en-US" sz="2000" b="1" dirty="0"/>
          </a:p>
          <a:p>
            <a:pPr rtl="0"/>
            <a:r>
              <a:rPr lang="en-US" sz="2000" b="1" dirty="0"/>
              <a:t>Backup &amp; DR</a:t>
            </a:r>
          </a:p>
          <a:p>
            <a:endParaRPr lang="en-US" sz="2000" b="1" dirty="0"/>
          </a:p>
          <a:p>
            <a:endParaRPr lang="en-US" sz="2000" b="1" dirty="0"/>
          </a:p>
        </p:txBody>
      </p:sp>
      <p:grpSp>
        <p:nvGrpSpPr>
          <p:cNvPr id="52" name="Group 51">
            <a:extLst>
              <a:ext uri="{FF2B5EF4-FFF2-40B4-BE49-F238E27FC236}">
                <a16:creationId xmlns:a16="http://schemas.microsoft.com/office/drawing/2014/main" id="{02E9B0DE-EBA2-4232-384D-67287C05FB9B}"/>
              </a:ext>
            </a:extLst>
          </p:cNvPr>
          <p:cNvGrpSpPr/>
          <p:nvPr/>
        </p:nvGrpSpPr>
        <p:grpSpPr>
          <a:xfrm>
            <a:off x="2711733" y="3308534"/>
            <a:ext cx="2323072" cy="374754"/>
            <a:chOff x="8547094" y="2207301"/>
            <a:chExt cx="2323072" cy="374754"/>
          </a:xfrm>
        </p:grpSpPr>
        <p:sp>
          <p:nvSpPr>
            <p:cNvPr id="53" name="Rectangle 52">
              <a:extLst>
                <a:ext uri="{FF2B5EF4-FFF2-40B4-BE49-F238E27FC236}">
                  <a16:creationId xmlns:a16="http://schemas.microsoft.com/office/drawing/2014/main" id="{6ED37E67-D231-CDC8-2D65-4D04D21F6211}"/>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Rectangle 53">
              <a:extLst>
                <a:ext uri="{FF2B5EF4-FFF2-40B4-BE49-F238E27FC236}">
                  <a16:creationId xmlns:a16="http://schemas.microsoft.com/office/drawing/2014/main" id="{915A7934-DBE5-5BC3-D240-E3143F623398}"/>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Rectangle 54">
              <a:extLst>
                <a:ext uri="{FF2B5EF4-FFF2-40B4-BE49-F238E27FC236}">
                  <a16:creationId xmlns:a16="http://schemas.microsoft.com/office/drawing/2014/main" id="{7018ECFC-7C07-BF69-555A-BDFBD3DB39E3}"/>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BD5917B6-273A-0090-3257-5173519CCC46}"/>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B83781BF-C3A7-AD3C-82B1-7AAAF931C2D9}"/>
                </a:ext>
              </a:extLst>
            </p:cNvPr>
            <p:cNvSpPr/>
            <p:nvPr/>
          </p:nvSpPr>
          <p:spPr>
            <a:xfrm>
              <a:off x="8829411" y="2207301"/>
              <a:ext cx="911490"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1.6</a:t>
              </a:r>
              <a:endParaRPr lang="en-US" dirty="0">
                <a:solidFill>
                  <a:schemeClr val="tx1"/>
                </a:solidFill>
              </a:endParaRPr>
            </a:p>
          </p:txBody>
        </p:sp>
      </p:grpSp>
      <p:grpSp>
        <p:nvGrpSpPr>
          <p:cNvPr id="58" name="Group 57">
            <a:extLst>
              <a:ext uri="{FF2B5EF4-FFF2-40B4-BE49-F238E27FC236}">
                <a16:creationId xmlns:a16="http://schemas.microsoft.com/office/drawing/2014/main" id="{B217BA1D-658B-D123-1A39-BB9E4ABE3702}"/>
              </a:ext>
            </a:extLst>
          </p:cNvPr>
          <p:cNvGrpSpPr/>
          <p:nvPr/>
        </p:nvGrpSpPr>
        <p:grpSpPr>
          <a:xfrm>
            <a:off x="2711733" y="2701720"/>
            <a:ext cx="2323072" cy="374754"/>
            <a:chOff x="8547094" y="2207301"/>
            <a:chExt cx="2323072" cy="374754"/>
          </a:xfrm>
        </p:grpSpPr>
        <p:sp>
          <p:nvSpPr>
            <p:cNvPr id="59" name="Rectangle 58">
              <a:extLst>
                <a:ext uri="{FF2B5EF4-FFF2-40B4-BE49-F238E27FC236}">
                  <a16:creationId xmlns:a16="http://schemas.microsoft.com/office/drawing/2014/main" id="{91FA368D-4D20-EE07-7C2F-049B6D50F44D}"/>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F21507DC-6281-EB3F-DC48-B314D98AD17F}"/>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A6067F51-B96E-3704-8CF3-D17184D59ECF}"/>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1427845A-C50E-2EE1-150A-EEFFF9757EAA}"/>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F5934C73-EA64-D0C9-5016-DFEECA8A1B9B}"/>
                </a:ext>
              </a:extLst>
            </p:cNvPr>
            <p:cNvSpPr/>
            <p:nvPr/>
          </p:nvSpPr>
          <p:spPr>
            <a:xfrm>
              <a:off x="8829410" y="2207301"/>
              <a:ext cx="1057447"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US" dirty="0">
                <a:solidFill>
                  <a:schemeClr val="tx1"/>
                </a:solidFill>
              </a:endParaRPr>
            </a:p>
          </p:txBody>
        </p:sp>
      </p:grpSp>
      <p:grpSp>
        <p:nvGrpSpPr>
          <p:cNvPr id="76" name="Group 75">
            <a:extLst>
              <a:ext uri="{FF2B5EF4-FFF2-40B4-BE49-F238E27FC236}">
                <a16:creationId xmlns:a16="http://schemas.microsoft.com/office/drawing/2014/main" id="{90A538A1-DA29-97DC-322B-1CEFF33122E0}"/>
              </a:ext>
            </a:extLst>
          </p:cNvPr>
          <p:cNvGrpSpPr/>
          <p:nvPr/>
        </p:nvGrpSpPr>
        <p:grpSpPr>
          <a:xfrm>
            <a:off x="2711733" y="4638245"/>
            <a:ext cx="2323072" cy="374754"/>
            <a:chOff x="8547094" y="2207301"/>
            <a:chExt cx="2323072" cy="374754"/>
          </a:xfrm>
        </p:grpSpPr>
        <p:sp>
          <p:nvSpPr>
            <p:cNvPr id="77" name="Rectangle 76">
              <a:extLst>
                <a:ext uri="{FF2B5EF4-FFF2-40B4-BE49-F238E27FC236}">
                  <a16:creationId xmlns:a16="http://schemas.microsoft.com/office/drawing/2014/main" id="{B1CCDB6D-0564-8F91-FF0E-AA634AF2727B}"/>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Rectangle 77">
              <a:extLst>
                <a:ext uri="{FF2B5EF4-FFF2-40B4-BE49-F238E27FC236}">
                  <a16:creationId xmlns:a16="http://schemas.microsoft.com/office/drawing/2014/main" id="{D9A2CBC0-DF5D-CD98-4327-2E5E16A756AE}"/>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9" name="Rectangle 78">
              <a:extLst>
                <a:ext uri="{FF2B5EF4-FFF2-40B4-BE49-F238E27FC236}">
                  <a16:creationId xmlns:a16="http://schemas.microsoft.com/office/drawing/2014/main" id="{2FEDE9AB-8177-CEF5-F118-69EC0A2236AE}"/>
                </a:ext>
              </a:extLst>
            </p:cNvPr>
            <p:cNvSpPr/>
            <p:nvPr/>
          </p:nvSpPr>
          <p:spPr>
            <a:xfrm>
              <a:off x="8829410" y="2207301"/>
              <a:ext cx="1193807"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Rectangle 79">
              <a:extLst>
                <a:ext uri="{FF2B5EF4-FFF2-40B4-BE49-F238E27FC236}">
                  <a16:creationId xmlns:a16="http://schemas.microsoft.com/office/drawing/2014/main" id="{E319A3A6-8239-5D0F-B3C1-653CDCCCF122}"/>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1" name="Rectangle 80">
              <a:extLst>
                <a:ext uri="{FF2B5EF4-FFF2-40B4-BE49-F238E27FC236}">
                  <a16:creationId xmlns:a16="http://schemas.microsoft.com/office/drawing/2014/main" id="{5FD5DE24-E0B9-5490-D4BF-F0AC954FD762}"/>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2.2</a:t>
              </a:r>
              <a:endParaRPr lang="en-US" dirty="0">
                <a:solidFill>
                  <a:schemeClr val="tx1"/>
                </a:solidFill>
              </a:endParaRPr>
            </a:p>
          </p:txBody>
        </p:sp>
      </p:grpSp>
      <p:sp>
        <p:nvSpPr>
          <p:cNvPr id="64" name="Title 1">
            <a:extLst>
              <a:ext uri="{FF2B5EF4-FFF2-40B4-BE49-F238E27FC236}">
                <a16:creationId xmlns:a16="http://schemas.microsoft.com/office/drawing/2014/main" id="{35650CBD-6DA2-E2C3-C782-AA5EAF051B6C}"/>
              </a:ext>
            </a:extLst>
          </p:cNvPr>
          <p:cNvSpPr txBox="1">
            <a:spLocks/>
          </p:cNvSpPr>
          <p:nvPr/>
        </p:nvSpPr>
        <p:spPr>
          <a:xfrm>
            <a:off x="594589" y="28135"/>
            <a:ext cx="11002823" cy="8466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Maturity for </a:t>
            </a:r>
            <a:r>
              <a:rPr lang="en-US" sz="2800" dirty="0" smtClean="0"/>
              <a:t>Cloud </a:t>
            </a:r>
            <a:r>
              <a:rPr lang="en-US" sz="2800" dirty="0"/>
              <a:t>Ecosystem and Applications in Scope</a:t>
            </a:r>
          </a:p>
        </p:txBody>
      </p:sp>
      <p:sp>
        <p:nvSpPr>
          <p:cNvPr id="65" name="Title 1">
            <a:extLst>
              <a:ext uri="{FF2B5EF4-FFF2-40B4-BE49-F238E27FC236}">
                <a16:creationId xmlns:a16="http://schemas.microsoft.com/office/drawing/2014/main" id="{35650CBD-6DA2-E2C3-C782-AA5EAF051B6C}"/>
              </a:ext>
            </a:extLst>
          </p:cNvPr>
          <p:cNvSpPr txBox="1">
            <a:spLocks/>
          </p:cNvSpPr>
          <p:nvPr/>
        </p:nvSpPr>
        <p:spPr>
          <a:xfrm>
            <a:off x="6785088" y="1036929"/>
            <a:ext cx="4691326" cy="846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Application Maturity - Cloud Adoption</a:t>
            </a:r>
          </a:p>
        </p:txBody>
      </p:sp>
      <p:sp>
        <p:nvSpPr>
          <p:cNvPr id="66" name="Content Placeholder 2">
            <a:extLst>
              <a:ext uri="{FF2B5EF4-FFF2-40B4-BE49-F238E27FC236}">
                <a16:creationId xmlns:a16="http://schemas.microsoft.com/office/drawing/2014/main" id="{054B71B4-10B9-9DF1-BC8C-BBEC3496EAD2}"/>
              </a:ext>
            </a:extLst>
          </p:cNvPr>
          <p:cNvSpPr txBox="1">
            <a:spLocks/>
          </p:cNvSpPr>
          <p:nvPr/>
        </p:nvSpPr>
        <p:spPr>
          <a:xfrm>
            <a:off x="6808780" y="2059313"/>
            <a:ext cx="4697384" cy="28734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smtClean="0"/>
              <a:t>General</a:t>
            </a:r>
            <a:endParaRPr lang="en-US" sz="2000" b="1" dirty="0"/>
          </a:p>
          <a:p>
            <a:endParaRPr lang="en-US" sz="2000" b="1" dirty="0"/>
          </a:p>
          <a:p>
            <a:r>
              <a:rPr lang="en-US" sz="2000" b="1" dirty="0" smtClean="0"/>
              <a:t>Security</a:t>
            </a:r>
            <a:endParaRPr lang="en-US" sz="2000" b="1" dirty="0"/>
          </a:p>
          <a:p>
            <a:pPr marL="0" indent="0">
              <a:buNone/>
            </a:pPr>
            <a:endParaRPr lang="en-US" sz="2000" b="1" dirty="0"/>
          </a:p>
          <a:p>
            <a:endParaRPr lang="en-US" sz="2000" b="1" dirty="0"/>
          </a:p>
        </p:txBody>
      </p:sp>
      <p:grpSp>
        <p:nvGrpSpPr>
          <p:cNvPr id="85" name="Group 84">
            <a:extLst>
              <a:ext uri="{FF2B5EF4-FFF2-40B4-BE49-F238E27FC236}">
                <a16:creationId xmlns:a16="http://schemas.microsoft.com/office/drawing/2014/main" id="{B217BA1D-658B-D123-1A39-BB9E4ABE3702}"/>
              </a:ext>
            </a:extLst>
          </p:cNvPr>
          <p:cNvGrpSpPr/>
          <p:nvPr/>
        </p:nvGrpSpPr>
        <p:grpSpPr>
          <a:xfrm>
            <a:off x="2711733" y="2039119"/>
            <a:ext cx="2323072" cy="374754"/>
            <a:chOff x="8547094" y="2207301"/>
            <a:chExt cx="2323072" cy="374754"/>
          </a:xfrm>
        </p:grpSpPr>
        <p:sp>
          <p:nvSpPr>
            <p:cNvPr id="86" name="Rectangle 85">
              <a:extLst>
                <a:ext uri="{FF2B5EF4-FFF2-40B4-BE49-F238E27FC236}">
                  <a16:creationId xmlns:a16="http://schemas.microsoft.com/office/drawing/2014/main" id="{91FA368D-4D20-EE07-7C2F-049B6D50F44D}"/>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7" name="Rectangle 86">
              <a:extLst>
                <a:ext uri="{FF2B5EF4-FFF2-40B4-BE49-F238E27FC236}">
                  <a16:creationId xmlns:a16="http://schemas.microsoft.com/office/drawing/2014/main" id="{F21507DC-6281-EB3F-DC48-B314D98AD17F}"/>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8" name="Rectangle 87">
              <a:extLst>
                <a:ext uri="{FF2B5EF4-FFF2-40B4-BE49-F238E27FC236}">
                  <a16:creationId xmlns:a16="http://schemas.microsoft.com/office/drawing/2014/main" id="{A6067F51-B96E-3704-8CF3-D17184D59ECF}"/>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9" name="Rectangle 88">
              <a:extLst>
                <a:ext uri="{FF2B5EF4-FFF2-40B4-BE49-F238E27FC236}">
                  <a16:creationId xmlns:a16="http://schemas.microsoft.com/office/drawing/2014/main" id="{1427845A-C50E-2EE1-150A-EEFFF9757EAA}"/>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2.3</a:t>
              </a:r>
              <a:endParaRPr lang="en-US" dirty="0">
                <a:solidFill>
                  <a:schemeClr val="tx1"/>
                </a:solidFill>
              </a:endParaRPr>
            </a:p>
          </p:txBody>
        </p:sp>
        <p:sp>
          <p:nvSpPr>
            <p:cNvPr id="90" name="Rectangle 89">
              <a:extLst>
                <a:ext uri="{FF2B5EF4-FFF2-40B4-BE49-F238E27FC236}">
                  <a16:creationId xmlns:a16="http://schemas.microsoft.com/office/drawing/2014/main" id="{F5934C73-EA64-D0C9-5016-DFEECA8A1B9B}"/>
                </a:ext>
              </a:extLst>
            </p:cNvPr>
            <p:cNvSpPr/>
            <p:nvPr/>
          </p:nvSpPr>
          <p:spPr>
            <a:xfrm>
              <a:off x="8829411" y="2207301"/>
              <a:ext cx="424399"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97" name="Group 96">
            <a:extLst>
              <a:ext uri="{FF2B5EF4-FFF2-40B4-BE49-F238E27FC236}">
                <a16:creationId xmlns:a16="http://schemas.microsoft.com/office/drawing/2014/main" id="{B217BA1D-658B-D123-1A39-BB9E4ABE3702}"/>
              </a:ext>
            </a:extLst>
          </p:cNvPr>
          <p:cNvGrpSpPr/>
          <p:nvPr/>
        </p:nvGrpSpPr>
        <p:grpSpPr>
          <a:xfrm>
            <a:off x="9104238" y="2005870"/>
            <a:ext cx="2323072" cy="374754"/>
            <a:chOff x="8547094" y="2207301"/>
            <a:chExt cx="2323072" cy="374754"/>
          </a:xfrm>
        </p:grpSpPr>
        <p:sp>
          <p:nvSpPr>
            <p:cNvPr id="98" name="Rectangle 97">
              <a:extLst>
                <a:ext uri="{FF2B5EF4-FFF2-40B4-BE49-F238E27FC236}">
                  <a16:creationId xmlns:a16="http://schemas.microsoft.com/office/drawing/2014/main" id="{91FA368D-4D20-EE07-7C2F-049B6D50F44D}"/>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9" name="Rectangle 98">
              <a:extLst>
                <a:ext uri="{FF2B5EF4-FFF2-40B4-BE49-F238E27FC236}">
                  <a16:creationId xmlns:a16="http://schemas.microsoft.com/office/drawing/2014/main" id="{F21507DC-6281-EB3F-DC48-B314D98AD17F}"/>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0" name="Rectangle 99">
              <a:extLst>
                <a:ext uri="{FF2B5EF4-FFF2-40B4-BE49-F238E27FC236}">
                  <a16:creationId xmlns:a16="http://schemas.microsoft.com/office/drawing/2014/main" id="{A6067F51-B96E-3704-8CF3-D17184D59ECF}"/>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Rectangle 100">
              <a:extLst>
                <a:ext uri="{FF2B5EF4-FFF2-40B4-BE49-F238E27FC236}">
                  <a16:creationId xmlns:a16="http://schemas.microsoft.com/office/drawing/2014/main" id="{1427845A-C50E-2EE1-150A-EEFFF9757EAA}"/>
                </a:ext>
              </a:extLst>
            </p:cNvPr>
            <p:cNvSpPr/>
            <p:nvPr/>
          </p:nvSpPr>
          <p:spPr>
            <a:xfrm>
              <a:off x="9740901" y="2207301"/>
              <a:ext cx="564632"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2" name="Rectangle 101">
              <a:extLst>
                <a:ext uri="{FF2B5EF4-FFF2-40B4-BE49-F238E27FC236}">
                  <a16:creationId xmlns:a16="http://schemas.microsoft.com/office/drawing/2014/main" id="{F5934C73-EA64-D0C9-5016-DFEECA8A1B9B}"/>
                </a:ext>
              </a:extLst>
            </p:cNvPr>
            <p:cNvSpPr/>
            <p:nvPr/>
          </p:nvSpPr>
          <p:spPr>
            <a:xfrm>
              <a:off x="8829411" y="2207301"/>
              <a:ext cx="911489"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a:t>
              </a:r>
              <a:endParaRPr lang="en-US" dirty="0">
                <a:solidFill>
                  <a:schemeClr val="tx1"/>
                </a:solidFill>
              </a:endParaRPr>
            </a:p>
          </p:txBody>
        </p:sp>
      </p:grpSp>
      <p:grpSp>
        <p:nvGrpSpPr>
          <p:cNvPr id="103" name="Group 102">
            <a:extLst>
              <a:ext uri="{FF2B5EF4-FFF2-40B4-BE49-F238E27FC236}">
                <a16:creationId xmlns:a16="http://schemas.microsoft.com/office/drawing/2014/main" id="{B217BA1D-658B-D123-1A39-BB9E4ABE3702}"/>
              </a:ext>
            </a:extLst>
          </p:cNvPr>
          <p:cNvGrpSpPr/>
          <p:nvPr/>
        </p:nvGrpSpPr>
        <p:grpSpPr>
          <a:xfrm>
            <a:off x="9104238" y="2864425"/>
            <a:ext cx="2323072" cy="374754"/>
            <a:chOff x="8547094" y="2207301"/>
            <a:chExt cx="2323072" cy="374754"/>
          </a:xfrm>
        </p:grpSpPr>
        <p:sp>
          <p:nvSpPr>
            <p:cNvPr id="104" name="Rectangle 103">
              <a:extLst>
                <a:ext uri="{FF2B5EF4-FFF2-40B4-BE49-F238E27FC236}">
                  <a16:creationId xmlns:a16="http://schemas.microsoft.com/office/drawing/2014/main" id="{91FA368D-4D20-EE07-7C2F-049B6D50F44D}"/>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5" name="Rectangle 104">
              <a:extLst>
                <a:ext uri="{FF2B5EF4-FFF2-40B4-BE49-F238E27FC236}">
                  <a16:creationId xmlns:a16="http://schemas.microsoft.com/office/drawing/2014/main" id="{F21507DC-6281-EB3F-DC48-B314D98AD17F}"/>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Rectangle 105">
              <a:extLst>
                <a:ext uri="{FF2B5EF4-FFF2-40B4-BE49-F238E27FC236}">
                  <a16:creationId xmlns:a16="http://schemas.microsoft.com/office/drawing/2014/main" id="{A6067F51-B96E-3704-8CF3-D17184D59ECF}"/>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Rectangle 106">
              <a:extLst>
                <a:ext uri="{FF2B5EF4-FFF2-40B4-BE49-F238E27FC236}">
                  <a16:creationId xmlns:a16="http://schemas.microsoft.com/office/drawing/2014/main" id="{1427845A-C50E-2EE1-150A-EEFFF9757EAA}"/>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8" name="Rectangle 107">
              <a:extLst>
                <a:ext uri="{FF2B5EF4-FFF2-40B4-BE49-F238E27FC236}">
                  <a16:creationId xmlns:a16="http://schemas.microsoft.com/office/drawing/2014/main" id="{F5934C73-EA64-D0C9-5016-DFEECA8A1B9B}"/>
                </a:ext>
              </a:extLst>
            </p:cNvPr>
            <p:cNvSpPr/>
            <p:nvPr/>
          </p:nvSpPr>
          <p:spPr>
            <a:xfrm>
              <a:off x="8829410" y="2207301"/>
              <a:ext cx="846949"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grpSp>
      <p:grpSp>
        <p:nvGrpSpPr>
          <p:cNvPr id="4" name="Group 3">
            <a:extLst>
              <a:ext uri="{FF2B5EF4-FFF2-40B4-BE49-F238E27FC236}">
                <a16:creationId xmlns:a16="http://schemas.microsoft.com/office/drawing/2014/main" id="{14655233-3321-B3CB-7872-A8469D25734E}"/>
              </a:ext>
            </a:extLst>
          </p:cNvPr>
          <p:cNvGrpSpPr/>
          <p:nvPr/>
        </p:nvGrpSpPr>
        <p:grpSpPr>
          <a:xfrm>
            <a:off x="2711733" y="3954391"/>
            <a:ext cx="2323072" cy="374754"/>
            <a:chOff x="8547094" y="2207301"/>
            <a:chExt cx="2323072" cy="374754"/>
          </a:xfrm>
        </p:grpSpPr>
        <p:sp>
          <p:nvSpPr>
            <p:cNvPr id="5" name="Rectangle 4">
              <a:extLst>
                <a:ext uri="{FF2B5EF4-FFF2-40B4-BE49-F238E27FC236}">
                  <a16:creationId xmlns:a16="http://schemas.microsoft.com/office/drawing/2014/main" id="{EA23C5D7-8551-3219-18C6-BB2F08C95090}"/>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a:extLst>
                <a:ext uri="{FF2B5EF4-FFF2-40B4-BE49-F238E27FC236}">
                  <a16:creationId xmlns:a16="http://schemas.microsoft.com/office/drawing/2014/main" id="{A876DC82-A09B-AC78-C99B-0BE8314DE6E0}"/>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3.1</a:t>
              </a:r>
              <a:endParaRPr lang="en-US" dirty="0">
                <a:solidFill>
                  <a:schemeClr val="tx1"/>
                </a:solidFill>
              </a:endParaRPr>
            </a:p>
          </p:txBody>
        </p:sp>
        <p:sp>
          <p:nvSpPr>
            <p:cNvPr id="7" name="Rectangle 6">
              <a:extLst>
                <a:ext uri="{FF2B5EF4-FFF2-40B4-BE49-F238E27FC236}">
                  <a16:creationId xmlns:a16="http://schemas.microsoft.com/office/drawing/2014/main" id="{4B2135C9-5805-F3DC-E42B-3AB4274F882B}"/>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a16="http://schemas.microsoft.com/office/drawing/2014/main" id="{8A550C70-35C0-B899-F7D8-3EADB641D025}"/>
                </a:ext>
              </a:extLst>
            </p:cNvPr>
            <p:cNvSpPr/>
            <p:nvPr/>
          </p:nvSpPr>
          <p:spPr>
            <a:xfrm>
              <a:off x="9111726" y="2207301"/>
              <a:ext cx="629175"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CEA7D17F-4BC8-8EF5-D495-0773E5EFB482}"/>
                </a:ext>
              </a:extLst>
            </p:cNvPr>
            <p:cNvSpPr/>
            <p:nvPr/>
          </p:nvSpPr>
          <p:spPr>
            <a:xfrm>
              <a:off x="8829411" y="2207301"/>
              <a:ext cx="424399"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 name="Group 15">
            <a:extLst>
              <a:ext uri="{FF2B5EF4-FFF2-40B4-BE49-F238E27FC236}">
                <a16:creationId xmlns:a16="http://schemas.microsoft.com/office/drawing/2014/main" id="{BCFDF474-25C0-E52E-F212-4F9E9FA22BCF}"/>
              </a:ext>
            </a:extLst>
          </p:cNvPr>
          <p:cNvGrpSpPr/>
          <p:nvPr/>
        </p:nvGrpSpPr>
        <p:grpSpPr>
          <a:xfrm>
            <a:off x="2711733" y="5925117"/>
            <a:ext cx="2323072" cy="374754"/>
            <a:chOff x="8547094" y="2207301"/>
            <a:chExt cx="2323072" cy="374754"/>
          </a:xfrm>
        </p:grpSpPr>
        <p:sp>
          <p:nvSpPr>
            <p:cNvPr id="17" name="Rectangle 16">
              <a:extLst>
                <a:ext uri="{FF2B5EF4-FFF2-40B4-BE49-F238E27FC236}">
                  <a16:creationId xmlns:a16="http://schemas.microsoft.com/office/drawing/2014/main" id="{DF58C088-BF4D-56FC-D7B4-8CA6DE5740E9}"/>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2FCF00B7-D105-CD41-2E8D-BA1E4342326F}"/>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B7A67F68-4C01-3874-A28E-CF2C6E2719BC}"/>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1F77B6BD-798A-7467-02DE-457D6022FA77}"/>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3C7C72E7-3D8A-4330-EB43-02570FEBC7E1}"/>
                </a:ext>
              </a:extLst>
            </p:cNvPr>
            <p:cNvSpPr/>
            <p:nvPr/>
          </p:nvSpPr>
          <p:spPr>
            <a:xfrm>
              <a:off x="8829411" y="2207301"/>
              <a:ext cx="1057446"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1.8</a:t>
              </a:r>
              <a:endParaRPr lang="en-US" dirty="0">
                <a:solidFill>
                  <a:schemeClr val="tx1"/>
                </a:solidFill>
              </a:endParaRPr>
            </a:p>
          </p:txBody>
        </p:sp>
      </p:grpSp>
      <p:grpSp>
        <p:nvGrpSpPr>
          <p:cNvPr id="67" name="Group 66">
            <a:extLst>
              <a:ext uri="{FF2B5EF4-FFF2-40B4-BE49-F238E27FC236}">
                <a16:creationId xmlns:a16="http://schemas.microsoft.com/office/drawing/2014/main" id="{BCFDF474-25C0-E52E-F212-4F9E9FA22BCF}"/>
              </a:ext>
            </a:extLst>
          </p:cNvPr>
          <p:cNvGrpSpPr/>
          <p:nvPr/>
        </p:nvGrpSpPr>
        <p:grpSpPr>
          <a:xfrm>
            <a:off x="2679462" y="5275107"/>
            <a:ext cx="2323072" cy="374754"/>
            <a:chOff x="8547094" y="2207301"/>
            <a:chExt cx="2323072" cy="374754"/>
          </a:xfrm>
        </p:grpSpPr>
        <p:sp>
          <p:nvSpPr>
            <p:cNvPr id="68" name="Rectangle 67">
              <a:extLst>
                <a:ext uri="{FF2B5EF4-FFF2-40B4-BE49-F238E27FC236}">
                  <a16:creationId xmlns:a16="http://schemas.microsoft.com/office/drawing/2014/main" id="{DF58C088-BF4D-56FC-D7B4-8CA6DE5740E9}"/>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Rectangle 68">
              <a:extLst>
                <a:ext uri="{FF2B5EF4-FFF2-40B4-BE49-F238E27FC236}">
                  <a16:creationId xmlns:a16="http://schemas.microsoft.com/office/drawing/2014/main" id="{2FCF00B7-D105-CD41-2E8D-BA1E4342326F}"/>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ectangle 69">
              <a:extLst>
                <a:ext uri="{FF2B5EF4-FFF2-40B4-BE49-F238E27FC236}">
                  <a16:creationId xmlns:a16="http://schemas.microsoft.com/office/drawing/2014/main" id="{B7A67F68-4C01-3874-A28E-CF2C6E2719BC}"/>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 name="Rectangle 70">
              <a:extLst>
                <a:ext uri="{FF2B5EF4-FFF2-40B4-BE49-F238E27FC236}">
                  <a16:creationId xmlns:a16="http://schemas.microsoft.com/office/drawing/2014/main" id="{1F77B6BD-798A-7467-02DE-457D6022FA77}"/>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 name="Rectangle 71">
              <a:extLst>
                <a:ext uri="{FF2B5EF4-FFF2-40B4-BE49-F238E27FC236}">
                  <a16:creationId xmlns:a16="http://schemas.microsoft.com/office/drawing/2014/main" id="{3C7C72E7-3D8A-4330-EB43-02570FEBC7E1}"/>
                </a:ext>
              </a:extLst>
            </p:cNvPr>
            <p:cNvSpPr/>
            <p:nvPr/>
          </p:nvSpPr>
          <p:spPr>
            <a:xfrm>
              <a:off x="8829410" y="2207301"/>
              <a:ext cx="1089717"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US" dirty="0">
                <a:solidFill>
                  <a:schemeClr val="tx1"/>
                </a:solidFill>
              </a:endParaRPr>
            </a:p>
          </p:txBody>
        </p:sp>
      </p:grpSp>
    </p:spTree>
    <p:extLst>
      <p:ext uri="{BB962C8B-B14F-4D97-AF65-F5344CB8AC3E}">
        <p14:creationId xmlns:p14="http://schemas.microsoft.com/office/powerpoint/2010/main" val="3643670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DFC2-5051-97BF-DEF3-75531CD85513}"/>
              </a:ext>
            </a:extLst>
          </p:cNvPr>
          <p:cNvSpPr>
            <a:spLocks noGrp="1"/>
          </p:cNvSpPr>
          <p:nvPr>
            <p:ph type="title"/>
          </p:nvPr>
        </p:nvSpPr>
        <p:spPr>
          <a:xfrm>
            <a:off x="216981" y="60075"/>
            <a:ext cx="9245176" cy="1097019"/>
          </a:xfrm>
        </p:spPr>
        <p:txBody>
          <a:bodyPr>
            <a:normAutofit/>
          </a:bodyPr>
          <a:lstStyle/>
          <a:p>
            <a:r>
              <a:rPr lang="en-US" sz="4000" dirty="0" smtClean="0"/>
              <a:t>Architecture</a:t>
            </a:r>
            <a:endParaRPr lang="en-US" sz="4000" dirty="0"/>
          </a:p>
        </p:txBody>
      </p:sp>
      <p:graphicFrame>
        <p:nvGraphicFramePr>
          <p:cNvPr id="12" name="Table 11"/>
          <p:cNvGraphicFramePr>
            <a:graphicFrameLocks noGrp="1"/>
          </p:cNvGraphicFramePr>
          <p:nvPr>
            <p:extLst>
              <p:ext uri="{D42A27DB-BD31-4B8C-83A1-F6EECF244321}">
                <p14:modId xmlns:p14="http://schemas.microsoft.com/office/powerpoint/2010/main" val="2040706870"/>
              </p:ext>
            </p:extLst>
          </p:nvPr>
        </p:nvGraphicFramePr>
        <p:xfrm>
          <a:off x="216981" y="1463040"/>
          <a:ext cx="11704320" cy="1112520"/>
        </p:xfrm>
        <a:graphic>
          <a:graphicData uri="http://schemas.openxmlformats.org/drawingml/2006/table">
            <a:tbl>
              <a:tblPr firstRow="1" bandRow="1">
                <a:tableStyleId>{5C22544A-7EE6-4342-B048-85BDC9FD1C3A}</a:tableStyleId>
              </a:tblPr>
              <a:tblGrid>
                <a:gridCol w="477891">
                  <a:extLst>
                    <a:ext uri="{9D8B030D-6E8A-4147-A177-3AD203B41FA5}">
                      <a16:colId xmlns:a16="http://schemas.microsoft.com/office/drawing/2014/main" val="861676359"/>
                    </a:ext>
                  </a:extLst>
                </a:gridCol>
                <a:gridCol w="9342790">
                  <a:extLst>
                    <a:ext uri="{9D8B030D-6E8A-4147-A177-3AD203B41FA5}">
                      <a16:colId xmlns:a16="http://schemas.microsoft.com/office/drawing/2014/main" val="55288675"/>
                    </a:ext>
                  </a:extLst>
                </a:gridCol>
                <a:gridCol w="1883639">
                  <a:extLst>
                    <a:ext uri="{9D8B030D-6E8A-4147-A177-3AD203B41FA5}">
                      <a16:colId xmlns:a16="http://schemas.microsoft.com/office/drawing/2014/main" val="729967515"/>
                    </a:ext>
                  </a:extLst>
                </a:gridCol>
              </a:tblGrid>
              <a:tr h="370840">
                <a:tc>
                  <a:txBody>
                    <a:bodyPr/>
                    <a:lstStyle/>
                    <a:p>
                      <a:pPr algn="ctr"/>
                      <a:r>
                        <a:rPr lang="en-IN" dirty="0"/>
                        <a:t>#</a:t>
                      </a:r>
                    </a:p>
                  </a:txBody>
                  <a:tcPr/>
                </a:tc>
                <a:tc>
                  <a:txBody>
                    <a:bodyPr/>
                    <a:lstStyle/>
                    <a:p>
                      <a:pPr algn="ctr"/>
                      <a:r>
                        <a:rPr lang="en-IN" dirty="0"/>
                        <a:t>Strength</a:t>
                      </a:r>
                    </a:p>
                  </a:txBody>
                  <a:tcPr/>
                </a:tc>
                <a:tc>
                  <a:txBody>
                    <a:bodyPr/>
                    <a:lstStyle/>
                    <a:p>
                      <a:pPr algn="ctr"/>
                      <a:r>
                        <a:rPr lang="en-IN" dirty="0"/>
                        <a:t>Maturity</a:t>
                      </a:r>
                    </a:p>
                  </a:txBody>
                  <a:tcPr/>
                </a:tc>
                <a:extLst>
                  <a:ext uri="{0D108BD9-81ED-4DB2-BD59-A6C34878D82A}">
                    <a16:rowId xmlns:a16="http://schemas.microsoft.com/office/drawing/2014/main" val="1740354931"/>
                  </a:ext>
                </a:extLst>
              </a:tr>
              <a:tr h="370840">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Hub and Spoke design has been partially adopted</a:t>
                      </a:r>
                      <a:endParaRPr lang="en-IN" dirty="0"/>
                    </a:p>
                  </a:txBody>
                  <a:tcPr/>
                </a:tc>
                <a:tc>
                  <a:txBody>
                    <a:bodyPr/>
                    <a:lstStyle/>
                    <a:p>
                      <a:pPr algn="ctr"/>
                      <a:r>
                        <a:rPr lang="en-IN" dirty="0"/>
                        <a:t>3</a:t>
                      </a:r>
                    </a:p>
                  </a:txBody>
                  <a:tcPr/>
                </a:tc>
                <a:extLst>
                  <a:ext uri="{0D108BD9-81ED-4DB2-BD59-A6C34878D82A}">
                    <a16:rowId xmlns:a16="http://schemas.microsoft.com/office/drawing/2014/main" val="2830198823"/>
                  </a:ext>
                </a:extLst>
              </a:tr>
              <a:tr h="370840">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IaC has been mandated for any new workload provisioning</a:t>
                      </a:r>
                      <a:endParaRPr lang="en-IN" dirty="0"/>
                    </a:p>
                  </a:txBody>
                  <a:tcPr/>
                </a:tc>
                <a:tc>
                  <a:txBody>
                    <a:bodyPr/>
                    <a:lstStyle/>
                    <a:p>
                      <a:pPr algn="ctr"/>
                      <a:r>
                        <a:rPr lang="en-IN" dirty="0"/>
                        <a:t>4</a:t>
                      </a:r>
                    </a:p>
                  </a:txBody>
                  <a:tcPr/>
                </a:tc>
                <a:extLst>
                  <a:ext uri="{0D108BD9-81ED-4DB2-BD59-A6C34878D82A}">
                    <a16:rowId xmlns:a16="http://schemas.microsoft.com/office/drawing/2014/main" val="866015386"/>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595029874"/>
              </p:ext>
            </p:extLst>
          </p:nvPr>
        </p:nvGraphicFramePr>
        <p:xfrm>
          <a:off x="216981" y="2827210"/>
          <a:ext cx="11704320" cy="3357254"/>
        </p:xfrm>
        <a:graphic>
          <a:graphicData uri="http://schemas.openxmlformats.org/drawingml/2006/table">
            <a:tbl>
              <a:tblPr firstRow="1" bandRow="1">
                <a:tableStyleId>{5C22544A-7EE6-4342-B048-85BDC9FD1C3A}</a:tableStyleId>
              </a:tblPr>
              <a:tblGrid>
                <a:gridCol w="492126">
                  <a:extLst>
                    <a:ext uri="{9D8B030D-6E8A-4147-A177-3AD203B41FA5}">
                      <a16:colId xmlns:a16="http://schemas.microsoft.com/office/drawing/2014/main" val="407613640"/>
                    </a:ext>
                  </a:extLst>
                </a:gridCol>
                <a:gridCol w="9364283">
                  <a:extLst>
                    <a:ext uri="{9D8B030D-6E8A-4147-A177-3AD203B41FA5}">
                      <a16:colId xmlns:a16="http://schemas.microsoft.com/office/drawing/2014/main" val="2602353581"/>
                    </a:ext>
                  </a:extLst>
                </a:gridCol>
                <a:gridCol w="1847911">
                  <a:extLst>
                    <a:ext uri="{9D8B030D-6E8A-4147-A177-3AD203B41FA5}">
                      <a16:colId xmlns:a16="http://schemas.microsoft.com/office/drawing/2014/main" val="1371010252"/>
                    </a:ext>
                  </a:extLst>
                </a:gridCol>
              </a:tblGrid>
              <a:tr h="312228">
                <a:tc>
                  <a:txBody>
                    <a:bodyPr/>
                    <a:lstStyle/>
                    <a:p>
                      <a:pPr algn="ctr"/>
                      <a:r>
                        <a:rPr lang="en-IN" dirty="0"/>
                        <a:t>#</a:t>
                      </a:r>
                    </a:p>
                  </a:txBody>
                  <a:tcPr/>
                </a:tc>
                <a:tc>
                  <a:txBody>
                    <a:bodyPr/>
                    <a:lstStyle/>
                    <a:p>
                      <a:pPr algn="ctr"/>
                      <a:r>
                        <a:rPr lang="en-IN" dirty="0"/>
                        <a:t>Weakness</a:t>
                      </a:r>
                    </a:p>
                  </a:txBody>
                  <a:tcPr/>
                </a:tc>
                <a:tc>
                  <a:txBody>
                    <a:bodyPr/>
                    <a:lstStyle/>
                    <a:p>
                      <a:pPr algn="ctr"/>
                      <a:r>
                        <a:rPr lang="en-IN" dirty="0"/>
                        <a:t>Maturity</a:t>
                      </a:r>
                    </a:p>
                  </a:txBody>
                  <a:tcPr/>
                </a:tc>
                <a:extLst>
                  <a:ext uri="{0D108BD9-81ED-4DB2-BD59-A6C34878D82A}">
                    <a16:rowId xmlns:a16="http://schemas.microsoft.com/office/drawing/2014/main" val="1173422751"/>
                  </a:ext>
                </a:extLst>
              </a:tr>
              <a:tr h="914796">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Landing zone architecture and policies have not been defined</a:t>
                      </a:r>
                    </a:p>
                  </a:txBody>
                  <a:tcPr/>
                </a:tc>
                <a:tc>
                  <a:txBody>
                    <a:bodyPr/>
                    <a:lstStyle/>
                    <a:p>
                      <a:pPr algn="ctr"/>
                      <a:r>
                        <a:rPr lang="en-IN" dirty="0"/>
                        <a:t>2</a:t>
                      </a:r>
                    </a:p>
                  </a:txBody>
                  <a:tcPr/>
                </a:tc>
                <a:extLst>
                  <a:ext uri="{0D108BD9-81ED-4DB2-BD59-A6C34878D82A}">
                    <a16:rowId xmlns:a16="http://schemas.microsoft.com/office/drawing/2014/main" val="342352367"/>
                  </a:ext>
                </a:extLst>
              </a:tr>
              <a:tr h="312228">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Network standards not defined</a:t>
                      </a:r>
                    </a:p>
                  </a:txBody>
                  <a:tcPr/>
                </a:tc>
                <a:tc>
                  <a:txBody>
                    <a:bodyPr/>
                    <a:lstStyle/>
                    <a:p>
                      <a:pPr algn="ctr"/>
                      <a:r>
                        <a:rPr lang="en-IN" dirty="0"/>
                        <a:t>1</a:t>
                      </a:r>
                    </a:p>
                  </a:txBody>
                  <a:tcPr/>
                </a:tc>
                <a:extLst>
                  <a:ext uri="{0D108BD9-81ED-4DB2-BD59-A6C34878D82A}">
                    <a16:rowId xmlns:a16="http://schemas.microsoft.com/office/drawing/2014/main" val="1753667495"/>
                  </a:ext>
                </a:extLst>
              </a:tr>
              <a:tr h="312228">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Guardrails are not defined</a:t>
                      </a:r>
                    </a:p>
                  </a:txBody>
                  <a:tcPr/>
                </a:tc>
                <a:tc>
                  <a:txBody>
                    <a:bodyPr/>
                    <a:lstStyle/>
                    <a:p>
                      <a:pPr algn="ctr"/>
                      <a:r>
                        <a:rPr lang="en-IN" dirty="0"/>
                        <a:t>1</a:t>
                      </a:r>
                    </a:p>
                  </a:txBody>
                  <a:tcPr/>
                </a:tc>
                <a:extLst>
                  <a:ext uri="{0D108BD9-81ED-4DB2-BD59-A6C34878D82A}">
                    <a16:rowId xmlns:a16="http://schemas.microsoft.com/office/drawing/2014/main" val="1264244271"/>
                  </a:ext>
                </a:extLst>
              </a:tr>
              <a:tr h="312228">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Backup DR is not part of set up</a:t>
                      </a:r>
                    </a:p>
                  </a:txBody>
                  <a:tcPr/>
                </a:tc>
                <a:tc>
                  <a:txBody>
                    <a:bodyPr/>
                    <a:lstStyle/>
                    <a:p>
                      <a:pPr algn="ctr"/>
                      <a:r>
                        <a:rPr lang="en-IN" dirty="0"/>
                        <a:t>1</a:t>
                      </a:r>
                    </a:p>
                  </a:txBody>
                  <a:tcPr/>
                </a:tc>
                <a:extLst>
                  <a:ext uri="{0D108BD9-81ED-4DB2-BD59-A6C34878D82A}">
                    <a16:rowId xmlns:a16="http://schemas.microsoft.com/office/drawing/2014/main" val="3644775182"/>
                  </a:ext>
                </a:extLst>
              </a:tr>
              <a:tr h="312228">
                <a:tc>
                  <a:txBody>
                    <a:bodyPr/>
                    <a:lstStyle/>
                    <a:p>
                      <a:r>
                        <a:rPr lang="en-IN"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Shared services are not deployed in Hub subscription</a:t>
                      </a:r>
                    </a:p>
                  </a:txBody>
                  <a:tcPr/>
                </a:tc>
                <a:tc>
                  <a:txBody>
                    <a:bodyPr/>
                    <a:lstStyle/>
                    <a:p>
                      <a:pPr algn="ctr"/>
                      <a:r>
                        <a:rPr lang="en-IN" dirty="0"/>
                        <a:t>1</a:t>
                      </a:r>
                    </a:p>
                  </a:txBody>
                  <a:tcPr/>
                </a:tc>
                <a:extLst>
                  <a:ext uri="{0D108BD9-81ED-4DB2-BD59-A6C34878D82A}">
                    <a16:rowId xmlns:a16="http://schemas.microsoft.com/office/drawing/2014/main" val="2161137393"/>
                  </a:ext>
                </a:extLst>
              </a:tr>
              <a:tr h="613658">
                <a:tc>
                  <a:txBody>
                    <a:bodyPr/>
                    <a:lstStyle/>
                    <a:p>
                      <a:r>
                        <a:rPr lang="en-IN"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No standard implementation model – manual/automated</a:t>
                      </a:r>
                    </a:p>
                  </a:txBody>
                  <a:tcPr/>
                </a:tc>
                <a:tc>
                  <a:txBody>
                    <a:bodyPr/>
                    <a:lstStyle/>
                    <a:p>
                      <a:pPr algn="ctr"/>
                      <a:r>
                        <a:rPr lang="en-IN" dirty="0"/>
                        <a:t>1</a:t>
                      </a:r>
                    </a:p>
                  </a:txBody>
                  <a:tcPr/>
                </a:tc>
                <a:extLst>
                  <a:ext uri="{0D108BD9-81ED-4DB2-BD59-A6C34878D82A}">
                    <a16:rowId xmlns:a16="http://schemas.microsoft.com/office/drawing/2014/main" val="3028691198"/>
                  </a:ext>
                </a:extLst>
              </a:tr>
            </a:tbl>
          </a:graphicData>
        </a:graphic>
      </p:graphicFrame>
      <p:grpSp>
        <p:nvGrpSpPr>
          <p:cNvPr id="13" name="Group 12">
            <a:extLst>
              <a:ext uri="{FF2B5EF4-FFF2-40B4-BE49-F238E27FC236}">
                <a16:creationId xmlns:a16="http://schemas.microsoft.com/office/drawing/2014/main" id="{B217BA1D-658B-D123-1A39-BB9E4ABE3702}"/>
              </a:ext>
            </a:extLst>
          </p:cNvPr>
          <p:cNvGrpSpPr/>
          <p:nvPr/>
        </p:nvGrpSpPr>
        <p:grpSpPr>
          <a:xfrm>
            <a:off x="9462157" y="233830"/>
            <a:ext cx="2323072" cy="374754"/>
            <a:chOff x="8547094" y="2207301"/>
            <a:chExt cx="2323072" cy="374754"/>
          </a:xfrm>
        </p:grpSpPr>
        <p:sp>
          <p:nvSpPr>
            <p:cNvPr id="15" name="Rectangle 14">
              <a:extLst>
                <a:ext uri="{FF2B5EF4-FFF2-40B4-BE49-F238E27FC236}">
                  <a16:creationId xmlns:a16="http://schemas.microsoft.com/office/drawing/2014/main" id="{91FA368D-4D20-EE07-7C2F-049B6D50F44D}"/>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F21507DC-6281-EB3F-DC48-B314D98AD17F}"/>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a:extLst>
                <a:ext uri="{FF2B5EF4-FFF2-40B4-BE49-F238E27FC236}">
                  <a16:creationId xmlns:a16="http://schemas.microsoft.com/office/drawing/2014/main" id="{A6067F51-B96E-3704-8CF3-D17184D59ECF}"/>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1427845A-C50E-2EE1-150A-EEFFF9757EAA}"/>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2.3</a:t>
              </a:r>
              <a:endParaRPr lang="en-US" dirty="0">
                <a:solidFill>
                  <a:schemeClr val="tx1"/>
                </a:solidFill>
              </a:endParaRPr>
            </a:p>
          </p:txBody>
        </p:sp>
        <p:sp>
          <p:nvSpPr>
            <p:cNvPr id="19" name="Rectangle 18">
              <a:extLst>
                <a:ext uri="{FF2B5EF4-FFF2-40B4-BE49-F238E27FC236}">
                  <a16:creationId xmlns:a16="http://schemas.microsoft.com/office/drawing/2014/main" id="{F5934C73-EA64-D0C9-5016-DFEECA8A1B9B}"/>
                </a:ext>
              </a:extLst>
            </p:cNvPr>
            <p:cNvSpPr/>
            <p:nvPr/>
          </p:nvSpPr>
          <p:spPr>
            <a:xfrm>
              <a:off x="8829411" y="2207301"/>
              <a:ext cx="424399"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37623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DFC2-5051-97BF-DEF3-75531CD85513}"/>
              </a:ext>
            </a:extLst>
          </p:cNvPr>
          <p:cNvSpPr>
            <a:spLocks noGrp="1"/>
          </p:cNvSpPr>
          <p:nvPr>
            <p:ph type="title"/>
          </p:nvPr>
        </p:nvSpPr>
        <p:spPr>
          <a:xfrm>
            <a:off x="210312" y="201168"/>
            <a:ext cx="2940148" cy="802493"/>
          </a:xfrm>
        </p:spPr>
        <p:txBody>
          <a:bodyPr/>
          <a:lstStyle/>
          <a:p>
            <a:r>
              <a:rPr lang="en-US" sz="4000" dirty="0"/>
              <a:t>Security</a:t>
            </a:r>
          </a:p>
        </p:txBody>
      </p:sp>
      <p:graphicFrame>
        <p:nvGraphicFramePr>
          <p:cNvPr id="3" name="Table 2"/>
          <p:cNvGraphicFramePr>
            <a:graphicFrameLocks noGrp="1"/>
          </p:cNvGraphicFramePr>
          <p:nvPr>
            <p:extLst/>
          </p:nvPr>
        </p:nvGraphicFramePr>
        <p:xfrm>
          <a:off x="219456" y="1463040"/>
          <a:ext cx="11704320" cy="1645920"/>
        </p:xfrm>
        <a:graphic>
          <a:graphicData uri="http://schemas.openxmlformats.org/drawingml/2006/table">
            <a:tbl>
              <a:tblPr firstRow="1" bandRow="1">
                <a:tableStyleId>{5C22544A-7EE6-4342-B048-85BDC9FD1C3A}</a:tableStyleId>
              </a:tblPr>
              <a:tblGrid>
                <a:gridCol w="464879">
                  <a:extLst>
                    <a:ext uri="{9D8B030D-6E8A-4147-A177-3AD203B41FA5}">
                      <a16:colId xmlns:a16="http://schemas.microsoft.com/office/drawing/2014/main" val="2354833766"/>
                    </a:ext>
                  </a:extLst>
                </a:gridCol>
                <a:gridCol w="9836398">
                  <a:extLst>
                    <a:ext uri="{9D8B030D-6E8A-4147-A177-3AD203B41FA5}">
                      <a16:colId xmlns:a16="http://schemas.microsoft.com/office/drawing/2014/main" val="727902276"/>
                    </a:ext>
                  </a:extLst>
                </a:gridCol>
                <a:gridCol w="1403043">
                  <a:extLst>
                    <a:ext uri="{9D8B030D-6E8A-4147-A177-3AD203B41FA5}">
                      <a16:colId xmlns:a16="http://schemas.microsoft.com/office/drawing/2014/main" val="1067573614"/>
                    </a:ext>
                  </a:extLst>
                </a:gridCol>
              </a:tblGrid>
              <a:tr h="355751">
                <a:tc>
                  <a:txBody>
                    <a:bodyPr/>
                    <a:lstStyle/>
                    <a:p>
                      <a:r>
                        <a:rPr lang="en-IN" dirty="0"/>
                        <a:t>#</a:t>
                      </a:r>
                    </a:p>
                  </a:txBody>
                  <a:tcPr/>
                </a:tc>
                <a:tc>
                  <a:txBody>
                    <a:bodyPr/>
                    <a:lstStyle/>
                    <a:p>
                      <a:pPr algn="ctr"/>
                      <a:r>
                        <a:rPr lang="en-IN" dirty="0"/>
                        <a:t>Strength</a:t>
                      </a:r>
                    </a:p>
                  </a:txBody>
                  <a:tcPr/>
                </a:tc>
                <a:tc>
                  <a:txBody>
                    <a:bodyPr/>
                    <a:lstStyle/>
                    <a:p>
                      <a:r>
                        <a:rPr lang="en-IN" dirty="0"/>
                        <a:t>Maturity</a:t>
                      </a:r>
                    </a:p>
                  </a:txBody>
                  <a:tcPr/>
                </a:tc>
                <a:extLst>
                  <a:ext uri="{0D108BD9-81ED-4DB2-BD59-A6C34878D82A}">
                    <a16:rowId xmlns:a16="http://schemas.microsoft.com/office/drawing/2014/main" val="3941759647"/>
                  </a:ext>
                </a:extLst>
              </a:tr>
              <a:tr h="417831">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Security tool adoption is good. Multiple tools are in use like - Wiz, Defender, Splunk, Ionic etc.</a:t>
                      </a:r>
                      <a:endParaRPr lang="en-IN" dirty="0"/>
                    </a:p>
                  </a:txBody>
                  <a:tcPr/>
                </a:tc>
                <a:tc>
                  <a:txBody>
                    <a:bodyPr/>
                    <a:lstStyle/>
                    <a:p>
                      <a:pPr algn="ctr"/>
                      <a:r>
                        <a:rPr lang="en-IN" dirty="0"/>
                        <a:t>3</a:t>
                      </a:r>
                    </a:p>
                  </a:txBody>
                  <a:tcPr/>
                </a:tc>
                <a:extLst>
                  <a:ext uri="{0D108BD9-81ED-4DB2-BD59-A6C34878D82A}">
                    <a16:rowId xmlns:a16="http://schemas.microsoft.com/office/drawing/2014/main" val="2721214123"/>
                  </a:ext>
                </a:extLst>
              </a:tr>
              <a:tr h="417831">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SIEM and posture management tools are available, and all logs/resources are tracked.</a:t>
                      </a:r>
                      <a:endParaRPr lang="en-IN" dirty="0"/>
                    </a:p>
                  </a:txBody>
                  <a:tcPr/>
                </a:tc>
                <a:tc>
                  <a:txBody>
                    <a:bodyPr/>
                    <a:lstStyle/>
                    <a:p>
                      <a:pPr algn="ctr"/>
                      <a:r>
                        <a:rPr lang="en-IN" dirty="0"/>
                        <a:t>4</a:t>
                      </a:r>
                    </a:p>
                  </a:txBody>
                  <a:tcPr/>
                </a:tc>
                <a:extLst>
                  <a:ext uri="{0D108BD9-81ED-4DB2-BD59-A6C34878D82A}">
                    <a16:rowId xmlns:a16="http://schemas.microsoft.com/office/drawing/2014/main" val="2698409632"/>
                  </a:ext>
                </a:extLst>
              </a:tr>
            </a:tbl>
          </a:graphicData>
        </a:graphic>
      </p:graphicFrame>
      <p:graphicFrame>
        <p:nvGraphicFramePr>
          <p:cNvPr id="4" name="Table 3">
            <a:extLst>
              <a:ext uri="{FF2B5EF4-FFF2-40B4-BE49-F238E27FC236}">
                <a16:creationId xmlns:a16="http://schemas.microsoft.com/office/drawing/2014/main" id="{83C874EA-C7F0-0F52-F307-08D4F9CCFD07}"/>
              </a:ext>
            </a:extLst>
          </p:cNvPr>
          <p:cNvGraphicFramePr>
            <a:graphicFrameLocks noGrp="1"/>
          </p:cNvGraphicFramePr>
          <p:nvPr>
            <p:extLst/>
          </p:nvPr>
        </p:nvGraphicFramePr>
        <p:xfrm>
          <a:off x="219456" y="2834640"/>
          <a:ext cx="11704321" cy="3959352"/>
        </p:xfrm>
        <a:graphic>
          <a:graphicData uri="http://schemas.openxmlformats.org/drawingml/2006/table">
            <a:tbl>
              <a:tblPr firstRow="1" bandRow="1">
                <a:tableStyleId>{5C22544A-7EE6-4342-B048-85BDC9FD1C3A}</a:tableStyleId>
              </a:tblPr>
              <a:tblGrid>
                <a:gridCol w="468057">
                  <a:extLst>
                    <a:ext uri="{9D8B030D-6E8A-4147-A177-3AD203B41FA5}">
                      <a16:colId xmlns:a16="http://schemas.microsoft.com/office/drawing/2014/main" val="1682123314"/>
                    </a:ext>
                  </a:extLst>
                </a:gridCol>
                <a:gridCol w="9898305">
                  <a:extLst>
                    <a:ext uri="{9D8B030D-6E8A-4147-A177-3AD203B41FA5}">
                      <a16:colId xmlns:a16="http://schemas.microsoft.com/office/drawing/2014/main" val="1349494767"/>
                    </a:ext>
                  </a:extLst>
                </a:gridCol>
                <a:gridCol w="1337959">
                  <a:extLst>
                    <a:ext uri="{9D8B030D-6E8A-4147-A177-3AD203B41FA5}">
                      <a16:colId xmlns:a16="http://schemas.microsoft.com/office/drawing/2014/main" val="1868220302"/>
                    </a:ext>
                  </a:extLst>
                </a:gridCol>
              </a:tblGrid>
              <a:tr h="212616">
                <a:tc>
                  <a:txBody>
                    <a:bodyPr/>
                    <a:lstStyle/>
                    <a:p>
                      <a:r>
                        <a:rPr lang="en-IN" dirty="0"/>
                        <a:t>#</a:t>
                      </a:r>
                    </a:p>
                  </a:txBody>
                  <a:tcPr/>
                </a:tc>
                <a:tc>
                  <a:txBody>
                    <a:bodyPr/>
                    <a:lstStyle/>
                    <a:p>
                      <a:pPr algn="ctr"/>
                      <a:r>
                        <a:rPr lang="en-IN" dirty="0"/>
                        <a:t>Weakness</a:t>
                      </a:r>
                    </a:p>
                  </a:txBody>
                  <a:tcPr/>
                </a:tc>
                <a:tc>
                  <a:txBody>
                    <a:bodyPr/>
                    <a:lstStyle/>
                    <a:p>
                      <a:r>
                        <a:rPr lang="en-IN" dirty="0"/>
                        <a:t>Maturity</a:t>
                      </a:r>
                    </a:p>
                  </a:txBody>
                  <a:tcPr/>
                </a:tc>
                <a:extLst>
                  <a:ext uri="{0D108BD9-81ED-4DB2-BD59-A6C34878D82A}">
                    <a16:rowId xmlns:a16="http://schemas.microsoft.com/office/drawing/2014/main" val="2438086428"/>
                  </a:ext>
                </a:extLst>
              </a:tr>
              <a:tr h="359430">
                <a:tc>
                  <a:txBody>
                    <a:bodyPr/>
                    <a:lstStyle/>
                    <a:p>
                      <a:pPr algn="ctr"/>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Cloud Security guidelines are not defined or published yet</a:t>
                      </a:r>
                      <a:endParaRPr lang="en-IN" sz="1700" dirty="0"/>
                    </a:p>
                  </a:txBody>
                  <a:tcPr/>
                </a:tc>
                <a:tc>
                  <a:txBody>
                    <a:bodyPr/>
                    <a:lstStyle/>
                    <a:p>
                      <a:pPr algn="ctr"/>
                      <a:r>
                        <a:rPr lang="en-IN" dirty="0"/>
                        <a:t>1</a:t>
                      </a:r>
                    </a:p>
                  </a:txBody>
                  <a:tcPr/>
                </a:tc>
                <a:extLst>
                  <a:ext uri="{0D108BD9-81ED-4DB2-BD59-A6C34878D82A}">
                    <a16:rowId xmlns:a16="http://schemas.microsoft.com/office/drawing/2014/main" val="2599068005"/>
                  </a:ext>
                </a:extLst>
              </a:tr>
              <a:tr h="513471">
                <a:tc>
                  <a:txBody>
                    <a:bodyPr/>
                    <a:lstStyle/>
                    <a:p>
                      <a:pPr algn="ctr"/>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Teams are not aware of proactive security measures and perform a reactive security control based on Wiz reports </a:t>
                      </a:r>
                      <a:endParaRPr lang="en-IN" sz="1700" dirty="0"/>
                    </a:p>
                  </a:txBody>
                  <a:tcPr/>
                </a:tc>
                <a:tc>
                  <a:txBody>
                    <a:bodyPr/>
                    <a:lstStyle/>
                    <a:p>
                      <a:pPr algn="ctr"/>
                      <a:r>
                        <a:rPr lang="en-IN" dirty="0"/>
                        <a:t>1</a:t>
                      </a:r>
                    </a:p>
                  </a:txBody>
                  <a:tcPr/>
                </a:tc>
                <a:extLst>
                  <a:ext uri="{0D108BD9-81ED-4DB2-BD59-A6C34878D82A}">
                    <a16:rowId xmlns:a16="http://schemas.microsoft.com/office/drawing/2014/main" val="3908170810"/>
                  </a:ext>
                </a:extLst>
              </a:tr>
              <a:tr h="557603">
                <a:tc>
                  <a:txBody>
                    <a:bodyPr/>
                    <a:lstStyle/>
                    <a:p>
                      <a:pPr algn="ctr"/>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The Wiz tool does not show latest posture and the data can be stale for few days. Leaving possibility vulnerability not being detected in time</a:t>
                      </a:r>
                      <a:endParaRPr lang="en-IN" sz="1700" dirty="0"/>
                    </a:p>
                  </a:txBody>
                  <a:tcPr/>
                </a:tc>
                <a:tc>
                  <a:txBody>
                    <a:bodyPr/>
                    <a:lstStyle/>
                    <a:p>
                      <a:pPr algn="ctr"/>
                      <a:r>
                        <a:rPr lang="en-IN" dirty="0"/>
                        <a:t>2</a:t>
                      </a:r>
                    </a:p>
                  </a:txBody>
                  <a:tcPr/>
                </a:tc>
                <a:extLst>
                  <a:ext uri="{0D108BD9-81ED-4DB2-BD59-A6C34878D82A}">
                    <a16:rowId xmlns:a16="http://schemas.microsoft.com/office/drawing/2014/main" val="2815594923"/>
                  </a:ext>
                </a:extLst>
              </a:tr>
              <a:tr h="513471">
                <a:tc>
                  <a:txBody>
                    <a:bodyPr/>
                    <a:lstStyle/>
                    <a:p>
                      <a:pPr algn="ctr"/>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Security team is aware of best practices, but these are not adopted in the </a:t>
                      </a:r>
                      <a:r>
                        <a:rPr lang="en-US" sz="1700" dirty="0" smtClean="0"/>
                        <a:t>Cloud </a:t>
                      </a:r>
                      <a:r>
                        <a:rPr lang="en-US" sz="1700" dirty="0"/>
                        <a:t>accounts e.g. public endpoints are in use</a:t>
                      </a:r>
                      <a:endParaRPr lang="en-IN" sz="1700" dirty="0"/>
                    </a:p>
                  </a:txBody>
                  <a:tcPr/>
                </a:tc>
                <a:tc>
                  <a:txBody>
                    <a:bodyPr/>
                    <a:lstStyle/>
                    <a:p>
                      <a:pPr algn="ctr"/>
                      <a:r>
                        <a:rPr lang="en-IN" dirty="0"/>
                        <a:t>1</a:t>
                      </a:r>
                    </a:p>
                  </a:txBody>
                  <a:tcPr/>
                </a:tc>
                <a:extLst>
                  <a:ext uri="{0D108BD9-81ED-4DB2-BD59-A6C34878D82A}">
                    <a16:rowId xmlns:a16="http://schemas.microsoft.com/office/drawing/2014/main" val="3579481430"/>
                  </a:ext>
                </a:extLst>
              </a:tr>
              <a:tr h="667512">
                <a:tc>
                  <a:txBody>
                    <a:bodyPr/>
                    <a:lstStyle/>
                    <a:p>
                      <a:pPr algn="ctr"/>
                      <a:r>
                        <a:rPr lang="en-IN"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Tools adopted are not utilized well. E.g. Many vulnerabilities are flagged in the environment, but they have not been addressed</a:t>
                      </a:r>
                      <a:endParaRPr lang="en-IN" sz="1700" dirty="0"/>
                    </a:p>
                  </a:txBody>
                  <a:tcPr/>
                </a:tc>
                <a:tc>
                  <a:txBody>
                    <a:bodyPr/>
                    <a:lstStyle/>
                    <a:p>
                      <a:pPr algn="ctr"/>
                      <a:r>
                        <a:rPr lang="en-IN" dirty="0"/>
                        <a:t>1</a:t>
                      </a:r>
                    </a:p>
                  </a:txBody>
                  <a:tcPr/>
                </a:tc>
                <a:extLst>
                  <a:ext uri="{0D108BD9-81ED-4DB2-BD59-A6C34878D82A}">
                    <a16:rowId xmlns:a16="http://schemas.microsoft.com/office/drawing/2014/main" val="2810227566"/>
                  </a:ext>
                </a:extLst>
              </a:tr>
              <a:tr h="359430">
                <a:tc>
                  <a:txBody>
                    <a:bodyPr/>
                    <a:lstStyle/>
                    <a:p>
                      <a:pPr algn="ctr"/>
                      <a:r>
                        <a:rPr lang="en-IN"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Hardened golden images for VMs and Containers are not published</a:t>
                      </a:r>
                      <a:endParaRPr lang="en-IN" sz="1700" dirty="0"/>
                    </a:p>
                  </a:txBody>
                  <a:tcPr/>
                </a:tc>
                <a:tc>
                  <a:txBody>
                    <a:bodyPr/>
                    <a:lstStyle/>
                    <a:p>
                      <a:pPr algn="ctr"/>
                      <a:r>
                        <a:rPr lang="en-IN" dirty="0"/>
                        <a:t>1</a:t>
                      </a:r>
                    </a:p>
                  </a:txBody>
                  <a:tcPr/>
                </a:tc>
                <a:extLst>
                  <a:ext uri="{0D108BD9-81ED-4DB2-BD59-A6C34878D82A}">
                    <a16:rowId xmlns:a16="http://schemas.microsoft.com/office/drawing/2014/main" val="650897300"/>
                  </a:ext>
                </a:extLst>
              </a:tr>
              <a:tr h="359430">
                <a:tc>
                  <a:txBody>
                    <a:bodyPr/>
                    <a:lstStyle/>
                    <a:p>
                      <a:pPr algn="ctr"/>
                      <a:r>
                        <a:rPr lang="en-IN"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Cloud Security team is under resourced</a:t>
                      </a:r>
                      <a:endParaRPr lang="en-IN" sz="1700" dirty="0"/>
                    </a:p>
                  </a:txBody>
                  <a:tcPr/>
                </a:tc>
                <a:tc>
                  <a:txBody>
                    <a:bodyPr/>
                    <a:lstStyle/>
                    <a:p>
                      <a:pPr algn="ctr"/>
                      <a:r>
                        <a:rPr lang="en-IN" dirty="0"/>
                        <a:t>2</a:t>
                      </a:r>
                    </a:p>
                  </a:txBody>
                  <a:tcPr/>
                </a:tc>
                <a:extLst>
                  <a:ext uri="{0D108BD9-81ED-4DB2-BD59-A6C34878D82A}">
                    <a16:rowId xmlns:a16="http://schemas.microsoft.com/office/drawing/2014/main" val="31540445"/>
                  </a:ext>
                </a:extLst>
              </a:tr>
            </a:tbl>
          </a:graphicData>
        </a:graphic>
      </p:graphicFrame>
      <p:grpSp>
        <p:nvGrpSpPr>
          <p:cNvPr id="11" name="Group 10">
            <a:extLst>
              <a:ext uri="{FF2B5EF4-FFF2-40B4-BE49-F238E27FC236}">
                <a16:creationId xmlns:a16="http://schemas.microsoft.com/office/drawing/2014/main" id="{B217BA1D-658B-D123-1A39-BB9E4ABE3702}"/>
              </a:ext>
            </a:extLst>
          </p:cNvPr>
          <p:cNvGrpSpPr/>
          <p:nvPr/>
        </p:nvGrpSpPr>
        <p:grpSpPr>
          <a:xfrm>
            <a:off x="9407955" y="248762"/>
            <a:ext cx="2323072" cy="374754"/>
            <a:chOff x="8547094" y="2207301"/>
            <a:chExt cx="2323072" cy="374754"/>
          </a:xfrm>
        </p:grpSpPr>
        <p:sp>
          <p:nvSpPr>
            <p:cNvPr id="18" name="Rectangle 17">
              <a:extLst>
                <a:ext uri="{FF2B5EF4-FFF2-40B4-BE49-F238E27FC236}">
                  <a16:creationId xmlns:a16="http://schemas.microsoft.com/office/drawing/2014/main" id="{91FA368D-4D20-EE07-7C2F-049B6D50F44D}"/>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F21507DC-6281-EB3F-DC48-B314D98AD17F}"/>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A6067F51-B96E-3704-8CF3-D17184D59ECF}"/>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1427845A-C50E-2EE1-150A-EEFFF9757EAA}"/>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F5934C73-EA64-D0C9-5016-DFEECA8A1B9B}"/>
                </a:ext>
              </a:extLst>
            </p:cNvPr>
            <p:cNvSpPr/>
            <p:nvPr/>
          </p:nvSpPr>
          <p:spPr>
            <a:xfrm>
              <a:off x="8829410" y="2207301"/>
              <a:ext cx="1057447"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US" dirty="0">
                <a:solidFill>
                  <a:schemeClr val="tx1"/>
                </a:solidFill>
              </a:endParaRPr>
            </a:p>
          </p:txBody>
        </p:sp>
      </p:grpSp>
    </p:spTree>
    <p:extLst>
      <p:ext uri="{BB962C8B-B14F-4D97-AF65-F5344CB8AC3E}">
        <p14:creationId xmlns:p14="http://schemas.microsoft.com/office/powerpoint/2010/main" val="902877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DFC2-5051-97BF-DEF3-75531CD85513}"/>
              </a:ext>
            </a:extLst>
          </p:cNvPr>
          <p:cNvSpPr>
            <a:spLocks noGrp="1"/>
          </p:cNvSpPr>
          <p:nvPr>
            <p:ph type="title"/>
          </p:nvPr>
        </p:nvSpPr>
        <p:spPr>
          <a:xfrm>
            <a:off x="210312" y="201168"/>
            <a:ext cx="10515600" cy="803173"/>
          </a:xfrm>
        </p:spPr>
        <p:txBody>
          <a:bodyPr>
            <a:normAutofit/>
          </a:bodyPr>
          <a:lstStyle/>
          <a:p>
            <a:r>
              <a:rPr lang="en-US" sz="4000"/>
              <a:t>FinOps</a:t>
            </a:r>
          </a:p>
        </p:txBody>
      </p:sp>
      <p:graphicFrame>
        <p:nvGraphicFramePr>
          <p:cNvPr id="7" name="Table 6">
            <a:extLst>
              <a:ext uri="{FF2B5EF4-FFF2-40B4-BE49-F238E27FC236}">
                <a16:creationId xmlns:a16="http://schemas.microsoft.com/office/drawing/2014/main" id="{AAAAC715-A665-57C5-269C-BD8C92579738}"/>
              </a:ext>
            </a:extLst>
          </p:cNvPr>
          <p:cNvGraphicFramePr>
            <a:graphicFrameLocks noGrp="1"/>
          </p:cNvGraphicFramePr>
          <p:nvPr>
            <p:extLst/>
          </p:nvPr>
        </p:nvGraphicFramePr>
        <p:xfrm>
          <a:off x="219456" y="1463040"/>
          <a:ext cx="11704320" cy="1184797"/>
        </p:xfrm>
        <a:graphic>
          <a:graphicData uri="http://schemas.openxmlformats.org/drawingml/2006/table">
            <a:tbl>
              <a:tblPr firstRow="1" bandRow="1">
                <a:tableStyleId>{5C22544A-7EE6-4342-B048-85BDC9FD1C3A}</a:tableStyleId>
              </a:tblPr>
              <a:tblGrid>
                <a:gridCol w="470943">
                  <a:extLst>
                    <a:ext uri="{9D8B030D-6E8A-4147-A177-3AD203B41FA5}">
                      <a16:colId xmlns:a16="http://schemas.microsoft.com/office/drawing/2014/main" val="1438898790"/>
                    </a:ext>
                  </a:extLst>
                </a:gridCol>
                <a:gridCol w="9750376">
                  <a:extLst>
                    <a:ext uri="{9D8B030D-6E8A-4147-A177-3AD203B41FA5}">
                      <a16:colId xmlns:a16="http://schemas.microsoft.com/office/drawing/2014/main" val="3247367805"/>
                    </a:ext>
                  </a:extLst>
                </a:gridCol>
                <a:gridCol w="1483001">
                  <a:extLst>
                    <a:ext uri="{9D8B030D-6E8A-4147-A177-3AD203B41FA5}">
                      <a16:colId xmlns:a16="http://schemas.microsoft.com/office/drawing/2014/main" val="2163210831"/>
                    </a:ext>
                  </a:extLst>
                </a:gridCol>
              </a:tblGrid>
              <a:tr h="262613">
                <a:tc>
                  <a:txBody>
                    <a:bodyPr/>
                    <a:lstStyle/>
                    <a:p>
                      <a:pPr algn="ctr"/>
                      <a:r>
                        <a:rPr lang="en-US"/>
                        <a:t>#</a:t>
                      </a:r>
                    </a:p>
                  </a:txBody>
                  <a:tcPr/>
                </a:tc>
                <a:tc>
                  <a:txBody>
                    <a:bodyPr/>
                    <a:lstStyle/>
                    <a:p>
                      <a:pPr algn="ctr"/>
                      <a:r>
                        <a:rPr lang="en-IN"/>
                        <a:t>Strength</a:t>
                      </a:r>
                      <a:endParaRPr lang="en-US"/>
                    </a:p>
                  </a:txBody>
                  <a:tcPr/>
                </a:tc>
                <a:tc>
                  <a:txBody>
                    <a:bodyPr/>
                    <a:lstStyle/>
                    <a:p>
                      <a:pPr algn="ctr"/>
                      <a:r>
                        <a:rPr lang="en-IN"/>
                        <a:t>Maturity</a:t>
                      </a:r>
                      <a:endParaRPr lang="en-US"/>
                    </a:p>
                  </a:txBody>
                  <a:tcPr/>
                </a:tc>
                <a:extLst>
                  <a:ext uri="{0D108BD9-81ED-4DB2-BD59-A6C34878D82A}">
                    <a16:rowId xmlns:a16="http://schemas.microsoft.com/office/drawing/2014/main" val="783413750"/>
                  </a:ext>
                </a:extLst>
              </a:tr>
              <a:tr h="453277">
                <a:tc>
                  <a:txBody>
                    <a:bodyPr/>
                    <a:lstStyle/>
                    <a:p>
                      <a:pPr algn="ctr"/>
                      <a:r>
                        <a:rPr lang="en-IN"/>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Regular cost reporting has been established</a:t>
                      </a:r>
                    </a:p>
                  </a:txBody>
                  <a:tcPr/>
                </a:tc>
                <a:tc>
                  <a:txBody>
                    <a:bodyPr/>
                    <a:lstStyle/>
                    <a:p>
                      <a:pPr algn="ctr"/>
                      <a:r>
                        <a:rPr lang="en-US"/>
                        <a:t>3</a:t>
                      </a:r>
                    </a:p>
                  </a:txBody>
                  <a:tcPr/>
                </a:tc>
                <a:extLst>
                  <a:ext uri="{0D108BD9-81ED-4DB2-BD59-A6C34878D82A}">
                    <a16:rowId xmlns:a16="http://schemas.microsoft.com/office/drawing/2014/main" val="3503163231"/>
                  </a:ext>
                </a:extLst>
              </a:tr>
              <a:tr h="141230">
                <a:tc>
                  <a:txBody>
                    <a:bodyPr/>
                    <a:lstStyle/>
                    <a:p>
                      <a:pPr algn="ctr"/>
                      <a:r>
                        <a:rPr lang="en-IN"/>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For new resources mandatory tags are enforced through IaC scripts</a:t>
                      </a:r>
                    </a:p>
                  </a:txBody>
                  <a:tcPr/>
                </a:tc>
                <a:tc>
                  <a:txBody>
                    <a:bodyPr/>
                    <a:lstStyle/>
                    <a:p>
                      <a:pPr algn="ctr"/>
                      <a:r>
                        <a:rPr lang="en-US"/>
                        <a:t>3</a:t>
                      </a:r>
                    </a:p>
                  </a:txBody>
                  <a:tcPr/>
                </a:tc>
                <a:extLst>
                  <a:ext uri="{0D108BD9-81ED-4DB2-BD59-A6C34878D82A}">
                    <a16:rowId xmlns:a16="http://schemas.microsoft.com/office/drawing/2014/main" val="3023870461"/>
                  </a:ext>
                </a:extLst>
              </a:tr>
            </a:tbl>
          </a:graphicData>
        </a:graphic>
      </p:graphicFrame>
      <p:graphicFrame>
        <p:nvGraphicFramePr>
          <p:cNvPr id="10" name="Table 9">
            <a:extLst>
              <a:ext uri="{FF2B5EF4-FFF2-40B4-BE49-F238E27FC236}">
                <a16:creationId xmlns:a16="http://schemas.microsoft.com/office/drawing/2014/main" id="{953A93B0-4B7C-D5F8-4D3E-C0B9A6D3F32E}"/>
              </a:ext>
            </a:extLst>
          </p:cNvPr>
          <p:cNvGraphicFramePr>
            <a:graphicFrameLocks noGrp="1"/>
          </p:cNvGraphicFramePr>
          <p:nvPr>
            <p:extLst/>
          </p:nvPr>
        </p:nvGraphicFramePr>
        <p:xfrm>
          <a:off x="219456" y="2850258"/>
          <a:ext cx="11704320" cy="2775218"/>
        </p:xfrm>
        <a:graphic>
          <a:graphicData uri="http://schemas.openxmlformats.org/drawingml/2006/table">
            <a:tbl>
              <a:tblPr firstRow="1" bandRow="1">
                <a:tableStyleId>{5C22544A-7EE6-4342-B048-85BDC9FD1C3A}</a:tableStyleId>
              </a:tblPr>
              <a:tblGrid>
                <a:gridCol w="488771">
                  <a:extLst>
                    <a:ext uri="{9D8B030D-6E8A-4147-A177-3AD203B41FA5}">
                      <a16:colId xmlns:a16="http://schemas.microsoft.com/office/drawing/2014/main" val="1515638603"/>
                    </a:ext>
                  </a:extLst>
                </a:gridCol>
                <a:gridCol w="9749303">
                  <a:extLst>
                    <a:ext uri="{9D8B030D-6E8A-4147-A177-3AD203B41FA5}">
                      <a16:colId xmlns:a16="http://schemas.microsoft.com/office/drawing/2014/main" val="3462861778"/>
                    </a:ext>
                  </a:extLst>
                </a:gridCol>
                <a:gridCol w="1466246">
                  <a:extLst>
                    <a:ext uri="{9D8B030D-6E8A-4147-A177-3AD203B41FA5}">
                      <a16:colId xmlns:a16="http://schemas.microsoft.com/office/drawing/2014/main" val="3203107491"/>
                    </a:ext>
                  </a:extLst>
                </a:gridCol>
              </a:tblGrid>
              <a:tr h="228672">
                <a:tc>
                  <a:txBody>
                    <a:bodyPr/>
                    <a:lstStyle/>
                    <a:p>
                      <a:pPr algn="ctr"/>
                      <a:r>
                        <a:rPr lang="en-US"/>
                        <a:t>#</a:t>
                      </a:r>
                    </a:p>
                  </a:txBody>
                  <a:tcPr/>
                </a:tc>
                <a:tc>
                  <a:txBody>
                    <a:bodyPr/>
                    <a:lstStyle/>
                    <a:p>
                      <a:pPr algn="ctr"/>
                      <a:r>
                        <a:rPr lang="en-IN"/>
                        <a:t>Weakness</a:t>
                      </a:r>
                      <a:endParaRPr lang="en-US"/>
                    </a:p>
                  </a:txBody>
                  <a:tcPr/>
                </a:tc>
                <a:tc>
                  <a:txBody>
                    <a:bodyPr/>
                    <a:lstStyle/>
                    <a:p>
                      <a:pPr algn="ctr"/>
                      <a:r>
                        <a:rPr lang="en-IN"/>
                        <a:t>Maturity</a:t>
                      </a:r>
                      <a:endParaRPr lang="en-US"/>
                    </a:p>
                  </a:txBody>
                  <a:tcPr/>
                </a:tc>
                <a:extLst>
                  <a:ext uri="{0D108BD9-81ED-4DB2-BD59-A6C34878D82A}">
                    <a16:rowId xmlns:a16="http://schemas.microsoft.com/office/drawing/2014/main" val="626620316"/>
                  </a:ext>
                </a:extLst>
              </a:tr>
              <a:tr h="367298">
                <a:tc>
                  <a:txBody>
                    <a:bodyPr/>
                    <a:lstStyle/>
                    <a:p>
                      <a:pPr algn="ctr"/>
                      <a:r>
                        <a:rPr lang="en-IN"/>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Tags are not well adopted hence the reporting is manual and time intensive</a:t>
                      </a:r>
                    </a:p>
                  </a:txBody>
                  <a:tcPr/>
                </a:tc>
                <a:tc>
                  <a:txBody>
                    <a:bodyPr/>
                    <a:lstStyle/>
                    <a:p>
                      <a:pPr algn="ctr"/>
                      <a:r>
                        <a:rPr lang="en-US"/>
                        <a:t>1</a:t>
                      </a:r>
                    </a:p>
                  </a:txBody>
                  <a:tcPr/>
                </a:tc>
                <a:extLst>
                  <a:ext uri="{0D108BD9-81ED-4DB2-BD59-A6C34878D82A}">
                    <a16:rowId xmlns:a16="http://schemas.microsoft.com/office/drawing/2014/main" val="3208969445"/>
                  </a:ext>
                </a:extLst>
              </a:tr>
              <a:tr h="352851">
                <a:tc>
                  <a:txBody>
                    <a:bodyPr/>
                    <a:lstStyle/>
                    <a:p>
                      <a:pPr algn="ctr"/>
                      <a:r>
                        <a:rPr lang="en-IN"/>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Show back for has been adopted but Chargeback policy is not practiced</a:t>
                      </a:r>
                    </a:p>
                  </a:txBody>
                  <a:tcPr/>
                </a:tc>
                <a:tc>
                  <a:txBody>
                    <a:bodyPr/>
                    <a:lstStyle/>
                    <a:p>
                      <a:pPr algn="ctr"/>
                      <a:r>
                        <a:rPr lang="en-US"/>
                        <a:t>2</a:t>
                      </a:r>
                    </a:p>
                  </a:txBody>
                  <a:tcPr/>
                </a:tc>
                <a:extLst>
                  <a:ext uri="{0D108BD9-81ED-4DB2-BD59-A6C34878D82A}">
                    <a16:rowId xmlns:a16="http://schemas.microsoft.com/office/drawing/2014/main" val="1135674220"/>
                  </a:ext>
                </a:extLst>
              </a:tr>
              <a:tr h="352851">
                <a:tc>
                  <a:txBody>
                    <a:bodyPr/>
                    <a:lstStyle/>
                    <a:p>
                      <a:pPr algn="ctr"/>
                      <a:r>
                        <a:rPr lang="en-IN"/>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Cost optimization is not practiced and is Ad-hoc</a:t>
                      </a:r>
                    </a:p>
                  </a:txBody>
                  <a:tcPr/>
                </a:tc>
                <a:tc>
                  <a:txBody>
                    <a:bodyPr/>
                    <a:lstStyle/>
                    <a:p>
                      <a:pPr algn="ctr"/>
                      <a:r>
                        <a:rPr lang="en-US"/>
                        <a:t>1</a:t>
                      </a:r>
                    </a:p>
                  </a:txBody>
                  <a:tcPr/>
                </a:tc>
                <a:extLst>
                  <a:ext uri="{0D108BD9-81ED-4DB2-BD59-A6C34878D82A}">
                    <a16:rowId xmlns:a16="http://schemas.microsoft.com/office/drawing/2014/main" val="986287579"/>
                  </a:ext>
                </a:extLst>
              </a:tr>
              <a:tr h="262094">
                <a:tc>
                  <a:txBody>
                    <a:bodyPr/>
                    <a:lstStyle/>
                    <a:p>
                      <a:pPr algn="ctr"/>
                      <a:r>
                        <a:rPr lang="en-IN"/>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The FinOps team is currently understaffed, with a single person managing the entire initiative</a:t>
                      </a:r>
                    </a:p>
                  </a:txBody>
                  <a:tcPr/>
                </a:tc>
                <a:tc>
                  <a:txBody>
                    <a:bodyPr/>
                    <a:lstStyle/>
                    <a:p>
                      <a:pPr algn="ctr"/>
                      <a:r>
                        <a:rPr lang="en-US"/>
                        <a:t>1</a:t>
                      </a:r>
                    </a:p>
                  </a:txBody>
                  <a:tcPr/>
                </a:tc>
                <a:extLst>
                  <a:ext uri="{0D108BD9-81ED-4DB2-BD59-A6C34878D82A}">
                    <a16:rowId xmlns:a16="http://schemas.microsoft.com/office/drawing/2014/main" val="4153332830"/>
                  </a:ext>
                </a:extLst>
              </a:tr>
              <a:tr h="352851">
                <a:tc>
                  <a:txBody>
                    <a:bodyPr/>
                    <a:lstStyle/>
                    <a:p>
                      <a:pPr algn="ctr"/>
                      <a:r>
                        <a:rPr lang="en-IN"/>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Cost pillar is not considered as part of architecture</a:t>
                      </a:r>
                    </a:p>
                  </a:txBody>
                  <a:tcPr/>
                </a:tc>
                <a:tc>
                  <a:txBody>
                    <a:bodyPr/>
                    <a:lstStyle/>
                    <a:p>
                      <a:pPr algn="ctr"/>
                      <a:r>
                        <a:rPr lang="en-US"/>
                        <a:t>1</a:t>
                      </a:r>
                    </a:p>
                  </a:txBody>
                  <a:tcPr/>
                </a:tc>
                <a:extLst>
                  <a:ext uri="{0D108BD9-81ED-4DB2-BD59-A6C34878D82A}">
                    <a16:rowId xmlns:a16="http://schemas.microsoft.com/office/drawing/2014/main" val="617078024"/>
                  </a:ext>
                </a:extLst>
              </a:tr>
              <a:tr h="352851">
                <a:tc>
                  <a:txBody>
                    <a:bodyPr/>
                    <a:lstStyle/>
                    <a:p>
                      <a:pPr algn="ctr"/>
                      <a:r>
                        <a:rPr lang="en-IN"/>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FinOps strategies, standards and guidelines are not documented or published.</a:t>
                      </a:r>
                    </a:p>
                  </a:txBody>
                  <a:tcPr/>
                </a:tc>
                <a:tc>
                  <a:txBody>
                    <a:bodyPr/>
                    <a:lstStyle/>
                    <a:p>
                      <a:pPr algn="ctr"/>
                      <a:r>
                        <a:rPr lang="en-US"/>
                        <a:t>1</a:t>
                      </a:r>
                    </a:p>
                  </a:txBody>
                  <a:tcPr/>
                </a:tc>
                <a:extLst>
                  <a:ext uri="{0D108BD9-81ED-4DB2-BD59-A6C34878D82A}">
                    <a16:rowId xmlns:a16="http://schemas.microsoft.com/office/drawing/2014/main" val="506389914"/>
                  </a:ext>
                </a:extLst>
              </a:tr>
            </a:tbl>
          </a:graphicData>
        </a:graphic>
      </p:graphicFrame>
      <p:grpSp>
        <p:nvGrpSpPr>
          <p:cNvPr id="11" name="Group 10">
            <a:extLst>
              <a:ext uri="{FF2B5EF4-FFF2-40B4-BE49-F238E27FC236}">
                <a16:creationId xmlns:a16="http://schemas.microsoft.com/office/drawing/2014/main" id="{02E9B0DE-EBA2-4232-384D-67287C05FB9B}"/>
              </a:ext>
            </a:extLst>
          </p:cNvPr>
          <p:cNvGrpSpPr/>
          <p:nvPr/>
        </p:nvGrpSpPr>
        <p:grpSpPr>
          <a:xfrm>
            <a:off x="9464225" y="201168"/>
            <a:ext cx="2323072" cy="374754"/>
            <a:chOff x="8547094" y="2207301"/>
            <a:chExt cx="2323072" cy="374754"/>
          </a:xfrm>
        </p:grpSpPr>
        <p:sp>
          <p:nvSpPr>
            <p:cNvPr id="18" name="Rectangle 17">
              <a:extLst>
                <a:ext uri="{FF2B5EF4-FFF2-40B4-BE49-F238E27FC236}">
                  <a16:creationId xmlns:a16="http://schemas.microsoft.com/office/drawing/2014/main" id="{6ED37E67-D231-CDC8-2D65-4D04D21F6211}"/>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915A7934-DBE5-5BC3-D240-E3143F623398}"/>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7018ECFC-7C07-BF69-555A-BDFBD3DB39E3}"/>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BD5917B6-273A-0090-3257-5173519CCC46}"/>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B83781BF-C3A7-AD3C-82B1-7AAAF931C2D9}"/>
                </a:ext>
              </a:extLst>
            </p:cNvPr>
            <p:cNvSpPr/>
            <p:nvPr/>
          </p:nvSpPr>
          <p:spPr>
            <a:xfrm>
              <a:off x="8829411" y="2207301"/>
              <a:ext cx="911490"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1.6</a:t>
              </a:r>
              <a:endParaRPr lang="en-US" dirty="0">
                <a:solidFill>
                  <a:schemeClr val="tx1"/>
                </a:solidFill>
              </a:endParaRPr>
            </a:p>
          </p:txBody>
        </p:sp>
      </p:grpSp>
    </p:spTree>
    <p:extLst>
      <p:ext uri="{BB962C8B-B14F-4D97-AF65-F5344CB8AC3E}">
        <p14:creationId xmlns:p14="http://schemas.microsoft.com/office/powerpoint/2010/main" val="97206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DFC2-5051-97BF-DEF3-75531CD85513}"/>
              </a:ext>
            </a:extLst>
          </p:cNvPr>
          <p:cNvSpPr>
            <a:spLocks noGrp="1"/>
          </p:cNvSpPr>
          <p:nvPr>
            <p:ph type="title"/>
          </p:nvPr>
        </p:nvSpPr>
        <p:spPr>
          <a:xfrm>
            <a:off x="210312" y="201168"/>
            <a:ext cx="10515600" cy="804672"/>
          </a:xfrm>
        </p:spPr>
        <p:txBody>
          <a:bodyPr>
            <a:normAutofit/>
          </a:bodyPr>
          <a:lstStyle/>
          <a:p>
            <a:r>
              <a:rPr lang="en-US" sz="4000"/>
              <a:t>Governance</a:t>
            </a:r>
          </a:p>
        </p:txBody>
      </p:sp>
      <p:graphicFrame>
        <p:nvGraphicFramePr>
          <p:cNvPr id="16" name="Table 15">
            <a:extLst>
              <a:ext uri="{FF2B5EF4-FFF2-40B4-BE49-F238E27FC236}">
                <a16:creationId xmlns:a16="http://schemas.microsoft.com/office/drawing/2014/main" id="{E2378444-00E9-0CB0-B064-53C35D7BD704}"/>
              </a:ext>
            </a:extLst>
          </p:cNvPr>
          <p:cNvGraphicFramePr>
            <a:graphicFrameLocks noGrp="1"/>
          </p:cNvGraphicFramePr>
          <p:nvPr>
            <p:extLst/>
          </p:nvPr>
        </p:nvGraphicFramePr>
        <p:xfrm>
          <a:off x="219456" y="2694550"/>
          <a:ext cx="11704319" cy="4414520"/>
        </p:xfrm>
        <a:graphic>
          <a:graphicData uri="http://schemas.openxmlformats.org/drawingml/2006/table">
            <a:tbl>
              <a:tblPr firstRow="1" bandRow="1">
                <a:tableStyleId>{5C22544A-7EE6-4342-B048-85BDC9FD1C3A}</a:tableStyleId>
              </a:tblPr>
              <a:tblGrid>
                <a:gridCol w="513382">
                  <a:extLst>
                    <a:ext uri="{9D8B030D-6E8A-4147-A177-3AD203B41FA5}">
                      <a16:colId xmlns:a16="http://schemas.microsoft.com/office/drawing/2014/main" val="3672565324"/>
                    </a:ext>
                  </a:extLst>
                </a:gridCol>
                <a:gridCol w="9859392">
                  <a:extLst>
                    <a:ext uri="{9D8B030D-6E8A-4147-A177-3AD203B41FA5}">
                      <a16:colId xmlns:a16="http://schemas.microsoft.com/office/drawing/2014/main" val="2698690793"/>
                    </a:ext>
                  </a:extLst>
                </a:gridCol>
                <a:gridCol w="1331545">
                  <a:extLst>
                    <a:ext uri="{9D8B030D-6E8A-4147-A177-3AD203B41FA5}">
                      <a16:colId xmlns:a16="http://schemas.microsoft.com/office/drawing/2014/main" val="706363308"/>
                    </a:ext>
                  </a:extLst>
                </a:gridCol>
              </a:tblGrid>
              <a:tr h="370840">
                <a:tc>
                  <a:txBody>
                    <a:bodyPr/>
                    <a:lstStyle/>
                    <a:p>
                      <a:pPr algn="ctr"/>
                      <a:r>
                        <a:rPr lang="en-US" sz="1400"/>
                        <a:t>#</a:t>
                      </a:r>
                    </a:p>
                  </a:txBody>
                  <a:tcPr/>
                </a:tc>
                <a:tc>
                  <a:txBody>
                    <a:bodyPr/>
                    <a:lstStyle/>
                    <a:p>
                      <a:pPr algn="ctr"/>
                      <a:r>
                        <a:rPr lang="en-IN" sz="1400"/>
                        <a:t>Weakness</a:t>
                      </a:r>
                      <a:endParaRPr lang="en-US" sz="1400"/>
                    </a:p>
                  </a:txBody>
                  <a:tcPr/>
                </a:tc>
                <a:tc>
                  <a:txBody>
                    <a:bodyPr/>
                    <a:lstStyle/>
                    <a:p>
                      <a:pPr algn="ctr"/>
                      <a:r>
                        <a:rPr lang="en-IN" sz="1400"/>
                        <a:t>Maturity</a:t>
                      </a:r>
                      <a:endParaRPr lang="en-US" sz="1400"/>
                    </a:p>
                  </a:txBody>
                  <a:tcPr/>
                </a:tc>
                <a:extLst>
                  <a:ext uri="{0D108BD9-81ED-4DB2-BD59-A6C34878D82A}">
                    <a16:rowId xmlns:a16="http://schemas.microsoft.com/office/drawing/2014/main" val="14274627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Critical documentation such as architecture and network diagrams, SOPs for cloud operations, and cloud resource-related activities are not available, hindering effective management and collaboration</a:t>
                      </a:r>
                    </a:p>
                  </a:txBody>
                  <a:tcPr/>
                </a:tc>
                <a:tc>
                  <a:txBody>
                    <a:bodyPr/>
                    <a:lstStyle/>
                    <a:p>
                      <a:pPr algn="ctr"/>
                      <a:r>
                        <a:rPr lang="en-US" sz="1400"/>
                        <a:t>1</a:t>
                      </a:r>
                    </a:p>
                  </a:txBody>
                  <a:tcPr/>
                </a:tc>
                <a:extLst>
                  <a:ext uri="{0D108BD9-81ED-4DB2-BD59-A6C34878D82A}">
                    <a16:rowId xmlns:a16="http://schemas.microsoft.com/office/drawing/2014/main" val="52408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Azure governance standards, policies, and responsibility matrices have not been formally defined or published.</a:t>
                      </a:r>
                    </a:p>
                  </a:txBody>
                  <a:tcPr/>
                </a:tc>
                <a:tc>
                  <a:txBody>
                    <a:bodyPr/>
                    <a:lstStyle/>
                    <a:p>
                      <a:pPr algn="ctr"/>
                      <a:r>
                        <a:rPr lang="en-US" sz="1400"/>
                        <a:t>1</a:t>
                      </a:r>
                    </a:p>
                  </a:txBody>
                  <a:tcPr/>
                </a:tc>
                <a:extLst>
                  <a:ext uri="{0D108BD9-81ED-4DB2-BD59-A6C34878D82A}">
                    <a16:rowId xmlns:a16="http://schemas.microsoft.com/office/drawing/2014/main" val="167277334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Naming and Tagging standards are  published but not well adopted</a:t>
                      </a:r>
                    </a:p>
                  </a:txBody>
                  <a:tcPr/>
                </a:tc>
                <a:tc>
                  <a:txBody>
                    <a:bodyPr/>
                    <a:lstStyle/>
                    <a:p>
                      <a:pPr algn="ctr"/>
                      <a:r>
                        <a:rPr lang="en-US" sz="1400"/>
                        <a:t>2</a:t>
                      </a:r>
                    </a:p>
                  </a:txBody>
                  <a:tcPr/>
                </a:tc>
                <a:extLst>
                  <a:ext uri="{0D108BD9-81ED-4DB2-BD59-A6C34878D82A}">
                    <a16:rowId xmlns:a16="http://schemas.microsoft.com/office/drawing/2014/main" val="107709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Cloud access management lacks standardization policies, and responsibility matrices.</a:t>
                      </a:r>
                    </a:p>
                  </a:txBody>
                  <a:tcPr/>
                </a:tc>
                <a:tc>
                  <a:txBody>
                    <a:bodyPr/>
                    <a:lstStyle/>
                    <a:p>
                      <a:pPr algn="ctr"/>
                      <a:r>
                        <a:rPr lang="en-US" sz="1400"/>
                        <a:t>1</a:t>
                      </a:r>
                    </a:p>
                  </a:txBody>
                  <a:tcPr/>
                </a:tc>
                <a:extLst>
                  <a:ext uri="{0D108BD9-81ED-4DB2-BD59-A6C34878D82A}">
                    <a16:rowId xmlns:a16="http://schemas.microsoft.com/office/drawing/2014/main" val="24400548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There is no documented map of AD groups and permission sets</a:t>
                      </a:r>
                    </a:p>
                  </a:txBody>
                  <a:tcPr/>
                </a:tc>
                <a:tc>
                  <a:txBody>
                    <a:bodyPr/>
                    <a:lstStyle/>
                    <a:p>
                      <a:pPr algn="ctr"/>
                      <a:r>
                        <a:rPr lang="en-US" sz="1400"/>
                        <a:t>1</a:t>
                      </a:r>
                    </a:p>
                  </a:txBody>
                  <a:tcPr/>
                </a:tc>
                <a:extLst>
                  <a:ext uri="{0D108BD9-81ED-4DB2-BD59-A6C34878D82A}">
                    <a16:rowId xmlns:a16="http://schemas.microsoft.com/office/drawing/2014/main" val="9966294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Azure audit processes are neither standardized nor frequent, with no audits conducted in over a year, raising concerns about compliance and security. </a:t>
                      </a:r>
                    </a:p>
                  </a:txBody>
                  <a:tcPr/>
                </a:tc>
                <a:tc>
                  <a:txBody>
                    <a:bodyPr/>
                    <a:lstStyle/>
                    <a:p>
                      <a:pPr algn="ctr"/>
                      <a:r>
                        <a:rPr lang="en-US" sz="1400"/>
                        <a:t>1</a:t>
                      </a:r>
                    </a:p>
                  </a:txBody>
                  <a:tcPr/>
                </a:tc>
                <a:extLst>
                  <a:ext uri="{0D108BD9-81ED-4DB2-BD59-A6C34878D82A}">
                    <a16:rowId xmlns:a16="http://schemas.microsoft.com/office/drawing/2014/main" val="5031128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Azure policies are managed in ad-hoc basis, leading to compliance gaps</a:t>
                      </a:r>
                    </a:p>
                  </a:txBody>
                  <a:tcPr/>
                </a:tc>
                <a:tc>
                  <a:txBody>
                    <a:bodyPr/>
                    <a:lstStyle/>
                    <a:p>
                      <a:pPr algn="ctr"/>
                      <a:r>
                        <a:rPr lang="en-US" sz="1400"/>
                        <a:t>2</a:t>
                      </a:r>
                    </a:p>
                  </a:txBody>
                  <a:tcPr/>
                </a:tc>
                <a:extLst>
                  <a:ext uri="{0D108BD9-81ED-4DB2-BD59-A6C34878D82A}">
                    <a16:rowId xmlns:a16="http://schemas.microsoft.com/office/drawing/2014/main" val="302048606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Azure policy violations and security violations are not remediated</a:t>
                      </a:r>
                    </a:p>
                  </a:txBody>
                  <a:tcPr/>
                </a:tc>
                <a:tc>
                  <a:txBody>
                    <a:bodyPr/>
                    <a:lstStyle/>
                    <a:p>
                      <a:pPr algn="ctr"/>
                      <a:r>
                        <a:rPr lang="en-US" sz="1400" dirty="0"/>
                        <a:t>1</a:t>
                      </a:r>
                    </a:p>
                  </a:txBody>
                  <a:tcPr/>
                </a:tc>
                <a:extLst>
                  <a:ext uri="{0D108BD9-81ED-4DB2-BD59-A6C34878D82A}">
                    <a16:rowId xmlns:a16="http://schemas.microsoft.com/office/drawing/2014/main" val="2144779081"/>
                  </a:ext>
                </a:extLst>
              </a:tr>
            </a:tbl>
          </a:graphicData>
        </a:graphic>
      </p:graphicFrame>
      <p:graphicFrame>
        <p:nvGraphicFramePr>
          <p:cNvPr id="19" name="Table 18">
            <a:extLst>
              <a:ext uri="{FF2B5EF4-FFF2-40B4-BE49-F238E27FC236}">
                <a16:creationId xmlns:a16="http://schemas.microsoft.com/office/drawing/2014/main" id="{D32EF450-6661-43B2-95D5-F74F73C73E94}"/>
              </a:ext>
            </a:extLst>
          </p:cNvPr>
          <p:cNvGraphicFramePr>
            <a:graphicFrameLocks noGrp="1"/>
          </p:cNvGraphicFramePr>
          <p:nvPr>
            <p:extLst/>
          </p:nvPr>
        </p:nvGraphicFramePr>
        <p:xfrm>
          <a:off x="219456" y="1463040"/>
          <a:ext cx="11704320" cy="1320800"/>
        </p:xfrm>
        <a:graphic>
          <a:graphicData uri="http://schemas.openxmlformats.org/drawingml/2006/table">
            <a:tbl>
              <a:tblPr firstRow="1" bandRow="1">
                <a:tableStyleId>{5C22544A-7EE6-4342-B048-85BDC9FD1C3A}</a:tableStyleId>
              </a:tblPr>
              <a:tblGrid>
                <a:gridCol w="513382">
                  <a:extLst>
                    <a:ext uri="{9D8B030D-6E8A-4147-A177-3AD203B41FA5}">
                      <a16:colId xmlns:a16="http://schemas.microsoft.com/office/drawing/2014/main" val="4132939303"/>
                    </a:ext>
                  </a:extLst>
                </a:gridCol>
                <a:gridCol w="9845643">
                  <a:extLst>
                    <a:ext uri="{9D8B030D-6E8A-4147-A177-3AD203B41FA5}">
                      <a16:colId xmlns:a16="http://schemas.microsoft.com/office/drawing/2014/main" val="4177257454"/>
                    </a:ext>
                  </a:extLst>
                </a:gridCol>
                <a:gridCol w="1345295">
                  <a:extLst>
                    <a:ext uri="{9D8B030D-6E8A-4147-A177-3AD203B41FA5}">
                      <a16:colId xmlns:a16="http://schemas.microsoft.com/office/drawing/2014/main" val="1693289606"/>
                    </a:ext>
                  </a:extLst>
                </a:gridCol>
              </a:tblGrid>
              <a:tr h="370840">
                <a:tc>
                  <a:txBody>
                    <a:bodyPr/>
                    <a:lstStyle/>
                    <a:p>
                      <a:pPr algn="ctr"/>
                      <a:r>
                        <a:rPr lang="en-US" sz="1400"/>
                        <a:t>#</a:t>
                      </a:r>
                    </a:p>
                  </a:txBody>
                  <a:tcPr/>
                </a:tc>
                <a:tc>
                  <a:txBody>
                    <a:bodyPr/>
                    <a:lstStyle/>
                    <a:p>
                      <a:pPr algn="ctr"/>
                      <a:r>
                        <a:rPr lang="en-IN" sz="1400"/>
                        <a:t>Strength</a:t>
                      </a:r>
                      <a:endParaRPr lang="en-US" sz="1400"/>
                    </a:p>
                  </a:txBody>
                  <a:tcPr/>
                </a:tc>
                <a:tc>
                  <a:txBody>
                    <a:bodyPr/>
                    <a:lstStyle/>
                    <a:p>
                      <a:pPr algn="ctr"/>
                      <a:r>
                        <a:rPr lang="en-IN" sz="1400"/>
                        <a:t>Maturity</a:t>
                      </a:r>
                      <a:endParaRPr lang="en-US" sz="1400"/>
                    </a:p>
                  </a:txBody>
                  <a:tcPr/>
                </a:tc>
                <a:extLst>
                  <a:ext uri="{0D108BD9-81ED-4DB2-BD59-A6C34878D82A}">
                    <a16:rowId xmlns:a16="http://schemas.microsoft.com/office/drawing/2014/main" val="2205836391"/>
                  </a:ext>
                </a:extLst>
              </a:tr>
              <a:tr h="370840">
                <a:tc>
                  <a:txBody>
                    <a:bodyPr/>
                    <a:lstStyle/>
                    <a:p>
                      <a:pPr algn="ctr"/>
                      <a:r>
                        <a:rPr lang="en-US" sz="160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All Cloud access requests are tracked via service requests</a:t>
                      </a:r>
                    </a:p>
                  </a:txBody>
                  <a:tcPr/>
                </a:tc>
                <a:tc>
                  <a:txBody>
                    <a:bodyPr/>
                    <a:lstStyle/>
                    <a:p>
                      <a:pPr algn="ctr"/>
                      <a:r>
                        <a:rPr lang="en-US" sz="1400"/>
                        <a:t>4</a:t>
                      </a:r>
                    </a:p>
                  </a:txBody>
                  <a:tcPr/>
                </a:tc>
                <a:extLst>
                  <a:ext uri="{0D108BD9-81ED-4DB2-BD59-A6C34878D82A}">
                    <a16:rowId xmlns:a16="http://schemas.microsoft.com/office/drawing/2014/main" val="53193852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Associates who are not part of the Cloud-DevOps team are prohibited from having subscription-level access</a:t>
                      </a:r>
                    </a:p>
                  </a:txBody>
                  <a:tcPr/>
                </a:tc>
                <a:tc>
                  <a:txBody>
                    <a:bodyPr/>
                    <a:lstStyle/>
                    <a:p>
                      <a:pPr algn="ctr"/>
                      <a:r>
                        <a:rPr lang="en-US" sz="1400"/>
                        <a:t>3</a:t>
                      </a:r>
                    </a:p>
                  </a:txBody>
                  <a:tcPr/>
                </a:tc>
                <a:extLst>
                  <a:ext uri="{0D108BD9-81ED-4DB2-BD59-A6C34878D82A}">
                    <a16:rowId xmlns:a16="http://schemas.microsoft.com/office/drawing/2014/main" val="2631716776"/>
                  </a:ext>
                </a:extLst>
              </a:tr>
            </a:tbl>
          </a:graphicData>
        </a:graphic>
      </p:graphicFrame>
      <p:grpSp>
        <p:nvGrpSpPr>
          <p:cNvPr id="11" name="Group 10">
            <a:extLst>
              <a:ext uri="{FF2B5EF4-FFF2-40B4-BE49-F238E27FC236}">
                <a16:creationId xmlns:a16="http://schemas.microsoft.com/office/drawing/2014/main" id="{14655233-3321-B3CB-7872-A8469D25734E}"/>
              </a:ext>
            </a:extLst>
          </p:cNvPr>
          <p:cNvGrpSpPr/>
          <p:nvPr/>
        </p:nvGrpSpPr>
        <p:grpSpPr>
          <a:xfrm>
            <a:off x="9564376" y="234941"/>
            <a:ext cx="2323072" cy="374754"/>
            <a:chOff x="8547094" y="2207301"/>
            <a:chExt cx="2323072" cy="374754"/>
          </a:xfrm>
        </p:grpSpPr>
        <p:sp>
          <p:nvSpPr>
            <p:cNvPr id="12" name="Rectangle 11">
              <a:extLst>
                <a:ext uri="{FF2B5EF4-FFF2-40B4-BE49-F238E27FC236}">
                  <a16:creationId xmlns:a16="http://schemas.microsoft.com/office/drawing/2014/main" id="{EA23C5D7-8551-3219-18C6-BB2F08C95090}"/>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A876DC82-A09B-AC78-C99B-0BE8314DE6E0}"/>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3.1</a:t>
              </a:r>
              <a:endParaRPr lang="en-US" dirty="0">
                <a:solidFill>
                  <a:schemeClr val="tx1"/>
                </a:solidFill>
              </a:endParaRPr>
            </a:p>
          </p:txBody>
        </p:sp>
        <p:sp>
          <p:nvSpPr>
            <p:cNvPr id="14" name="Rectangle 13">
              <a:extLst>
                <a:ext uri="{FF2B5EF4-FFF2-40B4-BE49-F238E27FC236}">
                  <a16:creationId xmlns:a16="http://schemas.microsoft.com/office/drawing/2014/main" id="{4B2135C9-5805-F3DC-E42B-3AB4274F882B}"/>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8A550C70-35C0-B899-F7D8-3EADB641D025}"/>
                </a:ext>
              </a:extLst>
            </p:cNvPr>
            <p:cNvSpPr/>
            <p:nvPr/>
          </p:nvSpPr>
          <p:spPr>
            <a:xfrm>
              <a:off x="9111726" y="2207301"/>
              <a:ext cx="629175"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a:extLst>
                <a:ext uri="{FF2B5EF4-FFF2-40B4-BE49-F238E27FC236}">
                  <a16:creationId xmlns:a16="http://schemas.microsoft.com/office/drawing/2014/main" id="{CEA7D17F-4BC8-8EF5-D495-0773E5EFB482}"/>
                </a:ext>
              </a:extLst>
            </p:cNvPr>
            <p:cNvSpPr/>
            <p:nvPr/>
          </p:nvSpPr>
          <p:spPr>
            <a:xfrm>
              <a:off x="8829411" y="2207301"/>
              <a:ext cx="424399"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99495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DFC2-5051-97BF-DEF3-75531CD85513}"/>
              </a:ext>
            </a:extLst>
          </p:cNvPr>
          <p:cNvSpPr>
            <a:spLocks noGrp="1"/>
          </p:cNvSpPr>
          <p:nvPr>
            <p:ph type="title"/>
          </p:nvPr>
        </p:nvSpPr>
        <p:spPr>
          <a:xfrm>
            <a:off x="210312" y="201168"/>
            <a:ext cx="10515600" cy="804672"/>
          </a:xfrm>
        </p:spPr>
        <p:txBody>
          <a:bodyPr>
            <a:normAutofit/>
          </a:bodyPr>
          <a:lstStyle/>
          <a:p>
            <a:r>
              <a:rPr lang="en-US" sz="4000"/>
              <a:t>Operations</a:t>
            </a:r>
          </a:p>
        </p:txBody>
      </p:sp>
      <p:graphicFrame>
        <p:nvGraphicFramePr>
          <p:cNvPr id="11" name="Table 10">
            <a:extLst>
              <a:ext uri="{FF2B5EF4-FFF2-40B4-BE49-F238E27FC236}">
                <a16:creationId xmlns:a16="http://schemas.microsoft.com/office/drawing/2014/main" id="{289FACBC-D2E1-2293-08B8-04C2D4429217}"/>
              </a:ext>
            </a:extLst>
          </p:cNvPr>
          <p:cNvGraphicFramePr>
            <a:graphicFrameLocks noGrp="1"/>
          </p:cNvGraphicFramePr>
          <p:nvPr>
            <p:extLst/>
          </p:nvPr>
        </p:nvGraphicFramePr>
        <p:xfrm>
          <a:off x="219456" y="1256170"/>
          <a:ext cx="11704319" cy="2062480"/>
        </p:xfrm>
        <a:graphic>
          <a:graphicData uri="http://schemas.openxmlformats.org/drawingml/2006/table">
            <a:tbl>
              <a:tblPr firstRow="1" bandRow="1">
                <a:tableStyleId>{5C22544A-7EE6-4342-B048-85BDC9FD1C3A}</a:tableStyleId>
              </a:tblPr>
              <a:tblGrid>
                <a:gridCol w="453737">
                  <a:extLst>
                    <a:ext uri="{9D8B030D-6E8A-4147-A177-3AD203B41FA5}">
                      <a16:colId xmlns:a16="http://schemas.microsoft.com/office/drawing/2014/main" val="2122563455"/>
                    </a:ext>
                  </a:extLst>
                </a:gridCol>
                <a:gridCol w="10195015">
                  <a:extLst>
                    <a:ext uri="{9D8B030D-6E8A-4147-A177-3AD203B41FA5}">
                      <a16:colId xmlns:a16="http://schemas.microsoft.com/office/drawing/2014/main" val="645184431"/>
                    </a:ext>
                  </a:extLst>
                </a:gridCol>
                <a:gridCol w="1055567">
                  <a:extLst>
                    <a:ext uri="{9D8B030D-6E8A-4147-A177-3AD203B41FA5}">
                      <a16:colId xmlns:a16="http://schemas.microsoft.com/office/drawing/2014/main" val="4254215739"/>
                    </a:ext>
                  </a:extLst>
                </a:gridCol>
              </a:tblGrid>
              <a:tr h="370840">
                <a:tc>
                  <a:txBody>
                    <a:bodyPr/>
                    <a:lstStyle/>
                    <a:p>
                      <a:pPr algn="ctr"/>
                      <a:r>
                        <a:rPr lang="en-US" sz="1600"/>
                        <a:t>#</a:t>
                      </a:r>
                    </a:p>
                  </a:txBody>
                  <a:tcPr/>
                </a:tc>
                <a:tc>
                  <a:txBody>
                    <a:bodyPr/>
                    <a:lstStyle/>
                    <a:p>
                      <a:pPr algn="ctr"/>
                      <a:r>
                        <a:rPr lang="en-IN" sz="1600"/>
                        <a:t>Strength</a:t>
                      </a:r>
                      <a:endParaRPr lang="en-US" sz="1600"/>
                    </a:p>
                  </a:txBody>
                  <a:tcPr/>
                </a:tc>
                <a:tc>
                  <a:txBody>
                    <a:bodyPr/>
                    <a:lstStyle/>
                    <a:p>
                      <a:pPr algn="ctr"/>
                      <a:r>
                        <a:rPr lang="en-IN" sz="1600"/>
                        <a:t>Maturity</a:t>
                      </a:r>
                      <a:endParaRPr lang="en-US" sz="1600"/>
                    </a:p>
                  </a:txBody>
                  <a:tcPr/>
                </a:tc>
                <a:extLst>
                  <a:ext uri="{0D108BD9-81ED-4DB2-BD59-A6C34878D82A}">
                    <a16:rowId xmlns:a16="http://schemas.microsoft.com/office/drawing/2014/main" val="35859484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Incident management is facilitated through ServiceNow</a:t>
                      </a:r>
                    </a:p>
                  </a:txBody>
                  <a:tcPr/>
                </a:tc>
                <a:tc>
                  <a:txBody>
                    <a:bodyPr/>
                    <a:lstStyle/>
                    <a:p>
                      <a:pPr algn="ctr"/>
                      <a:r>
                        <a:rPr lang="en-US" sz="1600"/>
                        <a:t>4</a:t>
                      </a:r>
                    </a:p>
                  </a:txBody>
                  <a:tcPr/>
                </a:tc>
                <a:extLst>
                  <a:ext uri="{0D108BD9-81ED-4DB2-BD59-A6C34878D82A}">
                    <a16:rowId xmlns:a16="http://schemas.microsoft.com/office/drawing/2014/main" val="524297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Code promotions and deployments are automated via Azure pipelines</a:t>
                      </a:r>
                    </a:p>
                  </a:txBody>
                  <a:tcPr/>
                </a:tc>
                <a:tc>
                  <a:txBody>
                    <a:bodyPr/>
                    <a:lstStyle/>
                    <a:p>
                      <a:pPr algn="ctr"/>
                      <a:r>
                        <a:rPr lang="en-US" sz="1600"/>
                        <a:t>4</a:t>
                      </a:r>
                    </a:p>
                  </a:txBody>
                  <a:tcPr/>
                </a:tc>
                <a:extLst>
                  <a:ext uri="{0D108BD9-81ED-4DB2-BD59-A6C34878D82A}">
                    <a16:rowId xmlns:a16="http://schemas.microsoft.com/office/drawing/2014/main" val="36524475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IaC has been adopted for new resource creation</a:t>
                      </a:r>
                    </a:p>
                  </a:txBody>
                  <a:tcPr/>
                </a:tc>
                <a:tc>
                  <a:txBody>
                    <a:bodyPr/>
                    <a:lstStyle/>
                    <a:p>
                      <a:pPr algn="ctr"/>
                      <a:r>
                        <a:rPr lang="en-US" sz="1600"/>
                        <a:t>4</a:t>
                      </a:r>
                    </a:p>
                  </a:txBody>
                  <a:tcPr/>
                </a:tc>
                <a:extLst>
                  <a:ext uri="{0D108BD9-81ED-4DB2-BD59-A6C34878D82A}">
                    <a16:rowId xmlns:a16="http://schemas.microsoft.com/office/drawing/2014/main" val="11182182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All applications in production have application-level monitoring enabled</a:t>
                      </a:r>
                    </a:p>
                  </a:txBody>
                  <a:tcPr/>
                </a:tc>
                <a:tc>
                  <a:txBody>
                    <a:bodyPr/>
                    <a:lstStyle/>
                    <a:p>
                      <a:pPr algn="ctr"/>
                      <a:r>
                        <a:rPr lang="en-US" sz="1600"/>
                        <a:t>3</a:t>
                      </a:r>
                    </a:p>
                  </a:txBody>
                  <a:tcPr/>
                </a:tc>
                <a:extLst>
                  <a:ext uri="{0D108BD9-81ED-4DB2-BD59-A6C34878D82A}">
                    <a16:rowId xmlns:a16="http://schemas.microsoft.com/office/drawing/2014/main" val="2617794989"/>
                  </a:ext>
                </a:extLst>
              </a:tr>
            </a:tbl>
          </a:graphicData>
        </a:graphic>
      </p:graphicFrame>
      <p:graphicFrame>
        <p:nvGraphicFramePr>
          <p:cNvPr id="14" name="Table 13">
            <a:extLst>
              <a:ext uri="{FF2B5EF4-FFF2-40B4-BE49-F238E27FC236}">
                <a16:creationId xmlns:a16="http://schemas.microsoft.com/office/drawing/2014/main" id="{517168E4-5B64-7DFF-B1D5-9DCE3385DA32}"/>
              </a:ext>
            </a:extLst>
          </p:cNvPr>
          <p:cNvGraphicFramePr>
            <a:graphicFrameLocks noGrp="1"/>
          </p:cNvGraphicFramePr>
          <p:nvPr>
            <p:extLst/>
          </p:nvPr>
        </p:nvGraphicFramePr>
        <p:xfrm>
          <a:off x="219456" y="3215390"/>
          <a:ext cx="11704320" cy="4251960"/>
        </p:xfrm>
        <a:graphic>
          <a:graphicData uri="http://schemas.openxmlformats.org/drawingml/2006/table">
            <a:tbl>
              <a:tblPr firstRow="1" bandRow="1">
                <a:tableStyleId>{5C22544A-7EE6-4342-B048-85BDC9FD1C3A}</a:tableStyleId>
              </a:tblPr>
              <a:tblGrid>
                <a:gridCol w="412574">
                  <a:extLst>
                    <a:ext uri="{9D8B030D-6E8A-4147-A177-3AD203B41FA5}">
                      <a16:colId xmlns:a16="http://schemas.microsoft.com/office/drawing/2014/main" val="2818012060"/>
                    </a:ext>
                  </a:extLst>
                </a:gridCol>
                <a:gridCol w="10260514">
                  <a:extLst>
                    <a:ext uri="{9D8B030D-6E8A-4147-A177-3AD203B41FA5}">
                      <a16:colId xmlns:a16="http://schemas.microsoft.com/office/drawing/2014/main" val="4049092732"/>
                    </a:ext>
                  </a:extLst>
                </a:gridCol>
                <a:gridCol w="1031232">
                  <a:extLst>
                    <a:ext uri="{9D8B030D-6E8A-4147-A177-3AD203B41FA5}">
                      <a16:colId xmlns:a16="http://schemas.microsoft.com/office/drawing/2014/main" val="1279547823"/>
                    </a:ext>
                  </a:extLst>
                </a:gridCol>
              </a:tblGrid>
              <a:tr h="370840">
                <a:tc>
                  <a:txBody>
                    <a:bodyPr/>
                    <a:lstStyle/>
                    <a:p>
                      <a:pPr algn="ctr"/>
                      <a:r>
                        <a:rPr lang="en-US" sz="1200"/>
                        <a:t>#</a:t>
                      </a:r>
                    </a:p>
                  </a:txBody>
                  <a:tcPr/>
                </a:tc>
                <a:tc>
                  <a:txBody>
                    <a:bodyPr/>
                    <a:lstStyle/>
                    <a:p>
                      <a:pPr algn="ctr"/>
                      <a:r>
                        <a:rPr lang="en-IN" sz="1200"/>
                        <a:t>Weakness</a:t>
                      </a:r>
                      <a:endParaRPr lang="en-US" sz="1200"/>
                    </a:p>
                  </a:txBody>
                  <a:tcPr/>
                </a:tc>
                <a:tc>
                  <a:txBody>
                    <a:bodyPr/>
                    <a:lstStyle/>
                    <a:p>
                      <a:pPr algn="ctr"/>
                      <a:r>
                        <a:rPr lang="en-IN" sz="1600"/>
                        <a:t>Maturity</a:t>
                      </a:r>
                      <a:endParaRPr lang="en-US" sz="1200"/>
                    </a:p>
                  </a:txBody>
                  <a:tcPr/>
                </a:tc>
                <a:extLst>
                  <a:ext uri="{0D108BD9-81ED-4DB2-BD59-A6C34878D82A}">
                    <a16:rowId xmlns:a16="http://schemas.microsoft.com/office/drawing/2014/main" val="71998018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The Operations and Cloud DevOps teams at Stewart are under resourced</a:t>
                      </a:r>
                    </a:p>
                  </a:txBody>
                  <a:tcPr/>
                </a:tc>
                <a:tc>
                  <a:txBody>
                    <a:bodyPr/>
                    <a:lstStyle/>
                    <a:p>
                      <a:pPr marL="0" algn="ctr" defTabSz="914400" rtl="0" eaLnBrk="1" latinLnBrk="0" hangingPunct="1"/>
                      <a:r>
                        <a:rPr lang="en-US" sz="1600" kern="1200">
                          <a:solidFill>
                            <a:schemeClr val="dk1"/>
                          </a:solidFill>
                          <a:latin typeface="+mn-lt"/>
                          <a:ea typeface="+mn-ea"/>
                          <a:cs typeface="+mn-cs"/>
                        </a:rPr>
                        <a:t>2</a:t>
                      </a:r>
                    </a:p>
                  </a:txBody>
                  <a:tcPr/>
                </a:tc>
                <a:extLst>
                  <a:ext uri="{0D108BD9-81ED-4DB2-BD59-A6C34878D82A}">
                    <a16:rowId xmlns:a16="http://schemas.microsoft.com/office/drawing/2014/main" val="21717690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Standard operating procedures (SOPs)and guidelines for operations activities are not published</a:t>
                      </a:r>
                    </a:p>
                  </a:txBody>
                  <a:tcPr/>
                </a:tc>
                <a:tc>
                  <a:txBody>
                    <a:bodyPr/>
                    <a:lstStyle/>
                    <a:p>
                      <a:pPr marL="0" algn="ctr" defTabSz="914400" rtl="0" eaLnBrk="1" latinLnBrk="0" hangingPunct="1"/>
                      <a:r>
                        <a:rPr lang="en-US" sz="1600" kern="1200">
                          <a:solidFill>
                            <a:schemeClr val="dk1"/>
                          </a:solidFill>
                          <a:latin typeface="+mn-lt"/>
                          <a:ea typeface="+mn-ea"/>
                          <a:cs typeface="+mn-cs"/>
                        </a:rPr>
                        <a:t>1</a:t>
                      </a:r>
                    </a:p>
                  </a:txBody>
                  <a:tcPr/>
                </a:tc>
                <a:extLst>
                  <a:ext uri="{0D108BD9-81ED-4DB2-BD59-A6C34878D82A}">
                    <a16:rowId xmlns:a16="http://schemas.microsoft.com/office/drawing/2014/main" val="112430737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Real-time monitoring for detecting cloud-related risks such as data breaches or service outages is absent. Current monitoring tools perform scans, but they do provide real time tracking</a:t>
                      </a:r>
                    </a:p>
                  </a:txBody>
                  <a:tcPr/>
                </a:tc>
                <a:tc>
                  <a:txBody>
                    <a:bodyPr/>
                    <a:lstStyle/>
                    <a:p>
                      <a:pPr marL="0" algn="ctr" defTabSz="914400" rtl="0" eaLnBrk="1" latinLnBrk="0" hangingPunct="1"/>
                      <a:r>
                        <a:rPr lang="en-US" sz="1600" kern="1200">
                          <a:solidFill>
                            <a:schemeClr val="dk1"/>
                          </a:solidFill>
                          <a:latin typeface="+mn-lt"/>
                          <a:ea typeface="+mn-ea"/>
                          <a:cs typeface="+mn-cs"/>
                        </a:rPr>
                        <a:t>2</a:t>
                      </a:r>
                    </a:p>
                  </a:txBody>
                  <a:tcPr/>
                </a:tc>
                <a:extLst>
                  <a:ext uri="{0D108BD9-81ED-4DB2-BD59-A6C34878D82A}">
                    <a16:rowId xmlns:a16="http://schemas.microsoft.com/office/drawing/2014/main" val="317198776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Performance monitoring and performance optimization is not done proactively  </a:t>
                      </a:r>
                    </a:p>
                  </a:txBody>
                  <a:tcPr/>
                </a:tc>
                <a:tc>
                  <a:txBody>
                    <a:bodyPr/>
                    <a:lstStyle/>
                    <a:p>
                      <a:pPr marL="0" algn="ctr" defTabSz="914400" rtl="0" eaLnBrk="1" latinLnBrk="0" hangingPunct="1"/>
                      <a:r>
                        <a:rPr lang="en-US" sz="1600" kern="1200">
                          <a:solidFill>
                            <a:schemeClr val="dk1"/>
                          </a:solidFill>
                          <a:latin typeface="+mn-lt"/>
                          <a:ea typeface="+mn-ea"/>
                          <a:cs typeface="+mn-cs"/>
                        </a:rPr>
                        <a:t>2</a:t>
                      </a:r>
                    </a:p>
                  </a:txBody>
                  <a:tcPr/>
                </a:tc>
                <a:extLst>
                  <a:ext uri="{0D108BD9-81ED-4DB2-BD59-A6C34878D82A}">
                    <a16:rowId xmlns:a16="http://schemas.microsoft.com/office/drawing/2014/main" val="26312953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Infrastructure changes rely heavily on the Cloud DevOps team and does not have self-service catalogues</a:t>
                      </a:r>
                    </a:p>
                  </a:txBody>
                  <a:tcPr/>
                </a:tc>
                <a:tc>
                  <a:txBody>
                    <a:bodyPr/>
                    <a:lstStyle/>
                    <a:p>
                      <a:pPr marL="0" algn="ctr" defTabSz="914400" rtl="0" eaLnBrk="1" latinLnBrk="0" hangingPunct="1"/>
                      <a:r>
                        <a:rPr lang="en-US" sz="1600" kern="1200">
                          <a:solidFill>
                            <a:schemeClr val="dk1"/>
                          </a:solidFill>
                          <a:latin typeface="+mn-lt"/>
                          <a:ea typeface="+mn-ea"/>
                          <a:cs typeface="+mn-cs"/>
                        </a:rPr>
                        <a:t>2</a:t>
                      </a:r>
                    </a:p>
                  </a:txBody>
                  <a:tcPr/>
                </a:tc>
                <a:extLst>
                  <a:ext uri="{0D108BD9-81ED-4DB2-BD59-A6C34878D82A}">
                    <a16:rowId xmlns:a16="http://schemas.microsoft.com/office/drawing/2014/main" val="33026755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Operations team is not bound by SLAs</a:t>
                      </a:r>
                    </a:p>
                  </a:txBody>
                  <a:tcPr/>
                </a:tc>
                <a:tc>
                  <a:txBody>
                    <a:bodyPr/>
                    <a:lstStyle/>
                    <a:p>
                      <a:pPr marL="0" algn="ctr" defTabSz="914400" rtl="0" eaLnBrk="1" latinLnBrk="0" hangingPunct="1"/>
                      <a:r>
                        <a:rPr lang="en-US" sz="1600" kern="1200">
                          <a:solidFill>
                            <a:schemeClr val="dk1"/>
                          </a:solidFill>
                          <a:latin typeface="+mn-lt"/>
                          <a:ea typeface="+mn-ea"/>
                          <a:cs typeface="+mn-cs"/>
                        </a:rPr>
                        <a:t>1</a:t>
                      </a:r>
                    </a:p>
                  </a:txBody>
                  <a:tcPr/>
                </a:tc>
                <a:extLst>
                  <a:ext uri="{0D108BD9-81ED-4DB2-BD59-A6C34878D82A}">
                    <a16:rowId xmlns:a16="http://schemas.microsoft.com/office/drawing/2014/main" val="893104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Standardizations like server SLAs, configuration management, secrets management etc. are not standardized or documented</a:t>
                      </a:r>
                    </a:p>
                  </a:txBody>
                  <a:tcPr/>
                </a:tc>
                <a:tc>
                  <a:txBody>
                    <a:bodyPr/>
                    <a:lstStyle/>
                    <a:p>
                      <a:pPr marL="0" algn="ctr" defTabSz="914400" rtl="0" eaLnBrk="1" latinLnBrk="0" hangingPunct="1"/>
                      <a:r>
                        <a:rPr lang="en-US" sz="1600" kern="1200">
                          <a:solidFill>
                            <a:schemeClr val="dk1"/>
                          </a:solidFill>
                          <a:latin typeface="+mn-lt"/>
                          <a:ea typeface="+mn-ea"/>
                          <a:cs typeface="+mn-cs"/>
                        </a:rPr>
                        <a:t>1</a:t>
                      </a:r>
                    </a:p>
                  </a:txBody>
                  <a:tcPr/>
                </a:tc>
                <a:extLst>
                  <a:ext uri="{0D108BD9-81ED-4DB2-BD59-A6C34878D82A}">
                    <a16:rowId xmlns:a16="http://schemas.microsoft.com/office/drawing/2014/main" val="2650210547"/>
                  </a:ext>
                </a:extLst>
              </a:tr>
            </a:tbl>
          </a:graphicData>
        </a:graphic>
      </p:graphicFrame>
      <p:grpSp>
        <p:nvGrpSpPr>
          <p:cNvPr id="19" name="Group 18">
            <a:extLst>
              <a:ext uri="{FF2B5EF4-FFF2-40B4-BE49-F238E27FC236}">
                <a16:creationId xmlns:a16="http://schemas.microsoft.com/office/drawing/2014/main" id="{90A538A1-DA29-97DC-322B-1CEFF33122E0}"/>
              </a:ext>
            </a:extLst>
          </p:cNvPr>
          <p:cNvGrpSpPr/>
          <p:nvPr/>
        </p:nvGrpSpPr>
        <p:grpSpPr>
          <a:xfrm>
            <a:off x="9564376" y="285424"/>
            <a:ext cx="2323072" cy="374754"/>
            <a:chOff x="8547094" y="2207301"/>
            <a:chExt cx="2323072" cy="374754"/>
          </a:xfrm>
        </p:grpSpPr>
        <p:sp>
          <p:nvSpPr>
            <p:cNvPr id="20" name="Rectangle 19">
              <a:extLst>
                <a:ext uri="{FF2B5EF4-FFF2-40B4-BE49-F238E27FC236}">
                  <a16:creationId xmlns:a16="http://schemas.microsoft.com/office/drawing/2014/main" id="{B1CCDB6D-0564-8F91-FF0E-AA634AF2727B}"/>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D9A2CBC0-DF5D-CD98-4327-2E5E16A756AE}"/>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2FEDE9AB-8177-CEF5-F118-69EC0A2236AE}"/>
                </a:ext>
              </a:extLst>
            </p:cNvPr>
            <p:cNvSpPr/>
            <p:nvPr/>
          </p:nvSpPr>
          <p:spPr>
            <a:xfrm>
              <a:off x="8829410" y="2207301"/>
              <a:ext cx="1193807"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E319A3A6-8239-5D0F-B3C1-653CDCCCF122}"/>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a:extLst>
                <a:ext uri="{FF2B5EF4-FFF2-40B4-BE49-F238E27FC236}">
                  <a16:creationId xmlns:a16="http://schemas.microsoft.com/office/drawing/2014/main" id="{5FD5DE24-E0B9-5490-D4BF-F0AC954FD762}"/>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2.2</a:t>
              </a:r>
              <a:endParaRPr lang="en-US" dirty="0">
                <a:solidFill>
                  <a:schemeClr val="tx1"/>
                </a:solidFill>
              </a:endParaRPr>
            </a:p>
          </p:txBody>
        </p:sp>
      </p:grpSp>
    </p:spTree>
    <p:extLst>
      <p:ext uri="{BB962C8B-B14F-4D97-AF65-F5344CB8AC3E}">
        <p14:creationId xmlns:p14="http://schemas.microsoft.com/office/powerpoint/2010/main" val="375717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DFC2-5051-97BF-DEF3-75531CD85513}"/>
              </a:ext>
            </a:extLst>
          </p:cNvPr>
          <p:cNvSpPr>
            <a:spLocks noGrp="1"/>
          </p:cNvSpPr>
          <p:nvPr>
            <p:ph type="title"/>
          </p:nvPr>
        </p:nvSpPr>
        <p:spPr>
          <a:xfrm>
            <a:off x="210312" y="201168"/>
            <a:ext cx="10515600" cy="804672"/>
          </a:xfrm>
        </p:spPr>
        <p:txBody>
          <a:bodyPr>
            <a:normAutofit/>
          </a:bodyPr>
          <a:lstStyle/>
          <a:p>
            <a:r>
              <a:rPr lang="en-US" sz="4000"/>
              <a:t>Monitoring</a:t>
            </a:r>
          </a:p>
        </p:txBody>
      </p:sp>
      <p:graphicFrame>
        <p:nvGraphicFramePr>
          <p:cNvPr id="11" name="Table 10">
            <a:extLst>
              <a:ext uri="{FF2B5EF4-FFF2-40B4-BE49-F238E27FC236}">
                <a16:creationId xmlns:a16="http://schemas.microsoft.com/office/drawing/2014/main" id="{D9E1F1EA-BA48-3FAF-FB9C-F398B3B22B00}"/>
              </a:ext>
            </a:extLst>
          </p:cNvPr>
          <p:cNvGraphicFramePr>
            <a:graphicFrameLocks noGrp="1"/>
          </p:cNvGraphicFramePr>
          <p:nvPr>
            <p:extLst/>
          </p:nvPr>
        </p:nvGraphicFramePr>
        <p:xfrm>
          <a:off x="219456" y="1463040"/>
          <a:ext cx="11704320" cy="1112520"/>
        </p:xfrm>
        <a:graphic>
          <a:graphicData uri="http://schemas.openxmlformats.org/drawingml/2006/table">
            <a:tbl>
              <a:tblPr firstRow="1" bandRow="1">
                <a:tableStyleId>{5C22544A-7EE6-4342-B048-85BDC9FD1C3A}</a:tableStyleId>
              </a:tblPr>
              <a:tblGrid>
                <a:gridCol w="9999152">
                  <a:extLst>
                    <a:ext uri="{9D8B030D-6E8A-4147-A177-3AD203B41FA5}">
                      <a16:colId xmlns:a16="http://schemas.microsoft.com/office/drawing/2014/main" val="1769021457"/>
                    </a:ext>
                  </a:extLst>
                </a:gridCol>
                <a:gridCol w="1705168">
                  <a:extLst>
                    <a:ext uri="{9D8B030D-6E8A-4147-A177-3AD203B41FA5}">
                      <a16:colId xmlns:a16="http://schemas.microsoft.com/office/drawing/2014/main" val="1959403303"/>
                    </a:ext>
                  </a:extLst>
                </a:gridCol>
              </a:tblGrid>
              <a:tr h="370840">
                <a:tc>
                  <a:txBody>
                    <a:bodyPr/>
                    <a:lstStyle/>
                    <a:p>
                      <a:pPr algn="ctr"/>
                      <a:r>
                        <a:rPr lang="en-IN" sz="1600"/>
                        <a:t>Strength</a:t>
                      </a:r>
                      <a:endParaRPr lang="en-US" sz="1600"/>
                    </a:p>
                  </a:txBody>
                  <a:tcPr/>
                </a:tc>
                <a:tc>
                  <a:txBody>
                    <a:bodyPr/>
                    <a:lstStyle/>
                    <a:p>
                      <a:pPr algn="ctr"/>
                      <a:r>
                        <a:rPr lang="en-IN" sz="1800"/>
                        <a:t>Maturity</a:t>
                      </a:r>
                      <a:endParaRPr lang="en-US"/>
                    </a:p>
                  </a:txBody>
                  <a:tcPr/>
                </a:tc>
                <a:extLst>
                  <a:ext uri="{0D108BD9-81ED-4DB2-BD59-A6C34878D82A}">
                    <a16:rowId xmlns:a16="http://schemas.microsoft.com/office/drawing/2014/main" val="76352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Azure monitoring is enabled for all azure resources.</a:t>
                      </a:r>
                    </a:p>
                  </a:txBody>
                  <a:tcPr/>
                </a:tc>
                <a:tc>
                  <a:txBody>
                    <a:bodyPr/>
                    <a:lstStyle/>
                    <a:p>
                      <a:pPr algn="ctr"/>
                      <a:r>
                        <a:rPr lang="en-US"/>
                        <a:t>3</a:t>
                      </a:r>
                    </a:p>
                  </a:txBody>
                  <a:tcPr/>
                </a:tc>
                <a:extLst>
                  <a:ext uri="{0D108BD9-81ED-4DB2-BD59-A6C34878D82A}">
                    <a16:rowId xmlns:a16="http://schemas.microsoft.com/office/drawing/2014/main" val="17524795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Multiple tools have been adopted within Stewart for Monitoring purpose</a:t>
                      </a:r>
                    </a:p>
                  </a:txBody>
                  <a:tcPr/>
                </a:tc>
                <a:tc>
                  <a:txBody>
                    <a:bodyPr/>
                    <a:lstStyle/>
                    <a:p>
                      <a:pPr algn="ctr"/>
                      <a:r>
                        <a:rPr lang="en-US"/>
                        <a:t>3</a:t>
                      </a:r>
                    </a:p>
                  </a:txBody>
                  <a:tcPr/>
                </a:tc>
                <a:extLst>
                  <a:ext uri="{0D108BD9-81ED-4DB2-BD59-A6C34878D82A}">
                    <a16:rowId xmlns:a16="http://schemas.microsoft.com/office/drawing/2014/main" val="1911154428"/>
                  </a:ext>
                </a:extLst>
              </a:tr>
            </a:tbl>
          </a:graphicData>
        </a:graphic>
      </p:graphicFrame>
      <p:graphicFrame>
        <p:nvGraphicFramePr>
          <p:cNvPr id="14" name="Table 13">
            <a:extLst>
              <a:ext uri="{FF2B5EF4-FFF2-40B4-BE49-F238E27FC236}">
                <a16:creationId xmlns:a16="http://schemas.microsoft.com/office/drawing/2014/main" id="{B2B1ED74-9422-CC82-A927-A9EA20271284}"/>
              </a:ext>
            </a:extLst>
          </p:cNvPr>
          <p:cNvGraphicFramePr>
            <a:graphicFrameLocks noGrp="1"/>
          </p:cNvGraphicFramePr>
          <p:nvPr>
            <p:extLst/>
          </p:nvPr>
        </p:nvGraphicFramePr>
        <p:xfrm>
          <a:off x="219456" y="3093720"/>
          <a:ext cx="11704320" cy="3429000"/>
        </p:xfrm>
        <a:graphic>
          <a:graphicData uri="http://schemas.openxmlformats.org/drawingml/2006/table">
            <a:tbl>
              <a:tblPr firstRow="1" bandRow="1">
                <a:tableStyleId>{5C22544A-7EE6-4342-B048-85BDC9FD1C3A}</a:tableStyleId>
              </a:tblPr>
              <a:tblGrid>
                <a:gridCol w="10033777">
                  <a:extLst>
                    <a:ext uri="{9D8B030D-6E8A-4147-A177-3AD203B41FA5}">
                      <a16:colId xmlns:a16="http://schemas.microsoft.com/office/drawing/2014/main" val="2316633127"/>
                    </a:ext>
                  </a:extLst>
                </a:gridCol>
                <a:gridCol w="1670543">
                  <a:extLst>
                    <a:ext uri="{9D8B030D-6E8A-4147-A177-3AD203B41FA5}">
                      <a16:colId xmlns:a16="http://schemas.microsoft.com/office/drawing/2014/main" val="1858021782"/>
                    </a:ext>
                  </a:extLst>
                </a:gridCol>
              </a:tblGrid>
              <a:tr h="370840">
                <a:tc>
                  <a:txBody>
                    <a:bodyPr/>
                    <a:lstStyle/>
                    <a:p>
                      <a:pPr algn="ctr"/>
                      <a:r>
                        <a:rPr lang="en-IN" sz="1600"/>
                        <a:t>Weakness</a:t>
                      </a:r>
                      <a:endParaRPr lang="en-US" sz="1600"/>
                    </a:p>
                  </a:txBody>
                  <a:tcPr/>
                </a:tc>
                <a:tc>
                  <a:txBody>
                    <a:bodyPr/>
                    <a:lstStyle/>
                    <a:p>
                      <a:pPr algn="ctr"/>
                      <a:r>
                        <a:rPr lang="en-IN" sz="1800"/>
                        <a:t>Maturity</a:t>
                      </a:r>
                      <a:endParaRPr lang="en-US" sz="1400"/>
                    </a:p>
                  </a:txBody>
                  <a:tcPr/>
                </a:tc>
                <a:extLst>
                  <a:ext uri="{0D108BD9-81ED-4DB2-BD59-A6C34878D82A}">
                    <a16:rowId xmlns:a16="http://schemas.microsoft.com/office/drawing/2014/main" val="25792277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The observability framework for Stewart Azure has not been defined</a:t>
                      </a:r>
                    </a:p>
                  </a:txBody>
                  <a:tcPr/>
                </a:tc>
                <a:tc>
                  <a:txBody>
                    <a:bodyPr/>
                    <a:lstStyle/>
                    <a:p>
                      <a:pPr algn="ctr"/>
                      <a:r>
                        <a:rPr lang="en-US" sz="1400"/>
                        <a:t>1</a:t>
                      </a:r>
                    </a:p>
                  </a:txBody>
                  <a:tcPr/>
                </a:tc>
                <a:extLst>
                  <a:ext uri="{0D108BD9-81ED-4DB2-BD59-A6C34878D82A}">
                    <a16:rowId xmlns:a16="http://schemas.microsoft.com/office/drawing/2014/main" val="7524736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Multiple monitoring tools are in use without a central dashboard or consolidated reports</a:t>
                      </a:r>
                    </a:p>
                  </a:txBody>
                  <a:tcPr/>
                </a:tc>
                <a:tc>
                  <a:txBody>
                    <a:bodyPr/>
                    <a:lstStyle/>
                    <a:p>
                      <a:pPr algn="ctr"/>
                      <a:r>
                        <a:rPr lang="en-US" sz="1400"/>
                        <a:t>1</a:t>
                      </a:r>
                    </a:p>
                  </a:txBody>
                  <a:tcPr/>
                </a:tc>
                <a:extLst>
                  <a:ext uri="{0D108BD9-81ED-4DB2-BD59-A6C34878D82A}">
                    <a16:rowId xmlns:a16="http://schemas.microsoft.com/office/drawing/2014/main" val="29281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Native tools like Azure Advisor are not effectively utilized. </a:t>
                      </a:r>
                    </a:p>
                  </a:txBody>
                  <a:tcPr/>
                </a:tc>
                <a:tc>
                  <a:txBody>
                    <a:bodyPr/>
                    <a:lstStyle/>
                    <a:p>
                      <a:pPr algn="ctr"/>
                      <a:r>
                        <a:rPr lang="en-US" sz="1400"/>
                        <a:t>1</a:t>
                      </a:r>
                    </a:p>
                  </a:txBody>
                  <a:tcPr/>
                </a:tc>
                <a:extLst>
                  <a:ext uri="{0D108BD9-81ED-4DB2-BD59-A6C34878D82A}">
                    <a16:rowId xmlns:a16="http://schemas.microsoft.com/office/drawing/2014/main" val="1931719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Application teams are generally unaware of the monitoring status, and there are no standardized metrics or thresholds</a:t>
                      </a:r>
                    </a:p>
                  </a:txBody>
                  <a:tcPr/>
                </a:tc>
                <a:tc>
                  <a:txBody>
                    <a:bodyPr/>
                    <a:lstStyle/>
                    <a:p>
                      <a:pPr algn="ctr"/>
                      <a:r>
                        <a:rPr lang="en-US" sz="1400"/>
                        <a:t>1</a:t>
                      </a:r>
                    </a:p>
                  </a:txBody>
                  <a:tcPr/>
                </a:tc>
                <a:extLst>
                  <a:ext uri="{0D108BD9-81ED-4DB2-BD59-A6C34878D82A}">
                    <a16:rowId xmlns:a16="http://schemas.microsoft.com/office/drawing/2014/main" val="3671257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Monitoring is configured on an ad-hoc basis rather than through a management subscription</a:t>
                      </a:r>
                    </a:p>
                  </a:txBody>
                  <a:tcPr/>
                </a:tc>
                <a:tc>
                  <a:txBody>
                    <a:bodyPr/>
                    <a:lstStyle/>
                    <a:p>
                      <a:pPr algn="ctr"/>
                      <a:r>
                        <a:rPr lang="en-US" sz="1400"/>
                        <a:t>1</a:t>
                      </a:r>
                    </a:p>
                  </a:txBody>
                  <a:tcPr/>
                </a:tc>
                <a:extLst>
                  <a:ext uri="{0D108BD9-81ED-4DB2-BD59-A6C34878D82A}">
                    <a16:rowId xmlns:a16="http://schemas.microsoft.com/office/drawing/2014/main" val="19388892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No analysis of historical telemetry data in production, further hindering the ability to improve and predict system performance and reliability.</a:t>
                      </a:r>
                    </a:p>
                  </a:txBody>
                  <a:tcPr/>
                </a:tc>
                <a:tc>
                  <a:txBody>
                    <a:bodyPr/>
                    <a:lstStyle/>
                    <a:p>
                      <a:pPr algn="ctr"/>
                      <a:r>
                        <a:rPr lang="en-US" sz="1400"/>
                        <a:t>1</a:t>
                      </a:r>
                    </a:p>
                  </a:txBody>
                  <a:tcPr/>
                </a:tc>
                <a:extLst>
                  <a:ext uri="{0D108BD9-81ED-4DB2-BD59-A6C34878D82A}">
                    <a16:rowId xmlns:a16="http://schemas.microsoft.com/office/drawing/2014/main" val="2820324448"/>
                  </a:ext>
                </a:extLst>
              </a:tr>
            </a:tbl>
          </a:graphicData>
        </a:graphic>
      </p:graphicFrame>
      <p:grpSp>
        <p:nvGrpSpPr>
          <p:cNvPr id="12" name="Group 11">
            <a:extLst>
              <a:ext uri="{FF2B5EF4-FFF2-40B4-BE49-F238E27FC236}">
                <a16:creationId xmlns:a16="http://schemas.microsoft.com/office/drawing/2014/main" id="{BCFDF474-25C0-E52E-F212-4F9E9FA22BCF}"/>
              </a:ext>
            </a:extLst>
          </p:cNvPr>
          <p:cNvGrpSpPr/>
          <p:nvPr/>
        </p:nvGrpSpPr>
        <p:grpSpPr>
          <a:xfrm>
            <a:off x="9375684" y="275172"/>
            <a:ext cx="2323072" cy="374754"/>
            <a:chOff x="8547094" y="2207301"/>
            <a:chExt cx="2323072" cy="374754"/>
          </a:xfrm>
        </p:grpSpPr>
        <p:sp>
          <p:nvSpPr>
            <p:cNvPr id="13" name="Rectangle 12">
              <a:extLst>
                <a:ext uri="{FF2B5EF4-FFF2-40B4-BE49-F238E27FC236}">
                  <a16:creationId xmlns:a16="http://schemas.microsoft.com/office/drawing/2014/main" id="{DF58C088-BF4D-56FC-D7B4-8CA6DE5740E9}"/>
                </a:ext>
              </a:extLst>
            </p:cNvPr>
            <p:cNvSpPr/>
            <p:nvPr/>
          </p:nvSpPr>
          <p:spPr>
            <a:xfrm>
              <a:off x="9676359" y="2207301"/>
              <a:ext cx="1193807" cy="3747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a:extLst>
                <a:ext uri="{FF2B5EF4-FFF2-40B4-BE49-F238E27FC236}">
                  <a16:creationId xmlns:a16="http://schemas.microsoft.com/office/drawing/2014/main" id="{2FCF00B7-D105-CD41-2E8D-BA1E4342326F}"/>
                </a:ext>
              </a:extLst>
            </p:cNvPr>
            <p:cNvSpPr/>
            <p:nvPr/>
          </p:nvSpPr>
          <p:spPr>
            <a:xfrm>
              <a:off x="9394042" y="2207301"/>
              <a:ext cx="1193807" cy="37475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B7A67F68-4C01-3874-A28E-CF2C6E2719BC}"/>
                </a:ext>
              </a:extLst>
            </p:cNvPr>
            <p:cNvSpPr/>
            <p:nvPr/>
          </p:nvSpPr>
          <p:spPr>
            <a:xfrm>
              <a:off x="8547094" y="2207301"/>
              <a:ext cx="1193807" cy="37475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a:extLst>
                <a:ext uri="{FF2B5EF4-FFF2-40B4-BE49-F238E27FC236}">
                  <a16:creationId xmlns:a16="http://schemas.microsoft.com/office/drawing/2014/main" id="{1F77B6BD-798A-7467-02DE-457D6022FA77}"/>
                </a:ext>
              </a:extLst>
            </p:cNvPr>
            <p:cNvSpPr/>
            <p:nvPr/>
          </p:nvSpPr>
          <p:spPr>
            <a:xfrm>
              <a:off x="9111726" y="2207301"/>
              <a:ext cx="1193807" cy="374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3C7C72E7-3D8A-4330-EB43-02570FEBC7E1}"/>
                </a:ext>
              </a:extLst>
            </p:cNvPr>
            <p:cNvSpPr/>
            <p:nvPr/>
          </p:nvSpPr>
          <p:spPr>
            <a:xfrm>
              <a:off x="8829410" y="2207301"/>
              <a:ext cx="1089717" cy="37475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US" dirty="0">
                <a:solidFill>
                  <a:schemeClr val="tx1"/>
                </a:solidFill>
              </a:endParaRPr>
            </a:p>
          </p:txBody>
        </p:sp>
      </p:grpSp>
    </p:spTree>
    <p:extLst>
      <p:ext uri="{BB962C8B-B14F-4D97-AF65-F5344CB8AC3E}">
        <p14:creationId xmlns:p14="http://schemas.microsoft.com/office/powerpoint/2010/main" val="1089232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2_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D0F7B50467624784C894C5B02C0DC4" ma:contentTypeVersion="6" ma:contentTypeDescription="Create a new document." ma:contentTypeScope="" ma:versionID="fed167b35d78a95333b10d59248855b9">
  <xsd:schema xmlns:xsd="http://www.w3.org/2001/XMLSchema" xmlns:xs="http://www.w3.org/2001/XMLSchema" xmlns:p="http://schemas.microsoft.com/office/2006/metadata/properties" xmlns:ns2="a3e30990-c576-4fa5-949c-bdda6fb1cafc" xmlns:ns3="b729c9e1-7188-4cfd-bc5e-b0fe1b07ad27" targetNamespace="http://schemas.microsoft.com/office/2006/metadata/properties" ma:root="true" ma:fieldsID="282ddb44a04c0bbebfd9253635f7ed41" ns2:_="" ns3:_="">
    <xsd:import namespace="a3e30990-c576-4fa5-949c-bdda6fb1cafc"/>
    <xsd:import namespace="b729c9e1-7188-4cfd-bc5e-b0fe1b07ad2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e30990-c576-4fa5-949c-bdda6fb1ca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29c9e1-7188-4cfd-bc5e-b0fe1b07ad2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C4F94F-ACBE-4EBE-9750-D3C99EACC9DA}">
  <ds:schemaRefs>
    <ds:schemaRef ds:uri="http://purl.org/dc/elements/1.1/"/>
    <ds:schemaRef ds:uri="http://www.w3.org/XML/1998/namespace"/>
    <ds:schemaRef ds:uri="http://purl.org/dc/terms/"/>
    <ds:schemaRef ds:uri="http://schemas.microsoft.com/office/infopath/2007/PartnerControls"/>
    <ds:schemaRef ds:uri="a3e30990-c576-4fa5-949c-bdda6fb1cafc"/>
    <ds:schemaRef ds:uri="http://schemas.microsoft.com/office/2006/documentManagement/types"/>
    <ds:schemaRef ds:uri="http://schemas.openxmlformats.org/package/2006/metadata/core-properties"/>
    <ds:schemaRef ds:uri="b729c9e1-7188-4cfd-bc5e-b0fe1b07ad27"/>
    <ds:schemaRef ds:uri="http://purl.org/dc/dcmitype/"/>
    <ds:schemaRef ds:uri="http://schemas.microsoft.com/office/2006/metadata/properties"/>
  </ds:schemaRefs>
</ds:datastoreItem>
</file>

<file path=customXml/itemProps2.xml><?xml version="1.0" encoding="utf-8"?>
<ds:datastoreItem xmlns:ds="http://schemas.openxmlformats.org/officeDocument/2006/customXml" ds:itemID="{5A3F0FEE-7E8F-43A0-90FB-B54A6C3BE64E}">
  <ds:schemaRefs>
    <ds:schemaRef ds:uri="http://schemas.microsoft.com/sharepoint/v3/contenttype/forms"/>
  </ds:schemaRefs>
</ds:datastoreItem>
</file>

<file path=customXml/itemProps3.xml><?xml version="1.0" encoding="utf-8"?>
<ds:datastoreItem xmlns:ds="http://schemas.openxmlformats.org/officeDocument/2006/customXml" ds:itemID="{0B23991F-3F4E-496F-8D41-D72F806C65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e30990-c576-4fa5-949c-bdda6fb1cafc"/>
    <ds:schemaRef ds:uri="b729c9e1-7188-4cfd-bc5e-b0fe1b07ad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12471</TotalTime>
  <Words>1293</Words>
  <Application>Microsoft Office PowerPoint</Application>
  <PresentationFormat>Widescreen</PresentationFormat>
  <Paragraphs>339</Paragraphs>
  <Slides>12</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Aptos</vt:lpstr>
      <vt:lpstr>Aptos Display</vt:lpstr>
      <vt:lpstr>Arial</vt:lpstr>
      <vt:lpstr>Calibri</vt:lpstr>
      <vt:lpstr>Century Gothic</vt:lpstr>
      <vt:lpstr>Segoe UI Light</vt:lpstr>
      <vt:lpstr>Office Theme</vt:lpstr>
      <vt:lpstr>2_Office Theme</vt:lpstr>
      <vt:lpstr>Project analysis slide 2</vt:lpstr>
      <vt:lpstr>Maturity Label</vt:lpstr>
      <vt:lpstr>Eco system Framework Maturity</vt:lpstr>
      <vt:lpstr>Architecture</vt:lpstr>
      <vt:lpstr>Security</vt:lpstr>
      <vt:lpstr>FinOps</vt:lpstr>
      <vt:lpstr>Governance</vt:lpstr>
      <vt:lpstr>Operations</vt:lpstr>
      <vt:lpstr>Monitoring</vt:lpstr>
      <vt:lpstr>DR &amp; Backups</vt:lpstr>
      <vt:lpstr>Application : General</vt:lpstr>
      <vt:lpstr>PowerPoint Presentation</vt:lpstr>
    </vt:vector>
  </TitlesOfParts>
  <Company>visionet systems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Maturity Report</dc:title>
  <dc:creator>Ankur Kumar</dc:creator>
  <cp:lastModifiedBy>Sagar M</cp:lastModifiedBy>
  <cp:revision>616</cp:revision>
  <dcterms:created xsi:type="dcterms:W3CDTF">2024-06-06T09:12:27Z</dcterms:created>
  <dcterms:modified xsi:type="dcterms:W3CDTF">2024-12-12T04:06:38Z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0x01010006D0F7B50467624784C894C5B02C0DC4</vt:lpwstr>
  </property>
</Properties>
</file>