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9" r:id="rId5"/>
  </p:sldMasterIdLst>
  <p:notesMasterIdLst>
    <p:notesMasterId r:id="rId11"/>
  </p:notesMasterIdLst>
  <p:sldIdLst>
    <p:sldId id="300" r:id="rId6"/>
    <p:sldId id="314" r:id="rId7"/>
    <p:sldId id="315" r:id="rId8"/>
    <p:sldId id="261"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259" autoAdjust="0"/>
  </p:normalViewPr>
  <p:slideViewPr>
    <p:cSldViewPr snapToGrid="0">
      <p:cViewPr varScale="1">
        <p:scale>
          <a:sx n="68" d="100"/>
          <a:sy n="68" d="100"/>
        </p:scale>
        <p:origin x="7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2BC59-63C6-4484-A417-B500E3568EFA}" type="datetimeFigureOut">
              <a:rPr lang="en-US" smtClean="0"/>
              <a:t>12/12/2024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FC542-834E-40F3-873F-582D0365217F}" type="slidenum">
              <a:rPr lang="en-US" smtClean="0"/>
              <a:t>‹#›</a:t>
            </a:fld>
            <a:endParaRPr lang="en-US" dirty="0"/>
          </a:p>
        </p:txBody>
      </p:sp>
    </p:spTree>
    <p:extLst>
      <p:ext uri="{BB962C8B-B14F-4D97-AF65-F5344CB8AC3E}">
        <p14:creationId xmlns:p14="http://schemas.microsoft.com/office/powerpoint/2010/main" val="8060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726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FC542-834E-40F3-873F-582D0365217F}" type="slidenum">
              <a:rPr lang="en-US" smtClean="0"/>
              <a:t>2</a:t>
            </a:fld>
            <a:endParaRPr lang="en-US" dirty="0"/>
          </a:p>
        </p:txBody>
      </p:sp>
    </p:spTree>
    <p:extLst>
      <p:ext uri="{BB962C8B-B14F-4D97-AF65-F5344CB8AC3E}">
        <p14:creationId xmlns:p14="http://schemas.microsoft.com/office/powerpoint/2010/main" val="363007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97AA-2C79-4192-050E-97D21D77C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8245DF-16A4-3A13-F8F4-F580D69FE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8594A-4074-EA1B-5441-624110BD6CB5}"/>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ABE57F47-CE26-7A34-7C3D-F240EF5E5A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07F48F-F23D-3668-7CBD-1A18D3136511}"/>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93097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0142-5E40-2BA8-972E-74FCE9F06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0D2EC-E521-816C-E525-3706F358D7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4DF18-B341-12B6-7EE4-BE8E5185F2E9}"/>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8E38A383-5967-2CED-A673-B3942593AA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3509A5-C83D-3617-7AD0-1F6857BBC6F7}"/>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271196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AA358-6BF9-B35E-1FB7-E9AEF0144F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5CDF9-6C5D-7550-6BB4-F8605379E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458A1-9180-CC13-01A2-8B5702533904}"/>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9269D85F-6D47-E8EB-0E29-6AC2FAFDFA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818D54-D7BF-A12D-43B3-1CFDDD7AC088}"/>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91916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3506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9098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6609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2680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72021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31257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59089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148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7F0D-6B1E-26DC-9F5D-B28EB57D3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F09D3-1C8C-D397-6747-C96298EA4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00A49-670A-F540-66B5-A7A482F675A0}"/>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91B1EC89-DE5B-97E7-0A97-0971E38E3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5FFB48-DCB2-20E2-018B-8CA128D52C33}"/>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215466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96206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9110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2937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E149-078F-669C-0432-15220EE6D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6FF07E-31FB-A455-E769-E8D3B4CECB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0AC844-B463-F1AE-2FA7-DD8BC0F50946}"/>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D5E17075-F4F1-B8FF-E7A2-34E86FD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D89211-84BC-B260-7D2D-F3CC7C3FCE24}"/>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116430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241-DFD3-FE8D-56EA-6F8DA1CDE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0629C-ACA6-6C8A-DFB7-B3085F25C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BCE0A-0195-BF57-8659-1396B1D2E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7A963-43D8-85C2-1771-9F92A7ABAA2F}"/>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6" name="Footer Placeholder 5">
            <a:extLst>
              <a:ext uri="{FF2B5EF4-FFF2-40B4-BE49-F238E27FC236}">
                <a16:creationId xmlns:a16="http://schemas.microsoft.com/office/drawing/2014/main" id="{53DFD8DD-BD73-1613-BFF3-F95F33C908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41482-F1AC-720D-72BA-2853CEF486B0}"/>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26285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7820-DEAC-E3DC-76FD-152540C85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C401C3-1697-FDE1-DB0A-D9D5399858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0D80B-59E2-5FE5-8368-929F887E5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47465-4853-8774-2FA7-ADF10FAA8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ABFCA-927B-8D8B-3248-01E5DB40D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983466-5B42-4A7E-7737-08DB342F9E1C}"/>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8" name="Footer Placeholder 7">
            <a:extLst>
              <a:ext uri="{FF2B5EF4-FFF2-40B4-BE49-F238E27FC236}">
                <a16:creationId xmlns:a16="http://schemas.microsoft.com/office/drawing/2014/main" id="{5FC0D61B-FA0F-B45B-19C8-74F21B9441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132D1B-784D-5B4C-2ED0-1441938382B2}"/>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157744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7129-5B9F-602E-F076-82C71D1A28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7D7DD-0D9A-783E-76EC-C5B5617DF951}"/>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4" name="Footer Placeholder 3">
            <a:extLst>
              <a:ext uri="{FF2B5EF4-FFF2-40B4-BE49-F238E27FC236}">
                <a16:creationId xmlns:a16="http://schemas.microsoft.com/office/drawing/2014/main" id="{F8A43589-5CDD-3CA0-1461-C10FA4C9FA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D947F1C-983D-53A2-9E10-D08895254258}"/>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36266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1FEE5-2CC7-5D5F-B51E-260E1930F635}"/>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3" name="Footer Placeholder 2">
            <a:extLst>
              <a:ext uri="{FF2B5EF4-FFF2-40B4-BE49-F238E27FC236}">
                <a16:creationId xmlns:a16="http://schemas.microsoft.com/office/drawing/2014/main" id="{F0C7B30C-8541-F91B-2562-07733C915D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FE78444-185F-0955-F856-CEBE6C43069E}"/>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74331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801B-D270-806A-0FA4-DE7C35E4B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D4801-438B-356F-35BE-E01D74BC0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AB505-61DD-8801-C48A-29BBBA8C7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A01F2-0897-885F-17E5-331206F171AE}"/>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6" name="Footer Placeholder 5">
            <a:extLst>
              <a:ext uri="{FF2B5EF4-FFF2-40B4-BE49-F238E27FC236}">
                <a16:creationId xmlns:a16="http://schemas.microsoft.com/office/drawing/2014/main" id="{7BE00F73-F3BD-C1E6-5343-488DCC7608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4A5787-A4E1-DB64-8975-914DA074A74F}"/>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24054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B4D1-FFE5-0B56-A9A0-7405A4F9D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17AA7-5617-90F6-330A-2E14FD007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4E8E8AF-090E-EFEF-1665-2015AD7F9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5F896-0544-005B-A52D-77AEF53C1101}"/>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6" name="Footer Placeholder 5">
            <a:extLst>
              <a:ext uri="{FF2B5EF4-FFF2-40B4-BE49-F238E27FC236}">
                <a16:creationId xmlns:a16="http://schemas.microsoft.com/office/drawing/2014/main" id="{3C06A4E6-28AE-8896-2077-C556F119EC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830B16-4B6E-2BE4-4B4C-128489AE48EE}"/>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168350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FB692-AA38-8AA3-8216-5652F1C80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8F5C85-8BB0-0FBD-2BB6-3E14AE662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C41A2-ACC6-D731-D178-2DDD0372A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1908273B-5B12-E410-A9B6-3D193E768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C36190E-B286-7074-68D0-EA1AE2C9D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CFA451-C07F-41FD-AA79-C3C16210BE70}" type="slidenum">
              <a:rPr lang="en-US" smtClean="0"/>
              <a:t>‹#›</a:t>
            </a:fld>
            <a:endParaRPr lang="en-US" dirty="0"/>
          </a:p>
        </p:txBody>
      </p:sp>
    </p:spTree>
    <p:extLst>
      <p:ext uri="{BB962C8B-B14F-4D97-AF65-F5344CB8AC3E}">
        <p14:creationId xmlns:p14="http://schemas.microsoft.com/office/powerpoint/2010/main" val="49368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5813001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6389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200" b="1" dirty="0" smtClean="0">
                <a:solidFill>
                  <a:srgbClr val="000000">
                    <a:lumMod val="75000"/>
                    <a:lumOff val="25000"/>
                  </a:srgbClr>
                </a:solidFill>
                <a:latin typeface="Century Gothic"/>
              </a:rPr>
              <a:t>Categories</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597253" y="993927"/>
            <a:ext cx="3520551" cy="573120"/>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Segoe UI Light"/>
                <a:ea typeface="+mn-ea"/>
                <a:cs typeface="+mn-cs"/>
              </a:rPr>
              <a:t>ECO SYSTEM MATURITY</a:t>
            </a:r>
          </a:p>
        </p:txBody>
      </p:sp>
      <p:sp>
        <p:nvSpPr>
          <p:cNvPr id="49"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800121" y="2509547"/>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Security</a:t>
            </a:r>
          </a:p>
        </p:txBody>
      </p:sp>
      <p:sp>
        <p:nvSpPr>
          <p:cNvPr id="50" name="Rectangle: Rounded Corner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8007009" y="833845"/>
            <a:ext cx="3520551" cy="573120"/>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solidFill>
                  <a:prstClr val="white"/>
                </a:solidFill>
                <a:latin typeface="Segoe UI Light"/>
              </a:rPr>
              <a:t>APPLICATION MATURITY</a:t>
            </a:r>
          </a:p>
        </p:txBody>
      </p:sp>
      <p:sp>
        <p:nvSpPr>
          <p:cNvPr id="52"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8567797" y="1846917"/>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General Questions</a:t>
            </a:r>
            <a:endParaRPr lang="en-US" sz="1600" dirty="0">
              <a:solidFill>
                <a:prstClr val="white"/>
              </a:solidFill>
              <a:latin typeface="Segoe UI Light"/>
            </a:endParaRPr>
          </a:p>
        </p:txBody>
      </p:sp>
      <p:sp>
        <p:nvSpPr>
          <p:cNvPr id="56"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8571143" y="2509546"/>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Security/Compliance</a:t>
            </a:r>
            <a:endParaRPr lang="en-US" sz="1600" dirty="0">
              <a:solidFill>
                <a:prstClr val="white"/>
              </a:solidFill>
              <a:latin typeface="Segoe UI Light"/>
            </a:endParaRPr>
          </a:p>
        </p:txBody>
      </p:sp>
      <p:sp>
        <p:nvSpPr>
          <p:cNvPr id="59"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800120" y="3193905"/>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FinOps</a:t>
            </a:r>
          </a:p>
        </p:txBody>
      </p:sp>
      <p:sp>
        <p:nvSpPr>
          <p:cNvPr id="60"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800120" y="3877977"/>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Governance</a:t>
            </a:r>
          </a:p>
        </p:txBody>
      </p:sp>
      <p:sp>
        <p:nvSpPr>
          <p:cNvPr id="61"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800119" y="4562049"/>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Operations</a:t>
            </a:r>
          </a:p>
        </p:txBody>
      </p:sp>
      <p:sp>
        <p:nvSpPr>
          <p:cNvPr id="62"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800119" y="5246121"/>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DR &amp; Backups</a:t>
            </a:r>
          </a:p>
        </p:txBody>
      </p:sp>
      <p:sp>
        <p:nvSpPr>
          <p:cNvPr id="21" name="Rectangle: Rounded Corners 24">
            <a:extLst>
              <a:ext uri="{FF2B5EF4-FFF2-40B4-BE49-F238E27FC236}">
                <a16:creationId xmlns:a16="http://schemas.microsoft.com/office/drawing/2014/main" id="{65418AC0-6B6E-9126-224F-3763D6DC4805}"/>
              </a:ext>
              <a:ext uri="{C183D7F6-B498-43B3-948B-1728B52AA6E4}">
                <adec:decorative xmlns="" xmlns:adec="http://schemas.microsoft.com/office/drawing/2017/decorative" val="1"/>
              </a:ext>
            </a:extLst>
          </p:cNvPr>
          <p:cNvSpPr/>
          <p:nvPr/>
        </p:nvSpPr>
        <p:spPr>
          <a:xfrm>
            <a:off x="800122" y="1846918"/>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Architecture</a:t>
            </a:r>
          </a:p>
        </p:txBody>
      </p:sp>
    </p:spTree>
    <p:extLst>
      <p:ext uri="{BB962C8B-B14F-4D97-AF65-F5344CB8AC3E}">
        <p14:creationId xmlns:p14="http://schemas.microsoft.com/office/powerpoint/2010/main" val="245277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0CBD-6DA2-E2C3-C782-AA5EAF051B6C}"/>
              </a:ext>
            </a:extLst>
          </p:cNvPr>
          <p:cNvSpPr>
            <a:spLocks noGrp="1"/>
          </p:cNvSpPr>
          <p:nvPr>
            <p:ph type="title"/>
          </p:nvPr>
        </p:nvSpPr>
        <p:spPr/>
        <p:txBody>
          <a:bodyPr/>
          <a:lstStyle/>
          <a:p>
            <a:r>
              <a:rPr lang="en-US" dirty="0"/>
              <a:t>Maturity Label</a:t>
            </a:r>
          </a:p>
        </p:txBody>
      </p:sp>
      <p:sp>
        <p:nvSpPr>
          <p:cNvPr id="38" name="Content Placeholder 37">
            <a:extLst>
              <a:ext uri="{FF2B5EF4-FFF2-40B4-BE49-F238E27FC236}">
                <a16:creationId xmlns:a16="http://schemas.microsoft.com/office/drawing/2014/main" id="{4DBC27B0-EF76-7565-141C-528D9DC84D7B}"/>
              </a:ext>
            </a:extLst>
          </p:cNvPr>
          <p:cNvSpPr>
            <a:spLocks noGrp="1"/>
          </p:cNvSpPr>
          <p:nvPr>
            <p:ph sz="half" idx="2"/>
          </p:nvPr>
        </p:nvSpPr>
        <p:spPr>
          <a:xfrm>
            <a:off x="355565" y="1710947"/>
            <a:ext cx="4726112" cy="4524300"/>
          </a:xfrm>
        </p:spPr>
        <p:txBody>
          <a:bodyPr>
            <a:normAutofit fontScale="85000" lnSpcReduction="10000"/>
          </a:bodyPr>
          <a:lstStyle/>
          <a:p>
            <a:pPr algn="just">
              <a:lnSpc>
                <a:spcPct val="120000"/>
              </a:lnSpc>
            </a:pPr>
            <a:r>
              <a:rPr lang="en-US" dirty="0">
                <a:latin typeface="Aptos" panose="020B0004020202020204" pitchFamily="34" charset="0"/>
              </a:rPr>
              <a:t>Notes:</a:t>
            </a:r>
          </a:p>
          <a:p>
            <a:pPr lvl="1" algn="just">
              <a:lnSpc>
                <a:spcPct val="120000"/>
              </a:lnSpc>
            </a:pPr>
            <a:r>
              <a:rPr lang="en-US" sz="1800" dirty="0" smtClean="0">
                <a:latin typeface="Aptos" panose="020B0004020202020204" pitchFamily="34" charset="0"/>
              </a:rPr>
              <a:t>The </a:t>
            </a:r>
            <a:r>
              <a:rPr lang="en-US" sz="1800" dirty="0">
                <a:latin typeface="Aptos" panose="020B0004020202020204" pitchFamily="34" charset="0"/>
              </a:rPr>
              <a:t>report puts across only few important observations for ease of relatability and understanding. For detailed observations, user should refer to Gap Analysis Report and As Is State Report.</a:t>
            </a:r>
          </a:p>
          <a:p>
            <a:pPr lvl="1" algn="just">
              <a:lnSpc>
                <a:spcPct val="120000"/>
              </a:lnSpc>
            </a:pPr>
            <a:r>
              <a:rPr lang="en-US" sz="1800" dirty="0">
                <a:latin typeface="Aptos" panose="020B0004020202020204" pitchFamily="34" charset="0"/>
              </a:rPr>
              <a:t>Report is based on the information shared by </a:t>
            </a:r>
            <a:r>
              <a:rPr lang="en-US" sz="1800" dirty="0" smtClean="0">
                <a:latin typeface="Aptos" panose="020B0004020202020204" pitchFamily="34" charset="0"/>
              </a:rPr>
              <a:t>Customer 1 </a:t>
            </a:r>
            <a:r>
              <a:rPr lang="en-US" sz="1800" dirty="0">
                <a:latin typeface="Aptos" panose="020B0004020202020204" pitchFamily="34" charset="0"/>
              </a:rPr>
              <a:t>stakeholders through </a:t>
            </a:r>
            <a:r>
              <a:rPr lang="en-US" sz="1800" dirty="0" smtClean="0">
                <a:latin typeface="Aptos" panose="020B0004020202020204" pitchFamily="34" charset="0"/>
              </a:rPr>
              <a:t>questionnaire.</a:t>
            </a:r>
            <a:endParaRPr lang="en-US" sz="1800" dirty="0">
              <a:latin typeface="Aptos" panose="020B0004020202020204" pitchFamily="34" charset="0"/>
            </a:endParaRPr>
          </a:p>
          <a:p>
            <a:pPr lvl="1" algn="just">
              <a:lnSpc>
                <a:spcPct val="120000"/>
              </a:lnSpc>
            </a:pPr>
            <a:r>
              <a:rPr lang="en-US" sz="1800" dirty="0">
                <a:latin typeface="Aptos" panose="020B0004020202020204" pitchFamily="34" charset="0"/>
              </a:rPr>
              <a:t>For few areas, the data gathering was limited due to constraints on meeting time and information availability. For such cases, the report has been prepared with the limited information that was available. </a:t>
            </a:r>
          </a:p>
          <a:p>
            <a:pPr lvl="1" algn="just">
              <a:lnSpc>
                <a:spcPct val="120000"/>
              </a:lnSpc>
            </a:pPr>
            <a:endParaRPr lang="en-US" sz="1600" dirty="0">
              <a:latin typeface="Aptos" panose="020B0004020202020204" pitchFamily="34" charset="0"/>
            </a:endParaRPr>
          </a:p>
        </p:txBody>
      </p:sp>
      <p:grpSp>
        <p:nvGrpSpPr>
          <p:cNvPr id="4" name="Group 3">
            <a:extLst>
              <a:ext uri="{FF2B5EF4-FFF2-40B4-BE49-F238E27FC236}">
                <a16:creationId xmlns:a16="http://schemas.microsoft.com/office/drawing/2014/main" id="{B5E4AAD6-49FB-A9EF-7681-896D6C55FC6F}"/>
              </a:ext>
            </a:extLst>
          </p:cNvPr>
          <p:cNvGrpSpPr/>
          <p:nvPr/>
        </p:nvGrpSpPr>
        <p:grpSpPr>
          <a:xfrm>
            <a:off x="5981059" y="1652663"/>
            <a:ext cx="2323072" cy="374754"/>
            <a:chOff x="8547094" y="2207301"/>
            <a:chExt cx="2323072" cy="374754"/>
          </a:xfrm>
        </p:grpSpPr>
        <p:sp>
          <p:nvSpPr>
            <p:cNvPr id="5" name="Rectangle 4">
              <a:extLst>
                <a:ext uri="{FF2B5EF4-FFF2-40B4-BE49-F238E27FC236}">
                  <a16:creationId xmlns:a16="http://schemas.microsoft.com/office/drawing/2014/main" id="{BD03167E-C70E-8489-16E7-DA314C8EB648}"/>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6" name="Rectangle 5">
              <a:extLst>
                <a:ext uri="{FF2B5EF4-FFF2-40B4-BE49-F238E27FC236}">
                  <a16:creationId xmlns:a16="http://schemas.microsoft.com/office/drawing/2014/main" id="{3B5BBD30-65F9-D51F-85FB-BB516AC9D3F6}"/>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7" name="Rectangle 6">
              <a:extLst>
                <a:ext uri="{FF2B5EF4-FFF2-40B4-BE49-F238E27FC236}">
                  <a16:creationId xmlns:a16="http://schemas.microsoft.com/office/drawing/2014/main" id="{689B4199-B3FA-532D-88FD-CDAB2D3C36B8}"/>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8" name="Rectangle 7">
              <a:extLst>
                <a:ext uri="{FF2B5EF4-FFF2-40B4-BE49-F238E27FC236}">
                  <a16:creationId xmlns:a16="http://schemas.microsoft.com/office/drawing/2014/main" id="{A27C5AFA-92D0-DDE1-215D-03D72781DE08}"/>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9" name="Rectangle 8">
              <a:extLst>
                <a:ext uri="{FF2B5EF4-FFF2-40B4-BE49-F238E27FC236}">
                  <a16:creationId xmlns:a16="http://schemas.microsoft.com/office/drawing/2014/main" id="{1BC39DB6-4C46-50F8-2820-0EF54FE87272}"/>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4-5</a:t>
              </a:r>
            </a:p>
          </p:txBody>
        </p:sp>
      </p:grpSp>
      <p:grpSp>
        <p:nvGrpSpPr>
          <p:cNvPr id="10" name="Group 9">
            <a:extLst>
              <a:ext uri="{FF2B5EF4-FFF2-40B4-BE49-F238E27FC236}">
                <a16:creationId xmlns:a16="http://schemas.microsoft.com/office/drawing/2014/main" id="{6891A38B-73E2-CAAE-E276-968C3C725224}"/>
              </a:ext>
            </a:extLst>
          </p:cNvPr>
          <p:cNvGrpSpPr/>
          <p:nvPr/>
        </p:nvGrpSpPr>
        <p:grpSpPr>
          <a:xfrm>
            <a:off x="5981059" y="2715095"/>
            <a:ext cx="2323072" cy="374754"/>
            <a:chOff x="8547094" y="2207301"/>
            <a:chExt cx="2323072" cy="374754"/>
          </a:xfrm>
        </p:grpSpPr>
        <p:sp>
          <p:nvSpPr>
            <p:cNvPr id="11" name="Rectangle 10">
              <a:extLst>
                <a:ext uri="{FF2B5EF4-FFF2-40B4-BE49-F238E27FC236}">
                  <a16:creationId xmlns:a16="http://schemas.microsoft.com/office/drawing/2014/main" id="{FB28E3A8-94D0-7702-2485-35859E6AF072}"/>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2" name="Rectangle 11">
              <a:extLst>
                <a:ext uri="{FF2B5EF4-FFF2-40B4-BE49-F238E27FC236}">
                  <a16:creationId xmlns:a16="http://schemas.microsoft.com/office/drawing/2014/main" id="{9038F237-189C-7E1E-8C51-804987950752}"/>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3" name="Rectangle 12">
              <a:extLst>
                <a:ext uri="{FF2B5EF4-FFF2-40B4-BE49-F238E27FC236}">
                  <a16:creationId xmlns:a16="http://schemas.microsoft.com/office/drawing/2014/main" id="{386E6BD3-FF11-021C-38E6-50D6FA46CA89}"/>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4" name="Rectangle 13">
              <a:extLst>
                <a:ext uri="{FF2B5EF4-FFF2-40B4-BE49-F238E27FC236}">
                  <a16:creationId xmlns:a16="http://schemas.microsoft.com/office/drawing/2014/main" id="{F9166B7F-2282-DC5E-E120-74AAB803F080}"/>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5" name="Rectangle 14">
              <a:extLst>
                <a:ext uri="{FF2B5EF4-FFF2-40B4-BE49-F238E27FC236}">
                  <a16:creationId xmlns:a16="http://schemas.microsoft.com/office/drawing/2014/main" id="{BEABACF8-9EAA-7B5E-3D99-17A2D7BE3EB8}"/>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3-4</a:t>
              </a:r>
            </a:p>
          </p:txBody>
        </p:sp>
      </p:grpSp>
      <p:grpSp>
        <p:nvGrpSpPr>
          <p:cNvPr id="16" name="Group 15">
            <a:extLst>
              <a:ext uri="{FF2B5EF4-FFF2-40B4-BE49-F238E27FC236}">
                <a16:creationId xmlns:a16="http://schemas.microsoft.com/office/drawing/2014/main" id="{C74DBFC5-F4B4-9021-6052-18F51BC8487C}"/>
              </a:ext>
            </a:extLst>
          </p:cNvPr>
          <p:cNvGrpSpPr/>
          <p:nvPr/>
        </p:nvGrpSpPr>
        <p:grpSpPr>
          <a:xfrm>
            <a:off x="5981059" y="3657599"/>
            <a:ext cx="2323072" cy="374754"/>
            <a:chOff x="8547094" y="2207301"/>
            <a:chExt cx="2323072" cy="374754"/>
          </a:xfrm>
        </p:grpSpPr>
        <p:sp>
          <p:nvSpPr>
            <p:cNvPr id="17" name="Rectangle 16">
              <a:extLst>
                <a:ext uri="{FF2B5EF4-FFF2-40B4-BE49-F238E27FC236}">
                  <a16:creationId xmlns:a16="http://schemas.microsoft.com/office/drawing/2014/main" id="{46869BF3-B887-C018-D45F-373E76E4B070}"/>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8" name="Rectangle 17">
              <a:extLst>
                <a:ext uri="{FF2B5EF4-FFF2-40B4-BE49-F238E27FC236}">
                  <a16:creationId xmlns:a16="http://schemas.microsoft.com/office/drawing/2014/main" id="{0C7F3962-A1EC-6261-CC61-F4EEA7FFB252}"/>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9" name="Rectangle 18">
              <a:extLst>
                <a:ext uri="{FF2B5EF4-FFF2-40B4-BE49-F238E27FC236}">
                  <a16:creationId xmlns:a16="http://schemas.microsoft.com/office/drawing/2014/main" id="{C48FFA66-97A5-1DAC-5AE9-B47E8FD36D81}"/>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0" name="Rectangle 19">
              <a:extLst>
                <a:ext uri="{FF2B5EF4-FFF2-40B4-BE49-F238E27FC236}">
                  <a16:creationId xmlns:a16="http://schemas.microsoft.com/office/drawing/2014/main" id="{F2700C79-9978-827C-2365-B5D022511979}"/>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1" name="Rectangle 20">
              <a:extLst>
                <a:ext uri="{FF2B5EF4-FFF2-40B4-BE49-F238E27FC236}">
                  <a16:creationId xmlns:a16="http://schemas.microsoft.com/office/drawing/2014/main" id="{5247D2B5-71B9-99D4-F933-810DF48DE279}"/>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2-3</a:t>
              </a:r>
            </a:p>
          </p:txBody>
        </p:sp>
      </p:grpSp>
      <p:grpSp>
        <p:nvGrpSpPr>
          <p:cNvPr id="22" name="Group 21">
            <a:extLst>
              <a:ext uri="{FF2B5EF4-FFF2-40B4-BE49-F238E27FC236}">
                <a16:creationId xmlns:a16="http://schemas.microsoft.com/office/drawing/2014/main" id="{CDF2AC58-1C5F-2AFB-2916-52899BB8472C}"/>
              </a:ext>
            </a:extLst>
          </p:cNvPr>
          <p:cNvGrpSpPr/>
          <p:nvPr/>
        </p:nvGrpSpPr>
        <p:grpSpPr>
          <a:xfrm>
            <a:off x="5981059" y="4660067"/>
            <a:ext cx="2323072" cy="374754"/>
            <a:chOff x="8547094" y="2207301"/>
            <a:chExt cx="2323072" cy="374754"/>
          </a:xfrm>
        </p:grpSpPr>
        <p:sp>
          <p:nvSpPr>
            <p:cNvPr id="23" name="Rectangle 22">
              <a:extLst>
                <a:ext uri="{FF2B5EF4-FFF2-40B4-BE49-F238E27FC236}">
                  <a16:creationId xmlns:a16="http://schemas.microsoft.com/office/drawing/2014/main" id="{AB51019C-C3CF-6446-71D7-4403CA961BA9}"/>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4" name="Rectangle 23">
              <a:extLst>
                <a:ext uri="{FF2B5EF4-FFF2-40B4-BE49-F238E27FC236}">
                  <a16:creationId xmlns:a16="http://schemas.microsoft.com/office/drawing/2014/main" id="{ADA2F52B-933D-A15A-A054-B33983C954E5}"/>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5" name="Rectangle 24">
              <a:extLst>
                <a:ext uri="{FF2B5EF4-FFF2-40B4-BE49-F238E27FC236}">
                  <a16:creationId xmlns:a16="http://schemas.microsoft.com/office/drawing/2014/main" id="{2FDB753B-3F46-6A6D-1BB9-F197AE34944E}"/>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6" name="Rectangle 25">
              <a:extLst>
                <a:ext uri="{FF2B5EF4-FFF2-40B4-BE49-F238E27FC236}">
                  <a16:creationId xmlns:a16="http://schemas.microsoft.com/office/drawing/2014/main" id="{F3BB1A91-F2EF-2DC4-4FF2-BD95CF00D4DC}"/>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7" name="Rectangle 26">
              <a:extLst>
                <a:ext uri="{FF2B5EF4-FFF2-40B4-BE49-F238E27FC236}">
                  <a16:creationId xmlns:a16="http://schemas.microsoft.com/office/drawing/2014/main" id="{3F706CD6-5C4A-4495-2D9F-D634ABC8BC6B}"/>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1-2</a:t>
              </a:r>
            </a:p>
          </p:txBody>
        </p:sp>
      </p:grpSp>
      <p:grpSp>
        <p:nvGrpSpPr>
          <p:cNvPr id="28" name="Group 27">
            <a:extLst>
              <a:ext uri="{FF2B5EF4-FFF2-40B4-BE49-F238E27FC236}">
                <a16:creationId xmlns:a16="http://schemas.microsoft.com/office/drawing/2014/main" id="{2564155F-00B1-CDA2-B88D-E52514C47022}"/>
              </a:ext>
            </a:extLst>
          </p:cNvPr>
          <p:cNvGrpSpPr/>
          <p:nvPr/>
        </p:nvGrpSpPr>
        <p:grpSpPr>
          <a:xfrm>
            <a:off x="5981059" y="5758095"/>
            <a:ext cx="2323072" cy="374754"/>
            <a:chOff x="8547094" y="2207301"/>
            <a:chExt cx="2323072" cy="374754"/>
          </a:xfrm>
        </p:grpSpPr>
        <p:sp>
          <p:nvSpPr>
            <p:cNvPr id="29" name="Rectangle 28">
              <a:extLst>
                <a:ext uri="{FF2B5EF4-FFF2-40B4-BE49-F238E27FC236}">
                  <a16:creationId xmlns:a16="http://schemas.microsoft.com/office/drawing/2014/main" id="{2E7E110F-096F-EEA3-B89C-309274D0D433}"/>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0" name="Rectangle 29">
              <a:extLst>
                <a:ext uri="{FF2B5EF4-FFF2-40B4-BE49-F238E27FC236}">
                  <a16:creationId xmlns:a16="http://schemas.microsoft.com/office/drawing/2014/main" id="{76B73412-6EED-A8F1-AB61-46D5E2826F70}"/>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1" name="Rectangle 30">
              <a:extLst>
                <a:ext uri="{FF2B5EF4-FFF2-40B4-BE49-F238E27FC236}">
                  <a16:creationId xmlns:a16="http://schemas.microsoft.com/office/drawing/2014/main" id="{263976E6-8B1D-26D7-5B15-E2788A979BC3}"/>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2" name="Rectangle 31">
              <a:extLst>
                <a:ext uri="{FF2B5EF4-FFF2-40B4-BE49-F238E27FC236}">
                  <a16:creationId xmlns:a16="http://schemas.microsoft.com/office/drawing/2014/main" id="{DF30065F-9FB8-8FDC-1C11-0274552E50AB}"/>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3" name="Rectangle 32">
              <a:extLst>
                <a:ext uri="{FF2B5EF4-FFF2-40B4-BE49-F238E27FC236}">
                  <a16:creationId xmlns:a16="http://schemas.microsoft.com/office/drawing/2014/main" id="{202684D0-AFF1-E317-4835-BAA1F1FE6A48}"/>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0-1</a:t>
              </a:r>
            </a:p>
          </p:txBody>
        </p:sp>
      </p:grpSp>
      <p:sp>
        <p:nvSpPr>
          <p:cNvPr id="82" name="TextBox 81">
            <a:extLst>
              <a:ext uri="{FF2B5EF4-FFF2-40B4-BE49-F238E27FC236}">
                <a16:creationId xmlns:a16="http://schemas.microsoft.com/office/drawing/2014/main" id="{FBEC20F6-6BCC-A329-FEA9-9D632AE98272}"/>
              </a:ext>
            </a:extLst>
          </p:cNvPr>
          <p:cNvSpPr txBox="1"/>
          <p:nvPr/>
        </p:nvSpPr>
        <p:spPr>
          <a:xfrm>
            <a:off x="8449628" y="1652663"/>
            <a:ext cx="3908137" cy="369332"/>
          </a:xfrm>
          <a:prstGeom prst="rect">
            <a:avLst/>
          </a:prstGeom>
          <a:noFill/>
        </p:spPr>
        <p:txBody>
          <a:bodyPr wrap="square" rtlCol="0">
            <a:spAutoFit/>
          </a:bodyPr>
          <a:lstStyle/>
          <a:p>
            <a:pPr algn="l"/>
            <a:r>
              <a:rPr lang="en-US" sz="1800" b="0" i="0" u="none" strike="noStrike" baseline="0" dirty="0">
                <a:solidFill>
                  <a:srgbClr val="232F3E"/>
                </a:solidFill>
                <a:latin typeface="Aptos" panose="020B0004020202020204" pitchFamily="34" charset="0"/>
              </a:rPr>
              <a:t>Well architected</a:t>
            </a:r>
          </a:p>
        </p:txBody>
      </p:sp>
      <p:sp>
        <p:nvSpPr>
          <p:cNvPr id="83" name="TextBox 82">
            <a:extLst>
              <a:ext uri="{FF2B5EF4-FFF2-40B4-BE49-F238E27FC236}">
                <a16:creationId xmlns:a16="http://schemas.microsoft.com/office/drawing/2014/main" id="{E3BDFFE8-C555-3184-3FED-5EE74A273B01}"/>
              </a:ext>
            </a:extLst>
          </p:cNvPr>
          <p:cNvSpPr txBox="1"/>
          <p:nvPr/>
        </p:nvSpPr>
        <p:spPr>
          <a:xfrm>
            <a:off x="8449628" y="2715095"/>
            <a:ext cx="4039881"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Implemented but needs optimization</a:t>
            </a:r>
            <a:endParaRPr lang="en-US" b="1" dirty="0">
              <a:latin typeface="Aptos" panose="020B0004020202020204" pitchFamily="34" charset="0"/>
            </a:endParaRPr>
          </a:p>
        </p:txBody>
      </p:sp>
      <p:sp>
        <p:nvSpPr>
          <p:cNvPr id="84" name="TextBox 83">
            <a:extLst>
              <a:ext uri="{FF2B5EF4-FFF2-40B4-BE49-F238E27FC236}">
                <a16:creationId xmlns:a16="http://schemas.microsoft.com/office/drawing/2014/main" id="{E86180A9-6120-B3E0-D183-95E52F91D918}"/>
              </a:ext>
            </a:extLst>
          </p:cNvPr>
          <p:cNvSpPr txBox="1"/>
          <p:nvPr/>
        </p:nvSpPr>
        <p:spPr>
          <a:xfrm>
            <a:off x="8449628" y="5758095"/>
            <a:ext cx="4111711"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Not addressed yet</a:t>
            </a:r>
            <a:endParaRPr lang="en-US" b="1" dirty="0">
              <a:latin typeface="Aptos" panose="020B0004020202020204" pitchFamily="34" charset="0"/>
            </a:endParaRPr>
          </a:p>
        </p:txBody>
      </p:sp>
      <p:sp>
        <p:nvSpPr>
          <p:cNvPr id="85" name="TextBox 84">
            <a:extLst>
              <a:ext uri="{FF2B5EF4-FFF2-40B4-BE49-F238E27FC236}">
                <a16:creationId xmlns:a16="http://schemas.microsoft.com/office/drawing/2014/main" id="{EF185D7D-AA29-AFE3-53BC-9F9C22924DCC}"/>
              </a:ext>
            </a:extLst>
          </p:cNvPr>
          <p:cNvSpPr txBox="1"/>
          <p:nvPr/>
        </p:nvSpPr>
        <p:spPr>
          <a:xfrm>
            <a:off x="8449628" y="4660067"/>
            <a:ext cx="3551477"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Basic knowledge</a:t>
            </a:r>
            <a:endParaRPr lang="en-US" b="1" dirty="0">
              <a:latin typeface="Aptos" panose="020B0004020202020204" pitchFamily="34" charset="0"/>
            </a:endParaRPr>
          </a:p>
        </p:txBody>
      </p:sp>
      <p:sp>
        <p:nvSpPr>
          <p:cNvPr id="86" name="TextBox 85">
            <a:extLst>
              <a:ext uri="{FF2B5EF4-FFF2-40B4-BE49-F238E27FC236}">
                <a16:creationId xmlns:a16="http://schemas.microsoft.com/office/drawing/2014/main" id="{A9FF183E-246E-8ED4-83EE-9DF1181E5E61}"/>
              </a:ext>
            </a:extLst>
          </p:cNvPr>
          <p:cNvSpPr txBox="1"/>
          <p:nvPr/>
        </p:nvSpPr>
        <p:spPr>
          <a:xfrm>
            <a:off x="8449628" y="3657599"/>
            <a:ext cx="3300725"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Ad-hoc implementation</a:t>
            </a:r>
            <a:endParaRPr lang="en-US" b="1" dirty="0">
              <a:latin typeface="Aptos" panose="020B0004020202020204" pitchFamily="34" charset="0"/>
            </a:endParaRPr>
          </a:p>
        </p:txBody>
      </p:sp>
    </p:spTree>
    <p:extLst>
      <p:ext uri="{BB962C8B-B14F-4D97-AF65-F5344CB8AC3E}">
        <p14:creationId xmlns:p14="http://schemas.microsoft.com/office/powerpoint/2010/main" val="111922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0CBD-6DA2-E2C3-C782-AA5EAF051B6C}"/>
              </a:ext>
            </a:extLst>
          </p:cNvPr>
          <p:cNvSpPr>
            <a:spLocks noGrp="1"/>
          </p:cNvSpPr>
          <p:nvPr>
            <p:ph type="title"/>
          </p:nvPr>
        </p:nvSpPr>
        <p:spPr>
          <a:xfrm>
            <a:off x="715586" y="1036929"/>
            <a:ext cx="4383037" cy="846626"/>
          </a:xfrm>
        </p:spPr>
        <p:txBody>
          <a:bodyPr>
            <a:noAutofit/>
          </a:bodyPr>
          <a:lstStyle/>
          <a:p>
            <a:r>
              <a:rPr lang="en-US" sz="2400" dirty="0" smtClean="0"/>
              <a:t>Eco system </a:t>
            </a:r>
            <a:r>
              <a:rPr lang="en-US" sz="2400" dirty="0" smtClean="0"/>
              <a:t>Framework </a:t>
            </a:r>
            <a:r>
              <a:rPr lang="en-US" sz="2400" dirty="0"/>
              <a:t>Maturity</a:t>
            </a:r>
          </a:p>
        </p:txBody>
      </p:sp>
      <p:sp>
        <p:nvSpPr>
          <p:cNvPr id="3" name="Content Placeholder 2">
            <a:extLst>
              <a:ext uri="{FF2B5EF4-FFF2-40B4-BE49-F238E27FC236}">
                <a16:creationId xmlns:a16="http://schemas.microsoft.com/office/drawing/2014/main" id="{054B71B4-10B9-9DF1-BC8C-BBEC3496EAD2}"/>
              </a:ext>
            </a:extLst>
          </p:cNvPr>
          <p:cNvSpPr>
            <a:spLocks noGrp="1"/>
          </p:cNvSpPr>
          <p:nvPr>
            <p:ph idx="1"/>
          </p:nvPr>
        </p:nvSpPr>
        <p:spPr>
          <a:xfrm>
            <a:off x="901558" y="2059313"/>
            <a:ext cx="4697384" cy="4402228"/>
          </a:xfrm>
        </p:spPr>
        <p:txBody>
          <a:bodyPr>
            <a:normAutofit fontScale="92500" lnSpcReduction="20000"/>
          </a:bodyPr>
          <a:lstStyle/>
          <a:p>
            <a:r>
              <a:rPr lang="en-US" sz="2000" b="1" dirty="0"/>
              <a:t>Architecture</a:t>
            </a:r>
          </a:p>
          <a:p>
            <a:endParaRPr lang="en-US" sz="2000" b="1" dirty="0"/>
          </a:p>
          <a:p>
            <a:r>
              <a:rPr lang="en-US" sz="2000" b="1" dirty="0"/>
              <a:t>Security</a:t>
            </a:r>
          </a:p>
          <a:p>
            <a:endParaRPr lang="en-US" sz="2000" b="1" dirty="0"/>
          </a:p>
          <a:p>
            <a:pPr rtl="0"/>
            <a:r>
              <a:rPr lang="en-US" sz="2000" b="1" dirty="0"/>
              <a:t>FinOps</a:t>
            </a:r>
          </a:p>
          <a:p>
            <a:pPr rtl="0"/>
            <a:endParaRPr lang="en-US" sz="2000" b="1" dirty="0"/>
          </a:p>
          <a:p>
            <a:pPr rtl="0"/>
            <a:r>
              <a:rPr lang="en-US" sz="2000" b="1" dirty="0"/>
              <a:t>Governance</a:t>
            </a:r>
          </a:p>
          <a:p>
            <a:pPr rtl="0"/>
            <a:endParaRPr lang="en-US" sz="2000" b="1" dirty="0"/>
          </a:p>
          <a:p>
            <a:pPr rtl="0"/>
            <a:r>
              <a:rPr lang="en-US" sz="2000" b="1" dirty="0"/>
              <a:t>Operations</a:t>
            </a:r>
          </a:p>
          <a:p>
            <a:pPr rtl="0"/>
            <a:endParaRPr lang="en-US" sz="2000" b="1" dirty="0"/>
          </a:p>
          <a:p>
            <a:pPr rtl="0"/>
            <a:r>
              <a:rPr lang="en-US" sz="2000" b="1" dirty="0"/>
              <a:t>Monitoring</a:t>
            </a:r>
          </a:p>
          <a:p>
            <a:pPr rtl="0"/>
            <a:endParaRPr lang="en-US" sz="2000" b="1" dirty="0"/>
          </a:p>
          <a:p>
            <a:pPr rtl="0"/>
            <a:r>
              <a:rPr lang="en-US" sz="2000" b="1" dirty="0"/>
              <a:t>Backup &amp; DR</a:t>
            </a:r>
          </a:p>
          <a:p>
            <a:endParaRPr lang="en-US" sz="2000" b="1" dirty="0"/>
          </a:p>
          <a:p>
            <a:endParaRPr lang="en-US" sz="2000" b="1" dirty="0"/>
          </a:p>
        </p:txBody>
      </p:sp>
      <p:grpSp>
        <p:nvGrpSpPr>
          <p:cNvPr id="52" name="Group 51">
            <a:extLst>
              <a:ext uri="{FF2B5EF4-FFF2-40B4-BE49-F238E27FC236}">
                <a16:creationId xmlns:a16="http://schemas.microsoft.com/office/drawing/2014/main" id="{02E9B0DE-EBA2-4232-384D-67287C05FB9B}"/>
              </a:ext>
            </a:extLst>
          </p:cNvPr>
          <p:cNvGrpSpPr/>
          <p:nvPr/>
        </p:nvGrpSpPr>
        <p:grpSpPr>
          <a:xfrm>
            <a:off x="2711733" y="3308534"/>
            <a:ext cx="2323072" cy="374754"/>
            <a:chOff x="8547094" y="2207301"/>
            <a:chExt cx="2323072" cy="374754"/>
          </a:xfrm>
        </p:grpSpPr>
        <p:sp>
          <p:nvSpPr>
            <p:cNvPr id="53" name="Rectangle 52">
              <a:extLst>
                <a:ext uri="{FF2B5EF4-FFF2-40B4-BE49-F238E27FC236}">
                  <a16:creationId xmlns:a16="http://schemas.microsoft.com/office/drawing/2014/main" id="{6ED37E67-D231-CDC8-2D65-4D04D21F6211}"/>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a:extLst>
                <a:ext uri="{FF2B5EF4-FFF2-40B4-BE49-F238E27FC236}">
                  <a16:creationId xmlns:a16="http://schemas.microsoft.com/office/drawing/2014/main" id="{915A7934-DBE5-5BC3-D240-E3143F623398}"/>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a:extLst>
                <a:ext uri="{FF2B5EF4-FFF2-40B4-BE49-F238E27FC236}">
                  <a16:creationId xmlns:a16="http://schemas.microsoft.com/office/drawing/2014/main" id="{7018ECFC-7C07-BF69-555A-BDFBD3DB39E3}"/>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BD5917B6-273A-0090-3257-5173519CCC46}"/>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2.2</a:t>
              </a:r>
              <a:endParaRPr lang="en-US" dirty="0">
                <a:solidFill>
                  <a:schemeClr val="tx1"/>
                </a:solidFill>
              </a:endParaRPr>
            </a:p>
          </p:txBody>
        </p:sp>
        <p:sp>
          <p:nvSpPr>
            <p:cNvPr id="57" name="Rectangle 56">
              <a:extLst>
                <a:ext uri="{FF2B5EF4-FFF2-40B4-BE49-F238E27FC236}">
                  <a16:creationId xmlns:a16="http://schemas.microsoft.com/office/drawing/2014/main" id="{B83781BF-C3A7-AD3C-82B1-7AAAF931C2D9}"/>
                </a:ext>
              </a:extLst>
            </p:cNvPr>
            <p:cNvSpPr/>
            <p:nvPr/>
          </p:nvSpPr>
          <p:spPr>
            <a:xfrm>
              <a:off x="8829411" y="2207301"/>
              <a:ext cx="564632"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8" name="Group 57">
            <a:extLst>
              <a:ext uri="{FF2B5EF4-FFF2-40B4-BE49-F238E27FC236}">
                <a16:creationId xmlns:a16="http://schemas.microsoft.com/office/drawing/2014/main" id="{B217BA1D-658B-D123-1A39-BB9E4ABE3702}"/>
              </a:ext>
            </a:extLst>
          </p:cNvPr>
          <p:cNvGrpSpPr/>
          <p:nvPr/>
        </p:nvGrpSpPr>
        <p:grpSpPr>
          <a:xfrm>
            <a:off x="2711733" y="2701720"/>
            <a:ext cx="2323072" cy="374754"/>
            <a:chOff x="8547094" y="2207301"/>
            <a:chExt cx="2323072" cy="374754"/>
          </a:xfrm>
        </p:grpSpPr>
        <p:sp>
          <p:nvSpPr>
            <p:cNvPr id="59" name="Rectangle 58">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F5934C73-EA64-D0C9-5016-DFEECA8A1B9B}"/>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a:t>
              </a:r>
              <a:endParaRPr lang="en-US" dirty="0">
                <a:solidFill>
                  <a:schemeClr val="tx1"/>
                </a:solidFill>
              </a:endParaRPr>
            </a:p>
          </p:txBody>
        </p:sp>
      </p:grpSp>
      <p:grpSp>
        <p:nvGrpSpPr>
          <p:cNvPr id="76" name="Group 75">
            <a:extLst>
              <a:ext uri="{FF2B5EF4-FFF2-40B4-BE49-F238E27FC236}">
                <a16:creationId xmlns:a16="http://schemas.microsoft.com/office/drawing/2014/main" id="{90A538A1-DA29-97DC-322B-1CEFF33122E0}"/>
              </a:ext>
            </a:extLst>
          </p:cNvPr>
          <p:cNvGrpSpPr/>
          <p:nvPr/>
        </p:nvGrpSpPr>
        <p:grpSpPr>
          <a:xfrm>
            <a:off x="2711733" y="4638245"/>
            <a:ext cx="2323072" cy="374754"/>
            <a:chOff x="8547094" y="2207301"/>
            <a:chExt cx="2323072" cy="374754"/>
          </a:xfrm>
        </p:grpSpPr>
        <p:sp>
          <p:nvSpPr>
            <p:cNvPr id="77" name="Rectangle 76">
              <a:extLst>
                <a:ext uri="{FF2B5EF4-FFF2-40B4-BE49-F238E27FC236}">
                  <a16:creationId xmlns:a16="http://schemas.microsoft.com/office/drawing/2014/main" id="{B1CCDB6D-0564-8F91-FF0E-AA634AF2727B}"/>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a:extLst>
                <a:ext uri="{FF2B5EF4-FFF2-40B4-BE49-F238E27FC236}">
                  <a16:creationId xmlns:a16="http://schemas.microsoft.com/office/drawing/2014/main" id="{D9A2CBC0-DF5D-CD98-4327-2E5E16A756AE}"/>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a:extLst>
                <a:ext uri="{FF2B5EF4-FFF2-40B4-BE49-F238E27FC236}">
                  <a16:creationId xmlns:a16="http://schemas.microsoft.com/office/drawing/2014/main" id="{2FEDE9AB-8177-CEF5-F118-69EC0A2236AE}"/>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a:extLst>
                <a:ext uri="{FF2B5EF4-FFF2-40B4-BE49-F238E27FC236}">
                  <a16:creationId xmlns:a16="http://schemas.microsoft.com/office/drawing/2014/main" id="{E319A3A6-8239-5D0F-B3C1-653CDCCCF122}"/>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a:extLst>
                <a:ext uri="{FF2B5EF4-FFF2-40B4-BE49-F238E27FC236}">
                  <a16:creationId xmlns:a16="http://schemas.microsoft.com/office/drawing/2014/main" id="{5FD5DE24-E0B9-5490-D4BF-F0AC954FD762}"/>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2.7</a:t>
              </a:r>
              <a:endParaRPr lang="en-US" dirty="0">
                <a:solidFill>
                  <a:schemeClr val="tx1"/>
                </a:solidFill>
              </a:endParaRPr>
            </a:p>
          </p:txBody>
        </p:sp>
      </p:grpSp>
      <p:sp>
        <p:nvSpPr>
          <p:cNvPr id="64" name="Title 1">
            <a:extLst>
              <a:ext uri="{FF2B5EF4-FFF2-40B4-BE49-F238E27FC236}">
                <a16:creationId xmlns:a16="http://schemas.microsoft.com/office/drawing/2014/main" id="{35650CBD-6DA2-E2C3-C782-AA5EAF051B6C}"/>
              </a:ext>
            </a:extLst>
          </p:cNvPr>
          <p:cNvSpPr txBox="1">
            <a:spLocks/>
          </p:cNvSpPr>
          <p:nvPr/>
        </p:nvSpPr>
        <p:spPr>
          <a:xfrm>
            <a:off x="594589" y="28135"/>
            <a:ext cx="11002823" cy="8466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Maturity for </a:t>
            </a:r>
            <a:r>
              <a:rPr lang="en-US" sz="2800" dirty="0" smtClean="0"/>
              <a:t>Cloud </a:t>
            </a:r>
            <a:r>
              <a:rPr lang="en-US" sz="2800" dirty="0"/>
              <a:t>Ecosystem and Applications in Scope</a:t>
            </a:r>
          </a:p>
        </p:txBody>
      </p:sp>
      <p:sp>
        <p:nvSpPr>
          <p:cNvPr id="65" name="Title 1">
            <a:extLst>
              <a:ext uri="{FF2B5EF4-FFF2-40B4-BE49-F238E27FC236}">
                <a16:creationId xmlns:a16="http://schemas.microsoft.com/office/drawing/2014/main" id="{35650CBD-6DA2-E2C3-C782-AA5EAF051B6C}"/>
              </a:ext>
            </a:extLst>
          </p:cNvPr>
          <p:cNvSpPr txBox="1">
            <a:spLocks/>
          </p:cNvSpPr>
          <p:nvPr/>
        </p:nvSpPr>
        <p:spPr>
          <a:xfrm>
            <a:off x="6785088" y="1036929"/>
            <a:ext cx="4691326" cy="846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Application Maturity - Cloud Adoption</a:t>
            </a:r>
          </a:p>
        </p:txBody>
      </p:sp>
      <p:sp>
        <p:nvSpPr>
          <p:cNvPr id="66" name="Content Placeholder 2">
            <a:extLst>
              <a:ext uri="{FF2B5EF4-FFF2-40B4-BE49-F238E27FC236}">
                <a16:creationId xmlns:a16="http://schemas.microsoft.com/office/drawing/2014/main" id="{054B71B4-10B9-9DF1-BC8C-BBEC3496EAD2}"/>
              </a:ext>
            </a:extLst>
          </p:cNvPr>
          <p:cNvSpPr txBox="1">
            <a:spLocks/>
          </p:cNvSpPr>
          <p:nvPr/>
        </p:nvSpPr>
        <p:spPr>
          <a:xfrm>
            <a:off x="6808780" y="2059313"/>
            <a:ext cx="4697384" cy="2873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t>General</a:t>
            </a:r>
            <a:endParaRPr lang="en-US" sz="2000" b="1" dirty="0"/>
          </a:p>
          <a:p>
            <a:endParaRPr lang="en-US" sz="2000" b="1" dirty="0"/>
          </a:p>
          <a:p>
            <a:r>
              <a:rPr lang="en-US" sz="2000" b="1" dirty="0" smtClean="0"/>
              <a:t>Security</a:t>
            </a:r>
            <a:endParaRPr lang="en-US" sz="2000" b="1" dirty="0"/>
          </a:p>
          <a:p>
            <a:pPr marL="0" indent="0">
              <a:buNone/>
            </a:pPr>
            <a:endParaRPr lang="en-US" sz="2000" b="1" dirty="0"/>
          </a:p>
          <a:p>
            <a:endParaRPr lang="en-US" sz="2000" b="1" dirty="0"/>
          </a:p>
        </p:txBody>
      </p:sp>
      <p:grpSp>
        <p:nvGrpSpPr>
          <p:cNvPr id="85" name="Group 84">
            <a:extLst>
              <a:ext uri="{FF2B5EF4-FFF2-40B4-BE49-F238E27FC236}">
                <a16:creationId xmlns:a16="http://schemas.microsoft.com/office/drawing/2014/main" id="{B217BA1D-658B-D123-1A39-BB9E4ABE3702}"/>
              </a:ext>
            </a:extLst>
          </p:cNvPr>
          <p:cNvGrpSpPr/>
          <p:nvPr/>
        </p:nvGrpSpPr>
        <p:grpSpPr>
          <a:xfrm>
            <a:off x="2711733" y="2039119"/>
            <a:ext cx="2323072" cy="374754"/>
            <a:chOff x="8547094" y="2207301"/>
            <a:chExt cx="2323072" cy="374754"/>
          </a:xfrm>
        </p:grpSpPr>
        <p:sp>
          <p:nvSpPr>
            <p:cNvPr id="86" name="Rectangle 85">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7" name="Rectangle 86">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a:extLst>
                <a:ext uri="{FF2B5EF4-FFF2-40B4-BE49-F238E27FC236}">
                  <a16:creationId xmlns:a16="http://schemas.microsoft.com/office/drawing/2014/main" id="{F5934C73-EA64-D0C9-5016-DFEECA8A1B9B}"/>
                </a:ext>
              </a:extLst>
            </p:cNvPr>
            <p:cNvSpPr/>
            <p:nvPr/>
          </p:nvSpPr>
          <p:spPr>
            <a:xfrm>
              <a:off x="8829410" y="2207301"/>
              <a:ext cx="911491"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grpSp>
      <p:grpSp>
        <p:nvGrpSpPr>
          <p:cNvPr id="91" name="Group 90">
            <a:extLst>
              <a:ext uri="{FF2B5EF4-FFF2-40B4-BE49-F238E27FC236}">
                <a16:creationId xmlns:a16="http://schemas.microsoft.com/office/drawing/2014/main" id="{B217BA1D-658B-D123-1A39-BB9E4ABE3702}"/>
              </a:ext>
            </a:extLst>
          </p:cNvPr>
          <p:cNvGrpSpPr/>
          <p:nvPr/>
        </p:nvGrpSpPr>
        <p:grpSpPr>
          <a:xfrm>
            <a:off x="2711733" y="5289176"/>
            <a:ext cx="2323072" cy="374754"/>
            <a:chOff x="8547094" y="2207301"/>
            <a:chExt cx="2323072" cy="374754"/>
          </a:xfrm>
        </p:grpSpPr>
        <p:sp>
          <p:nvSpPr>
            <p:cNvPr id="92" name="Rectangle 91">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3.3</a:t>
              </a:r>
              <a:endParaRPr lang="en-US" dirty="0">
                <a:solidFill>
                  <a:schemeClr val="tx1"/>
                </a:solidFill>
              </a:endParaRPr>
            </a:p>
          </p:txBody>
        </p:sp>
        <p:sp>
          <p:nvSpPr>
            <p:cNvPr id="94" name="Rectangle 93">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a:extLst>
                <a:ext uri="{FF2B5EF4-FFF2-40B4-BE49-F238E27FC236}">
                  <a16:creationId xmlns:a16="http://schemas.microsoft.com/office/drawing/2014/main" id="{1427845A-C50E-2EE1-150A-EEFFF9757EAA}"/>
                </a:ext>
              </a:extLst>
            </p:cNvPr>
            <p:cNvSpPr/>
            <p:nvPr/>
          </p:nvSpPr>
          <p:spPr>
            <a:xfrm>
              <a:off x="9111726" y="2207301"/>
              <a:ext cx="629175"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6" name="Rectangle 95">
              <a:extLst>
                <a:ext uri="{FF2B5EF4-FFF2-40B4-BE49-F238E27FC236}">
                  <a16:creationId xmlns:a16="http://schemas.microsoft.com/office/drawing/2014/main" id="{F5934C73-EA64-D0C9-5016-DFEECA8A1B9B}"/>
                </a:ext>
              </a:extLst>
            </p:cNvPr>
            <p:cNvSpPr/>
            <p:nvPr/>
          </p:nvSpPr>
          <p:spPr>
            <a:xfrm>
              <a:off x="8829411" y="2207301"/>
              <a:ext cx="564631"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97" name="Group 96">
            <a:extLst>
              <a:ext uri="{FF2B5EF4-FFF2-40B4-BE49-F238E27FC236}">
                <a16:creationId xmlns:a16="http://schemas.microsoft.com/office/drawing/2014/main" id="{B217BA1D-658B-D123-1A39-BB9E4ABE3702}"/>
              </a:ext>
            </a:extLst>
          </p:cNvPr>
          <p:cNvGrpSpPr/>
          <p:nvPr/>
        </p:nvGrpSpPr>
        <p:grpSpPr>
          <a:xfrm>
            <a:off x="9104238" y="2005870"/>
            <a:ext cx="2323072" cy="374754"/>
            <a:chOff x="8547094" y="2207301"/>
            <a:chExt cx="2323072" cy="374754"/>
          </a:xfrm>
        </p:grpSpPr>
        <p:sp>
          <p:nvSpPr>
            <p:cNvPr id="98" name="Rectangle 97">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2.8</a:t>
              </a:r>
              <a:endParaRPr lang="en-US" dirty="0">
                <a:solidFill>
                  <a:schemeClr val="tx1"/>
                </a:solidFill>
              </a:endParaRPr>
            </a:p>
          </p:txBody>
        </p:sp>
        <p:sp>
          <p:nvSpPr>
            <p:cNvPr id="102" name="Rectangle 101">
              <a:extLst>
                <a:ext uri="{FF2B5EF4-FFF2-40B4-BE49-F238E27FC236}">
                  <a16:creationId xmlns:a16="http://schemas.microsoft.com/office/drawing/2014/main" id="{F5934C73-EA64-D0C9-5016-DFEECA8A1B9B}"/>
                </a:ext>
              </a:extLst>
            </p:cNvPr>
            <p:cNvSpPr/>
            <p:nvPr/>
          </p:nvSpPr>
          <p:spPr>
            <a:xfrm>
              <a:off x="8829412" y="2207301"/>
              <a:ext cx="281820"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3" name="Group 102">
            <a:extLst>
              <a:ext uri="{FF2B5EF4-FFF2-40B4-BE49-F238E27FC236}">
                <a16:creationId xmlns:a16="http://schemas.microsoft.com/office/drawing/2014/main" id="{B217BA1D-658B-D123-1A39-BB9E4ABE3702}"/>
              </a:ext>
            </a:extLst>
          </p:cNvPr>
          <p:cNvGrpSpPr/>
          <p:nvPr/>
        </p:nvGrpSpPr>
        <p:grpSpPr>
          <a:xfrm>
            <a:off x="9104238" y="2864425"/>
            <a:ext cx="2323072" cy="374754"/>
            <a:chOff x="8547094" y="2207301"/>
            <a:chExt cx="2323072" cy="374754"/>
          </a:xfrm>
        </p:grpSpPr>
        <p:sp>
          <p:nvSpPr>
            <p:cNvPr id="104" name="Rectangle 103">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Rectangle 105">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Rectangle 106">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a:extLst>
                <a:ext uri="{FF2B5EF4-FFF2-40B4-BE49-F238E27FC236}">
                  <a16:creationId xmlns:a16="http://schemas.microsoft.com/office/drawing/2014/main" id="{F5934C73-EA64-D0C9-5016-DFEECA8A1B9B}"/>
                </a:ext>
              </a:extLst>
            </p:cNvPr>
            <p:cNvSpPr/>
            <p:nvPr/>
          </p:nvSpPr>
          <p:spPr>
            <a:xfrm>
              <a:off x="8829410" y="2207301"/>
              <a:ext cx="84694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a:t>
              </a:r>
              <a:endParaRPr lang="en-US" dirty="0">
                <a:solidFill>
                  <a:schemeClr val="tx1"/>
                </a:solidFill>
              </a:endParaRPr>
            </a:p>
          </p:txBody>
        </p:sp>
      </p:grpSp>
      <p:grpSp>
        <p:nvGrpSpPr>
          <p:cNvPr id="4" name="Group 3">
            <a:extLst>
              <a:ext uri="{FF2B5EF4-FFF2-40B4-BE49-F238E27FC236}">
                <a16:creationId xmlns:a16="http://schemas.microsoft.com/office/drawing/2014/main" id="{14655233-3321-B3CB-7872-A8469D25734E}"/>
              </a:ext>
            </a:extLst>
          </p:cNvPr>
          <p:cNvGrpSpPr/>
          <p:nvPr/>
        </p:nvGrpSpPr>
        <p:grpSpPr>
          <a:xfrm>
            <a:off x="2711733" y="3954391"/>
            <a:ext cx="2323072" cy="374754"/>
            <a:chOff x="8547094" y="2207301"/>
            <a:chExt cx="2323072" cy="374754"/>
          </a:xfrm>
        </p:grpSpPr>
        <p:sp>
          <p:nvSpPr>
            <p:cNvPr id="5" name="Rectangle 4">
              <a:extLst>
                <a:ext uri="{FF2B5EF4-FFF2-40B4-BE49-F238E27FC236}">
                  <a16:creationId xmlns:a16="http://schemas.microsoft.com/office/drawing/2014/main" id="{EA23C5D7-8551-3219-18C6-BB2F08C95090}"/>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A876DC82-A09B-AC78-C99B-0BE8314DE6E0}"/>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4B2135C9-5805-F3DC-E42B-3AB4274F882B}"/>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8A550C70-35C0-B899-F7D8-3EADB641D025}"/>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EA7D17F-4BC8-8EF5-D495-0773E5EFB482}"/>
                </a:ext>
              </a:extLst>
            </p:cNvPr>
            <p:cNvSpPr/>
            <p:nvPr/>
          </p:nvSpPr>
          <p:spPr>
            <a:xfrm>
              <a:off x="8829410" y="2207301"/>
              <a:ext cx="84694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grpSp>
      <p:grpSp>
        <p:nvGrpSpPr>
          <p:cNvPr id="16" name="Group 15">
            <a:extLst>
              <a:ext uri="{FF2B5EF4-FFF2-40B4-BE49-F238E27FC236}">
                <a16:creationId xmlns:a16="http://schemas.microsoft.com/office/drawing/2014/main" id="{BCFDF474-25C0-E52E-F212-4F9E9FA22BCF}"/>
              </a:ext>
            </a:extLst>
          </p:cNvPr>
          <p:cNvGrpSpPr/>
          <p:nvPr/>
        </p:nvGrpSpPr>
        <p:grpSpPr>
          <a:xfrm>
            <a:off x="2711733" y="5925117"/>
            <a:ext cx="2323072" cy="374754"/>
            <a:chOff x="8547094" y="2207301"/>
            <a:chExt cx="2323072" cy="374754"/>
          </a:xfrm>
        </p:grpSpPr>
        <p:sp>
          <p:nvSpPr>
            <p:cNvPr id="17" name="Rectangle 16">
              <a:extLst>
                <a:ext uri="{FF2B5EF4-FFF2-40B4-BE49-F238E27FC236}">
                  <a16:creationId xmlns:a16="http://schemas.microsoft.com/office/drawing/2014/main" id="{DF58C088-BF4D-56FC-D7B4-8CA6DE5740E9}"/>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2FCF00B7-D105-CD41-2E8D-BA1E4342326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B7A67F68-4C01-3874-A28E-CF2C6E2719BC}"/>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1F77B6BD-798A-7467-02DE-457D6022FA77}"/>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3C7C72E7-3D8A-4330-EB43-02570FEBC7E1}"/>
                </a:ext>
              </a:extLst>
            </p:cNvPr>
            <p:cNvSpPr/>
            <p:nvPr/>
          </p:nvSpPr>
          <p:spPr>
            <a:xfrm>
              <a:off x="8829411" y="2207301"/>
              <a:ext cx="1057446"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grpSp>
    </p:spTree>
    <p:extLst>
      <p:ext uri="{BB962C8B-B14F-4D97-AF65-F5344CB8AC3E}">
        <p14:creationId xmlns:p14="http://schemas.microsoft.com/office/powerpoint/2010/main" val="364367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6981" y="60075"/>
            <a:ext cx="9245176" cy="1097019"/>
          </a:xfrm>
        </p:spPr>
        <p:txBody>
          <a:bodyPr>
            <a:normAutofit/>
          </a:bodyPr>
          <a:lstStyle/>
          <a:p>
            <a:r>
              <a:rPr lang="en-US" sz="4000" dirty="0" smtClean="0"/>
              <a:t>Architecture</a:t>
            </a:r>
            <a:endParaRPr lang="en-US" sz="4000" dirty="0"/>
          </a:p>
        </p:txBody>
      </p:sp>
      <p:graphicFrame>
        <p:nvGraphicFramePr>
          <p:cNvPr id="12" name="Table 11"/>
          <p:cNvGraphicFramePr>
            <a:graphicFrameLocks noGrp="1"/>
          </p:cNvGraphicFramePr>
          <p:nvPr>
            <p:extLst>
              <p:ext uri="{D42A27DB-BD31-4B8C-83A1-F6EECF244321}">
                <p14:modId xmlns:p14="http://schemas.microsoft.com/office/powerpoint/2010/main" val="2040706870"/>
              </p:ext>
            </p:extLst>
          </p:nvPr>
        </p:nvGraphicFramePr>
        <p:xfrm>
          <a:off x="216981" y="1463040"/>
          <a:ext cx="11704320" cy="1112520"/>
        </p:xfrm>
        <a:graphic>
          <a:graphicData uri="http://schemas.openxmlformats.org/drawingml/2006/table">
            <a:tbl>
              <a:tblPr firstRow="1" bandRow="1">
                <a:tableStyleId>{5C22544A-7EE6-4342-B048-85BDC9FD1C3A}</a:tableStyleId>
              </a:tblPr>
              <a:tblGrid>
                <a:gridCol w="477891">
                  <a:extLst>
                    <a:ext uri="{9D8B030D-6E8A-4147-A177-3AD203B41FA5}">
                      <a16:colId xmlns:a16="http://schemas.microsoft.com/office/drawing/2014/main" val="861676359"/>
                    </a:ext>
                  </a:extLst>
                </a:gridCol>
                <a:gridCol w="9342790">
                  <a:extLst>
                    <a:ext uri="{9D8B030D-6E8A-4147-A177-3AD203B41FA5}">
                      <a16:colId xmlns:a16="http://schemas.microsoft.com/office/drawing/2014/main" val="55288675"/>
                    </a:ext>
                  </a:extLst>
                </a:gridCol>
                <a:gridCol w="1883639">
                  <a:extLst>
                    <a:ext uri="{9D8B030D-6E8A-4147-A177-3AD203B41FA5}">
                      <a16:colId xmlns:a16="http://schemas.microsoft.com/office/drawing/2014/main" val="729967515"/>
                    </a:ext>
                  </a:extLst>
                </a:gridCol>
              </a:tblGrid>
              <a:tr h="370840">
                <a:tc>
                  <a:txBody>
                    <a:bodyPr/>
                    <a:lstStyle/>
                    <a:p>
                      <a:pPr algn="ctr"/>
                      <a:r>
                        <a:rPr lang="en-IN" dirty="0"/>
                        <a:t>#</a:t>
                      </a:r>
                    </a:p>
                  </a:txBody>
                  <a:tcPr/>
                </a:tc>
                <a:tc>
                  <a:txBody>
                    <a:bodyPr/>
                    <a:lstStyle/>
                    <a:p>
                      <a:pPr algn="ctr"/>
                      <a:r>
                        <a:rPr lang="en-IN" dirty="0"/>
                        <a:t>Strength</a:t>
                      </a:r>
                    </a:p>
                  </a:txBody>
                  <a:tcPr/>
                </a:tc>
                <a:tc>
                  <a:txBody>
                    <a:bodyPr/>
                    <a:lstStyle/>
                    <a:p>
                      <a:pPr algn="ctr"/>
                      <a:r>
                        <a:rPr lang="en-IN" dirty="0"/>
                        <a:t>Maturity</a:t>
                      </a:r>
                    </a:p>
                  </a:txBody>
                  <a:tcPr/>
                </a:tc>
                <a:extLst>
                  <a:ext uri="{0D108BD9-81ED-4DB2-BD59-A6C34878D82A}">
                    <a16:rowId xmlns:a16="http://schemas.microsoft.com/office/drawing/2014/main" val="1740354931"/>
                  </a:ext>
                </a:extLst>
              </a:tr>
              <a:tr h="37084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Hub and Spoke design has been partially adopted</a:t>
                      </a:r>
                      <a:endParaRPr lang="en-IN" dirty="0"/>
                    </a:p>
                  </a:txBody>
                  <a:tcPr/>
                </a:tc>
                <a:tc>
                  <a:txBody>
                    <a:bodyPr/>
                    <a:lstStyle/>
                    <a:p>
                      <a:pPr algn="ctr"/>
                      <a:r>
                        <a:rPr lang="en-IN" dirty="0"/>
                        <a:t>3</a:t>
                      </a:r>
                    </a:p>
                  </a:txBody>
                  <a:tcPr/>
                </a:tc>
                <a:extLst>
                  <a:ext uri="{0D108BD9-81ED-4DB2-BD59-A6C34878D82A}">
                    <a16:rowId xmlns:a16="http://schemas.microsoft.com/office/drawing/2014/main" val="2830198823"/>
                  </a:ext>
                </a:extLst>
              </a:tr>
              <a:tr h="37084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IaC has been mandated for any new workload provisioning</a:t>
                      </a:r>
                      <a:endParaRPr lang="en-IN" dirty="0"/>
                    </a:p>
                  </a:txBody>
                  <a:tcPr/>
                </a:tc>
                <a:tc>
                  <a:txBody>
                    <a:bodyPr/>
                    <a:lstStyle/>
                    <a:p>
                      <a:pPr algn="ctr"/>
                      <a:r>
                        <a:rPr lang="en-IN" dirty="0"/>
                        <a:t>4</a:t>
                      </a:r>
                    </a:p>
                  </a:txBody>
                  <a:tcPr/>
                </a:tc>
                <a:extLst>
                  <a:ext uri="{0D108BD9-81ED-4DB2-BD59-A6C34878D82A}">
                    <a16:rowId xmlns:a16="http://schemas.microsoft.com/office/drawing/2014/main" val="86601538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90110777"/>
              </p:ext>
            </p:extLst>
          </p:nvPr>
        </p:nvGraphicFramePr>
        <p:xfrm>
          <a:off x="216981" y="2827210"/>
          <a:ext cx="11704320" cy="2808218"/>
        </p:xfrm>
        <a:graphic>
          <a:graphicData uri="http://schemas.openxmlformats.org/drawingml/2006/table">
            <a:tbl>
              <a:tblPr firstRow="1" bandRow="1">
                <a:tableStyleId>{5C22544A-7EE6-4342-B048-85BDC9FD1C3A}</a:tableStyleId>
              </a:tblPr>
              <a:tblGrid>
                <a:gridCol w="492126">
                  <a:extLst>
                    <a:ext uri="{9D8B030D-6E8A-4147-A177-3AD203B41FA5}">
                      <a16:colId xmlns:a16="http://schemas.microsoft.com/office/drawing/2014/main" val="407613640"/>
                    </a:ext>
                  </a:extLst>
                </a:gridCol>
                <a:gridCol w="9364283">
                  <a:extLst>
                    <a:ext uri="{9D8B030D-6E8A-4147-A177-3AD203B41FA5}">
                      <a16:colId xmlns:a16="http://schemas.microsoft.com/office/drawing/2014/main" val="2602353581"/>
                    </a:ext>
                  </a:extLst>
                </a:gridCol>
                <a:gridCol w="1847911">
                  <a:extLst>
                    <a:ext uri="{9D8B030D-6E8A-4147-A177-3AD203B41FA5}">
                      <a16:colId xmlns:a16="http://schemas.microsoft.com/office/drawing/2014/main" val="1371010252"/>
                    </a:ext>
                  </a:extLst>
                </a:gridCol>
              </a:tblGrid>
              <a:tr h="312228">
                <a:tc>
                  <a:txBody>
                    <a:bodyPr/>
                    <a:lstStyle/>
                    <a:p>
                      <a:pPr algn="ctr"/>
                      <a:r>
                        <a:rPr lang="en-IN" dirty="0"/>
                        <a:t>#</a:t>
                      </a:r>
                    </a:p>
                  </a:txBody>
                  <a:tcPr/>
                </a:tc>
                <a:tc>
                  <a:txBody>
                    <a:bodyPr/>
                    <a:lstStyle/>
                    <a:p>
                      <a:pPr algn="ctr"/>
                      <a:r>
                        <a:rPr lang="en-IN" dirty="0"/>
                        <a:t>Weakness</a:t>
                      </a:r>
                    </a:p>
                  </a:txBody>
                  <a:tcPr/>
                </a:tc>
                <a:tc>
                  <a:txBody>
                    <a:bodyPr/>
                    <a:lstStyle/>
                    <a:p>
                      <a:pPr algn="ctr"/>
                      <a:r>
                        <a:rPr lang="en-IN" dirty="0"/>
                        <a:t>Maturity</a:t>
                      </a:r>
                    </a:p>
                  </a:txBody>
                  <a:tcPr/>
                </a:tc>
                <a:extLst>
                  <a:ext uri="{0D108BD9-81ED-4DB2-BD59-A6C34878D82A}">
                    <a16:rowId xmlns:a16="http://schemas.microsoft.com/office/drawing/2014/main" val="1173422751"/>
                  </a:ext>
                </a:extLst>
              </a:tr>
              <a:tr h="33043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Landing zone architecture and policies have not been defined</a:t>
                      </a:r>
                    </a:p>
                  </a:txBody>
                  <a:tcPr/>
                </a:tc>
                <a:tc>
                  <a:txBody>
                    <a:bodyPr/>
                    <a:lstStyle/>
                    <a:p>
                      <a:pPr algn="ctr"/>
                      <a:r>
                        <a:rPr lang="en-IN" dirty="0"/>
                        <a:t>2</a:t>
                      </a:r>
                    </a:p>
                  </a:txBody>
                  <a:tcPr/>
                </a:tc>
                <a:extLst>
                  <a:ext uri="{0D108BD9-81ED-4DB2-BD59-A6C34878D82A}">
                    <a16:rowId xmlns:a16="http://schemas.microsoft.com/office/drawing/2014/main" val="342352367"/>
                  </a:ext>
                </a:extLst>
              </a:tr>
              <a:tr h="312228">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Network standards not defined</a:t>
                      </a:r>
                    </a:p>
                  </a:txBody>
                  <a:tcPr/>
                </a:tc>
                <a:tc>
                  <a:txBody>
                    <a:bodyPr/>
                    <a:lstStyle/>
                    <a:p>
                      <a:pPr algn="ctr"/>
                      <a:r>
                        <a:rPr lang="en-IN" dirty="0"/>
                        <a:t>1</a:t>
                      </a:r>
                    </a:p>
                  </a:txBody>
                  <a:tcPr/>
                </a:tc>
                <a:extLst>
                  <a:ext uri="{0D108BD9-81ED-4DB2-BD59-A6C34878D82A}">
                    <a16:rowId xmlns:a16="http://schemas.microsoft.com/office/drawing/2014/main" val="1753667495"/>
                  </a:ext>
                </a:extLst>
              </a:tr>
              <a:tr h="312228">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Guardrails are not defined</a:t>
                      </a:r>
                    </a:p>
                  </a:txBody>
                  <a:tcPr/>
                </a:tc>
                <a:tc>
                  <a:txBody>
                    <a:bodyPr/>
                    <a:lstStyle/>
                    <a:p>
                      <a:pPr algn="ctr"/>
                      <a:r>
                        <a:rPr lang="en-IN" dirty="0"/>
                        <a:t>1</a:t>
                      </a:r>
                    </a:p>
                  </a:txBody>
                  <a:tcPr/>
                </a:tc>
                <a:extLst>
                  <a:ext uri="{0D108BD9-81ED-4DB2-BD59-A6C34878D82A}">
                    <a16:rowId xmlns:a16="http://schemas.microsoft.com/office/drawing/2014/main" val="1264244271"/>
                  </a:ext>
                </a:extLst>
              </a:tr>
              <a:tr h="312228">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Backup DR is not part of set up</a:t>
                      </a:r>
                    </a:p>
                  </a:txBody>
                  <a:tcPr/>
                </a:tc>
                <a:tc>
                  <a:txBody>
                    <a:bodyPr/>
                    <a:lstStyle/>
                    <a:p>
                      <a:pPr algn="ctr"/>
                      <a:r>
                        <a:rPr lang="en-IN" dirty="0"/>
                        <a:t>1</a:t>
                      </a:r>
                    </a:p>
                  </a:txBody>
                  <a:tcPr/>
                </a:tc>
                <a:extLst>
                  <a:ext uri="{0D108BD9-81ED-4DB2-BD59-A6C34878D82A}">
                    <a16:rowId xmlns:a16="http://schemas.microsoft.com/office/drawing/2014/main" val="3644775182"/>
                  </a:ext>
                </a:extLst>
              </a:tr>
              <a:tr h="312228">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Shared services are not deployed in Hub subscription</a:t>
                      </a:r>
                    </a:p>
                  </a:txBody>
                  <a:tcPr/>
                </a:tc>
                <a:tc>
                  <a:txBody>
                    <a:bodyPr/>
                    <a:lstStyle/>
                    <a:p>
                      <a:pPr algn="ctr"/>
                      <a:r>
                        <a:rPr lang="en-IN" dirty="0"/>
                        <a:t>1</a:t>
                      </a:r>
                    </a:p>
                  </a:txBody>
                  <a:tcPr/>
                </a:tc>
                <a:extLst>
                  <a:ext uri="{0D108BD9-81ED-4DB2-BD59-A6C34878D82A}">
                    <a16:rowId xmlns:a16="http://schemas.microsoft.com/office/drawing/2014/main" val="2161137393"/>
                  </a:ext>
                </a:extLst>
              </a:tr>
              <a:tr h="613658">
                <a:tc>
                  <a:txBody>
                    <a:bodyPr/>
                    <a:lstStyle/>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No standard implementation model – manual/automated</a:t>
                      </a:r>
                    </a:p>
                  </a:txBody>
                  <a:tcPr/>
                </a:tc>
                <a:tc>
                  <a:txBody>
                    <a:bodyPr/>
                    <a:lstStyle/>
                    <a:p>
                      <a:pPr algn="ctr"/>
                      <a:r>
                        <a:rPr lang="en-IN" dirty="0"/>
                        <a:t>1</a:t>
                      </a:r>
                    </a:p>
                  </a:txBody>
                  <a:tcPr/>
                </a:tc>
                <a:extLst>
                  <a:ext uri="{0D108BD9-81ED-4DB2-BD59-A6C34878D82A}">
                    <a16:rowId xmlns:a16="http://schemas.microsoft.com/office/drawing/2014/main" val="3028691198"/>
                  </a:ext>
                </a:extLst>
              </a:tr>
            </a:tbl>
          </a:graphicData>
        </a:graphic>
      </p:graphicFrame>
      <p:grpSp>
        <p:nvGrpSpPr>
          <p:cNvPr id="11" name="Group 10">
            <a:extLst>
              <a:ext uri="{FF2B5EF4-FFF2-40B4-BE49-F238E27FC236}">
                <a16:creationId xmlns:a16="http://schemas.microsoft.com/office/drawing/2014/main" id="{B217BA1D-658B-D123-1A39-BB9E4ABE3702}"/>
              </a:ext>
            </a:extLst>
          </p:cNvPr>
          <p:cNvGrpSpPr/>
          <p:nvPr/>
        </p:nvGrpSpPr>
        <p:grpSpPr>
          <a:xfrm>
            <a:off x="9063293" y="421207"/>
            <a:ext cx="2323072" cy="374754"/>
            <a:chOff x="8547094" y="2207301"/>
            <a:chExt cx="2323072" cy="374754"/>
          </a:xfrm>
        </p:grpSpPr>
        <p:sp>
          <p:nvSpPr>
            <p:cNvPr id="20" name="Rectangle 19">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F5934C73-EA64-D0C9-5016-DFEECA8A1B9B}"/>
                </a:ext>
              </a:extLst>
            </p:cNvPr>
            <p:cNvSpPr/>
            <p:nvPr/>
          </p:nvSpPr>
          <p:spPr>
            <a:xfrm>
              <a:off x="8829410" y="2207301"/>
              <a:ext cx="911491"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grpSp>
    </p:spTree>
    <p:extLst>
      <p:ext uri="{BB962C8B-B14F-4D97-AF65-F5344CB8AC3E}">
        <p14:creationId xmlns:p14="http://schemas.microsoft.com/office/powerpoint/2010/main" val="37623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0312" y="201168"/>
            <a:ext cx="2940148" cy="802493"/>
          </a:xfrm>
        </p:spPr>
        <p:txBody>
          <a:bodyPr/>
          <a:lstStyle/>
          <a:p>
            <a:r>
              <a:rPr lang="en-US" sz="4000" dirty="0"/>
              <a:t>Security</a:t>
            </a:r>
          </a:p>
        </p:txBody>
      </p:sp>
      <p:grpSp>
        <p:nvGrpSpPr>
          <p:cNvPr id="11" name="Group 10">
            <a:extLst>
              <a:ext uri="{FF2B5EF4-FFF2-40B4-BE49-F238E27FC236}">
                <a16:creationId xmlns:a16="http://schemas.microsoft.com/office/drawing/2014/main" id="{764ECCC4-1587-2B07-06CE-AD2BCF44259B}"/>
              </a:ext>
            </a:extLst>
          </p:cNvPr>
          <p:cNvGrpSpPr/>
          <p:nvPr/>
        </p:nvGrpSpPr>
        <p:grpSpPr>
          <a:xfrm>
            <a:off x="9692640" y="182880"/>
            <a:ext cx="2323072" cy="374754"/>
            <a:chOff x="8547094" y="2207301"/>
            <a:chExt cx="2323072" cy="374754"/>
          </a:xfrm>
        </p:grpSpPr>
        <p:sp>
          <p:nvSpPr>
            <p:cNvPr id="18" name="Rectangle 17">
              <a:extLst>
                <a:ext uri="{FF2B5EF4-FFF2-40B4-BE49-F238E27FC236}">
                  <a16:creationId xmlns:a16="http://schemas.microsoft.com/office/drawing/2014/main" id="{86D6F702-F0A6-50C0-568E-2BF402A8755A}"/>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8CF86BF6-C13A-C56B-5D43-C9D0FE9A48E1}"/>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8383BE9F-7147-9645-5305-7BA12A1F5BA4}"/>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809DD980-D735-7934-BEAA-5B843E220489}"/>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8D53FA8D-D6DE-ACD4-1B13-9925B00ACADC}"/>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grpSp>
      <p:graphicFrame>
        <p:nvGraphicFramePr>
          <p:cNvPr id="3" name="Table 2"/>
          <p:cNvGraphicFramePr>
            <a:graphicFrameLocks noGrp="1"/>
          </p:cNvGraphicFramePr>
          <p:nvPr>
            <p:extLst/>
          </p:nvPr>
        </p:nvGraphicFramePr>
        <p:xfrm>
          <a:off x="219456" y="1463040"/>
          <a:ext cx="11704320" cy="1645920"/>
        </p:xfrm>
        <a:graphic>
          <a:graphicData uri="http://schemas.openxmlformats.org/drawingml/2006/table">
            <a:tbl>
              <a:tblPr firstRow="1" bandRow="1">
                <a:tableStyleId>{5C22544A-7EE6-4342-B048-85BDC9FD1C3A}</a:tableStyleId>
              </a:tblPr>
              <a:tblGrid>
                <a:gridCol w="464879">
                  <a:extLst>
                    <a:ext uri="{9D8B030D-6E8A-4147-A177-3AD203B41FA5}">
                      <a16:colId xmlns:a16="http://schemas.microsoft.com/office/drawing/2014/main" val="2354833766"/>
                    </a:ext>
                  </a:extLst>
                </a:gridCol>
                <a:gridCol w="9836398">
                  <a:extLst>
                    <a:ext uri="{9D8B030D-6E8A-4147-A177-3AD203B41FA5}">
                      <a16:colId xmlns:a16="http://schemas.microsoft.com/office/drawing/2014/main" val="727902276"/>
                    </a:ext>
                  </a:extLst>
                </a:gridCol>
                <a:gridCol w="1403043">
                  <a:extLst>
                    <a:ext uri="{9D8B030D-6E8A-4147-A177-3AD203B41FA5}">
                      <a16:colId xmlns:a16="http://schemas.microsoft.com/office/drawing/2014/main" val="1067573614"/>
                    </a:ext>
                  </a:extLst>
                </a:gridCol>
              </a:tblGrid>
              <a:tr h="355751">
                <a:tc>
                  <a:txBody>
                    <a:bodyPr/>
                    <a:lstStyle/>
                    <a:p>
                      <a:r>
                        <a:rPr lang="en-IN" dirty="0"/>
                        <a:t>#</a:t>
                      </a:r>
                    </a:p>
                  </a:txBody>
                  <a:tcPr/>
                </a:tc>
                <a:tc>
                  <a:txBody>
                    <a:bodyPr/>
                    <a:lstStyle/>
                    <a:p>
                      <a:pPr algn="ctr"/>
                      <a:r>
                        <a:rPr lang="en-IN" dirty="0"/>
                        <a:t>Strength</a:t>
                      </a:r>
                    </a:p>
                  </a:txBody>
                  <a:tcPr/>
                </a:tc>
                <a:tc>
                  <a:txBody>
                    <a:bodyPr/>
                    <a:lstStyle/>
                    <a:p>
                      <a:r>
                        <a:rPr lang="en-IN" dirty="0"/>
                        <a:t>Maturity</a:t>
                      </a:r>
                    </a:p>
                  </a:txBody>
                  <a:tcPr/>
                </a:tc>
                <a:extLst>
                  <a:ext uri="{0D108BD9-81ED-4DB2-BD59-A6C34878D82A}">
                    <a16:rowId xmlns:a16="http://schemas.microsoft.com/office/drawing/2014/main" val="3941759647"/>
                  </a:ext>
                </a:extLst>
              </a:tr>
              <a:tr h="41783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Security tool adoption is good. Multiple tools are in use like - Wiz, Defender, Splunk, Ionic etc.</a:t>
                      </a:r>
                      <a:endParaRPr lang="en-IN" dirty="0"/>
                    </a:p>
                  </a:txBody>
                  <a:tcPr/>
                </a:tc>
                <a:tc>
                  <a:txBody>
                    <a:bodyPr/>
                    <a:lstStyle/>
                    <a:p>
                      <a:pPr algn="ctr"/>
                      <a:r>
                        <a:rPr lang="en-IN" dirty="0"/>
                        <a:t>3</a:t>
                      </a:r>
                    </a:p>
                  </a:txBody>
                  <a:tcPr/>
                </a:tc>
                <a:extLst>
                  <a:ext uri="{0D108BD9-81ED-4DB2-BD59-A6C34878D82A}">
                    <a16:rowId xmlns:a16="http://schemas.microsoft.com/office/drawing/2014/main" val="2721214123"/>
                  </a:ext>
                </a:extLst>
              </a:tr>
              <a:tr h="417831">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SIEM and posture management tools are available, and all logs/resources are tracked.</a:t>
                      </a:r>
                      <a:endParaRPr lang="en-IN" dirty="0"/>
                    </a:p>
                  </a:txBody>
                  <a:tcPr/>
                </a:tc>
                <a:tc>
                  <a:txBody>
                    <a:bodyPr/>
                    <a:lstStyle/>
                    <a:p>
                      <a:pPr algn="ctr"/>
                      <a:r>
                        <a:rPr lang="en-IN" dirty="0"/>
                        <a:t>4</a:t>
                      </a:r>
                    </a:p>
                  </a:txBody>
                  <a:tcPr/>
                </a:tc>
                <a:extLst>
                  <a:ext uri="{0D108BD9-81ED-4DB2-BD59-A6C34878D82A}">
                    <a16:rowId xmlns:a16="http://schemas.microsoft.com/office/drawing/2014/main" val="2698409632"/>
                  </a:ext>
                </a:extLst>
              </a:tr>
            </a:tbl>
          </a:graphicData>
        </a:graphic>
      </p:graphicFrame>
      <p:graphicFrame>
        <p:nvGraphicFramePr>
          <p:cNvPr id="4" name="Table 3">
            <a:extLst>
              <a:ext uri="{FF2B5EF4-FFF2-40B4-BE49-F238E27FC236}">
                <a16:creationId xmlns:a16="http://schemas.microsoft.com/office/drawing/2014/main" id="{83C874EA-C7F0-0F52-F307-08D4F9CCFD07}"/>
              </a:ext>
            </a:extLst>
          </p:cNvPr>
          <p:cNvGraphicFramePr>
            <a:graphicFrameLocks noGrp="1"/>
          </p:cNvGraphicFramePr>
          <p:nvPr>
            <p:extLst/>
          </p:nvPr>
        </p:nvGraphicFramePr>
        <p:xfrm>
          <a:off x="219456" y="2834640"/>
          <a:ext cx="11704321" cy="3959352"/>
        </p:xfrm>
        <a:graphic>
          <a:graphicData uri="http://schemas.openxmlformats.org/drawingml/2006/table">
            <a:tbl>
              <a:tblPr firstRow="1" bandRow="1">
                <a:tableStyleId>{5C22544A-7EE6-4342-B048-85BDC9FD1C3A}</a:tableStyleId>
              </a:tblPr>
              <a:tblGrid>
                <a:gridCol w="468057">
                  <a:extLst>
                    <a:ext uri="{9D8B030D-6E8A-4147-A177-3AD203B41FA5}">
                      <a16:colId xmlns:a16="http://schemas.microsoft.com/office/drawing/2014/main" val="1682123314"/>
                    </a:ext>
                  </a:extLst>
                </a:gridCol>
                <a:gridCol w="9898305">
                  <a:extLst>
                    <a:ext uri="{9D8B030D-6E8A-4147-A177-3AD203B41FA5}">
                      <a16:colId xmlns:a16="http://schemas.microsoft.com/office/drawing/2014/main" val="1349494767"/>
                    </a:ext>
                  </a:extLst>
                </a:gridCol>
                <a:gridCol w="1337959">
                  <a:extLst>
                    <a:ext uri="{9D8B030D-6E8A-4147-A177-3AD203B41FA5}">
                      <a16:colId xmlns:a16="http://schemas.microsoft.com/office/drawing/2014/main" val="1868220302"/>
                    </a:ext>
                  </a:extLst>
                </a:gridCol>
              </a:tblGrid>
              <a:tr h="212616">
                <a:tc>
                  <a:txBody>
                    <a:bodyPr/>
                    <a:lstStyle/>
                    <a:p>
                      <a:r>
                        <a:rPr lang="en-IN" dirty="0"/>
                        <a:t>#</a:t>
                      </a:r>
                    </a:p>
                  </a:txBody>
                  <a:tcPr/>
                </a:tc>
                <a:tc>
                  <a:txBody>
                    <a:bodyPr/>
                    <a:lstStyle/>
                    <a:p>
                      <a:pPr algn="ctr"/>
                      <a:r>
                        <a:rPr lang="en-IN" dirty="0"/>
                        <a:t>Weakness</a:t>
                      </a:r>
                    </a:p>
                  </a:txBody>
                  <a:tcPr/>
                </a:tc>
                <a:tc>
                  <a:txBody>
                    <a:bodyPr/>
                    <a:lstStyle/>
                    <a:p>
                      <a:r>
                        <a:rPr lang="en-IN" dirty="0"/>
                        <a:t>Maturity</a:t>
                      </a:r>
                    </a:p>
                  </a:txBody>
                  <a:tcPr/>
                </a:tc>
                <a:extLst>
                  <a:ext uri="{0D108BD9-81ED-4DB2-BD59-A6C34878D82A}">
                    <a16:rowId xmlns:a16="http://schemas.microsoft.com/office/drawing/2014/main" val="2438086428"/>
                  </a:ext>
                </a:extLst>
              </a:tr>
              <a:tr h="359430">
                <a:tc>
                  <a:txBody>
                    <a:bodyPr/>
                    <a:lstStyle/>
                    <a:p>
                      <a:pPr algn="ctr"/>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Cloud Security guidelines are not defined or published yet</a:t>
                      </a:r>
                      <a:endParaRPr lang="en-IN" sz="1700" dirty="0"/>
                    </a:p>
                  </a:txBody>
                  <a:tcPr/>
                </a:tc>
                <a:tc>
                  <a:txBody>
                    <a:bodyPr/>
                    <a:lstStyle/>
                    <a:p>
                      <a:pPr algn="ctr"/>
                      <a:r>
                        <a:rPr lang="en-IN" dirty="0"/>
                        <a:t>1</a:t>
                      </a:r>
                    </a:p>
                  </a:txBody>
                  <a:tcPr/>
                </a:tc>
                <a:extLst>
                  <a:ext uri="{0D108BD9-81ED-4DB2-BD59-A6C34878D82A}">
                    <a16:rowId xmlns:a16="http://schemas.microsoft.com/office/drawing/2014/main" val="2599068005"/>
                  </a:ext>
                </a:extLst>
              </a:tr>
              <a:tr h="513471">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Teams are not aware of proactive security measures and perform a reactive security control based on Wiz reports </a:t>
                      </a:r>
                      <a:endParaRPr lang="en-IN" sz="1700" dirty="0"/>
                    </a:p>
                  </a:txBody>
                  <a:tcPr/>
                </a:tc>
                <a:tc>
                  <a:txBody>
                    <a:bodyPr/>
                    <a:lstStyle/>
                    <a:p>
                      <a:pPr algn="ctr"/>
                      <a:r>
                        <a:rPr lang="en-IN" dirty="0"/>
                        <a:t>1</a:t>
                      </a:r>
                    </a:p>
                  </a:txBody>
                  <a:tcPr/>
                </a:tc>
                <a:extLst>
                  <a:ext uri="{0D108BD9-81ED-4DB2-BD59-A6C34878D82A}">
                    <a16:rowId xmlns:a16="http://schemas.microsoft.com/office/drawing/2014/main" val="3908170810"/>
                  </a:ext>
                </a:extLst>
              </a:tr>
              <a:tr h="557603">
                <a:tc>
                  <a:txBody>
                    <a:bodyPr/>
                    <a:lstStyle/>
                    <a:p>
                      <a:pPr algn="ctr"/>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Wiz tool does not show latest posture and the data can be stale for few days. Leaving possibility vulnerability not being detected in time</a:t>
                      </a:r>
                      <a:endParaRPr lang="en-IN" sz="1700" dirty="0"/>
                    </a:p>
                  </a:txBody>
                  <a:tcPr/>
                </a:tc>
                <a:tc>
                  <a:txBody>
                    <a:bodyPr/>
                    <a:lstStyle/>
                    <a:p>
                      <a:pPr algn="ctr"/>
                      <a:r>
                        <a:rPr lang="en-IN" dirty="0"/>
                        <a:t>2</a:t>
                      </a:r>
                    </a:p>
                  </a:txBody>
                  <a:tcPr/>
                </a:tc>
                <a:extLst>
                  <a:ext uri="{0D108BD9-81ED-4DB2-BD59-A6C34878D82A}">
                    <a16:rowId xmlns:a16="http://schemas.microsoft.com/office/drawing/2014/main" val="2815594923"/>
                  </a:ext>
                </a:extLst>
              </a:tr>
              <a:tr h="513471">
                <a:tc>
                  <a:txBody>
                    <a:bodyPr/>
                    <a:lstStyle/>
                    <a:p>
                      <a:pPr algn="ctr"/>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Security team is aware of best practices, but these are not adopted in the </a:t>
                      </a:r>
                      <a:r>
                        <a:rPr lang="en-US" sz="1700" dirty="0" smtClean="0"/>
                        <a:t>Cloud </a:t>
                      </a:r>
                      <a:r>
                        <a:rPr lang="en-US" sz="1700" dirty="0"/>
                        <a:t>accounts e.g. public endpoints are in use</a:t>
                      </a:r>
                      <a:endParaRPr lang="en-IN" sz="1700" dirty="0"/>
                    </a:p>
                  </a:txBody>
                  <a:tcPr/>
                </a:tc>
                <a:tc>
                  <a:txBody>
                    <a:bodyPr/>
                    <a:lstStyle/>
                    <a:p>
                      <a:pPr algn="ctr"/>
                      <a:r>
                        <a:rPr lang="en-IN" dirty="0"/>
                        <a:t>1</a:t>
                      </a:r>
                    </a:p>
                  </a:txBody>
                  <a:tcPr/>
                </a:tc>
                <a:extLst>
                  <a:ext uri="{0D108BD9-81ED-4DB2-BD59-A6C34878D82A}">
                    <a16:rowId xmlns:a16="http://schemas.microsoft.com/office/drawing/2014/main" val="3579481430"/>
                  </a:ext>
                </a:extLst>
              </a:tr>
              <a:tr h="667512">
                <a:tc>
                  <a:txBody>
                    <a:bodyPr/>
                    <a:lstStyle/>
                    <a:p>
                      <a:pPr algn="ctr"/>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Tools adopted are not utilized well. E.g. Many vulnerabilities are flagged in the environment, but they have not been addressed</a:t>
                      </a:r>
                      <a:endParaRPr lang="en-IN" sz="1700" dirty="0"/>
                    </a:p>
                  </a:txBody>
                  <a:tcPr/>
                </a:tc>
                <a:tc>
                  <a:txBody>
                    <a:bodyPr/>
                    <a:lstStyle/>
                    <a:p>
                      <a:pPr algn="ctr"/>
                      <a:r>
                        <a:rPr lang="en-IN" dirty="0"/>
                        <a:t>1</a:t>
                      </a:r>
                    </a:p>
                  </a:txBody>
                  <a:tcPr/>
                </a:tc>
                <a:extLst>
                  <a:ext uri="{0D108BD9-81ED-4DB2-BD59-A6C34878D82A}">
                    <a16:rowId xmlns:a16="http://schemas.microsoft.com/office/drawing/2014/main" val="2810227566"/>
                  </a:ext>
                </a:extLst>
              </a:tr>
              <a:tr h="359430">
                <a:tc>
                  <a:txBody>
                    <a:bodyPr/>
                    <a:lstStyle/>
                    <a:p>
                      <a:pPr algn="ctr"/>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Hardened golden images for VMs and Containers are not published</a:t>
                      </a:r>
                      <a:endParaRPr lang="en-IN" sz="1700" dirty="0"/>
                    </a:p>
                  </a:txBody>
                  <a:tcPr/>
                </a:tc>
                <a:tc>
                  <a:txBody>
                    <a:bodyPr/>
                    <a:lstStyle/>
                    <a:p>
                      <a:pPr algn="ctr"/>
                      <a:r>
                        <a:rPr lang="en-IN" dirty="0"/>
                        <a:t>1</a:t>
                      </a:r>
                    </a:p>
                  </a:txBody>
                  <a:tcPr/>
                </a:tc>
                <a:extLst>
                  <a:ext uri="{0D108BD9-81ED-4DB2-BD59-A6C34878D82A}">
                    <a16:rowId xmlns:a16="http://schemas.microsoft.com/office/drawing/2014/main" val="650897300"/>
                  </a:ext>
                </a:extLst>
              </a:tr>
              <a:tr h="359430">
                <a:tc>
                  <a:txBody>
                    <a:bodyPr/>
                    <a:lstStyle/>
                    <a:p>
                      <a:pPr algn="ctr"/>
                      <a:r>
                        <a:rPr lang="en-I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Cloud Security team is under resourced</a:t>
                      </a:r>
                      <a:endParaRPr lang="en-IN" sz="1700" dirty="0"/>
                    </a:p>
                  </a:txBody>
                  <a:tcPr/>
                </a:tc>
                <a:tc>
                  <a:txBody>
                    <a:bodyPr/>
                    <a:lstStyle/>
                    <a:p>
                      <a:pPr algn="ctr"/>
                      <a:r>
                        <a:rPr lang="en-IN" dirty="0"/>
                        <a:t>2</a:t>
                      </a:r>
                    </a:p>
                  </a:txBody>
                  <a:tcPr/>
                </a:tc>
                <a:extLst>
                  <a:ext uri="{0D108BD9-81ED-4DB2-BD59-A6C34878D82A}">
                    <a16:rowId xmlns:a16="http://schemas.microsoft.com/office/drawing/2014/main" val="31540445"/>
                  </a:ext>
                </a:extLst>
              </a:tr>
            </a:tbl>
          </a:graphicData>
        </a:graphic>
      </p:graphicFrame>
    </p:spTree>
    <p:extLst>
      <p:ext uri="{BB962C8B-B14F-4D97-AF65-F5344CB8AC3E}">
        <p14:creationId xmlns:p14="http://schemas.microsoft.com/office/powerpoint/2010/main" val="902877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D0F7B50467624784C894C5B02C0DC4" ma:contentTypeVersion="6" ma:contentTypeDescription="Create a new document." ma:contentTypeScope="" ma:versionID="fed167b35d78a95333b10d59248855b9">
  <xsd:schema xmlns:xsd="http://www.w3.org/2001/XMLSchema" xmlns:xs="http://www.w3.org/2001/XMLSchema" xmlns:p="http://schemas.microsoft.com/office/2006/metadata/properties" xmlns:ns2="a3e30990-c576-4fa5-949c-bdda6fb1cafc" xmlns:ns3="b729c9e1-7188-4cfd-bc5e-b0fe1b07ad27" targetNamespace="http://schemas.microsoft.com/office/2006/metadata/properties" ma:root="true" ma:fieldsID="282ddb44a04c0bbebfd9253635f7ed41" ns2:_="" ns3:_="">
    <xsd:import namespace="a3e30990-c576-4fa5-949c-bdda6fb1cafc"/>
    <xsd:import namespace="b729c9e1-7188-4cfd-bc5e-b0fe1b07ad2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e30990-c576-4fa5-949c-bdda6fb1ca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29c9e1-7188-4cfd-bc5e-b0fe1b07ad2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F0FEE-7E8F-43A0-90FB-B54A6C3BE64E}">
  <ds:schemaRefs>
    <ds:schemaRef ds:uri="http://schemas.microsoft.com/sharepoint/v3/contenttype/forms"/>
  </ds:schemaRefs>
</ds:datastoreItem>
</file>

<file path=customXml/itemProps2.xml><?xml version="1.0" encoding="utf-8"?>
<ds:datastoreItem xmlns:ds="http://schemas.openxmlformats.org/officeDocument/2006/customXml" ds:itemID="{3AC4F94F-ACBE-4EBE-9750-D3C99EACC9DA}">
  <ds:schemaRefs>
    <ds:schemaRef ds:uri="http://purl.org/dc/dcmitype/"/>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b729c9e1-7188-4cfd-bc5e-b0fe1b07ad27"/>
    <ds:schemaRef ds:uri="a3e30990-c576-4fa5-949c-bdda6fb1cafc"/>
    <ds:schemaRef ds:uri="http://schemas.microsoft.com/office/2006/metadata/properties"/>
  </ds:schemaRefs>
</ds:datastoreItem>
</file>

<file path=customXml/itemProps3.xml><?xml version="1.0" encoding="utf-8"?>
<ds:datastoreItem xmlns:ds="http://schemas.openxmlformats.org/officeDocument/2006/customXml" ds:itemID="{0B23991F-3F4E-496F-8D41-D72F806C6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e30990-c576-4fa5-949c-bdda6fb1cafc"/>
    <ds:schemaRef ds:uri="b729c9e1-7188-4cfd-bc5e-b0fe1b07ad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12441</TotalTime>
  <Words>423</Words>
  <Application>Microsoft Office PowerPoint</Application>
  <PresentationFormat>Widescreen</PresentationFormat>
  <Paragraphs>124</Paragraphs>
  <Slides>5</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Aptos</vt:lpstr>
      <vt:lpstr>Aptos Display</vt:lpstr>
      <vt:lpstr>Arial</vt:lpstr>
      <vt:lpstr>Calibri</vt:lpstr>
      <vt:lpstr>Century Gothic</vt:lpstr>
      <vt:lpstr>Segoe UI Light</vt:lpstr>
      <vt:lpstr>Office Theme</vt:lpstr>
      <vt:lpstr>2_Office Theme</vt:lpstr>
      <vt:lpstr>Project analysis slide 2</vt:lpstr>
      <vt:lpstr>Maturity Label</vt:lpstr>
      <vt:lpstr>Eco system Framework Maturity</vt:lpstr>
      <vt:lpstr>Architecture</vt:lpstr>
      <vt:lpstr>Security</vt:lpstr>
    </vt:vector>
  </TitlesOfParts>
  <Company>visionet systems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Maturity Report</dc:title>
  <dc:creator>Ankur Kumar</dc:creator>
  <cp:lastModifiedBy>Sagar M</cp:lastModifiedBy>
  <cp:revision>605</cp:revision>
  <dcterms:created xsi:type="dcterms:W3CDTF">2024-06-06T09:12:27Z</dcterms:created>
  <dcterms:modified xsi:type="dcterms:W3CDTF">2024-12-12T03:31:37Z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0x01010006D0F7B50467624784C894C5B02C0DC4</vt:lpwstr>
  </property>
</Properties>
</file>