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theme/theme2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notesMasterIdLst>
    <p:notesMasterId r:id="rId50"/>
  </p:notesMasterIdLst>
  <p:sldIdLst>
    <p:sldId id="256" r:id="rId26"/>
    <p:sldId id="257" r:id="rId27"/>
    <p:sldId id="258"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930" y="6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slide" Target="slides/slide14.xml"/><Relationship Id="rId21" Type="http://schemas.openxmlformats.org/officeDocument/2006/relationships/slideMaster" Target="slideMasters/slideMaster21.xml"/><Relationship Id="rId34" Type="http://schemas.openxmlformats.org/officeDocument/2006/relationships/slide" Target="slides/slide9.xml"/><Relationship Id="rId42" Type="http://schemas.openxmlformats.org/officeDocument/2006/relationships/slide" Target="slides/slide17.xml"/><Relationship Id="rId47" Type="http://schemas.openxmlformats.org/officeDocument/2006/relationships/slide" Target="slides/slide22.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4.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slide" Target="slides/slide15.xml"/><Relationship Id="rId45" Type="http://schemas.openxmlformats.org/officeDocument/2006/relationships/slide" Target="slides/slide2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4" Type="http://schemas.openxmlformats.org/officeDocument/2006/relationships/slide" Target="slides/slide1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43" Type="http://schemas.openxmlformats.org/officeDocument/2006/relationships/slide" Target="slides/slide18.xml"/><Relationship Id="rId48" Type="http://schemas.openxmlformats.org/officeDocument/2006/relationships/slide" Target="slides/slide23.xml"/><Relationship Id="rId8" Type="http://schemas.openxmlformats.org/officeDocument/2006/relationships/slideMaster" Target="slideMasters/slideMaster8.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slide" Target="slides/slide13.xml"/><Relationship Id="rId46" Type="http://schemas.openxmlformats.org/officeDocument/2006/relationships/slide" Target="slides/slide21.xml"/><Relationship Id="rId20" Type="http://schemas.openxmlformats.org/officeDocument/2006/relationships/slideMaster" Target="slideMasters/slideMaster20.xml"/><Relationship Id="rId41" Type="http://schemas.openxmlformats.org/officeDocument/2006/relationships/slide" Target="slides/slide1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49" Type="http://schemas.openxmlformats.org/officeDocument/2006/relationships/slide" Target="slides/slide2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in Kumar" userId="6a6628b08c78f288" providerId="LiveId" clId="{955F5898-6698-4E0A-8C64-2814B1676BD2}"/>
    <pc:docChg chg="modSld">
      <pc:chgData name="Navin Kumar" userId="6a6628b08c78f288" providerId="LiveId" clId="{955F5898-6698-4E0A-8C64-2814B1676BD2}" dt="2025-04-10T16:52:16.437" v="0" actId="1076"/>
      <pc:docMkLst>
        <pc:docMk/>
      </pc:docMkLst>
      <pc:sldChg chg="modSp mod">
        <pc:chgData name="Navin Kumar" userId="6a6628b08c78f288" providerId="LiveId" clId="{955F5898-6698-4E0A-8C64-2814B1676BD2}" dt="2025-04-10T16:52:16.437" v="0" actId="1076"/>
        <pc:sldMkLst>
          <pc:docMk/>
          <pc:sldMk cId="3919516468" sldId="279"/>
        </pc:sldMkLst>
        <pc:picChg chg="mod">
          <ac:chgData name="Navin Kumar" userId="6a6628b08c78f288" providerId="LiveId" clId="{955F5898-6698-4E0A-8C64-2814B1676BD2}" dt="2025-04-10T16:52:16.437" v="0" actId="1076"/>
          <ac:picMkLst>
            <pc:docMk/>
            <pc:sldMk cId="3919516468" sldId="279"/>
            <ac:picMk id="5" creationId="{921D4776-B41E-A4EE-B961-339667842E9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34B622-4C49-4287-ABCF-A4C046AB54A4}" type="datetimeFigureOut">
              <a:rPr lang="en-IN" smtClean="0"/>
              <a:t>10-04-2025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D8E24-63B6-4CB2-859A-5E2F7A14D3C3}" type="slidenum">
              <a:rPr lang="en-IN" smtClean="0"/>
              <a:t>‹#›</a:t>
            </a:fld>
            <a:endParaRPr lang="en-IN"/>
          </a:p>
        </p:txBody>
      </p:sp>
    </p:spTree>
    <p:extLst>
      <p:ext uri="{BB962C8B-B14F-4D97-AF65-F5344CB8AC3E}">
        <p14:creationId xmlns:p14="http://schemas.microsoft.com/office/powerpoint/2010/main" val="10891000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F4D8E24-63B6-4CB2-859A-5E2F7A14D3C3}" type="slidenum">
              <a:rPr lang="en-IN" smtClean="0"/>
              <a:t>23</a:t>
            </a:fld>
            <a:endParaRPr lang="en-IN"/>
          </a:p>
        </p:txBody>
      </p:sp>
    </p:spTree>
    <p:extLst>
      <p:ext uri="{BB962C8B-B14F-4D97-AF65-F5344CB8AC3E}">
        <p14:creationId xmlns:p14="http://schemas.microsoft.com/office/powerpoint/2010/main" val="109390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THANK YOU         </a:t>
            </a:r>
          </a:p>
          <a:p>
            <a:r>
              <a:rPr lang="en-US" dirty="0"/>
              <a:t>DO YOU HAVE ANY QUESTIONS?</a:t>
            </a:r>
          </a:p>
        </p:txBody>
      </p:sp>
      <p:sp>
        <p:nvSpPr>
          <p:cNvPr id="4" name="Slide Number Placeholder 3"/>
          <p:cNvSpPr>
            <a:spLocks noGrp="1"/>
          </p:cNvSpPr>
          <p:nvPr>
            <p:ph type="sldNum" sz="quarter" idx="5"/>
          </p:nvPr>
        </p:nvSpPr>
        <p:spPr/>
        <p:txBody>
          <a:bodyPr/>
          <a:lstStyle/>
          <a:p>
            <a:fld id="{EF4D8E24-63B6-4CB2-859A-5E2F7A14D3C3}" type="slidenum">
              <a:rPr lang="en-IN" smtClean="0"/>
              <a:t>24</a:t>
            </a:fld>
            <a:endParaRPr lang="en-IN"/>
          </a:p>
        </p:txBody>
      </p:sp>
    </p:spTree>
    <p:extLst>
      <p:ext uri="{BB962C8B-B14F-4D97-AF65-F5344CB8AC3E}">
        <p14:creationId xmlns:p14="http://schemas.microsoft.com/office/powerpoint/2010/main" val="2707365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AI Mental Health Chatbot</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1"/>
                </a:solidFill>
                <a:latin typeface="Actor"/>
                <a:ea typeface="Actor"/>
              </a:rPr>
              <a:t>Exploring the Role of AI in Mental Well-being</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
        <p:nvSpPr>
          <p:cNvPr id="2" name="Rectangle 1">
            <a:extLst>
              <a:ext uri="{FF2B5EF4-FFF2-40B4-BE49-F238E27FC236}">
                <a16:creationId xmlns:a16="http://schemas.microsoft.com/office/drawing/2014/main" id="{F00C0C58-40F1-71E2-F109-AA69F4B261DC}"/>
              </a:ext>
            </a:extLst>
          </p:cNvPr>
          <p:cNvSpPr/>
          <p:nvPr/>
        </p:nvSpPr>
        <p:spPr>
          <a:xfrm>
            <a:off x="5171440" y="3066840"/>
            <a:ext cx="3972560" cy="20759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IN" dirty="0">
                <a:ln w="0"/>
                <a:solidFill>
                  <a:schemeClr val="tx1">
                    <a:lumMod val="95000"/>
                  </a:schemeClr>
                </a:solidFill>
                <a:effectLst>
                  <a:outerShdw blurRad="38100" dist="25400" dir="5400000" algn="ctr" rotWithShape="0">
                    <a:srgbClr val="6E747A">
                      <a:alpha val="43000"/>
                    </a:srgbClr>
                  </a:outerShdw>
                </a:effectLst>
              </a:rPr>
              <a:t>TEAM MEMBERS </a:t>
            </a:r>
          </a:p>
          <a:p>
            <a:pPr>
              <a:lnSpc>
                <a:spcPct val="150000"/>
              </a:lnSpc>
            </a:pPr>
            <a:r>
              <a:rPr lang="en-IN" dirty="0">
                <a:ln w="0"/>
                <a:solidFill>
                  <a:schemeClr val="tx1">
                    <a:lumMod val="95000"/>
                  </a:schemeClr>
                </a:solidFill>
                <a:effectLst>
                  <a:outerShdw blurRad="38100" dist="25400" dir="5400000" algn="ctr" rotWithShape="0">
                    <a:srgbClr val="6E747A">
                      <a:alpha val="43000"/>
                    </a:srgbClr>
                  </a:outerShdw>
                </a:effectLst>
              </a:rPr>
              <a:t>             NAVIN KUMAR S</a:t>
            </a:r>
          </a:p>
          <a:p>
            <a:pPr algn="ctr"/>
            <a:r>
              <a:rPr lang="en-IN" dirty="0">
                <a:ln w="0"/>
                <a:solidFill>
                  <a:schemeClr val="tx1">
                    <a:lumMod val="95000"/>
                  </a:schemeClr>
                </a:solidFill>
                <a:effectLst>
                  <a:outerShdw blurRad="38100" dist="25400" dir="5400000" algn="ctr" rotWithShape="0">
                    <a:srgbClr val="6E747A">
                      <a:alpha val="43000"/>
                    </a:srgbClr>
                  </a:outerShdw>
                </a:effectLst>
              </a:rPr>
              <a:t>         NIGILAN PREMKUMAR P</a:t>
            </a:r>
          </a:p>
          <a:p>
            <a:pPr algn="ctr"/>
            <a:r>
              <a:rPr lang="en-IN" dirty="0">
                <a:ln w="0"/>
                <a:solidFill>
                  <a:schemeClr val="tx1">
                    <a:lumMod val="95000"/>
                  </a:schemeClr>
                </a:solidFill>
                <a:effectLst>
                  <a:outerShdw blurRad="38100" dist="25400" dir="5400000" algn="ctr" rotWithShape="0">
                    <a:srgbClr val="6E747A">
                      <a:alpha val="43000"/>
                    </a:srgbClr>
                  </a:outerShdw>
                </a:effectLst>
              </a:rPr>
              <a:t>NANDHA KUMAR S</a:t>
            </a:r>
          </a:p>
          <a:p>
            <a:pPr algn="ctr"/>
            <a:r>
              <a:rPr lang="en-IN" dirty="0">
                <a:ln w="0"/>
                <a:solidFill>
                  <a:schemeClr val="tx1">
                    <a:lumMod val="95000"/>
                  </a:schemeClr>
                </a:solidFill>
                <a:effectLst>
                  <a:outerShdw blurRad="38100" dist="25400" dir="5400000" algn="ctr" rotWithShape="0">
                    <a:srgbClr val="6E747A">
                      <a:alpha val="43000"/>
                    </a:srgbClr>
                  </a:outerShdw>
                </a:effectLst>
              </a:rPr>
              <a:t>             MOHAMMAD ARSHATH K H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Response Generation</a:t>
            </a:r>
            <a:endParaRPr lang="fr-FR" sz="3000" b="0" strike="noStrike" spc="-1">
              <a:solidFill>
                <a:schemeClr val="dk1"/>
              </a:solidFill>
              <a:latin typeface="Arial"/>
            </a:endParaRPr>
          </a:p>
        </p:txBody>
      </p:sp>
      <p:sp>
        <p:nvSpPr>
          <p:cNvPr id="75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Chatbots utilize algorithms to generate responses based on user input. Advanced systems can create personalized responses that reflect user sentiment and provide relevant advice, thereby enhancing the user experience and support.</a:t>
            </a:r>
            <a:endParaRPr lang="en-US" sz="1200" b="0" strike="noStrike" spc="-1">
              <a:solidFill>
                <a:srgbClr val="FFFFFF"/>
              </a:solidFill>
              <a:latin typeface="OpenSymbol"/>
            </a:endParaRPr>
          </a:p>
        </p:txBody>
      </p:sp>
      <p:pic>
        <p:nvPicPr>
          <p:cNvPr id="757"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Benefits</a:t>
            </a:r>
            <a:endParaRPr lang="fr-FR" sz="4800" b="0" strike="noStrike" spc="-1">
              <a:solidFill>
                <a:schemeClr val="dk1"/>
              </a:solidFill>
              <a:latin typeface="Arial"/>
            </a:endParaRPr>
          </a:p>
        </p:txBody>
      </p:sp>
      <p:sp>
        <p:nvSpPr>
          <p:cNvPr id="759"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03</a:t>
            </a:r>
            <a:endParaRPr lang="fr-FR" sz="6000" b="0" strike="noStrike" spc="-1">
              <a:solidFill>
                <a:schemeClr val="dk1"/>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Accessibility for Users</a:t>
            </a:r>
            <a:endParaRPr lang="fr-FR" sz="3000" b="0" strike="noStrike" spc="-1">
              <a:solidFill>
                <a:schemeClr val="dk1"/>
              </a:solidFill>
              <a:latin typeface="Arial"/>
            </a:endParaRPr>
          </a:p>
        </p:txBody>
      </p:sp>
      <p:sp>
        <p:nvSpPr>
          <p:cNvPr id="761"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mental health chatbots enable users to access support regardless of location or time. They provide valuable resources to those who may not have traditional therapy available or are unable to visit a professional, enhancing overall mental health support.</a:t>
            </a:r>
            <a:endParaRPr lang="en-US" sz="1200" b="0" strike="noStrike" spc="-1">
              <a:solidFill>
                <a:srgbClr val="FFFFFF"/>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Anonymity and Comfort</a:t>
            </a:r>
            <a:endParaRPr lang="fr-FR" sz="3000" b="0" strike="noStrike" spc="-1">
              <a:solidFill>
                <a:schemeClr val="dk1"/>
              </a:solidFill>
              <a:latin typeface="Arial"/>
            </a:endParaRPr>
          </a:p>
        </p:txBody>
      </p:sp>
      <p:sp>
        <p:nvSpPr>
          <p:cNvPr id="76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anonymous nature of chatbots allows users to discuss personal concerns without fear of judgment. This can lead to increased openness and honesty in sharing feelings, which is crucial for effective mental health support.</a:t>
            </a:r>
            <a:endParaRPr lang="en-US" sz="1200" b="0" strike="noStrike" spc="-1">
              <a:solidFill>
                <a:srgbClr val="FFFFFF"/>
              </a:solidFill>
              <a:latin typeface="OpenSymbol"/>
            </a:endParaRPr>
          </a:p>
        </p:txBody>
      </p:sp>
      <p:pic>
        <p:nvPicPr>
          <p:cNvPr id="764"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24/7 Availability</a:t>
            </a:r>
            <a:endParaRPr lang="fr-FR" sz="3000" b="0" strike="noStrike" spc="-1">
              <a:solidFill>
                <a:schemeClr val="dk1"/>
              </a:solidFill>
              <a:latin typeface="Arial"/>
            </a:endParaRPr>
          </a:p>
        </p:txBody>
      </p:sp>
      <p:sp>
        <p:nvSpPr>
          <p:cNvPr id="76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chatbots are available around the clock, providing immediate support whenever users may need it. This constant accessibility means that individuals can reach out during times of crisis or emotional distress, ensuring timely assistance.</a:t>
            </a:r>
            <a:endParaRPr lang="en-US" sz="1200" b="0" strike="noStrike" spc="-1">
              <a:solidFill>
                <a:srgbClr val="FFFFFF"/>
              </a:solidFill>
              <a:latin typeface="OpenSymbo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Limitations</a:t>
            </a:r>
            <a:endParaRPr lang="fr-FR" sz="4800" b="0" strike="noStrike" spc="-1">
              <a:solidFill>
                <a:schemeClr val="dk1"/>
              </a:solidFill>
              <a:latin typeface="Arial"/>
            </a:endParaRPr>
          </a:p>
        </p:txBody>
      </p:sp>
      <p:sp>
        <p:nvSpPr>
          <p:cNvPr id="768"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04</a:t>
            </a:r>
            <a:endParaRPr lang="fr-FR" sz="6000" b="0" strike="noStrike" spc="-1">
              <a:solidFill>
                <a:schemeClr val="dk1"/>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Lack of Human Empathy</a:t>
            </a:r>
            <a:endParaRPr lang="fr-FR" sz="3000" b="0" strike="noStrike" spc="-1">
              <a:solidFill>
                <a:schemeClr val="dk1"/>
              </a:solidFill>
              <a:latin typeface="Arial"/>
            </a:endParaRPr>
          </a:p>
        </p:txBody>
      </p:sp>
      <p:sp>
        <p:nvSpPr>
          <p:cNvPr id="77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While AI chatbots can provide information and support, they lack genuine human empathy and understanding. This emotional disconnect can limit their effectiveness in handling sensitive mental health issues where nuanced human interaction is often required.</a:t>
            </a:r>
            <a:endParaRPr lang="en-US" sz="1200" b="0" strike="noStrike" spc="-1">
              <a:solidFill>
                <a:srgbClr val="FFFFFF"/>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Data Privacy Concerns</a:t>
            </a:r>
            <a:endParaRPr lang="fr-FR" sz="3000" b="0" strike="noStrike" spc="-1">
              <a:solidFill>
                <a:schemeClr val="dk1"/>
              </a:solidFill>
              <a:latin typeface="Arial"/>
            </a:endParaRPr>
          </a:p>
        </p:txBody>
      </p:sp>
      <p:sp>
        <p:nvSpPr>
          <p:cNvPr id="77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Data privacy is a significant concern with AI chatbots, as sensitive information shared by users must be handled securely. Users may feel hesitant to disclose personal details due to fears of data breaches or misuse of their information.</a:t>
            </a:r>
            <a:endParaRPr lang="en-US" sz="1200" b="0" strike="noStrike" spc="-1">
              <a:solidFill>
                <a:srgbClr val="FFFFFF"/>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3"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Potential Misunderstandings</a:t>
            </a:r>
            <a:endParaRPr lang="fr-FR" sz="3000" b="0" strike="noStrike" spc="-1">
              <a:solidFill>
                <a:schemeClr val="dk1"/>
              </a:solidFill>
              <a:latin typeface="Arial"/>
            </a:endParaRPr>
          </a:p>
        </p:txBody>
      </p:sp>
      <p:sp>
        <p:nvSpPr>
          <p:cNvPr id="774"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chatbots can sometimes misinterpret user input, leading to inadequate or irrelevant responses. This limitation could create frustration and may deter users from seeking help when needed.</a:t>
            </a:r>
            <a:endParaRPr lang="en-US" sz="1200" b="0" strike="noStrike" spc="-1">
              <a:solidFill>
                <a:srgbClr val="FFFFFF"/>
              </a:solidFill>
              <a:latin typeface="OpenSymbol"/>
            </a:endParaRPr>
          </a:p>
        </p:txBody>
      </p:sp>
      <p:pic>
        <p:nvPicPr>
          <p:cNvPr id="775"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Future of AI Chatbots</a:t>
            </a:r>
            <a:endParaRPr lang="fr-FR" sz="4800" b="0" strike="noStrike" spc="-1">
              <a:solidFill>
                <a:schemeClr val="dk1"/>
              </a:solidFill>
              <a:latin typeface="Arial"/>
            </a:endParaRPr>
          </a:p>
        </p:txBody>
      </p:sp>
      <p:sp>
        <p:nvSpPr>
          <p:cNvPr id="777"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05</a:t>
            </a:r>
            <a:endParaRPr lang="fr-FR" sz="6000" b="0" strike="noStrike" spc="-1">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This presentation explores AI chatbots in the mental health space, highlighting their functionalities, benefits, and future trends.</a:t>
            </a:r>
            <a:endParaRPr lang="en-US" sz="1200" b="0" strike="noStrike" spc="-1">
              <a:solidFill>
                <a:srgbClr val="FFFFFF"/>
              </a:solidFill>
              <a:latin typeface="OpenSymbo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Advancements in AI Technology</a:t>
            </a:r>
            <a:endParaRPr lang="fr-FR" sz="3000" b="0" strike="noStrike" spc="-1">
              <a:solidFill>
                <a:schemeClr val="dk1"/>
              </a:solidFill>
              <a:latin typeface="Arial"/>
            </a:endParaRPr>
          </a:p>
        </p:txBody>
      </p:sp>
      <p:sp>
        <p:nvSpPr>
          <p:cNvPr id="77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future of AI in mental health looks promising with ongoing advancements in machine learning and NLP. Improved algorithms will enhance chatbots’ ability to understand context and provide more personalized support, making them increasingly effective.</a:t>
            </a:r>
            <a:endParaRPr lang="en-US" sz="1200" b="0" strike="noStrike" spc="-1">
              <a:solidFill>
                <a:srgbClr val="FFFFFF"/>
              </a:solidFill>
              <a:latin typeface="OpenSymbol"/>
            </a:endParaRPr>
          </a:p>
        </p:txBody>
      </p:sp>
      <p:pic>
        <p:nvPicPr>
          <p:cNvPr id="78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Integration with Healthcare Systems</a:t>
            </a:r>
            <a:endParaRPr lang="fr-FR" sz="3000" b="0" strike="noStrike" spc="-1">
              <a:solidFill>
                <a:schemeClr val="dk1"/>
              </a:solidFill>
              <a:latin typeface="Arial"/>
            </a:endParaRPr>
          </a:p>
        </p:txBody>
      </p:sp>
      <p:sp>
        <p:nvSpPr>
          <p:cNvPr id="78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Future AI chatbots will likely integrate more seamlessly with traditional healthcare systems, allowing healthcare providers to offer blended services. This integration can enhance the overall effectiveness of mental health care and provide a more comprehensive support system for users.</a:t>
            </a:r>
            <a:endParaRPr lang="en-US" sz="1200" b="0" strike="noStrike" spc="-1">
              <a:solidFill>
                <a:srgbClr val="FFFFFF"/>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Ethical Considerations</a:t>
            </a:r>
            <a:endParaRPr lang="fr-FR" sz="3000" b="0" strike="noStrike" spc="-1">
              <a:solidFill>
                <a:schemeClr val="dk1"/>
              </a:solidFill>
              <a:latin typeface="Arial"/>
            </a:endParaRPr>
          </a:p>
        </p:txBody>
      </p:sp>
      <p:sp>
        <p:nvSpPr>
          <p:cNvPr id="78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As AI chatbots become more prevalent in mental health, ethical considerations will arise regarding their use and impact. It is essential to ensure that these tools are used responsibly, prioritizing user safety and ensuring accurate support.</a:t>
            </a:r>
            <a:endParaRPr lang="en-US" sz="1200" b="0" strike="noStrike" spc="-1">
              <a:solidFill>
                <a:srgbClr val="FFFFFF"/>
              </a:solidFill>
              <a:latin typeface="Open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86"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mental health chatbots present a promising alternative for support, with their accessibility and innovative technology. However, it is crucial to address their limitations and prioritize ethical practices as the field evolves.</a:t>
            </a:r>
            <a:endParaRPr lang="en-US" sz="1200" b="0" strike="noStrike" spc="-1">
              <a:solidFill>
                <a:srgbClr val="FFFFFF"/>
              </a:solidFill>
              <a:latin typeface="OpenSymbol"/>
            </a:endParaRPr>
          </a:p>
        </p:txBody>
      </p:sp>
      <p:pic>
        <p:nvPicPr>
          <p:cNvPr id="787" name="Google Shape;846;p32"/>
          <p:cNvPicPr/>
          <p:nvPr/>
        </p:nvPicPr>
        <p:blipFill>
          <a:blip r:embed="rId3"/>
          <a:srcRect t="15166" b="15166"/>
          <a:stretch/>
        </p:blipFill>
        <p:spPr>
          <a:xfrm>
            <a:off x="5009760" y="0"/>
            <a:ext cx="4133880" cy="5143320"/>
          </a:xfrm>
          <a:prstGeom prst="rect">
            <a:avLst/>
          </a:prstGeom>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1D4776-B41E-A4EE-B961-339667842E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4405" y="506427"/>
            <a:ext cx="7087589" cy="4344006"/>
          </a:xfrm>
          <a:prstGeom prst="rect">
            <a:avLst/>
          </a:prstGeom>
        </p:spPr>
      </p:pic>
    </p:spTree>
    <p:extLst>
      <p:ext uri="{BB962C8B-B14F-4D97-AF65-F5344CB8AC3E}">
        <p14:creationId xmlns:p14="http://schemas.microsoft.com/office/powerpoint/2010/main" val="391951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Overview</a:t>
            </a:r>
            <a:endParaRPr lang="fr-FR" sz="4800" b="0" strike="noStrike" spc="-1">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Definition of AI Chatbots</a:t>
            </a:r>
            <a:endParaRPr lang="fr-FR" sz="3000" b="0" strike="noStrike" spc="-1">
              <a:solidFill>
                <a:schemeClr val="dk1"/>
              </a:solidFill>
              <a:latin typeface="Arial"/>
            </a:endParaRPr>
          </a:p>
        </p:txBody>
      </p:sp>
      <p:sp>
        <p:nvSpPr>
          <p:cNvPr id="743"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chatbots are software applications that utilize artificial intelligence to simulate human-like conversation. They analyze user input and provide appropriate responses, creating an interactive experience that aids in communication, particularly in mental health support.</a:t>
            </a:r>
            <a:endParaRPr lang="en-US" sz="1200" b="0" strike="noStrike" spc="-1">
              <a:solidFill>
                <a:srgbClr val="FFFFFF"/>
              </a:solidFill>
              <a:latin typeface="OpenSymbol"/>
            </a:endParaRPr>
          </a:p>
        </p:txBody>
      </p:sp>
      <p:pic>
        <p:nvPicPr>
          <p:cNvPr id="744"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Importance in Mental Health</a:t>
            </a:r>
            <a:endParaRPr lang="fr-FR" sz="3000" b="0" strike="noStrike" spc="-1">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AI chatbots offer immediate support for mental health issues, providing users with information, resources, and coping strategies. Their ability to operate 24/7 allows them to reach individuals who may not seek traditional therapy, thus expanding access to mental health resources.</a:t>
            </a:r>
            <a:endParaRPr lang="en-US" sz="12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Trends in Technology</a:t>
            </a:r>
            <a:endParaRPr lang="fr-FR" sz="3000" b="0" strike="noStrike" spc="-1">
              <a:solidFill>
                <a:schemeClr val="dk1"/>
              </a:solidFill>
              <a:latin typeface="Arial"/>
            </a:endParaRPr>
          </a:p>
        </p:txBody>
      </p:sp>
      <p:sp>
        <p:nvSpPr>
          <p:cNvPr id="748"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The integration of AI in mental health is on the rise, with advancements in machine learning and natural language processing leading to more sophisticated chatbots. Moreover, collaborations with healthcare systems are increasing, enhancing the chatbots' functionality and reliability.</a:t>
            </a:r>
            <a:endParaRPr lang="en-US" sz="12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Functionality</a:t>
            </a:r>
            <a:endParaRPr lang="fr-FR" sz="4800" b="0" strike="noStrike" spc="-1">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Natural Language Processing</a:t>
            </a:r>
            <a:endParaRPr lang="fr-FR" sz="3000" b="0" strike="noStrike" spc="-1">
              <a:solidFill>
                <a:schemeClr val="dk1"/>
              </a:solidFill>
              <a:latin typeface="Arial"/>
            </a:endParaRPr>
          </a:p>
        </p:txBody>
      </p:sp>
      <p:sp>
        <p:nvSpPr>
          <p:cNvPr id="752"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Natural Language Processing (NLP) allows chatbots to understand and interpret human language, making interactions more natural and intuitive. Through NLP, chatbots can analyze user emotions and respond appropriately, facilitating meaningful conversations.</a:t>
            </a:r>
            <a:endParaRPr lang="en-US" sz="12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3"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User Interaction</a:t>
            </a:r>
            <a:endParaRPr lang="fr-FR" sz="3000" b="0" strike="noStrike" spc="-1">
              <a:solidFill>
                <a:schemeClr val="dk1"/>
              </a:solidFill>
              <a:latin typeface="Arial"/>
            </a:endParaRPr>
          </a:p>
        </p:txBody>
      </p:sp>
      <p:sp>
        <p:nvSpPr>
          <p:cNvPr id="754"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User interaction is central to the effectiveness of AI chatbots. Through engaging interfaces and conversational design, these chatbots can provide tailored responses, creating a supportive atmosphere that encourages users to express their feelings and thoughts.</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744</Words>
  <Application>Microsoft Office PowerPoint</Application>
  <PresentationFormat>On-screen Show (16:9)</PresentationFormat>
  <Paragraphs>55</Paragraphs>
  <Slides>24</Slides>
  <Notes>2</Notes>
  <HiddenSlides>0</HiddenSlides>
  <MMClips>0</MMClips>
  <ScaleCrop>false</ScaleCrop>
  <HeadingPairs>
    <vt:vector size="6" baseType="variant">
      <vt:variant>
        <vt:lpstr>Fonts Used</vt:lpstr>
      </vt:variant>
      <vt:variant>
        <vt:i4>7</vt:i4>
      </vt:variant>
      <vt:variant>
        <vt:lpstr>Theme</vt:lpstr>
      </vt:variant>
      <vt:variant>
        <vt:i4>25</vt:i4>
      </vt:variant>
      <vt:variant>
        <vt:lpstr>Slide Titles</vt:lpstr>
      </vt:variant>
      <vt:variant>
        <vt:i4>24</vt:i4>
      </vt:variant>
    </vt:vector>
  </HeadingPairs>
  <TitlesOfParts>
    <vt:vector size="56" baseType="lpstr">
      <vt:lpstr>Actor</vt:lpstr>
      <vt:lpstr>Arial</vt:lpstr>
      <vt:lpstr>Calibri</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AI Mental Health Chatbot</vt:lpstr>
      <vt:lpstr>Introduction</vt:lpstr>
      <vt:lpstr>Overview</vt:lpstr>
      <vt:lpstr>Definition of AI Chatbots</vt:lpstr>
      <vt:lpstr>Importance in Mental Health</vt:lpstr>
      <vt:lpstr>Trends in Technology</vt:lpstr>
      <vt:lpstr>Functionality</vt:lpstr>
      <vt:lpstr>Natural Language Processing</vt:lpstr>
      <vt:lpstr>User Interaction</vt:lpstr>
      <vt:lpstr>Response Generation</vt:lpstr>
      <vt:lpstr>Benefits</vt:lpstr>
      <vt:lpstr>Accessibility for Users</vt:lpstr>
      <vt:lpstr>Anonymity and Comfort</vt:lpstr>
      <vt:lpstr>24/7 Availability</vt:lpstr>
      <vt:lpstr>Limitations</vt:lpstr>
      <vt:lpstr>Lack of Human Empathy</vt:lpstr>
      <vt:lpstr>Data Privacy Concerns</vt:lpstr>
      <vt:lpstr>Potential Misunderstandings</vt:lpstr>
      <vt:lpstr>Future of AI Chatbots</vt:lpstr>
      <vt:lpstr>Advancements in AI Technology</vt:lpstr>
      <vt:lpstr>Integration with Healthcare Systems</vt:lpstr>
      <vt:lpstr>Ethical Considerations</vt:lpstr>
      <vt:lpstr>Conclusions</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Navin Kumar</dc:creator>
  <cp:lastModifiedBy>Navin Kumar</cp:lastModifiedBy>
  <cp:revision>2</cp:revision>
  <dcterms:modified xsi:type="dcterms:W3CDTF">2025-04-10T16:52:20Z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2025-03-16T13:41:11Z</dcterms:created>
  <dc:creator>Unknown Creator</dc:creator>
  <dc:description/>
  <dc:language>en-US</dc:language>
  <cp:lastModifiedBy>Unknown Creator</cp:lastModifiedBy>
  <dcterms:modified xsi:type="dcterms:W3CDTF">2025-03-16T13:41:11Z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