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61" r:id="rId5"/>
    <p:sldId id="259" r:id="rId6"/>
    <p:sldId id="260" r:id="rId7"/>
    <p:sldId id="262" r:id="rId8"/>
    <p:sldId id="264" r:id="rId9"/>
    <p:sldId id="265" r:id="rId10"/>
    <p:sldId id="266" r:id="rId11"/>
    <p:sldId id="273" r:id="rId12"/>
    <p:sldId id="267" r:id="rId13"/>
    <p:sldId id="268" r:id="rId14"/>
    <p:sldId id="274" r:id="rId15"/>
    <p:sldId id="269" r:id="rId16"/>
    <p:sldId id="270" r:id="rId17"/>
    <p:sldId id="271" r:id="rId18"/>
    <p:sldId id="272" r:id="rId19"/>
    <p:sldId id="275" r:id="rId20"/>
    <p:sldId id="276" r:id="rId21"/>
    <p:sldId id="277" r:id="rId22"/>
    <p:sldId id="281" r:id="rId23"/>
    <p:sldId id="278" r:id="rId24"/>
    <p:sldId id="279" r:id="rId25"/>
    <p:sldId id="280" r:id="rId26"/>
    <p:sldId id="284" r:id="rId27"/>
    <p:sldId id="282" r:id="rId28"/>
    <p:sldId id="283" r:id="rId29"/>
    <p:sldId id="285" r:id="rId30"/>
    <p:sldId id="286" r:id="rId31"/>
    <p:sldId id="288" r:id="rId32"/>
    <p:sldId id="291" r:id="rId33"/>
    <p:sldId id="290"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BE5"/>
    <a:srgbClr val="1514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0505" autoAdjust="0"/>
  </p:normalViewPr>
  <p:slideViewPr>
    <p:cSldViewPr snapToGrid="0">
      <p:cViewPr varScale="1">
        <p:scale>
          <a:sx n="80" d="100"/>
          <a:sy n="80" d="100"/>
        </p:scale>
        <p:origin x="179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FC6EC4-FAC8-4927-9CD0-E907A1E39830}" type="datetimeFigureOut">
              <a:rPr lang="en-GB" smtClean="0"/>
              <a:t>17/04/2023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A98596-1D27-4794-A775-263AD4D3E63B}" type="slidenum">
              <a:rPr lang="en-GB" smtClean="0"/>
              <a:t>‹#›</a:t>
            </a:fld>
            <a:endParaRPr lang="en-GB"/>
          </a:p>
        </p:txBody>
      </p:sp>
    </p:spTree>
    <p:extLst>
      <p:ext uri="{BB962C8B-B14F-4D97-AF65-F5344CB8AC3E}">
        <p14:creationId xmlns:p14="http://schemas.microsoft.com/office/powerpoint/2010/main" val="3361435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6A98596-1D27-4794-A775-263AD4D3E63B}" type="slidenum">
              <a:rPr lang="en-GB" smtClean="0"/>
              <a:t>2</a:t>
            </a:fld>
            <a:endParaRPr lang="en-GB"/>
          </a:p>
        </p:txBody>
      </p:sp>
    </p:spTree>
    <p:extLst>
      <p:ext uri="{BB962C8B-B14F-4D97-AF65-F5344CB8AC3E}">
        <p14:creationId xmlns:p14="http://schemas.microsoft.com/office/powerpoint/2010/main" val="4244043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NZ" dirty="0"/>
              <a:t>Average Reach is ~180 cm</a:t>
            </a:r>
            <a:endParaRPr lang="en-GB" dirty="0"/>
          </a:p>
        </p:txBody>
      </p:sp>
      <p:sp>
        <p:nvSpPr>
          <p:cNvPr id="4" name="Slide Number Placeholder 3"/>
          <p:cNvSpPr>
            <a:spLocks noGrp="1"/>
          </p:cNvSpPr>
          <p:nvPr>
            <p:ph type="sldNum" sz="quarter" idx="5"/>
          </p:nvPr>
        </p:nvSpPr>
        <p:spPr/>
        <p:txBody>
          <a:bodyPr/>
          <a:lstStyle/>
          <a:p>
            <a:fld id="{36A98596-1D27-4794-A775-263AD4D3E63B}" type="slidenum">
              <a:rPr lang="en-GB" smtClean="0"/>
              <a:t>13</a:t>
            </a:fld>
            <a:endParaRPr lang="en-GB"/>
          </a:p>
        </p:txBody>
      </p:sp>
    </p:spTree>
    <p:extLst>
      <p:ext uri="{BB962C8B-B14F-4D97-AF65-F5344CB8AC3E}">
        <p14:creationId xmlns:p14="http://schemas.microsoft.com/office/powerpoint/2010/main" val="1758265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NZ" dirty="0"/>
              <a:t>Again, similar situation with reach. The difference doesn’t play a </a:t>
            </a:r>
            <a:r>
              <a:rPr lang="en-NZ" dirty="0" err="1"/>
              <a:t>signiciant</a:t>
            </a:r>
            <a:r>
              <a:rPr lang="en-NZ" dirty="0"/>
              <a:t> factor in the  amount of wins seen. </a:t>
            </a:r>
            <a:endParaRPr lang="en-GB" dirty="0"/>
          </a:p>
        </p:txBody>
      </p:sp>
      <p:sp>
        <p:nvSpPr>
          <p:cNvPr id="4" name="Slide Number Placeholder 3"/>
          <p:cNvSpPr>
            <a:spLocks noGrp="1"/>
          </p:cNvSpPr>
          <p:nvPr>
            <p:ph type="sldNum" sz="quarter" idx="5"/>
          </p:nvPr>
        </p:nvSpPr>
        <p:spPr/>
        <p:txBody>
          <a:bodyPr/>
          <a:lstStyle/>
          <a:p>
            <a:fld id="{36A98596-1D27-4794-A775-263AD4D3E63B}" type="slidenum">
              <a:rPr lang="en-GB" smtClean="0"/>
              <a:t>14</a:t>
            </a:fld>
            <a:endParaRPr lang="en-GB"/>
          </a:p>
        </p:txBody>
      </p:sp>
    </p:spTree>
    <p:extLst>
      <p:ext uri="{BB962C8B-B14F-4D97-AF65-F5344CB8AC3E}">
        <p14:creationId xmlns:p14="http://schemas.microsoft.com/office/powerpoint/2010/main" val="2740619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NZ" dirty="0"/>
              <a:t>Looking at the Distribution of total strikes of fighters in the last 10 years.</a:t>
            </a:r>
          </a:p>
          <a:p>
            <a:pPr marL="0" indent="0">
              <a:buFontTx/>
              <a:buNone/>
            </a:pPr>
            <a:endParaRPr lang="en-NZ" dirty="0"/>
          </a:p>
          <a:p>
            <a:pPr marL="0" indent="0">
              <a:buFontTx/>
              <a:buNone/>
            </a:pPr>
            <a:r>
              <a:rPr lang="en-NZ" dirty="0"/>
              <a:t>There are a lot more of fighters that have less that 500 total strikes landed than above. - Could be due to skill level, fighting style</a:t>
            </a:r>
            <a:endParaRPr lang="en-GB" dirty="0"/>
          </a:p>
        </p:txBody>
      </p:sp>
      <p:sp>
        <p:nvSpPr>
          <p:cNvPr id="4" name="Slide Number Placeholder 3"/>
          <p:cNvSpPr>
            <a:spLocks noGrp="1"/>
          </p:cNvSpPr>
          <p:nvPr>
            <p:ph type="sldNum" sz="quarter" idx="5"/>
          </p:nvPr>
        </p:nvSpPr>
        <p:spPr/>
        <p:txBody>
          <a:bodyPr/>
          <a:lstStyle/>
          <a:p>
            <a:fld id="{36A98596-1D27-4794-A775-263AD4D3E63B}" type="slidenum">
              <a:rPr lang="en-GB" smtClean="0"/>
              <a:t>15</a:t>
            </a:fld>
            <a:endParaRPr lang="en-GB"/>
          </a:p>
        </p:txBody>
      </p:sp>
    </p:spTree>
    <p:extLst>
      <p:ext uri="{BB962C8B-B14F-4D97-AF65-F5344CB8AC3E}">
        <p14:creationId xmlns:p14="http://schemas.microsoft.com/office/powerpoint/2010/main" val="2007922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NZ" dirty="0"/>
              <a:t>Looking at the Distribution of total takedowns of fighters in the last 10 years.</a:t>
            </a:r>
          </a:p>
          <a:p>
            <a:pPr marL="0" indent="0">
              <a:buFontTx/>
              <a:buNone/>
            </a:pPr>
            <a:endParaRPr lang="en-NZ" dirty="0"/>
          </a:p>
          <a:p>
            <a:pPr marL="0" indent="0">
              <a:buFontTx/>
              <a:buNone/>
            </a:pPr>
            <a:r>
              <a:rPr lang="en-NZ" dirty="0"/>
              <a:t>Similar situation with total takedowns.</a:t>
            </a:r>
          </a:p>
          <a:p>
            <a:pPr marL="0" indent="0">
              <a:buFontTx/>
              <a:buNone/>
            </a:pPr>
            <a:endParaRPr lang="en-NZ" dirty="0"/>
          </a:p>
          <a:p>
            <a:pPr marL="0" indent="0">
              <a:buFontTx/>
              <a:buNone/>
            </a:pPr>
            <a:r>
              <a:rPr lang="en-NZ" dirty="0"/>
              <a:t>This could suggest that there wont be a huge difference between fight match ups, generally speaking.</a:t>
            </a:r>
            <a:endParaRPr lang="en-GB" dirty="0"/>
          </a:p>
        </p:txBody>
      </p:sp>
      <p:sp>
        <p:nvSpPr>
          <p:cNvPr id="4" name="Slide Number Placeholder 3"/>
          <p:cNvSpPr>
            <a:spLocks noGrp="1"/>
          </p:cNvSpPr>
          <p:nvPr>
            <p:ph type="sldNum" sz="quarter" idx="5"/>
          </p:nvPr>
        </p:nvSpPr>
        <p:spPr/>
        <p:txBody>
          <a:bodyPr/>
          <a:lstStyle/>
          <a:p>
            <a:fld id="{36A98596-1D27-4794-A775-263AD4D3E63B}" type="slidenum">
              <a:rPr lang="en-GB" smtClean="0"/>
              <a:t>16</a:t>
            </a:fld>
            <a:endParaRPr lang="en-GB"/>
          </a:p>
        </p:txBody>
      </p:sp>
    </p:spTree>
    <p:extLst>
      <p:ext uri="{BB962C8B-B14F-4D97-AF65-F5344CB8AC3E}">
        <p14:creationId xmlns:p14="http://schemas.microsoft.com/office/powerpoint/2010/main" val="3494462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NZ" dirty="0"/>
              <a:t>Looking at the Distribution of total strikes of fighters in the last 10 years</a:t>
            </a:r>
            <a:endParaRPr lang="en-GB" dirty="0"/>
          </a:p>
        </p:txBody>
      </p:sp>
      <p:sp>
        <p:nvSpPr>
          <p:cNvPr id="4" name="Slide Number Placeholder 3"/>
          <p:cNvSpPr>
            <a:spLocks noGrp="1"/>
          </p:cNvSpPr>
          <p:nvPr>
            <p:ph type="sldNum" sz="quarter" idx="5"/>
          </p:nvPr>
        </p:nvSpPr>
        <p:spPr/>
        <p:txBody>
          <a:bodyPr/>
          <a:lstStyle/>
          <a:p>
            <a:fld id="{36A98596-1D27-4794-A775-263AD4D3E63B}" type="slidenum">
              <a:rPr lang="en-GB" smtClean="0"/>
              <a:t>17</a:t>
            </a:fld>
            <a:endParaRPr lang="en-GB"/>
          </a:p>
        </p:txBody>
      </p:sp>
    </p:spTree>
    <p:extLst>
      <p:ext uri="{BB962C8B-B14F-4D97-AF65-F5344CB8AC3E}">
        <p14:creationId xmlns:p14="http://schemas.microsoft.com/office/powerpoint/2010/main" val="3352234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NZ" dirty="0"/>
              <a:t>The frequency of a fight ending in each method. </a:t>
            </a:r>
          </a:p>
          <a:p>
            <a:pPr marL="0" indent="0">
              <a:buFontTx/>
              <a:buNone/>
            </a:pPr>
            <a:r>
              <a:rPr lang="en-NZ" dirty="0"/>
              <a:t>In the light weight category there seems to be more an even amount between decision based and KO/Sub</a:t>
            </a:r>
            <a:endParaRPr lang="en-GB" dirty="0"/>
          </a:p>
        </p:txBody>
      </p:sp>
      <p:sp>
        <p:nvSpPr>
          <p:cNvPr id="4" name="Slide Number Placeholder 3"/>
          <p:cNvSpPr>
            <a:spLocks noGrp="1"/>
          </p:cNvSpPr>
          <p:nvPr>
            <p:ph type="sldNum" sz="quarter" idx="5"/>
          </p:nvPr>
        </p:nvSpPr>
        <p:spPr/>
        <p:txBody>
          <a:bodyPr/>
          <a:lstStyle/>
          <a:p>
            <a:fld id="{36A98596-1D27-4794-A775-263AD4D3E63B}" type="slidenum">
              <a:rPr lang="en-GB" smtClean="0"/>
              <a:t>18</a:t>
            </a:fld>
            <a:endParaRPr lang="en-GB"/>
          </a:p>
        </p:txBody>
      </p:sp>
    </p:spTree>
    <p:extLst>
      <p:ext uri="{BB962C8B-B14F-4D97-AF65-F5344CB8AC3E}">
        <p14:creationId xmlns:p14="http://schemas.microsoft.com/office/powerpoint/2010/main" val="407189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NZ" dirty="0"/>
              <a:t>The frequency of a fight ending in each method. </a:t>
            </a:r>
          </a:p>
          <a:p>
            <a:pPr marL="0" indent="0">
              <a:buFontTx/>
              <a:buNone/>
            </a:pPr>
            <a:r>
              <a:rPr lang="en-NZ" dirty="0"/>
              <a:t>In the light weight category there seems to be more Decision based (Unanimous) wins than KO. Which makes the betting odds even higher if a match does end in a KO/Sub</a:t>
            </a:r>
            <a:endParaRPr lang="en-GB" dirty="0"/>
          </a:p>
        </p:txBody>
      </p:sp>
      <p:sp>
        <p:nvSpPr>
          <p:cNvPr id="4" name="Slide Number Placeholder 3"/>
          <p:cNvSpPr>
            <a:spLocks noGrp="1"/>
          </p:cNvSpPr>
          <p:nvPr>
            <p:ph type="sldNum" sz="quarter" idx="5"/>
          </p:nvPr>
        </p:nvSpPr>
        <p:spPr/>
        <p:txBody>
          <a:bodyPr/>
          <a:lstStyle/>
          <a:p>
            <a:fld id="{36A98596-1D27-4794-A775-263AD4D3E63B}" type="slidenum">
              <a:rPr lang="en-GB" smtClean="0"/>
              <a:t>19</a:t>
            </a:fld>
            <a:endParaRPr lang="en-GB"/>
          </a:p>
        </p:txBody>
      </p:sp>
    </p:spTree>
    <p:extLst>
      <p:ext uri="{BB962C8B-B14F-4D97-AF65-F5344CB8AC3E}">
        <p14:creationId xmlns:p14="http://schemas.microsoft.com/office/powerpoint/2010/main" val="4221091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6A98596-1D27-4794-A775-263AD4D3E63B}" type="slidenum">
              <a:rPr lang="en-GB" smtClean="0"/>
              <a:t>21</a:t>
            </a:fld>
            <a:endParaRPr lang="en-GB"/>
          </a:p>
        </p:txBody>
      </p:sp>
    </p:spTree>
    <p:extLst>
      <p:ext uri="{BB962C8B-B14F-4D97-AF65-F5344CB8AC3E}">
        <p14:creationId xmlns:p14="http://schemas.microsoft.com/office/powerpoint/2010/main" val="2690684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 Important to note, I also applied the Feature Engineering track of </a:t>
            </a:r>
            <a:r>
              <a:rPr lang="en-NZ" b="1" dirty="0"/>
              <a:t>Scaling the data </a:t>
            </a:r>
            <a:r>
              <a:rPr lang="en-NZ" dirty="0"/>
              <a:t>so that the model performs better.</a:t>
            </a:r>
            <a:endParaRPr lang="en-GB" dirty="0"/>
          </a:p>
        </p:txBody>
      </p:sp>
      <p:sp>
        <p:nvSpPr>
          <p:cNvPr id="4" name="Slide Number Placeholder 3"/>
          <p:cNvSpPr>
            <a:spLocks noGrp="1"/>
          </p:cNvSpPr>
          <p:nvPr>
            <p:ph type="sldNum" sz="quarter" idx="5"/>
          </p:nvPr>
        </p:nvSpPr>
        <p:spPr/>
        <p:txBody>
          <a:bodyPr/>
          <a:lstStyle/>
          <a:p>
            <a:fld id="{36A98596-1D27-4794-A775-263AD4D3E63B}" type="slidenum">
              <a:rPr lang="en-GB" smtClean="0"/>
              <a:t>22</a:t>
            </a:fld>
            <a:endParaRPr lang="en-GB"/>
          </a:p>
        </p:txBody>
      </p:sp>
    </p:spTree>
    <p:extLst>
      <p:ext uri="{BB962C8B-B14F-4D97-AF65-F5344CB8AC3E}">
        <p14:creationId xmlns:p14="http://schemas.microsoft.com/office/powerpoint/2010/main" val="1398735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negative coefficients for </a:t>
            </a:r>
            <a:r>
              <a:rPr lang="en-GB" dirty="0" err="1"/>
              <a:t>strike_diff</a:t>
            </a:r>
            <a:r>
              <a:rPr lang="en-GB" dirty="0"/>
              <a:t> and </a:t>
            </a:r>
            <a:r>
              <a:rPr lang="en-GB" dirty="0" err="1"/>
              <a:t>td_diff</a:t>
            </a:r>
            <a:r>
              <a:rPr lang="en-GB" dirty="0"/>
              <a:t> suggest that fewer strikes landed and takedowns can lead to a lower probability of winning by KO, </a:t>
            </a:r>
          </a:p>
          <a:p>
            <a:r>
              <a:rPr lang="en-GB" dirty="0"/>
              <a:t>while the positive coefficients for </a:t>
            </a:r>
            <a:r>
              <a:rPr lang="en-GB" dirty="0" err="1"/>
              <a:t>sub_diff</a:t>
            </a:r>
            <a:r>
              <a:rPr lang="en-GB" dirty="0"/>
              <a:t>, </a:t>
            </a:r>
            <a:r>
              <a:rPr lang="en-GB" dirty="0" err="1"/>
              <a:t>Height_Diff</a:t>
            </a:r>
            <a:r>
              <a:rPr lang="en-GB" dirty="0"/>
              <a:t>, </a:t>
            </a:r>
            <a:r>
              <a:rPr lang="en-GB" dirty="0" err="1"/>
              <a:t>Reach_Diff</a:t>
            </a:r>
            <a:r>
              <a:rPr lang="en-GB" dirty="0"/>
              <a:t>, </a:t>
            </a:r>
            <a:r>
              <a:rPr lang="en-GB" dirty="0" err="1"/>
              <a:t>Wins_Diff</a:t>
            </a:r>
            <a:r>
              <a:rPr lang="en-GB" dirty="0"/>
              <a:t>, </a:t>
            </a:r>
            <a:r>
              <a:rPr lang="en-GB" dirty="0" err="1"/>
              <a:t>Exp_Diff</a:t>
            </a:r>
            <a:r>
              <a:rPr lang="en-GB" dirty="0"/>
              <a:t>, and </a:t>
            </a:r>
            <a:r>
              <a:rPr lang="en-GB" dirty="0" err="1"/>
              <a:t>ko_diff</a:t>
            </a:r>
            <a:r>
              <a:rPr lang="en-GB" dirty="0"/>
              <a:t> suggest that these factors can increase the probability of winning. </a:t>
            </a:r>
          </a:p>
          <a:p>
            <a:endParaRPr lang="en-GB" dirty="0"/>
          </a:p>
          <a:p>
            <a:r>
              <a:rPr lang="en-GB" dirty="0"/>
              <a:t>The negative coefficient for </a:t>
            </a:r>
            <a:r>
              <a:rPr lang="en-GB" dirty="0" err="1"/>
              <a:t>avg_fighttime_diff</a:t>
            </a:r>
            <a:r>
              <a:rPr lang="en-GB" dirty="0"/>
              <a:t> suggests that longer average fight time can decrease the probability of winning by KO.</a:t>
            </a:r>
          </a:p>
          <a:p>
            <a:endParaRPr lang="en-GB" dirty="0"/>
          </a:p>
          <a:p>
            <a:r>
              <a:rPr lang="en-GB" dirty="0"/>
              <a:t>Most of the values are small, indicating that there is little to no correlation between the features.</a:t>
            </a:r>
          </a:p>
        </p:txBody>
      </p:sp>
      <p:sp>
        <p:nvSpPr>
          <p:cNvPr id="4" name="Slide Number Placeholder 3"/>
          <p:cNvSpPr>
            <a:spLocks noGrp="1"/>
          </p:cNvSpPr>
          <p:nvPr>
            <p:ph type="sldNum" sz="quarter" idx="5"/>
          </p:nvPr>
        </p:nvSpPr>
        <p:spPr/>
        <p:txBody>
          <a:bodyPr/>
          <a:lstStyle/>
          <a:p>
            <a:fld id="{36A98596-1D27-4794-A775-263AD4D3E63B}" type="slidenum">
              <a:rPr lang="en-GB" smtClean="0"/>
              <a:t>23</a:t>
            </a:fld>
            <a:endParaRPr lang="en-GB"/>
          </a:p>
        </p:txBody>
      </p:sp>
    </p:spTree>
    <p:extLst>
      <p:ext uri="{BB962C8B-B14F-4D97-AF65-F5344CB8AC3E}">
        <p14:creationId xmlns:p14="http://schemas.microsoft.com/office/powerpoint/2010/main" val="4146600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150000"/>
              </a:lnSpc>
            </a:pPr>
            <a:r>
              <a:rPr lang="en-GB" sz="1200" dirty="0"/>
              <a:t>KO: Knockout</a:t>
            </a:r>
          </a:p>
          <a:p>
            <a:pPr lvl="1">
              <a:lnSpc>
                <a:spcPct val="150000"/>
              </a:lnSpc>
            </a:pPr>
            <a:r>
              <a:rPr lang="en-GB" sz="1200" dirty="0"/>
              <a:t>Submission: Fighter causes opponent to give up</a:t>
            </a:r>
          </a:p>
          <a:p>
            <a:pPr lvl="1">
              <a:lnSpc>
                <a:spcPct val="150000"/>
              </a:lnSpc>
            </a:pPr>
            <a:r>
              <a:rPr lang="en-GB" sz="1200" dirty="0"/>
              <a:t>Judge Decision: Outcome of the fight is determined by three judges scoring each round based on the fighters' performance.</a:t>
            </a:r>
          </a:p>
          <a:p>
            <a:endParaRPr lang="en-GB" dirty="0"/>
          </a:p>
        </p:txBody>
      </p:sp>
      <p:sp>
        <p:nvSpPr>
          <p:cNvPr id="4" name="Slide Number Placeholder 3"/>
          <p:cNvSpPr>
            <a:spLocks noGrp="1"/>
          </p:cNvSpPr>
          <p:nvPr>
            <p:ph type="sldNum" sz="quarter" idx="5"/>
          </p:nvPr>
        </p:nvSpPr>
        <p:spPr/>
        <p:txBody>
          <a:bodyPr/>
          <a:lstStyle/>
          <a:p>
            <a:fld id="{36A98596-1D27-4794-A775-263AD4D3E63B}" type="slidenum">
              <a:rPr lang="en-GB" smtClean="0"/>
              <a:t>3</a:t>
            </a:fld>
            <a:endParaRPr lang="en-GB"/>
          </a:p>
        </p:txBody>
      </p:sp>
    </p:spTree>
    <p:extLst>
      <p:ext uri="{BB962C8B-B14F-4D97-AF65-F5344CB8AC3E}">
        <p14:creationId xmlns:p14="http://schemas.microsoft.com/office/powerpoint/2010/main" val="7517913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dirty="0"/>
              <a:t>Accuracy measures the overall correctness of the model's predictions, i.e., the number of correct predictions divided by the total number of predictions. It is a simple metric to interpret but can be misleading when classes are imbalanced.</a:t>
            </a:r>
          </a:p>
          <a:p>
            <a:pPr>
              <a:buFont typeface="Arial" panose="020B0604020202020204" pitchFamily="34" charset="0"/>
              <a:buChar char="•"/>
            </a:pPr>
            <a:endParaRPr lang="en-GB" dirty="0"/>
          </a:p>
          <a:p>
            <a:pPr>
              <a:buFont typeface="Arial" panose="020B0604020202020204" pitchFamily="34" charset="0"/>
              <a:buChar char="•"/>
            </a:pPr>
            <a:r>
              <a:rPr lang="en-GB" dirty="0"/>
              <a:t>AUC-ROC (Area Under the Receiver Operating Characteristic Curve) is a measure of the model's ability to distinguish between positive and negative classes, independent of the threshold used to make the prediction. AUC-ROC is a good metric to use when classes are imbalanced, and the model needs to prioritize one class over the other.</a:t>
            </a:r>
          </a:p>
          <a:p>
            <a:pPr>
              <a:buFont typeface="Arial" panose="020B0604020202020204" pitchFamily="34" charset="0"/>
              <a:buChar char="•"/>
            </a:pPr>
            <a:endParaRPr lang="en-GB" dirty="0"/>
          </a:p>
          <a:p>
            <a:pPr>
              <a:buFont typeface="Arial" panose="020B0604020202020204" pitchFamily="34" charset="0"/>
              <a:buChar char="•"/>
            </a:pPr>
            <a:r>
              <a:rPr lang="en-GB" dirty="0"/>
              <a:t>F1-score is the harmonic mean of precision and recall. It is a good metric to use when both precision and recall are important, and there is a trade-off between them.</a:t>
            </a:r>
          </a:p>
          <a:p>
            <a:endParaRPr lang="en-GB" dirty="0"/>
          </a:p>
          <a:p>
            <a:r>
              <a:rPr lang="en-GB" dirty="0"/>
              <a:t>In the context of predicting whether a fight will end in a KO/Submission or by Decision, all three metrics are relevant. Accuracy is useful to measure the overall performance of the model. AUC-ROC is useful when there is class imbalance and it is important to distinguish between positive and negative classes. F1-score is useful when both precision and recall are important.</a:t>
            </a:r>
          </a:p>
          <a:p>
            <a:endParaRPr lang="en-GB" dirty="0"/>
          </a:p>
          <a:p>
            <a:endParaRPr lang="en-GB" dirty="0"/>
          </a:p>
        </p:txBody>
      </p:sp>
      <p:sp>
        <p:nvSpPr>
          <p:cNvPr id="4" name="Slide Number Placeholder 3"/>
          <p:cNvSpPr>
            <a:spLocks noGrp="1"/>
          </p:cNvSpPr>
          <p:nvPr>
            <p:ph type="sldNum" sz="quarter" idx="5"/>
          </p:nvPr>
        </p:nvSpPr>
        <p:spPr/>
        <p:txBody>
          <a:bodyPr/>
          <a:lstStyle/>
          <a:p>
            <a:fld id="{36A98596-1D27-4794-A775-263AD4D3E63B}" type="slidenum">
              <a:rPr lang="en-GB" smtClean="0"/>
              <a:t>25</a:t>
            </a:fld>
            <a:endParaRPr lang="en-GB"/>
          </a:p>
        </p:txBody>
      </p:sp>
    </p:spTree>
    <p:extLst>
      <p:ext uri="{BB962C8B-B14F-4D97-AF65-F5344CB8AC3E}">
        <p14:creationId xmlns:p14="http://schemas.microsoft.com/office/powerpoint/2010/main" val="6233244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SVM Scored the highest in most performance metrics. This was the final model I chose</a:t>
            </a:r>
          </a:p>
          <a:p>
            <a:endParaRPr lang="en-NZ"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context of predicting whether a fight will end in a KO/Submission or by Decision, all three metrics are relevant. Accuracy is useful to measure the overall performance of the model. AUC-ROC is useful when there is class imbalance and it is important to distinguish between positive and negative classes. F1-score is useful when both precision and recall are important.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For example, if the goal is to minimize false positives, then precision may be the most important metric to consider. Conversely, if the goal is to minimize false negatives, then recall may be the most important metric.</a:t>
            </a:r>
          </a:p>
          <a:p>
            <a:endParaRPr lang="en-NZ" dirty="0"/>
          </a:p>
          <a:p>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True Positive: Correctly predicted a KO/Sub of a fight</a:t>
            </a:r>
          </a:p>
          <a:p>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True Negative: Correctly predicted another method of a fight</a:t>
            </a:r>
          </a:p>
          <a:p>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False Positive: Falsely predicted a KO/Sub</a:t>
            </a:r>
          </a:p>
          <a:p>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False Negative: Falsely predicted another method </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36A98596-1D27-4794-A775-263AD4D3E63B}" type="slidenum">
              <a:rPr lang="en-GB" smtClean="0"/>
              <a:t>27</a:t>
            </a:fld>
            <a:endParaRPr lang="en-GB"/>
          </a:p>
        </p:txBody>
      </p:sp>
    </p:spTree>
    <p:extLst>
      <p:ext uri="{BB962C8B-B14F-4D97-AF65-F5344CB8AC3E}">
        <p14:creationId xmlns:p14="http://schemas.microsoft.com/office/powerpoint/2010/main" val="12722253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SVM Scored the highest in most performance metrics. This was the final model I chose</a:t>
            </a:r>
            <a:endParaRPr lang="en-GB" dirty="0"/>
          </a:p>
        </p:txBody>
      </p:sp>
      <p:sp>
        <p:nvSpPr>
          <p:cNvPr id="4" name="Slide Number Placeholder 3"/>
          <p:cNvSpPr>
            <a:spLocks noGrp="1"/>
          </p:cNvSpPr>
          <p:nvPr>
            <p:ph type="sldNum" sz="quarter" idx="5"/>
          </p:nvPr>
        </p:nvSpPr>
        <p:spPr/>
        <p:txBody>
          <a:bodyPr/>
          <a:lstStyle/>
          <a:p>
            <a:fld id="{36A98596-1D27-4794-A775-263AD4D3E63B}" type="slidenum">
              <a:rPr lang="en-GB" smtClean="0"/>
              <a:t>28</a:t>
            </a:fld>
            <a:endParaRPr lang="en-GB"/>
          </a:p>
        </p:txBody>
      </p:sp>
    </p:spTree>
    <p:extLst>
      <p:ext uri="{BB962C8B-B14F-4D97-AF65-F5344CB8AC3E}">
        <p14:creationId xmlns:p14="http://schemas.microsoft.com/office/powerpoint/2010/main" val="9917088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6A98596-1D27-4794-A775-263AD4D3E63B}" type="slidenum">
              <a:rPr lang="en-GB" smtClean="0"/>
              <a:t>29</a:t>
            </a:fld>
            <a:endParaRPr lang="en-GB"/>
          </a:p>
        </p:txBody>
      </p:sp>
    </p:spTree>
    <p:extLst>
      <p:ext uri="{BB962C8B-B14F-4D97-AF65-F5344CB8AC3E}">
        <p14:creationId xmlns:p14="http://schemas.microsoft.com/office/powerpoint/2010/main" val="33831427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6A98596-1D27-4794-A775-263AD4D3E63B}" type="slidenum">
              <a:rPr lang="en-GB" smtClean="0"/>
              <a:t>32</a:t>
            </a:fld>
            <a:endParaRPr lang="en-GB"/>
          </a:p>
        </p:txBody>
      </p:sp>
    </p:spTree>
    <p:extLst>
      <p:ext uri="{BB962C8B-B14F-4D97-AF65-F5344CB8AC3E}">
        <p14:creationId xmlns:p14="http://schemas.microsoft.com/office/powerpoint/2010/main" val="2618658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Explain each thing</a:t>
            </a:r>
          </a:p>
          <a:p>
            <a:pPr>
              <a:buFont typeface="Arial" panose="020B0604020202020204" pitchFamily="34" charset="0"/>
              <a:buChar char="•"/>
            </a:pPr>
            <a:r>
              <a:rPr lang="en-GB" dirty="0"/>
              <a:t>First Name</a:t>
            </a:r>
          </a:p>
          <a:p>
            <a:pPr>
              <a:buFont typeface="Arial" panose="020B0604020202020204" pitchFamily="34" charset="0"/>
              <a:buChar char="•"/>
            </a:pPr>
            <a:r>
              <a:rPr lang="en-GB" dirty="0"/>
              <a:t>Last Name</a:t>
            </a:r>
          </a:p>
          <a:p>
            <a:pPr>
              <a:buFont typeface="Arial" panose="020B0604020202020204" pitchFamily="34" charset="0"/>
              <a:buChar char="•"/>
            </a:pPr>
            <a:r>
              <a:rPr lang="en-GB" dirty="0"/>
              <a:t>Nickname</a:t>
            </a:r>
          </a:p>
          <a:p>
            <a:pPr>
              <a:buFont typeface="Arial" panose="020B0604020202020204" pitchFamily="34" charset="0"/>
              <a:buChar char="•"/>
            </a:pPr>
            <a:r>
              <a:rPr lang="en-GB" dirty="0"/>
              <a:t>Height</a:t>
            </a:r>
          </a:p>
          <a:p>
            <a:pPr>
              <a:buFont typeface="Arial" panose="020B0604020202020204" pitchFamily="34" charset="0"/>
              <a:buChar char="•"/>
            </a:pPr>
            <a:r>
              <a:rPr lang="en-GB" dirty="0"/>
              <a:t>Weight</a:t>
            </a:r>
          </a:p>
          <a:p>
            <a:pPr>
              <a:buFont typeface="Arial" panose="020B0604020202020204" pitchFamily="34" charset="0"/>
              <a:buChar char="•"/>
            </a:pPr>
            <a:r>
              <a:rPr lang="en-GB" dirty="0"/>
              <a:t>Reach</a:t>
            </a:r>
          </a:p>
          <a:p>
            <a:pPr>
              <a:buFont typeface="Arial" panose="020B0604020202020204" pitchFamily="34" charset="0"/>
              <a:buChar char="•"/>
            </a:pPr>
            <a:r>
              <a:rPr lang="en-GB" dirty="0"/>
              <a:t>Stance</a:t>
            </a:r>
          </a:p>
          <a:p>
            <a:pPr>
              <a:buFont typeface="Arial" panose="020B0604020202020204" pitchFamily="34" charset="0"/>
              <a:buChar char="•"/>
            </a:pPr>
            <a:r>
              <a:rPr lang="en-GB" dirty="0"/>
              <a:t>(# of) Wins</a:t>
            </a:r>
          </a:p>
          <a:p>
            <a:pPr>
              <a:buFont typeface="Arial" panose="020B0604020202020204" pitchFamily="34" charset="0"/>
              <a:buChar char="•"/>
            </a:pPr>
            <a:r>
              <a:rPr lang="en-GB" dirty="0"/>
              <a:t>(# of) Losses</a:t>
            </a:r>
          </a:p>
          <a:p>
            <a:pPr>
              <a:buFont typeface="Arial" panose="020B0604020202020204" pitchFamily="34" charset="0"/>
              <a:buChar char="•"/>
            </a:pPr>
            <a:r>
              <a:rPr lang="en-GB" dirty="0"/>
              <a:t>(# of) Draws</a:t>
            </a:r>
          </a:p>
          <a:p>
            <a:endParaRPr lang="en-GB" dirty="0"/>
          </a:p>
        </p:txBody>
      </p:sp>
      <p:sp>
        <p:nvSpPr>
          <p:cNvPr id="4" name="Slide Number Placeholder 3"/>
          <p:cNvSpPr>
            <a:spLocks noGrp="1"/>
          </p:cNvSpPr>
          <p:nvPr>
            <p:ph type="sldNum" sz="quarter" idx="5"/>
          </p:nvPr>
        </p:nvSpPr>
        <p:spPr/>
        <p:txBody>
          <a:bodyPr/>
          <a:lstStyle/>
          <a:p>
            <a:fld id="{36A98596-1D27-4794-A775-263AD4D3E63B}" type="slidenum">
              <a:rPr lang="en-GB" smtClean="0"/>
              <a:t>6</a:t>
            </a:fld>
            <a:endParaRPr lang="en-GB"/>
          </a:p>
        </p:txBody>
      </p:sp>
    </p:spTree>
    <p:extLst>
      <p:ext uri="{BB962C8B-B14F-4D97-AF65-F5344CB8AC3E}">
        <p14:creationId xmlns:p14="http://schemas.microsoft.com/office/powerpoint/2010/main" val="2891603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dirty="0"/>
              <a:t>Event Name</a:t>
            </a:r>
          </a:p>
          <a:p>
            <a:pPr>
              <a:buFont typeface="Arial" panose="020B0604020202020204" pitchFamily="34" charset="0"/>
              <a:buChar char="•"/>
            </a:pPr>
            <a:r>
              <a:rPr lang="en-GB" dirty="0"/>
              <a:t>Event Date</a:t>
            </a:r>
          </a:p>
          <a:p>
            <a:pPr>
              <a:buFont typeface="Arial" panose="020B0604020202020204" pitchFamily="34" charset="0"/>
              <a:buChar char="•"/>
            </a:pPr>
            <a:r>
              <a:rPr lang="en-GB" dirty="0"/>
              <a:t>Result (name of winner or draw)</a:t>
            </a:r>
          </a:p>
          <a:p>
            <a:pPr>
              <a:buFont typeface="Arial" panose="020B0604020202020204" pitchFamily="34" charset="0"/>
              <a:buChar char="•"/>
            </a:pPr>
            <a:r>
              <a:rPr lang="en-GB" dirty="0"/>
              <a:t>Fighter1</a:t>
            </a:r>
          </a:p>
          <a:p>
            <a:pPr>
              <a:buFont typeface="Arial" panose="020B0604020202020204" pitchFamily="34" charset="0"/>
              <a:buChar char="•"/>
            </a:pPr>
            <a:r>
              <a:rPr lang="en-GB" dirty="0"/>
              <a:t>Fighter2</a:t>
            </a:r>
          </a:p>
          <a:p>
            <a:pPr>
              <a:buFont typeface="Arial" panose="020B0604020202020204" pitchFamily="34" charset="0"/>
              <a:buChar char="•"/>
            </a:pPr>
            <a:r>
              <a:rPr lang="en-GB" dirty="0"/>
              <a:t>KD (# knockdowns per fighter)</a:t>
            </a:r>
          </a:p>
          <a:p>
            <a:pPr>
              <a:buFont typeface="Arial" panose="020B0604020202020204" pitchFamily="34" charset="0"/>
              <a:buChar char="•"/>
            </a:pPr>
            <a:r>
              <a:rPr lang="en-GB" dirty="0"/>
              <a:t>Strikes (# landed strikes per fighter)</a:t>
            </a:r>
          </a:p>
          <a:p>
            <a:pPr>
              <a:buFont typeface="Arial" panose="020B0604020202020204" pitchFamily="34" charset="0"/>
              <a:buChar char="•"/>
            </a:pPr>
            <a:r>
              <a:rPr lang="en-GB" dirty="0"/>
              <a:t>TD (# takedowns per fighter)</a:t>
            </a:r>
          </a:p>
          <a:p>
            <a:pPr>
              <a:buFont typeface="Arial" panose="020B0604020202020204" pitchFamily="34" charset="0"/>
              <a:buChar char="•"/>
            </a:pPr>
            <a:r>
              <a:rPr lang="en-GB" dirty="0"/>
              <a:t>Sub (# submission attempts per fighter)</a:t>
            </a:r>
          </a:p>
          <a:p>
            <a:pPr>
              <a:buFont typeface="Arial" panose="020B0604020202020204" pitchFamily="34" charset="0"/>
              <a:buChar char="•"/>
            </a:pPr>
            <a:r>
              <a:rPr lang="en-GB" dirty="0"/>
              <a:t>Weight Class</a:t>
            </a:r>
          </a:p>
          <a:p>
            <a:pPr>
              <a:buFont typeface="Arial" panose="020B0604020202020204" pitchFamily="34" charset="0"/>
              <a:buChar char="•"/>
            </a:pPr>
            <a:r>
              <a:rPr lang="en-GB" dirty="0"/>
              <a:t>Method</a:t>
            </a:r>
          </a:p>
          <a:p>
            <a:pPr>
              <a:buFont typeface="Arial" panose="020B0604020202020204" pitchFamily="34" charset="0"/>
              <a:buChar char="•"/>
            </a:pPr>
            <a:r>
              <a:rPr lang="en-GB" dirty="0"/>
              <a:t>Round</a:t>
            </a:r>
          </a:p>
          <a:p>
            <a:pPr>
              <a:buFont typeface="Arial" panose="020B0604020202020204" pitchFamily="34" charset="0"/>
              <a:buChar char="•"/>
            </a:pPr>
            <a:r>
              <a:rPr lang="en-GB" dirty="0"/>
              <a:t>Time</a:t>
            </a:r>
          </a:p>
          <a:p>
            <a:endParaRPr lang="en-GB" dirty="0"/>
          </a:p>
        </p:txBody>
      </p:sp>
      <p:sp>
        <p:nvSpPr>
          <p:cNvPr id="4" name="Slide Number Placeholder 3"/>
          <p:cNvSpPr>
            <a:spLocks noGrp="1"/>
          </p:cNvSpPr>
          <p:nvPr>
            <p:ph type="sldNum" sz="quarter" idx="5"/>
          </p:nvPr>
        </p:nvSpPr>
        <p:spPr/>
        <p:txBody>
          <a:bodyPr/>
          <a:lstStyle/>
          <a:p>
            <a:fld id="{36A98596-1D27-4794-A775-263AD4D3E63B}" type="slidenum">
              <a:rPr lang="en-GB" smtClean="0"/>
              <a:t>7</a:t>
            </a:fld>
            <a:endParaRPr lang="en-GB"/>
          </a:p>
        </p:txBody>
      </p:sp>
    </p:spTree>
    <p:extLst>
      <p:ext uri="{BB962C8B-B14F-4D97-AF65-F5344CB8AC3E}">
        <p14:creationId xmlns:p14="http://schemas.microsoft.com/office/powerpoint/2010/main" val="295516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NZ" dirty="0"/>
              <a:t>Only cared about the attributes</a:t>
            </a:r>
          </a:p>
          <a:p>
            <a:pPr marL="628650" lvl="1" indent="-171450">
              <a:buFontTx/>
              <a:buChar char="-"/>
            </a:pPr>
            <a:r>
              <a:rPr lang="en-NZ" dirty="0"/>
              <a:t>Didn’t need Nickname, nor stance</a:t>
            </a:r>
          </a:p>
          <a:p>
            <a:pPr marL="171450" lvl="0" indent="-171450">
              <a:buFontTx/>
              <a:buChar char="-"/>
            </a:pPr>
            <a:r>
              <a:rPr lang="en-NZ" dirty="0"/>
              <a:t>Also I removed any rows that had no data in them, as I needed only the fighters who had data so I can make effective comparisons</a:t>
            </a:r>
          </a:p>
          <a:p>
            <a:pPr marL="171450" lvl="0" indent="-171450">
              <a:buFontTx/>
              <a:buChar char="-"/>
            </a:pPr>
            <a:r>
              <a:rPr lang="en-NZ" dirty="0"/>
              <a:t>The datasets had a mixture of Objects and Integers/Floats</a:t>
            </a:r>
            <a:endParaRPr lang="en-GB" dirty="0"/>
          </a:p>
        </p:txBody>
      </p:sp>
      <p:sp>
        <p:nvSpPr>
          <p:cNvPr id="4" name="Slide Number Placeholder 3"/>
          <p:cNvSpPr>
            <a:spLocks noGrp="1"/>
          </p:cNvSpPr>
          <p:nvPr>
            <p:ph type="sldNum" sz="quarter" idx="5"/>
          </p:nvPr>
        </p:nvSpPr>
        <p:spPr/>
        <p:txBody>
          <a:bodyPr/>
          <a:lstStyle/>
          <a:p>
            <a:fld id="{36A98596-1D27-4794-A775-263AD4D3E63B}" type="slidenum">
              <a:rPr lang="en-GB" smtClean="0"/>
              <a:t>8</a:t>
            </a:fld>
            <a:endParaRPr lang="en-GB"/>
          </a:p>
        </p:txBody>
      </p:sp>
    </p:spTree>
    <p:extLst>
      <p:ext uri="{BB962C8B-B14F-4D97-AF65-F5344CB8AC3E}">
        <p14:creationId xmlns:p14="http://schemas.microsoft.com/office/powerpoint/2010/main" val="2133088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NZ" dirty="0"/>
              <a:t>In the UFC events data, we also have a mixture of objects and integers/floats</a:t>
            </a:r>
          </a:p>
          <a:p>
            <a:pPr marL="171450" indent="-171450">
              <a:buFontTx/>
              <a:buChar char="-"/>
            </a:pPr>
            <a:r>
              <a:rPr lang="en-NZ" dirty="0"/>
              <a:t>I removed the events name col as didn’t need</a:t>
            </a:r>
          </a:p>
          <a:p>
            <a:pPr marL="628650" lvl="1" indent="-171450">
              <a:buFontTx/>
              <a:buChar char="-"/>
            </a:pPr>
            <a:r>
              <a:rPr lang="en-NZ" dirty="0"/>
              <a:t>I also removed any draws as I was only interested in how someone won</a:t>
            </a:r>
          </a:p>
          <a:p>
            <a:pPr marL="171450" lvl="0" indent="-171450">
              <a:buFontTx/>
              <a:buChar char="-"/>
            </a:pPr>
            <a:r>
              <a:rPr lang="en-NZ" dirty="0"/>
              <a:t>I removed any overturned decisions and all wins by disqualification</a:t>
            </a:r>
          </a:p>
          <a:p>
            <a:pPr marL="628650" lvl="1" indent="-171450">
              <a:buFontTx/>
              <a:buChar char="-"/>
            </a:pPr>
            <a:endParaRPr lang="en-NZ" dirty="0"/>
          </a:p>
          <a:p>
            <a:pPr marL="171450" lvl="0" indent="-171450">
              <a:buFontTx/>
              <a:buChar char="-"/>
            </a:pPr>
            <a:r>
              <a:rPr lang="en-NZ" dirty="0"/>
              <a:t>The Target Variable for my Predictive Modelling will be the method of how the fighter won. This would later be changed into 1’s and 0. 1 Representing a KO/Sub and 0 representing anything else</a:t>
            </a:r>
          </a:p>
          <a:p>
            <a:pPr marL="628650" lvl="1" indent="-171450">
              <a:buFontTx/>
              <a:buChar char="-"/>
            </a:pPr>
            <a:endParaRPr lang="en-GB" dirty="0"/>
          </a:p>
        </p:txBody>
      </p:sp>
      <p:sp>
        <p:nvSpPr>
          <p:cNvPr id="4" name="Slide Number Placeholder 3"/>
          <p:cNvSpPr>
            <a:spLocks noGrp="1"/>
          </p:cNvSpPr>
          <p:nvPr>
            <p:ph type="sldNum" sz="quarter" idx="5"/>
          </p:nvPr>
        </p:nvSpPr>
        <p:spPr/>
        <p:txBody>
          <a:bodyPr/>
          <a:lstStyle/>
          <a:p>
            <a:fld id="{36A98596-1D27-4794-A775-263AD4D3E63B}" type="slidenum">
              <a:rPr lang="en-GB" smtClean="0"/>
              <a:t>9</a:t>
            </a:fld>
            <a:endParaRPr lang="en-GB"/>
          </a:p>
        </p:txBody>
      </p:sp>
    </p:spTree>
    <p:extLst>
      <p:ext uri="{BB962C8B-B14F-4D97-AF65-F5344CB8AC3E}">
        <p14:creationId xmlns:p14="http://schemas.microsoft.com/office/powerpoint/2010/main" val="3341542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NZ" dirty="0"/>
              <a:t>Average height of </a:t>
            </a:r>
            <a:r>
              <a:rPr lang="en-NZ" dirty="0" err="1"/>
              <a:t>ufc</a:t>
            </a:r>
            <a:r>
              <a:rPr lang="en-NZ" dirty="0"/>
              <a:t> fighters is around 165 – 180 cm</a:t>
            </a:r>
          </a:p>
          <a:p>
            <a:pPr marL="171450" indent="-171450">
              <a:buFontTx/>
              <a:buChar char="-"/>
            </a:pPr>
            <a:r>
              <a:rPr lang="en-GB" dirty="0"/>
              <a:t>The y-axis in a density plot is </a:t>
            </a:r>
            <a:r>
              <a:rPr lang="en-GB" b="1" dirty="0"/>
              <a:t>the probability density function for the kernel density estimation</a:t>
            </a:r>
            <a:r>
              <a:rPr lang="en-GB" dirty="0"/>
              <a:t>. However, we need to be careful to specify this is a probability density and not a probability. The difference is the probability density is the probability per unit on the x-axis.</a:t>
            </a:r>
          </a:p>
        </p:txBody>
      </p:sp>
      <p:sp>
        <p:nvSpPr>
          <p:cNvPr id="4" name="Slide Number Placeholder 3"/>
          <p:cNvSpPr>
            <a:spLocks noGrp="1"/>
          </p:cNvSpPr>
          <p:nvPr>
            <p:ph type="sldNum" sz="quarter" idx="5"/>
          </p:nvPr>
        </p:nvSpPr>
        <p:spPr/>
        <p:txBody>
          <a:bodyPr/>
          <a:lstStyle/>
          <a:p>
            <a:fld id="{36A98596-1D27-4794-A775-263AD4D3E63B}" type="slidenum">
              <a:rPr lang="en-GB" smtClean="0"/>
              <a:t>10</a:t>
            </a:fld>
            <a:endParaRPr lang="en-GB"/>
          </a:p>
        </p:txBody>
      </p:sp>
    </p:spTree>
    <p:extLst>
      <p:ext uri="{BB962C8B-B14F-4D97-AF65-F5344CB8AC3E}">
        <p14:creationId xmlns:p14="http://schemas.microsoft.com/office/powerpoint/2010/main" val="864923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NZ" dirty="0"/>
              <a:t>I wanted to check whether a difference in the </a:t>
            </a:r>
            <a:r>
              <a:rPr lang="en-NZ" dirty="0" err="1"/>
              <a:t>attribvutes</a:t>
            </a:r>
            <a:r>
              <a:rPr lang="en-NZ" dirty="0"/>
              <a:t> between a winner of a match vs his competitor would signal the likelihood of a win. </a:t>
            </a:r>
          </a:p>
          <a:p>
            <a:pPr marL="171450" indent="-171450">
              <a:buFontTx/>
              <a:buChar char="-"/>
            </a:pPr>
            <a:r>
              <a:rPr lang="en-NZ" dirty="0"/>
              <a:t>This proved to me that the difference in Height doesn’t play a significant factor in the outcome, as many fighters who were shorter than their opponent had similar amount of total wins. </a:t>
            </a:r>
            <a:endParaRPr lang="en-GB" dirty="0"/>
          </a:p>
        </p:txBody>
      </p:sp>
      <p:sp>
        <p:nvSpPr>
          <p:cNvPr id="4" name="Slide Number Placeholder 3"/>
          <p:cNvSpPr>
            <a:spLocks noGrp="1"/>
          </p:cNvSpPr>
          <p:nvPr>
            <p:ph type="sldNum" sz="quarter" idx="5"/>
          </p:nvPr>
        </p:nvSpPr>
        <p:spPr/>
        <p:txBody>
          <a:bodyPr/>
          <a:lstStyle/>
          <a:p>
            <a:fld id="{36A98596-1D27-4794-A775-263AD4D3E63B}" type="slidenum">
              <a:rPr lang="en-GB" smtClean="0"/>
              <a:t>11</a:t>
            </a:fld>
            <a:endParaRPr lang="en-GB"/>
          </a:p>
        </p:txBody>
      </p:sp>
    </p:spTree>
    <p:extLst>
      <p:ext uri="{BB962C8B-B14F-4D97-AF65-F5344CB8AC3E}">
        <p14:creationId xmlns:p14="http://schemas.microsoft.com/office/powerpoint/2010/main" val="3758630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dirty="0"/>
              <a:t>8 classes: - This project focuses on Lightweight which is 145 pounds to 155 pounds</a:t>
            </a:r>
          </a:p>
          <a:p>
            <a:pPr marL="0" indent="0">
              <a:buFontTx/>
              <a:buNone/>
            </a:pPr>
            <a:endParaRPr lang="en-GB" dirty="0"/>
          </a:p>
          <a:p>
            <a:pPr marL="0" indent="0">
              <a:buFontTx/>
              <a:buNone/>
            </a:pPr>
            <a:r>
              <a:rPr lang="en-GB" dirty="0"/>
              <a:t>Flyweight 115 lb (52.2 kg; 8.2 </a:t>
            </a:r>
            <a:r>
              <a:rPr lang="en-GB" dirty="0" err="1"/>
              <a:t>st</a:t>
            </a:r>
            <a:r>
              <a:rPr lang="en-GB" dirty="0"/>
              <a:t>) 125 lb (56.7 kg; 8.9 </a:t>
            </a:r>
            <a:r>
              <a:rPr lang="en-GB" dirty="0" err="1"/>
              <a:t>st</a:t>
            </a:r>
            <a:r>
              <a:rPr lang="en-GB" dirty="0"/>
              <a:t>) </a:t>
            </a:r>
          </a:p>
          <a:p>
            <a:pPr marL="0" indent="0">
              <a:buFontTx/>
              <a:buNone/>
            </a:pPr>
            <a:r>
              <a:rPr lang="en-GB" dirty="0"/>
              <a:t>Bantamweight 125 lb (56.7 kg; 8.9 </a:t>
            </a:r>
            <a:r>
              <a:rPr lang="en-GB" dirty="0" err="1"/>
              <a:t>st</a:t>
            </a:r>
            <a:r>
              <a:rPr lang="en-GB" dirty="0"/>
              <a:t>) 135 lb (61.2 kg; 9.6 </a:t>
            </a:r>
            <a:r>
              <a:rPr lang="en-GB" dirty="0" err="1"/>
              <a:t>st</a:t>
            </a:r>
            <a:r>
              <a:rPr lang="en-GB" dirty="0"/>
              <a:t>) </a:t>
            </a:r>
          </a:p>
          <a:p>
            <a:pPr marL="0" indent="0">
              <a:buFontTx/>
              <a:buNone/>
            </a:pPr>
            <a:r>
              <a:rPr lang="en-GB" dirty="0"/>
              <a:t>Featherweight 135 lb (61.2 kg; 9.6 </a:t>
            </a:r>
            <a:r>
              <a:rPr lang="en-GB" dirty="0" err="1"/>
              <a:t>st</a:t>
            </a:r>
            <a:r>
              <a:rPr lang="en-GB" dirty="0"/>
              <a:t>) 145 lb (65.8 kg; 10.4 </a:t>
            </a:r>
            <a:r>
              <a:rPr lang="en-GB" dirty="0" err="1"/>
              <a:t>st</a:t>
            </a:r>
            <a:r>
              <a:rPr lang="en-GB" dirty="0"/>
              <a:t>) </a:t>
            </a:r>
          </a:p>
          <a:p>
            <a:pPr marL="0" indent="0">
              <a:buFontTx/>
              <a:buNone/>
            </a:pPr>
            <a:r>
              <a:rPr lang="en-GB" b="1" dirty="0"/>
              <a:t>Lightweight 145 lb (65.8 kg; 10.4 </a:t>
            </a:r>
            <a:r>
              <a:rPr lang="en-GB" b="1" dirty="0" err="1"/>
              <a:t>st</a:t>
            </a:r>
            <a:r>
              <a:rPr lang="en-GB" b="1" dirty="0"/>
              <a:t>) 155 lb (70.3 kg; 11.1 </a:t>
            </a:r>
            <a:r>
              <a:rPr lang="en-GB" b="1" dirty="0" err="1"/>
              <a:t>st</a:t>
            </a:r>
            <a:r>
              <a:rPr lang="en-GB" b="1" dirty="0"/>
              <a:t>) </a:t>
            </a:r>
          </a:p>
          <a:p>
            <a:pPr marL="0" indent="0">
              <a:buFontTx/>
              <a:buNone/>
            </a:pPr>
            <a:r>
              <a:rPr lang="en-GB" dirty="0"/>
              <a:t>Welterweight 155 lb (70.3 kg; 11.1 </a:t>
            </a:r>
            <a:r>
              <a:rPr lang="en-GB" dirty="0" err="1"/>
              <a:t>st</a:t>
            </a:r>
            <a:r>
              <a:rPr lang="en-GB" dirty="0"/>
              <a:t>) 170 lb (77.1 kg; 12.1 </a:t>
            </a:r>
            <a:r>
              <a:rPr lang="en-GB" dirty="0" err="1"/>
              <a:t>st</a:t>
            </a:r>
            <a:r>
              <a:rPr lang="en-GB" dirty="0"/>
              <a:t>) </a:t>
            </a:r>
          </a:p>
          <a:p>
            <a:pPr marL="0" indent="0">
              <a:buFontTx/>
              <a:buNone/>
            </a:pPr>
            <a:r>
              <a:rPr lang="en-GB" dirty="0"/>
              <a:t>Middleweight 170 lb (77.1 kg; 12.1 </a:t>
            </a:r>
            <a:r>
              <a:rPr lang="en-GB" dirty="0" err="1"/>
              <a:t>st</a:t>
            </a:r>
            <a:r>
              <a:rPr lang="en-GB" dirty="0"/>
              <a:t>) 185 lb (83.9 kg; 13.2 </a:t>
            </a:r>
            <a:r>
              <a:rPr lang="en-GB" dirty="0" err="1"/>
              <a:t>st</a:t>
            </a:r>
            <a:r>
              <a:rPr lang="en-GB" dirty="0"/>
              <a:t>) </a:t>
            </a:r>
          </a:p>
          <a:p>
            <a:pPr marL="0" indent="0">
              <a:buFontTx/>
              <a:buNone/>
            </a:pPr>
            <a:r>
              <a:rPr lang="en-GB" dirty="0"/>
              <a:t>Light Heavyweight 185 lb (83.9 kg; 13.2 </a:t>
            </a:r>
            <a:r>
              <a:rPr lang="en-GB" dirty="0" err="1"/>
              <a:t>st</a:t>
            </a:r>
            <a:r>
              <a:rPr lang="en-GB" dirty="0"/>
              <a:t>) 205 lb (93.0 kg; 14.6 </a:t>
            </a:r>
            <a:r>
              <a:rPr lang="en-GB" dirty="0" err="1"/>
              <a:t>st</a:t>
            </a:r>
            <a:r>
              <a:rPr lang="en-GB" dirty="0"/>
              <a:t>) </a:t>
            </a:r>
          </a:p>
          <a:p>
            <a:pPr marL="0" indent="0">
              <a:buFontTx/>
              <a:buNone/>
            </a:pPr>
            <a:r>
              <a:rPr lang="en-GB" dirty="0"/>
              <a:t>Heavyweight 205 lb (93.0 kg; 14.6 </a:t>
            </a:r>
            <a:r>
              <a:rPr lang="en-GB" dirty="0" err="1"/>
              <a:t>st</a:t>
            </a:r>
            <a:r>
              <a:rPr lang="en-GB" dirty="0"/>
              <a:t>) 265 lb (120.2 kg; 18.9 </a:t>
            </a:r>
            <a:r>
              <a:rPr lang="en-GB" dirty="0" err="1"/>
              <a:t>st</a:t>
            </a:r>
            <a:r>
              <a:rPr lang="en-GB" dirty="0"/>
              <a:t>)</a:t>
            </a:r>
          </a:p>
        </p:txBody>
      </p:sp>
      <p:sp>
        <p:nvSpPr>
          <p:cNvPr id="4" name="Slide Number Placeholder 3"/>
          <p:cNvSpPr>
            <a:spLocks noGrp="1"/>
          </p:cNvSpPr>
          <p:nvPr>
            <p:ph type="sldNum" sz="quarter" idx="5"/>
          </p:nvPr>
        </p:nvSpPr>
        <p:spPr/>
        <p:txBody>
          <a:bodyPr/>
          <a:lstStyle/>
          <a:p>
            <a:fld id="{36A98596-1D27-4794-A775-263AD4D3E63B}" type="slidenum">
              <a:rPr lang="en-GB" smtClean="0"/>
              <a:t>12</a:t>
            </a:fld>
            <a:endParaRPr lang="en-GB"/>
          </a:p>
        </p:txBody>
      </p:sp>
    </p:spTree>
    <p:extLst>
      <p:ext uri="{BB962C8B-B14F-4D97-AF65-F5344CB8AC3E}">
        <p14:creationId xmlns:p14="http://schemas.microsoft.com/office/powerpoint/2010/main" val="1615605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87BCD-AE67-BB4D-8BF5-E3D9AE481E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00AEA86-A1E6-74C3-FADF-557B537521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9D89E8B-DEE2-484E-2F55-EF2A9451F679}"/>
              </a:ext>
            </a:extLst>
          </p:cNvPr>
          <p:cNvSpPr>
            <a:spLocks noGrp="1"/>
          </p:cNvSpPr>
          <p:nvPr>
            <p:ph type="dt" sz="half" idx="10"/>
          </p:nvPr>
        </p:nvSpPr>
        <p:spPr/>
        <p:txBody>
          <a:bodyPr/>
          <a:lstStyle/>
          <a:p>
            <a:fld id="{C2BFA31E-CF56-4527-B8BF-926D2A868F77}" type="datetimeFigureOut">
              <a:rPr lang="en-GB" smtClean="0"/>
              <a:t>17/04/2023</a:t>
            </a:fld>
            <a:endParaRPr lang="en-GB"/>
          </a:p>
        </p:txBody>
      </p:sp>
      <p:sp>
        <p:nvSpPr>
          <p:cNvPr id="5" name="Footer Placeholder 4">
            <a:extLst>
              <a:ext uri="{FF2B5EF4-FFF2-40B4-BE49-F238E27FC236}">
                <a16:creationId xmlns:a16="http://schemas.microsoft.com/office/drawing/2014/main" id="{F7AAF793-6B00-834E-CB84-A246B2B58C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188461-34BB-5C12-D50E-D877251A3CB2}"/>
              </a:ext>
            </a:extLst>
          </p:cNvPr>
          <p:cNvSpPr>
            <a:spLocks noGrp="1"/>
          </p:cNvSpPr>
          <p:nvPr>
            <p:ph type="sldNum" sz="quarter" idx="12"/>
          </p:nvPr>
        </p:nvSpPr>
        <p:spPr/>
        <p:txBody>
          <a:bodyPr/>
          <a:lstStyle/>
          <a:p>
            <a:fld id="{8C2111C7-8625-4C62-B9D2-1300260AD584}" type="slidenum">
              <a:rPr lang="en-GB" smtClean="0"/>
              <a:t>‹#›</a:t>
            </a:fld>
            <a:endParaRPr lang="en-GB"/>
          </a:p>
        </p:txBody>
      </p:sp>
    </p:spTree>
    <p:extLst>
      <p:ext uri="{BB962C8B-B14F-4D97-AF65-F5344CB8AC3E}">
        <p14:creationId xmlns:p14="http://schemas.microsoft.com/office/powerpoint/2010/main" val="2928179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EEEF-F6F3-9FB8-5F58-1AD0FCD0761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A4A757D-5F18-CBB0-9497-94129967E6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4F3CA05-E952-0E87-DA8B-2ADCBCD48D95}"/>
              </a:ext>
            </a:extLst>
          </p:cNvPr>
          <p:cNvSpPr>
            <a:spLocks noGrp="1"/>
          </p:cNvSpPr>
          <p:nvPr>
            <p:ph type="dt" sz="half" idx="10"/>
          </p:nvPr>
        </p:nvSpPr>
        <p:spPr/>
        <p:txBody>
          <a:bodyPr/>
          <a:lstStyle/>
          <a:p>
            <a:fld id="{C2BFA31E-CF56-4527-B8BF-926D2A868F77}" type="datetimeFigureOut">
              <a:rPr lang="en-GB" smtClean="0"/>
              <a:t>17/04/2023</a:t>
            </a:fld>
            <a:endParaRPr lang="en-GB"/>
          </a:p>
        </p:txBody>
      </p:sp>
      <p:sp>
        <p:nvSpPr>
          <p:cNvPr id="5" name="Footer Placeholder 4">
            <a:extLst>
              <a:ext uri="{FF2B5EF4-FFF2-40B4-BE49-F238E27FC236}">
                <a16:creationId xmlns:a16="http://schemas.microsoft.com/office/drawing/2014/main" id="{650C2A8D-18C3-1B17-FB35-30B692BDC1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4349B7-C7FE-5FEA-CF6B-FF933C880EB7}"/>
              </a:ext>
            </a:extLst>
          </p:cNvPr>
          <p:cNvSpPr>
            <a:spLocks noGrp="1"/>
          </p:cNvSpPr>
          <p:nvPr>
            <p:ph type="sldNum" sz="quarter" idx="12"/>
          </p:nvPr>
        </p:nvSpPr>
        <p:spPr/>
        <p:txBody>
          <a:bodyPr/>
          <a:lstStyle/>
          <a:p>
            <a:fld id="{8C2111C7-8625-4C62-B9D2-1300260AD584}" type="slidenum">
              <a:rPr lang="en-GB" smtClean="0"/>
              <a:t>‹#›</a:t>
            </a:fld>
            <a:endParaRPr lang="en-GB"/>
          </a:p>
        </p:txBody>
      </p:sp>
    </p:spTree>
    <p:extLst>
      <p:ext uri="{BB962C8B-B14F-4D97-AF65-F5344CB8AC3E}">
        <p14:creationId xmlns:p14="http://schemas.microsoft.com/office/powerpoint/2010/main" val="1964533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A5AF6E-4945-EBE7-3679-EFF2F8344B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9F2E2FA-2FC1-E98F-81B5-2C3D6799A3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88C1D2-702A-18AD-E4FC-BCC1B1ADB094}"/>
              </a:ext>
            </a:extLst>
          </p:cNvPr>
          <p:cNvSpPr>
            <a:spLocks noGrp="1"/>
          </p:cNvSpPr>
          <p:nvPr>
            <p:ph type="dt" sz="half" idx="10"/>
          </p:nvPr>
        </p:nvSpPr>
        <p:spPr/>
        <p:txBody>
          <a:bodyPr/>
          <a:lstStyle/>
          <a:p>
            <a:fld id="{C2BFA31E-CF56-4527-B8BF-926D2A868F77}" type="datetimeFigureOut">
              <a:rPr lang="en-GB" smtClean="0"/>
              <a:t>17/04/2023</a:t>
            </a:fld>
            <a:endParaRPr lang="en-GB"/>
          </a:p>
        </p:txBody>
      </p:sp>
      <p:sp>
        <p:nvSpPr>
          <p:cNvPr id="5" name="Footer Placeholder 4">
            <a:extLst>
              <a:ext uri="{FF2B5EF4-FFF2-40B4-BE49-F238E27FC236}">
                <a16:creationId xmlns:a16="http://schemas.microsoft.com/office/drawing/2014/main" id="{9D95AA13-0681-0045-CF3F-D1C3F13629C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1ADB6D-5538-0B47-F8E6-F818885EF4D6}"/>
              </a:ext>
            </a:extLst>
          </p:cNvPr>
          <p:cNvSpPr>
            <a:spLocks noGrp="1"/>
          </p:cNvSpPr>
          <p:nvPr>
            <p:ph type="sldNum" sz="quarter" idx="12"/>
          </p:nvPr>
        </p:nvSpPr>
        <p:spPr/>
        <p:txBody>
          <a:bodyPr/>
          <a:lstStyle/>
          <a:p>
            <a:fld id="{8C2111C7-8625-4C62-B9D2-1300260AD584}" type="slidenum">
              <a:rPr lang="en-GB" smtClean="0"/>
              <a:t>‹#›</a:t>
            </a:fld>
            <a:endParaRPr lang="en-GB"/>
          </a:p>
        </p:txBody>
      </p:sp>
    </p:spTree>
    <p:extLst>
      <p:ext uri="{BB962C8B-B14F-4D97-AF65-F5344CB8AC3E}">
        <p14:creationId xmlns:p14="http://schemas.microsoft.com/office/powerpoint/2010/main" val="2491696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FB30E-85C6-BC33-C8AF-6AFDC584966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6A831A-A17C-0166-9B50-9D1488DC31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B8336B-7AD4-0996-11CA-F3CA21499CB6}"/>
              </a:ext>
            </a:extLst>
          </p:cNvPr>
          <p:cNvSpPr>
            <a:spLocks noGrp="1"/>
          </p:cNvSpPr>
          <p:nvPr>
            <p:ph type="dt" sz="half" idx="10"/>
          </p:nvPr>
        </p:nvSpPr>
        <p:spPr/>
        <p:txBody>
          <a:bodyPr/>
          <a:lstStyle/>
          <a:p>
            <a:fld id="{C2BFA31E-CF56-4527-B8BF-926D2A868F77}" type="datetimeFigureOut">
              <a:rPr lang="en-GB" smtClean="0"/>
              <a:t>17/04/2023</a:t>
            </a:fld>
            <a:endParaRPr lang="en-GB"/>
          </a:p>
        </p:txBody>
      </p:sp>
      <p:sp>
        <p:nvSpPr>
          <p:cNvPr id="5" name="Footer Placeholder 4">
            <a:extLst>
              <a:ext uri="{FF2B5EF4-FFF2-40B4-BE49-F238E27FC236}">
                <a16:creationId xmlns:a16="http://schemas.microsoft.com/office/drawing/2014/main" id="{74D03A49-10E2-15E4-0466-333ABF22C8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C9A4B6-7FC8-C519-449C-665271DB0FA6}"/>
              </a:ext>
            </a:extLst>
          </p:cNvPr>
          <p:cNvSpPr>
            <a:spLocks noGrp="1"/>
          </p:cNvSpPr>
          <p:nvPr>
            <p:ph type="sldNum" sz="quarter" idx="12"/>
          </p:nvPr>
        </p:nvSpPr>
        <p:spPr/>
        <p:txBody>
          <a:bodyPr/>
          <a:lstStyle/>
          <a:p>
            <a:fld id="{8C2111C7-8625-4C62-B9D2-1300260AD584}" type="slidenum">
              <a:rPr lang="en-GB" smtClean="0"/>
              <a:t>‹#›</a:t>
            </a:fld>
            <a:endParaRPr lang="en-GB"/>
          </a:p>
        </p:txBody>
      </p:sp>
    </p:spTree>
    <p:extLst>
      <p:ext uri="{BB962C8B-B14F-4D97-AF65-F5344CB8AC3E}">
        <p14:creationId xmlns:p14="http://schemas.microsoft.com/office/powerpoint/2010/main" val="76920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7F47-165B-FCC5-8F2D-1B3B7BF52F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9B50909-5782-43EE-671A-95746C5696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AB0533-CB10-2C08-6E00-FCA692228AC0}"/>
              </a:ext>
            </a:extLst>
          </p:cNvPr>
          <p:cNvSpPr>
            <a:spLocks noGrp="1"/>
          </p:cNvSpPr>
          <p:nvPr>
            <p:ph type="dt" sz="half" idx="10"/>
          </p:nvPr>
        </p:nvSpPr>
        <p:spPr/>
        <p:txBody>
          <a:bodyPr/>
          <a:lstStyle/>
          <a:p>
            <a:fld id="{C2BFA31E-CF56-4527-B8BF-926D2A868F77}" type="datetimeFigureOut">
              <a:rPr lang="en-GB" smtClean="0"/>
              <a:t>17/04/2023</a:t>
            </a:fld>
            <a:endParaRPr lang="en-GB"/>
          </a:p>
        </p:txBody>
      </p:sp>
      <p:sp>
        <p:nvSpPr>
          <p:cNvPr id="5" name="Footer Placeholder 4">
            <a:extLst>
              <a:ext uri="{FF2B5EF4-FFF2-40B4-BE49-F238E27FC236}">
                <a16:creationId xmlns:a16="http://schemas.microsoft.com/office/drawing/2014/main" id="{5DA9DAF6-E067-59CA-9212-A6E58F8024F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D4FDD7C-EBD4-5190-6EBF-76D58A3C35D6}"/>
              </a:ext>
            </a:extLst>
          </p:cNvPr>
          <p:cNvSpPr>
            <a:spLocks noGrp="1"/>
          </p:cNvSpPr>
          <p:nvPr>
            <p:ph type="sldNum" sz="quarter" idx="12"/>
          </p:nvPr>
        </p:nvSpPr>
        <p:spPr/>
        <p:txBody>
          <a:bodyPr/>
          <a:lstStyle/>
          <a:p>
            <a:fld id="{8C2111C7-8625-4C62-B9D2-1300260AD584}" type="slidenum">
              <a:rPr lang="en-GB" smtClean="0"/>
              <a:t>‹#›</a:t>
            </a:fld>
            <a:endParaRPr lang="en-GB"/>
          </a:p>
        </p:txBody>
      </p:sp>
    </p:spTree>
    <p:extLst>
      <p:ext uri="{BB962C8B-B14F-4D97-AF65-F5344CB8AC3E}">
        <p14:creationId xmlns:p14="http://schemas.microsoft.com/office/powerpoint/2010/main" val="323799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27ADA-6F95-3388-42FB-0CFA817D91E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5361545-366B-69C2-1AEC-409AF48FC1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B995476-72D0-E6E9-211F-179C28A2C7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076040B-AE4A-5DDD-90DB-93BB18423C1F}"/>
              </a:ext>
            </a:extLst>
          </p:cNvPr>
          <p:cNvSpPr>
            <a:spLocks noGrp="1"/>
          </p:cNvSpPr>
          <p:nvPr>
            <p:ph type="dt" sz="half" idx="10"/>
          </p:nvPr>
        </p:nvSpPr>
        <p:spPr/>
        <p:txBody>
          <a:bodyPr/>
          <a:lstStyle/>
          <a:p>
            <a:fld id="{C2BFA31E-CF56-4527-B8BF-926D2A868F77}" type="datetimeFigureOut">
              <a:rPr lang="en-GB" smtClean="0"/>
              <a:t>17/04/2023</a:t>
            </a:fld>
            <a:endParaRPr lang="en-GB"/>
          </a:p>
        </p:txBody>
      </p:sp>
      <p:sp>
        <p:nvSpPr>
          <p:cNvPr id="6" name="Footer Placeholder 5">
            <a:extLst>
              <a:ext uri="{FF2B5EF4-FFF2-40B4-BE49-F238E27FC236}">
                <a16:creationId xmlns:a16="http://schemas.microsoft.com/office/drawing/2014/main" id="{6C37810B-864B-E9D6-B054-F52BF8C68E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B7C7F9-14DD-6AFE-8847-F6842ADE6F23}"/>
              </a:ext>
            </a:extLst>
          </p:cNvPr>
          <p:cNvSpPr>
            <a:spLocks noGrp="1"/>
          </p:cNvSpPr>
          <p:nvPr>
            <p:ph type="sldNum" sz="quarter" idx="12"/>
          </p:nvPr>
        </p:nvSpPr>
        <p:spPr/>
        <p:txBody>
          <a:bodyPr/>
          <a:lstStyle/>
          <a:p>
            <a:fld id="{8C2111C7-8625-4C62-B9D2-1300260AD584}" type="slidenum">
              <a:rPr lang="en-GB" smtClean="0"/>
              <a:t>‹#›</a:t>
            </a:fld>
            <a:endParaRPr lang="en-GB"/>
          </a:p>
        </p:txBody>
      </p:sp>
    </p:spTree>
    <p:extLst>
      <p:ext uri="{BB962C8B-B14F-4D97-AF65-F5344CB8AC3E}">
        <p14:creationId xmlns:p14="http://schemas.microsoft.com/office/powerpoint/2010/main" val="80895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342AD-3BF2-AA9C-40DD-4C37FF0F861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CC99DE5-0EA1-E23A-4B46-35D9539E88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C682F7-97B1-AD63-DE1E-8F806CC691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6325881-A662-3217-F124-1A7015106E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E5528B-158C-435E-9483-EEDE1B9BCD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780ABE8-9DFC-84DC-B510-EB10B6C1DA2B}"/>
              </a:ext>
            </a:extLst>
          </p:cNvPr>
          <p:cNvSpPr>
            <a:spLocks noGrp="1"/>
          </p:cNvSpPr>
          <p:nvPr>
            <p:ph type="dt" sz="half" idx="10"/>
          </p:nvPr>
        </p:nvSpPr>
        <p:spPr/>
        <p:txBody>
          <a:bodyPr/>
          <a:lstStyle/>
          <a:p>
            <a:fld id="{C2BFA31E-CF56-4527-B8BF-926D2A868F77}" type="datetimeFigureOut">
              <a:rPr lang="en-GB" smtClean="0"/>
              <a:t>17/04/2023</a:t>
            </a:fld>
            <a:endParaRPr lang="en-GB"/>
          </a:p>
        </p:txBody>
      </p:sp>
      <p:sp>
        <p:nvSpPr>
          <p:cNvPr id="8" name="Footer Placeholder 7">
            <a:extLst>
              <a:ext uri="{FF2B5EF4-FFF2-40B4-BE49-F238E27FC236}">
                <a16:creationId xmlns:a16="http://schemas.microsoft.com/office/drawing/2014/main" id="{B3CD8372-A434-08F2-B6ED-E8690E1D86F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2406907-7098-1807-304B-2ED575AAE0ED}"/>
              </a:ext>
            </a:extLst>
          </p:cNvPr>
          <p:cNvSpPr>
            <a:spLocks noGrp="1"/>
          </p:cNvSpPr>
          <p:nvPr>
            <p:ph type="sldNum" sz="quarter" idx="12"/>
          </p:nvPr>
        </p:nvSpPr>
        <p:spPr/>
        <p:txBody>
          <a:bodyPr/>
          <a:lstStyle/>
          <a:p>
            <a:fld id="{8C2111C7-8625-4C62-B9D2-1300260AD584}" type="slidenum">
              <a:rPr lang="en-GB" smtClean="0"/>
              <a:t>‹#›</a:t>
            </a:fld>
            <a:endParaRPr lang="en-GB"/>
          </a:p>
        </p:txBody>
      </p:sp>
    </p:spTree>
    <p:extLst>
      <p:ext uri="{BB962C8B-B14F-4D97-AF65-F5344CB8AC3E}">
        <p14:creationId xmlns:p14="http://schemas.microsoft.com/office/powerpoint/2010/main" val="3120190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B1D19-6E3C-DCD2-31BD-CF89781CB33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FBF9B85-67A3-1A0C-36CF-9FFB96E12A61}"/>
              </a:ext>
            </a:extLst>
          </p:cNvPr>
          <p:cNvSpPr>
            <a:spLocks noGrp="1"/>
          </p:cNvSpPr>
          <p:nvPr>
            <p:ph type="dt" sz="half" idx="10"/>
          </p:nvPr>
        </p:nvSpPr>
        <p:spPr/>
        <p:txBody>
          <a:bodyPr/>
          <a:lstStyle/>
          <a:p>
            <a:fld id="{C2BFA31E-CF56-4527-B8BF-926D2A868F77}" type="datetimeFigureOut">
              <a:rPr lang="en-GB" smtClean="0"/>
              <a:t>17/04/2023</a:t>
            </a:fld>
            <a:endParaRPr lang="en-GB"/>
          </a:p>
        </p:txBody>
      </p:sp>
      <p:sp>
        <p:nvSpPr>
          <p:cNvPr id="4" name="Footer Placeholder 3">
            <a:extLst>
              <a:ext uri="{FF2B5EF4-FFF2-40B4-BE49-F238E27FC236}">
                <a16:creationId xmlns:a16="http://schemas.microsoft.com/office/drawing/2014/main" id="{7899116E-BCD4-C8C3-9299-17B1F56B285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BDBEF8B-01D3-542A-D1F4-B7ABE43DDE81}"/>
              </a:ext>
            </a:extLst>
          </p:cNvPr>
          <p:cNvSpPr>
            <a:spLocks noGrp="1"/>
          </p:cNvSpPr>
          <p:nvPr>
            <p:ph type="sldNum" sz="quarter" idx="12"/>
          </p:nvPr>
        </p:nvSpPr>
        <p:spPr/>
        <p:txBody>
          <a:bodyPr/>
          <a:lstStyle/>
          <a:p>
            <a:fld id="{8C2111C7-8625-4C62-B9D2-1300260AD584}" type="slidenum">
              <a:rPr lang="en-GB" smtClean="0"/>
              <a:t>‹#›</a:t>
            </a:fld>
            <a:endParaRPr lang="en-GB"/>
          </a:p>
        </p:txBody>
      </p:sp>
    </p:spTree>
    <p:extLst>
      <p:ext uri="{BB962C8B-B14F-4D97-AF65-F5344CB8AC3E}">
        <p14:creationId xmlns:p14="http://schemas.microsoft.com/office/powerpoint/2010/main" val="953712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DE0861-5D3A-C66F-D293-77058F46EB3A}"/>
              </a:ext>
            </a:extLst>
          </p:cNvPr>
          <p:cNvSpPr>
            <a:spLocks noGrp="1"/>
          </p:cNvSpPr>
          <p:nvPr>
            <p:ph type="dt" sz="half" idx="10"/>
          </p:nvPr>
        </p:nvSpPr>
        <p:spPr/>
        <p:txBody>
          <a:bodyPr/>
          <a:lstStyle/>
          <a:p>
            <a:fld id="{C2BFA31E-CF56-4527-B8BF-926D2A868F77}" type="datetimeFigureOut">
              <a:rPr lang="en-GB" smtClean="0"/>
              <a:t>17/04/2023</a:t>
            </a:fld>
            <a:endParaRPr lang="en-GB"/>
          </a:p>
        </p:txBody>
      </p:sp>
      <p:sp>
        <p:nvSpPr>
          <p:cNvPr id="3" name="Footer Placeholder 2">
            <a:extLst>
              <a:ext uri="{FF2B5EF4-FFF2-40B4-BE49-F238E27FC236}">
                <a16:creationId xmlns:a16="http://schemas.microsoft.com/office/drawing/2014/main" id="{6CA739F8-AF67-1E6C-D194-76FA8B233D0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ACAD1B6-E46C-431D-CF0E-109EF8D5D536}"/>
              </a:ext>
            </a:extLst>
          </p:cNvPr>
          <p:cNvSpPr>
            <a:spLocks noGrp="1"/>
          </p:cNvSpPr>
          <p:nvPr>
            <p:ph type="sldNum" sz="quarter" idx="12"/>
          </p:nvPr>
        </p:nvSpPr>
        <p:spPr/>
        <p:txBody>
          <a:bodyPr/>
          <a:lstStyle/>
          <a:p>
            <a:fld id="{8C2111C7-8625-4C62-B9D2-1300260AD584}" type="slidenum">
              <a:rPr lang="en-GB" smtClean="0"/>
              <a:t>‹#›</a:t>
            </a:fld>
            <a:endParaRPr lang="en-GB"/>
          </a:p>
        </p:txBody>
      </p:sp>
    </p:spTree>
    <p:extLst>
      <p:ext uri="{BB962C8B-B14F-4D97-AF65-F5344CB8AC3E}">
        <p14:creationId xmlns:p14="http://schemas.microsoft.com/office/powerpoint/2010/main" val="595334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0C85F-2EAE-F928-B370-DB33C23606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044D728-29F8-D7CB-CDDF-BACB07A653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BA3E6E2-030F-EFCC-0C40-0DEB35BB4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D2E6E4-AEA8-3D18-0094-22F18B95D836}"/>
              </a:ext>
            </a:extLst>
          </p:cNvPr>
          <p:cNvSpPr>
            <a:spLocks noGrp="1"/>
          </p:cNvSpPr>
          <p:nvPr>
            <p:ph type="dt" sz="half" idx="10"/>
          </p:nvPr>
        </p:nvSpPr>
        <p:spPr/>
        <p:txBody>
          <a:bodyPr/>
          <a:lstStyle/>
          <a:p>
            <a:fld id="{C2BFA31E-CF56-4527-B8BF-926D2A868F77}" type="datetimeFigureOut">
              <a:rPr lang="en-GB" smtClean="0"/>
              <a:t>17/04/2023</a:t>
            </a:fld>
            <a:endParaRPr lang="en-GB"/>
          </a:p>
        </p:txBody>
      </p:sp>
      <p:sp>
        <p:nvSpPr>
          <p:cNvPr id="6" name="Footer Placeholder 5">
            <a:extLst>
              <a:ext uri="{FF2B5EF4-FFF2-40B4-BE49-F238E27FC236}">
                <a16:creationId xmlns:a16="http://schemas.microsoft.com/office/drawing/2014/main" id="{82625007-E884-1291-FE52-68C4AACB85C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165100-E3A8-4E1F-5B71-CCCB67AD4303}"/>
              </a:ext>
            </a:extLst>
          </p:cNvPr>
          <p:cNvSpPr>
            <a:spLocks noGrp="1"/>
          </p:cNvSpPr>
          <p:nvPr>
            <p:ph type="sldNum" sz="quarter" idx="12"/>
          </p:nvPr>
        </p:nvSpPr>
        <p:spPr/>
        <p:txBody>
          <a:bodyPr/>
          <a:lstStyle/>
          <a:p>
            <a:fld id="{8C2111C7-8625-4C62-B9D2-1300260AD584}" type="slidenum">
              <a:rPr lang="en-GB" smtClean="0"/>
              <a:t>‹#›</a:t>
            </a:fld>
            <a:endParaRPr lang="en-GB"/>
          </a:p>
        </p:txBody>
      </p:sp>
    </p:spTree>
    <p:extLst>
      <p:ext uri="{BB962C8B-B14F-4D97-AF65-F5344CB8AC3E}">
        <p14:creationId xmlns:p14="http://schemas.microsoft.com/office/powerpoint/2010/main" val="879159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3B6A4-B147-9E6A-EDE9-9473C57E18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2076502-BD17-3198-BE68-337738B452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771C78E-7F8E-2093-A4C9-BA7B93D0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04F38A-47DB-B426-FB5A-807076ED2298}"/>
              </a:ext>
            </a:extLst>
          </p:cNvPr>
          <p:cNvSpPr>
            <a:spLocks noGrp="1"/>
          </p:cNvSpPr>
          <p:nvPr>
            <p:ph type="dt" sz="half" idx="10"/>
          </p:nvPr>
        </p:nvSpPr>
        <p:spPr/>
        <p:txBody>
          <a:bodyPr/>
          <a:lstStyle/>
          <a:p>
            <a:fld id="{C2BFA31E-CF56-4527-B8BF-926D2A868F77}" type="datetimeFigureOut">
              <a:rPr lang="en-GB" smtClean="0"/>
              <a:t>17/04/2023</a:t>
            </a:fld>
            <a:endParaRPr lang="en-GB"/>
          </a:p>
        </p:txBody>
      </p:sp>
      <p:sp>
        <p:nvSpPr>
          <p:cNvPr id="6" name="Footer Placeholder 5">
            <a:extLst>
              <a:ext uri="{FF2B5EF4-FFF2-40B4-BE49-F238E27FC236}">
                <a16:creationId xmlns:a16="http://schemas.microsoft.com/office/drawing/2014/main" id="{A28D5C42-02B9-05C0-6D68-126AC20FD21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A9CDDDD-1960-77EC-BA5B-6C06C272BBE7}"/>
              </a:ext>
            </a:extLst>
          </p:cNvPr>
          <p:cNvSpPr>
            <a:spLocks noGrp="1"/>
          </p:cNvSpPr>
          <p:nvPr>
            <p:ph type="sldNum" sz="quarter" idx="12"/>
          </p:nvPr>
        </p:nvSpPr>
        <p:spPr/>
        <p:txBody>
          <a:bodyPr/>
          <a:lstStyle/>
          <a:p>
            <a:fld id="{8C2111C7-8625-4C62-B9D2-1300260AD584}" type="slidenum">
              <a:rPr lang="en-GB" smtClean="0"/>
              <a:t>‹#›</a:t>
            </a:fld>
            <a:endParaRPr lang="en-GB"/>
          </a:p>
        </p:txBody>
      </p:sp>
    </p:spTree>
    <p:extLst>
      <p:ext uri="{BB962C8B-B14F-4D97-AF65-F5344CB8AC3E}">
        <p14:creationId xmlns:p14="http://schemas.microsoft.com/office/powerpoint/2010/main" val="1416537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93371A-FB1E-4F7F-AFC7-9006E73E5E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A05BD59-4C7A-6734-96D9-E09DD1AD0E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4649B6-7284-F13D-E444-99694F824F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BFA31E-CF56-4527-B8BF-926D2A868F77}" type="datetimeFigureOut">
              <a:rPr lang="en-GB" smtClean="0"/>
              <a:t>17/04/2023</a:t>
            </a:fld>
            <a:endParaRPr lang="en-GB"/>
          </a:p>
        </p:txBody>
      </p:sp>
      <p:sp>
        <p:nvSpPr>
          <p:cNvPr id="5" name="Footer Placeholder 4">
            <a:extLst>
              <a:ext uri="{FF2B5EF4-FFF2-40B4-BE49-F238E27FC236}">
                <a16:creationId xmlns:a16="http://schemas.microsoft.com/office/drawing/2014/main" id="{8B0A6B9A-9BFF-56CF-30E3-405463BE46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1E2E99A-C974-E794-045B-41102A29A3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111C7-8625-4C62-B9D2-1300260AD584}" type="slidenum">
              <a:rPr lang="en-GB" smtClean="0"/>
              <a:t>‹#›</a:t>
            </a:fld>
            <a:endParaRPr lang="en-GB"/>
          </a:p>
        </p:txBody>
      </p:sp>
    </p:spTree>
    <p:extLst>
      <p:ext uri="{BB962C8B-B14F-4D97-AF65-F5344CB8AC3E}">
        <p14:creationId xmlns:p14="http://schemas.microsoft.com/office/powerpoint/2010/main" val="800325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fatismajli/ufc-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BE5"/>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D3502E-09E8-F60D-6ACD-86F18390315B}"/>
              </a:ext>
            </a:extLst>
          </p:cNvPr>
          <p:cNvSpPr>
            <a:spLocks noGrp="1"/>
          </p:cNvSpPr>
          <p:nvPr>
            <p:ph type="ctrTitle"/>
          </p:nvPr>
        </p:nvSpPr>
        <p:spPr>
          <a:xfrm>
            <a:off x="643468" y="191181"/>
            <a:ext cx="4620584" cy="4567137"/>
          </a:xfrm>
        </p:spPr>
        <p:txBody>
          <a:bodyPr>
            <a:normAutofit/>
          </a:bodyPr>
          <a:lstStyle/>
          <a:p>
            <a:pPr algn="l"/>
            <a:r>
              <a:rPr lang="en-GB" sz="4400" dirty="0">
                <a:latin typeface="ABC Diatype Thin" panose="020B0304040202060203" pitchFamily="34" charset="0"/>
              </a:rPr>
              <a:t>Predicting UFC Fight Outcomes with Machine Learning: A Case Study</a:t>
            </a:r>
          </a:p>
        </p:txBody>
      </p:sp>
      <p:sp>
        <p:nvSpPr>
          <p:cNvPr id="3" name="Subtitle 2">
            <a:extLst>
              <a:ext uri="{FF2B5EF4-FFF2-40B4-BE49-F238E27FC236}">
                <a16:creationId xmlns:a16="http://schemas.microsoft.com/office/drawing/2014/main" id="{D25A795A-DAE7-146F-85D6-C82A409E928F}"/>
              </a:ext>
            </a:extLst>
          </p:cNvPr>
          <p:cNvSpPr>
            <a:spLocks noGrp="1"/>
          </p:cNvSpPr>
          <p:nvPr>
            <p:ph type="subTitle" idx="1"/>
          </p:nvPr>
        </p:nvSpPr>
        <p:spPr>
          <a:xfrm>
            <a:off x="643467" y="5277684"/>
            <a:ext cx="4620584" cy="775494"/>
          </a:xfrm>
        </p:spPr>
        <p:txBody>
          <a:bodyPr>
            <a:normAutofit/>
          </a:bodyPr>
          <a:lstStyle/>
          <a:p>
            <a:pPr algn="l"/>
            <a:r>
              <a:rPr lang="en-NZ" sz="2000" dirty="0">
                <a:latin typeface="ABC Diatype Thin" panose="020B0304040202060203" pitchFamily="34" charset="0"/>
              </a:rPr>
              <a:t>Navin Sanjay</a:t>
            </a:r>
          </a:p>
          <a:p>
            <a:pPr algn="l"/>
            <a:r>
              <a:rPr lang="en-NZ" sz="2000" dirty="0">
                <a:latin typeface="ABC Diatype Thin" panose="020B0304040202060203" pitchFamily="34" charset="0"/>
              </a:rPr>
              <a:t>April 2023</a:t>
            </a:r>
            <a:endParaRPr lang="en-GB" sz="2000" dirty="0">
              <a:latin typeface="ABC Diatype Thin" panose="020B0304040202060203" pitchFamily="34" charset="0"/>
            </a:endParaRPr>
          </a:p>
        </p:txBody>
      </p:sp>
      <p:pic>
        <p:nvPicPr>
          <p:cNvPr id="5" name="Picture 4" descr="A picture containing text, person, person, people&#10;&#10;Description automatically generated">
            <a:extLst>
              <a:ext uri="{FF2B5EF4-FFF2-40B4-BE49-F238E27FC236}">
                <a16:creationId xmlns:a16="http://schemas.microsoft.com/office/drawing/2014/main" id="{CBE47456-2B15-293E-A01A-70722124D907}"/>
              </a:ext>
            </a:extLst>
          </p:cNvPr>
          <p:cNvPicPr>
            <a:picLocks noChangeAspect="1"/>
          </p:cNvPicPr>
          <p:nvPr/>
        </p:nvPicPr>
        <p:blipFill rotWithShape="1">
          <a:blip r:embed="rId2">
            <a:extLst>
              <a:ext uri="{28A0092B-C50C-407E-A947-70E740481C1C}">
                <a14:useLocalDpi xmlns:a14="http://schemas.microsoft.com/office/drawing/2010/main" val="0"/>
              </a:ext>
            </a:extLst>
          </a:blip>
          <a:srcRect l="12206" r="84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028922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BE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DD95-5EDE-5968-0D5A-1C964D9F2ECE}"/>
              </a:ext>
            </a:extLst>
          </p:cNvPr>
          <p:cNvSpPr>
            <a:spLocks noGrp="1"/>
          </p:cNvSpPr>
          <p:nvPr>
            <p:ph type="title"/>
          </p:nvPr>
        </p:nvSpPr>
        <p:spPr/>
        <p:txBody>
          <a:bodyPr>
            <a:normAutofit/>
          </a:bodyPr>
          <a:lstStyle/>
          <a:p>
            <a:pPr algn="ctr"/>
            <a:r>
              <a:rPr lang="en-NZ" dirty="0"/>
              <a:t>Overview of Data – Summary Statistics</a:t>
            </a:r>
            <a:br>
              <a:rPr lang="en-NZ" dirty="0"/>
            </a:br>
            <a:r>
              <a:rPr lang="en-NZ" dirty="0"/>
              <a:t>	UFC Fighter Summary Statistics</a:t>
            </a:r>
            <a:endParaRPr lang="en-GB" dirty="0"/>
          </a:p>
        </p:txBody>
      </p:sp>
      <p:pic>
        <p:nvPicPr>
          <p:cNvPr id="5" name="Picture 4">
            <a:extLst>
              <a:ext uri="{FF2B5EF4-FFF2-40B4-BE49-F238E27FC236}">
                <a16:creationId xmlns:a16="http://schemas.microsoft.com/office/drawing/2014/main" id="{6C216864-48D7-C0E4-A777-B2A146100BFF}"/>
              </a:ext>
            </a:extLst>
          </p:cNvPr>
          <p:cNvPicPr>
            <a:picLocks noChangeAspect="1"/>
          </p:cNvPicPr>
          <p:nvPr/>
        </p:nvPicPr>
        <p:blipFill>
          <a:blip r:embed="rId3"/>
          <a:stretch>
            <a:fillRect/>
          </a:stretch>
        </p:blipFill>
        <p:spPr>
          <a:xfrm>
            <a:off x="216641" y="2029345"/>
            <a:ext cx="6142595" cy="4029177"/>
          </a:xfrm>
          <a:prstGeom prst="rect">
            <a:avLst/>
          </a:prstGeom>
        </p:spPr>
      </p:pic>
      <p:pic>
        <p:nvPicPr>
          <p:cNvPr id="7" name="Picture 6">
            <a:extLst>
              <a:ext uri="{FF2B5EF4-FFF2-40B4-BE49-F238E27FC236}">
                <a16:creationId xmlns:a16="http://schemas.microsoft.com/office/drawing/2014/main" id="{ABA38F10-D0B5-1188-31A0-553DE84681C1}"/>
              </a:ext>
            </a:extLst>
          </p:cNvPr>
          <p:cNvPicPr>
            <a:picLocks noChangeAspect="1"/>
          </p:cNvPicPr>
          <p:nvPr/>
        </p:nvPicPr>
        <p:blipFill>
          <a:blip r:embed="rId4"/>
          <a:stretch>
            <a:fillRect/>
          </a:stretch>
        </p:blipFill>
        <p:spPr>
          <a:xfrm>
            <a:off x="6359236" y="2232278"/>
            <a:ext cx="5972320" cy="3623310"/>
          </a:xfrm>
          <a:prstGeom prst="rect">
            <a:avLst/>
          </a:prstGeom>
        </p:spPr>
      </p:pic>
    </p:spTree>
    <p:extLst>
      <p:ext uri="{BB962C8B-B14F-4D97-AF65-F5344CB8AC3E}">
        <p14:creationId xmlns:p14="http://schemas.microsoft.com/office/powerpoint/2010/main" val="248392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BE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DD95-5EDE-5968-0D5A-1C964D9F2ECE}"/>
              </a:ext>
            </a:extLst>
          </p:cNvPr>
          <p:cNvSpPr>
            <a:spLocks noGrp="1"/>
          </p:cNvSpPr>
          <p:nvPr>
            <p:ph type="title"/>
          </p:nvPr>
        </p:nvSpPr>
        <p:spPr/>
        <p:txBody>
          <a:bodyPr>
            <a:normAutofit/>
          </a:bodyPr>
          <a:lstStyle/>
          <a:p>
            <a:pPr algn="ctr"/>
            <a:r>
              <a:rPr lang="en-NZ" dirty="0"/>
              <a:t>Overview of Data – Summary Statistics</a:t>
            </a:r>
            <a:br>
              <a:rPr lang="en-NZ" dirty="0"/>
            </a:br>
            <a:r>
              <a:rPr lang="en-NZ" dirty="0"/>
              <a:t>	UFC Fighter Summary Statistics</a:t>
            </a:r>
            <a:endParaRPr lang="en-GB" dirty="0"/>
          </a:p>
        </p:txBody>
      </p:sp>
      <p:pic>
        <p:nvPicPr>
          <p:cNvPr id="4" name="Picture 3">
            <a:extLst>
              <a:ext uri="{FF2B5EF4-FFF2-40B4-BE49-F238E27FC236}">
                <a16:creationId xmlns:a16="http://schemas.microsoft.com/office/drawing/2014/main" id="{FE495F2B-E552-C3D7-C936-18164308BAE2}"/>
              </a:ext>
            </a:extLst>
          </p:cNvPr>
          <p:cNvPicPr>
            <a:picLocks noChangeAspect="1"/>
          </p:cNvPicPr>
          <p:nvPr/>
        </p:nvPicPr>
        <p:blipFill>
          <a:blip r:embed="rId3"/>
          <a:stretch>
            <a:fillRect/>
          </a:stretch>
        </p:blipFill>
        <p:spPr>
          <a:xfrm>
            <a:off x="2499632" y="1800225"/>
            <a:ext cx="7192735" cy="4949456"/>
          </a:xfrm>
          <a:prstGeom prst="rect">
            <a:avLst/>
          </a:prstGeom>
        </p:spPr>
      </p:pic>
    </p:spTree>
    <p:extLst>
      <p:ext uri="{BB962C8B-B14F-4D97-AF65-F5344CB8AC3E}">
        <p14:creationId xmlns:p14="http://schemas.microsoft.com/office/powerpoint/2010/main" val="1923261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BE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DD95-5EDE-5968-0D5A-1C964D9F2ECE}"/>
              </a:ext>
            </a:extLst>
          </p:cNvPr>
          <p:cNvSpPr>
            <a:spLocks noGrp="1"/>
          </p:cNvSpPr>
          <p:nvPr>
            <p:ph type="title"/>
          </p:nvPr>
        </p:nvSpPr>
        <p:spPr/>
        <p:txBody>
          <a:bodyPr>
            <a:normAutofit/>
          </a:bodyPr>
          <a:lstStyle/>
          <a:p>
            <a:pPr algn="ctr"/>
            <a:r>
              <a:rPr lang="en-NZ" dirty="0"/>
              <a:t>Overview of Data – Summary Statistics</a:t>
            </a:r>
            <a:br>
              <a:rPr lang="en-NZ" dirty="0"/>
            </a:br>
            <a:r>
              <a:rPr lang="en-NZ" dirty="0"/>
              <a:t>	UFC Fighter Summary Statistics</a:t>
            </a:r>
            <a:endParaRPr lang="en-GB" dirty="0"/>
          </a:p>
        </p:txBody>
      </p:sp>
      <p:pic>
        <p:nvPicPr>
          <p:cNvPr id="4" name="Picture 3">
            <a:extLst>
              <a:ext uri="{FF2B5EF4-FFF2-40B4-BE49-F238E27FC236}">
                <a16:creationId xmlns:a16="http://schemas.microsoft.com/office/drawing/2014/main" id="{55D324AE-FCDB-46C1-209A-9A32285D897E}"/>
              </a:ext>
            </a:extLst>
          </p:cNvPr>
          <p:cNvPicPr>
            <a:picLocks noChangeAspect="1"/>
          </p:cNvPicPr>
          <p:nvPr/>
        </p:nvPicPr>
        <p:blipFill>
          <a:blip r:embed="rId3"/>
          <a:stretch>
            <a:fillRect/>
          </a:stretch>
        </p:blipFill>
        <p:spPr>
          <a:xfrm>
            <a:off x="166255" y="2459616"/>
            <a:ext cx="5548745" cy="3571919"/>
          </a:xfrm>
          <a:prstGeom prst="rect">
            <a:avLst/>
          </a:prstGeom>
        </p:spPr>
      </p:pic>
      <p:pic>
        <p:nvPicPr>
          <p:cNvPr id="7" name="Picture 6">
            <a:extLst>
              <a:ext uri="{FF2B5EF4-FFF2-40B4-BE49-F238E27FC236}">
                <a16:creationId xmlns:a16="http://schemas.microsoft.com/office/drawing/2014/main" id="{D790B358-1D19-3628-6951-366C7C441B02}"/>
              </a:ext>
            </a:extLst>
          </p:cNvPr>
          <p:cNvPicPr>
            <a:picLocks noChangeAspect="1"/>
          </p:cNvPicPr>
          <p:nvPr/>
        </p:nvPicPr>
        <p:blipFill>
          <a:blip r:embed="rId4"/>
          <a:stretch>
            <a:fillRect/>
          </a:stretch>
        </p:blipFill>
        <p:spPr>
          <a:xfrm>
            <a:off x="5885151" y="2459616"/>
            <a:ext cx="5794231" cy="3500371"/>
          </a:xfrm>
          <a:prstGeom prst="rect">
            <a:avLst/>
          </a:prstGeom>
        </p:spPr>
      </p:pic>
    </p:spTree>
    <p:extLst>
      <p:ext uri="{BB962C8B-B14F-4D97-AF65-F5344CB8AC3E}">
        <p14:creationId xmlns:p14="http://schemas.microsoft.com/office/powerpoint/2010/main" val="1941206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BE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DD95-5EDE-5968-0D5A-1C964D9F2ECE}"/>
              </a:ext>
            </a:extLst>
          </p:cNvPr>
          <p:cNvSpPr>
            <a:spLocks noGrp="1"/>
          </p:cNvSpPr>
          <p:nvPr>
            <p:ph type="title"/>
          </p:nvPr>
        </p:nvSpPr>
        <p:spPr/>
        <p:txBody>
          <a:bodyPr>
            <a:normAutofit/>
          </a:bodyPr>
          <a:lstStyle/>
          <a:p>
            <a:pPr algn="ctr"/>
            <a:r>
              <a:rPr lang="en-NZ" dirty="0"/>
              <a:t>Overview of Data – Summary Statistics</a:t>
            </a:r>
            <a:br>
              <a:rPr lang="en-NZ" dirty="0"/>
            </a:br>
            <a:r>
              <a:rPr lang="en-NZ" dirty="0"/>
              <a:t>	UFC Fighter Summary Statistics</a:t>
            </a:r>
            <a:endParaRPr lang="en-GB" dirty="0"/>
          </a:p>
        </p:txBody>
      </p:sp>
      <p:pic>
        <p:nvPicPr>
          <p:cNvPr id="5" name="Picture 4">
            <a:extLst>
              <a:ext uri="{FF2B5EF4-FFF2-40B4-BE49-F238E27FC236}">
                <a16:creationId xmlns:a16="http://schemas.microsoft.com/office/drawing/2014/main" id="{34B621F4-4E95-21C0-E68E-9205A1B670D1}"/>
              </a:ext>
            </a:extLst>
          </p:cNvPr>
          <p:cNvPicPr>
            <a:picLocks noChangeAspect="1"/>
          </p:cNvPicPr>
          <p:nvPr/>
        </p:nvPicPr>
        <p:blipFill>
          <a:blip r:embed="rId3"/>
          <a:stretch>
            <a:fillRect/>
          </a:stretch>
        </p:blipFill>
        <p:spPr>
          <a:xfrm>
            <a:off x="397695" y="2189451"/>
            <a:ext cx="5545020" cy="3650239"/>
          </a:xfrm>
          <a:prstGeom prst="rect">
            <a:avLst/>
          </a:prstGeom>
        </p:spPr>
      </p:pic>
      <p:pic>
        <p:nvPicPr>
          <p:cNvPr id="7" name="Picture 6">
            <a:extLst>
              <a:ext uri="{FF2B5EF4-FFF2-40B4-BE49-F238E27FC236}">
                <a16:creationId xmlns:a16="http://schemas.microsoft.com/office/drawing/2014/main" id="{EAB8E1CF-22F4-0CB1-52D4-6E0BC580F16C}"/>
              </a:ext>
            </a:extLst>
          </p:cNvPr>
          <p:cNvPicPr>
            <a:picLocks noChangeAspect="1"/>
          </p:cNvPicPr>
          <p:nvPr/>
        </p:nvPicPr>
        <p:blipFill>
          <a:blip r:embed="rId4"/>
          <a:stretch>
            <a:fillRect/>
          </a:stretch>
        </p:blipFill>
        <p:spPr>
          <a:xfrm>
            <a:off x="6096000" y="2189451"/>
            <a:ext cx="5698305" cy="3442421"/>
          </a:xfrm>
          <a:prstGeom prst="rect">
            <a:avLst/>
          </a:prstGeom>
        </p:spPr>
      </p:pic>
    </p:spTree>
    <p:extLst>
      <p:ext uri="{BB962C8B-B14F-4D97-AF65-F5344CB8AC3E}">
        <p14:creationId xmlns:p14="http://schemas.microsoft.com/office/powerpoint/2010/main" val="3238868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BE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DD95-5EDE-5968-0D5A-1C964D9F2ECE}"/>
              </a:ext>
            </a:extLst>
          </p:cNvPr>
          <p:cNvSpPr>
            <a:spLocks noGrp="1"/>
          </p:cNvSpPr>
          <p:nvPr>
            <p:ph type="title"/>
          </p:nvPr>
        </p:nvSpPr>
        <p:spPr/>
        <p:txBody>
          <a:bodyPr>
            <a:normAutofit/>
          </a:bodyPr>
          <a:lstStyle/>
          <a:p>
            <a:pPr algn="ctr"/>
            <a:r>
              <a:rPr lang="en-NZ" dirty="0"/>
              <a:t>Overview of Data – Summary Statistics</a:t>
            </a:r>
            <a:br>
              <a:rPr lang="en-NZ" dirty="0"/>
            </a:br>
            <a:r>
              <a:rPr lang="en-NZ" dirty="0"/>
              <a:t>	UFC Fighter Summary Statistics</a:t>
            </a:r>
            <a:endParaRPr lang="en-GB" dirty="0"/>
          </a:p>
        </p:txBody>
      </p:sp>
      <p:pic>
        <p:nvPicPr>
          <p:cNvPr id="4" name="Picture 3">
            <a:extLst>
              <a:ext uri="{FF2B5EF4-FFF2-40B4-BE49-F238E27FC236}">
                <a16:creationId xmlns:a16="http://schemas.microsoft.com/office/drawing/2014/main" id="{7E226C60-996F-4280-752F-E4488842DEC9}"/>
              </a:ext>
            </a:extLst>
          </p:cNvPr>
          <p:cNvPicPr>
            <a:picLocks noChangeAspect="1"/>
          </p:cNvPicPr>
          <p:nvPr/>
        </p:nvPicPr>
        <p:blipFill>
          <a:blip r:embed="rId3"/>
          <a:stretch>
            <a:fillRect/>
          </a:stretch>
        </p:blipFill>
        <p:spPr>
          <a:xfrm>
            <a:off x="2301194" y="1609463"/>
            <a:ext cx="7589611" cy="5248537"/>
          </a:xfrm>
          <a:prstGeom prst="rect">
            <a:avLst/>
          </a:prstGeom>
        </p:spPr>
      </p:pic>
    </p:spTree>
    <p:extLst>
      <p:ext uri="{BB962C8B-B14F-4D97-AF65-F5344CB8AC3E}">
        <p14:creationId xmlns:p14="http://schemas.microsoft.com/office/powerpoint/2010/main" val="3454863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BE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DD95-5EDE-5968-0D5A-1C964D9F2ECE}"/>
              </a:ext>
            </a:extLst>
          </p:cNvPr>
          <p:cNvSpPr>
            <a:spLocks noGrp="1"/>
          </p:cNvSpPr>
          <p:nvPr>
            <p:ph type="title"/>
          </p:nvPr>
        </p:nvSpPr>
        <p:spPr/>
        <p:txBody>
          <a:bodyPr>
            <a:normAutofit/>
          </a:bodyPr>
          <a:lstStyle/>
          <a:p>
            <a:pPr algn="ctr"/>
            <a:r>
              <a:rPr lang="en-NZ" dirty="0"/>
              <a:t>Overview of Data – Summary Statistics</a:t>
            </a:r>
            <a:br>
              <a:rPr lang="en-NZ" dirty="0"/>
            </a:br>
            <a:r>
              <a:rPr lang="en-NZ" dirty="0"/>
              <a:t>	UFC Summary Statistics</a:t>
            </a:r>
            <a:endParaRPr lang="en-GB" dirty="0"/>
          </a:p>
        </p:txBody>
      </p:sp>
      <p:pic>
        <p:nvPicPr>
          <p:cNvPr id="4" name="Picture 3">
            <a:extLst>
              <a:ext uri="{FF2B5EF4-FFF2-40B4-BE49-F238E27FC236}">
                <a16:creationId xmlns:a16="http://schemas.microsoft.com/office/drawing/2014/main" id="{CBDD5209-8067-3FD9-2D82-538D92653DED}"/>
              </a:ext>
            </a:extLst>
          </p:cNvPr>
          <p:cNvPicPr>
            <a:picLocks noChangeAspect="1"/>
          </p:cNvPicPr>
          <p:nvPr/>
        </p:nvPicPr>
        <p:blipFill>
          <a:blip r:embed="rId3"/>
          <a:stretch>
            <a:fillRect/>
          </a:stretch>
        </p:blipFill>
        <p:spPr>
          <a:xfrm>
            <a:off x="2818151" y="1734431"/>
            <a:ext cx="6555697" cy="4758444"/>
          </a:xfrm>
          <a:prstGeom prst="rect">
            <a:avLst/>
          </a:prstGeom>
        </p:spPr>
      </p:pic>
    </p:spTree>
    <p:extLst>
      <p:ext uri="{BB962C8B-B14F-4D97-AF65-F5344CB8AC3E}">
        <p14:creationId xmlns:p14="http://schemas.microsoft.com/office/powerpoint/2010/main" val="421757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BE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DD95-5EDE-5968-0D5A-1C964D9F2ECE}"/>
              </a:ext>
            </a:extLst>
          </p:cNvPr>
          <p:cNvSpPr>
            <a:spLocks noGrp="1"/>
          </p:cNvSpPr>
          <p:nvPr>
            <p:ph type="title"/>
          </p:nvPr>
        </p:nvSpPr>
        <p:spPr/>
        <p:txBody>
          <a:bodyPr>
            <a:normAutofit/>
          </a:bodyPr>
          <a:lstStyle/>
          <a:p>
            <a:pPr algn="ctr"/>
            <a:r>
              <a:rPr lang="en-NZ" dirty="0"/>
              <a:t>Overview of Data – Summary Statistics</a:t>
            </a:r>
            <a:br>
              <a:rPr lang="en-NZ" dirty="0"/>
            </a:br>
            <a:r>
              <a:rPr lang="en-NZ" dirty="0"/>
              <a:t>	UFC Summary Statistics</a:t>
            </a:r>
            <a:endParaRPr lang="en-GB" dirty="0"/>
          </a:p>
        </p:txBody>
      </p:sp>
      <p:pic>
        <p:nvPicPr>
          <p:cNvPr id="5" name="Picture 4">
            <a:extLst>
              <a:ext uri="{FF2B5EF4-FFF2-40B4-BE49-F238E27FC236}">
                <a16:creationId xmlns:a16="http://schemas.microsoft.com/office/drawing/2014/main" id="{A9A228F3-F072-FE15-3661-2EE0E56FF8D0}"/>
              </a:ext>
            </a:extLst>
          </p:cNvPr>
          <p:cNvPicPr>
            <a:picLocks noChangeAspect="1"/>
          </p:cNvPicPr>
          <p:nvPr/>
        </p:nvPicPr>
        <p:blipFill>
          <a:blip r:embed="rId3"/>
          <a:stretch>
            <a:fillRect/>
          </a:stretch>
        </p:blipFill>
        <p:spPr>
          <a:xfrm>
            <a:off x="2917870" y="1950356"/>
            <a:ext cx="6356259" cy="4542519"/>
          </a:xfrm>
          <a:prstGeom prst="rect">
            <a:avLst/>
          </a:prstGeom>
        </p:spPr>
      </p:pic>
    </p:spTree>
    <p:extLst>
      <p:ext uri="{BB962C8B-B14F-4D97-AF65-F5344CB8AC3E}">
        <p14:creationId xmlns:p14="http://schemas.microsoft.com/office/powerpoint/2010/main" val="2052815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BE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DD95-5EDE-5968-0D5A-1C964D9F2ECE}"/>
              </a:ext>
            </a:extLst>
          </p:cNvPr>
          <p:cNvSpPr>
            <a:spLocks noGrp="1"/>
          </p:cNvSpPr>
          <p:nvPr>
            <p:ph type="title"/>
          </p:nvPr>
        </p:nvSpPr>
        <p:spPr/>
        <p:txBody>
          <a:bodyPr>
            <a:normAutofit/>
          </a:bodyPr>
          <a:lstStyle/>
          <a:p>
            <a:pPr algn="ctr"/>
            <a:r>
              <a:rPr lang="en-NZ" dirty="0"/>
              <a:t>Overview of Data – Summary Statistics</a:t>
            </a:r>
            <a:br>
              <a:rPr lang="en-NZ" dirty="0"/>
            </a:br>
            <a:r>
              <a:rPr lang="en-NZ" dirty="0"/>
              <a:t>	UFC Summary Statistics</a:t>
            </a:r>
            <a:endParaRPr lang="en-GB" dirty="0"/>
          </a:p>
        </p:txBody>
      </p:sp>
      <p:pic>
        <p:nvPicPr>
          <p:cNvPr id="5" name="Picture 4">
            <a:extLst>
              <a:ext uri="{FF2B5EF4-FFF2-40B4-BE49-F238E27FC236}">
                <a16:creationId xmlns:a16="http://schemas.microsoft.com/office/drawing/2014/main" id="{39F9C7F5-AF23-5AC6-E861-AA7718747B1B}"/>
              </a:ext>
            </a:extLst>
          </p:cNvPr>
          <p:cNvPicPr>
            <a:picLocks noChangeAspect="1"/>
          </p:cNvPicPr>
          <p:nvPr/>
        </p:nvPicPr>
        <p:blipFill>
          <a:blip r:embed="rId3"/>
          <a:stretch>
            <a:fillRect/>
          </a:stretch>
        </p:blipFill>
        <p:spPr>
          <a:xfrm>
            <a:off x="2726169" y="1801995"/>
            <a:ext cx="6739661" cy="4816519"/>
          </a:xfrm>
          <a:prstGeom prst="rect">
            <a:avLst/>
          </a:prstGeom>
        </p:spPr>
      </p:pic>
    </p:spTree>
    <p:extLst>
      <p:ext uri="{BB962C8B-B14F-4D97-AF65-F5344CB8AC3E}">
        <p14:creationId xmlns:p14="http://schemas.microsoft.com/office/powerpoint/2010/main" val="2706151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EBE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DD95-5EDE-5968-0D5A-1C964D9F2ECE}"/>
              </a:ext>
            </a:extLst>
          </p:cNvPr>
          <p:cNvSpPr>
            <a:spLocks noGrp="1"/>
          </p:cNvSpPr>
          <p:nvPr>
            <p:ph type="title"/>
          </p:nvPr>
        </p:nvSpPr>
        <p:spPr/>
        <p:txBody>
          <a:bodyPr>
            <a:normAutofit/>
          </a:bodyPr>
          <a:lstStyle/>
          <a:p>
            <a:pPr algn="ctr"/>
            <a:r>
              <a:rPr lang="en-NZ" dirty="0"/>
              <a:t>Overview of Data – Summary Statistics</a:t>
            </a:r>
            <a:br>
              <a:rPr lang="en-NZ" dirty="0"/>
            </a:br>
            <a:r>
              <a:rPr lang="en-NZ" dirty="0"/>
              <a:t>	UFC Summary Statistics</a:t>
            </a:r>
            <a:endParaRPr lang="en-GB" dirty="0"/>
          </a:p>
        </p:txBody>
      </p:sp>
      <p:pic>
        <p:nvPicPr>
          <p:cNvPr id="4" name="Picture 3">
            <a:extLst>
              <a:ext uri="{FF2B5EF4-FFF2-40B4-BE49-F238E27FC236}">
                <a16:creationId xmlns:a16="http://schemas.microsoft.com/office/drawing/2014/main" id="{B632CBE0-8AD8-4499-36A4-A4B1FD71294E}"/>
              </a:ext>
            </a:extLst>
          </p:cNvPr>
          <p:cNvPicPr>
            <a:picLocks noChangeAspect="1"/>
          </p:cNvPicPr>
          <p:nvPr/>
        </p:nvPicPr>
        <p:blipFill>
          <a:blip r:embed="rId3"/>
          <a:stretch>
            <a:fillRect/>
          </a:stretch>
        </p:blipFill>
        <p:spPr>
          <a:xfrm>
            <a:off x="2750853" y="1681192"/>
            <a:ext cx="6690293" cy="5176808"/>
          </a:xfrm>
          <a:prstGeom prst="rect">
            <a:avLst/>
          </a:prstGeom>
        </p:spPr>
      </p:pic>
    </p:spTree>
    <p:extLst>
      <p:ext uri="{BB962C8B-B14F-4D97-AF65-F5344CB8AC3E}">
        <p14:creationId xmlns:p14="http://schemas.microsoft.com/office/powerpoint/2010/main" val="2381635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FEBE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DD95-5EDE-5968-0D5A-1C964D9F2ECE}"/>
              </a:ext>
            </a:extLst>
          </p:cNvPr>
          <p:cNvSpPr>
            <a:spLocks noGrp="1"/>
          </p:cNvSpPr>
          <p:nvPr>
            <p:ph type="title"/>
          </p:nvPr>
        </p:nvSpPr>
        <p:spPr/>
        <p:txBody>
          <a:bodyPr>
            <a:normAutofit/>
          </a:bodyPr>
          <a:lstStyle/>
          <a:p>
            <a:pPr algn="ctr"/>
            <a:r>
              <a:rPr lang="en-NZ" dirty="0"/>
              <a:t>Overview of Data – Summary Statistics</a:t>
            </a:r>
            <a:br>
              <a:rPr lang="en-NZ" dirty="0"/>
            </a:br>
            <a:r>
              <a:rPr lang="en-NZ" dirty="0"/>
              <a:t>	UFC Summary Statistics</a:t>
            </a:r>
            <a:endParaRPr lang="en-GB" dirty="0"/>
          </a:p>
        </p:txBody>
      </p:sp>
      <p:pic>
        <p:nvPicPr>
          <p:cNvPr id="5" name="Picture 4">
            <a:extLst>
              <a:ext uri="{FF2B5EF4-FFF2-40B4-BE49-F238E27FC236}">
                <a16:creationId xmlns:a16="http://schemas.microsoft.com/office/drawing/2014/main" id="{918ED028-3361-AB5F-5110-404134CEC8A7}"/>
              </a:ext>
            </a:extLst>
          </p:cNvPr>
          <p:cNvPicPr>
            <a:picLocks noChangeAspect="1"/>
          </p:cNvPicPr>
          <p:nvPr/>
        </p:nvPicPr>
        <p:blipFill>
          <a:blip r:embed="rId3"/>
          <a:stretch>
            <a:fillRect/>
          </a:stretch>
        </p:blipFill>
        <p:spPr>
          <a:xfrm>
            <a:off x="2624761" y="1690688"/>
            <a:ext cx="6942478" cy="4961463"/>
          </a:xfrm>
          <a:prstGeom prst="rect">
            <a:avLst/>
          </a:prstGeom>
        </p:spPr>
      </p:pic>
    </p:spTree>
    <p:extLst>
      <p:ext uri="{BB962C8B-B14F-4D97-AF65-F5344CB8AC3E}">
        <p14:creationId xmlns:p14="http://schemas.microsoft.com/office/powerpoint/2010/main" val="1563431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BE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18676-543D-3BD5-143E-E3494A4FEAAC}"/>
              </a:ext>
            </a:extLst>
          </p:cNvPr>
          <p:cNvSpPr>
            <a:spLocks noGrp="1"/>
          </p:cNvSpPr>
          <p:nvPr>
            <p:ph type="title"/>
          </p:nvPr>
        </p:nvSpPr>
        <p:spPr/>
        <p:txBody>
          <a:bodyPr/>
          <a:lstStyle/>
          <a:p>
            <a:r>
              <a:rPr lang="en-NZ" dirty="0"/>
              <a:t>Purpose</a:t>
            </a:r>
            <a:endParaRPr lang="en-GB" dirty="0"/>
          </a:p>
        </p:txBody>
      </p:sp>
      <p:sp>
        <p:nvSpPr>
          <p:cNvPr id="3" name="Content Placeholder 2">
            <a:extLst>
              <a:ext uri="{FF2B5EF4-FFF2-40B4-BE49-F238E27FC236}">
                <a16:creationId xmlns:a16="http://schemas.microsoft.com/office/drawing/2014/main" id="{592B2D7B-67F4-3414-3880-60C80BEA9136}"/>
              </a:ext>
            </a:extLst>
          </p:cNvPr>
          <p:cNvSpPr>
            <a:spLocks noGrp="1"/>
          </p:cNvSpPr>
          <p:nvPr>
            <p:ph idx="1"/>
          </p:nvPr>
        </p:nvSpPr>
        <p:spPr/>
        <p:txBody>
          <a:bodyPr/>
          <a:lstStyle/>
          <a:p>
            <a:r>
              <a:rPr lang="en-NZ" dirty="0"/>
              <a:t>Predictive modelling was used to find the likelihood of a match being by KO/Submission or by Judge Decision between two fighters.</a:t>
            </a:r>
          </a:p>
          <a:p>
            <a:pPr marL="0" indent="0">
              <a:buNone/>
            </a:pPr>
            <a:endParaRPr lang="en-NZ" dirty="0"/>
          </a:p>
          <a:p>
            <a:r>
              <a:rPr lang="en-NZ" b="1" dirty="0"/>
              <a:t>Target Audience</a:t>
            </a:r>
            <a:r>
              <a:rPr lang="en-NZ" dirty="0"/>
              <a:t>:</a:t>
            </a:r>
          </a:p>
          <a:p>
            <a:pPr lvl="1"/>
            <a:r>
              <a:rPr lang="en-NZ" dirty="0"/>
              <a:t>Betting agencies can adjust their odds accordingly </a:t>
            </a:r>
          </a:p>
          <a:p>
            <a:pPr lvl="1"/>
            <a:r>
              <a:rPr lang="en-NZ" dirty="0"/>
              <a:t>Individuals can use this information when betting</a:t>
            </a:r>
            <a:endParaRPr lang="en-GB" dirty="0"/>
          </a:p>
        </p:txBody>
      </p:sp>
    </p:spTree>
    <p:extLst>
      <p:ext uri="{BB962C8B-B14F-4D97-AF65-F5344CB8AC3E}">
        <p14:creationId xmlns:p14="http://schemas.microsoft.com/office/powerpoint/2010/main" val="2778782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FEBE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3502E-09E8-F60D-6ACD-86F18390315B}"/>
              </a:ext>
            </a:extLst>
          </p:cNvPr>
          <p:cNvSpPr>
            <a:spLocks noGrp="1"/>
          </p:cNvSpPr>
          <p:nvPr>
            <p:ph type="ctrTitle"/>
          </p:nvPr>
        </p:nvSpPr>
        <p:spPr/>
        <p:txBody>
          <a:bodyPr/>
          <a:lstStyle/>
          <a:p>
            <a:r>
              <a:rPr lang="en-GB" dirty="0"/>
              <a:t>Feature Selection</a:t>
            </a:r>
          </a:p>
        </p:txBody>
      </p:sp>
    </p:spTree>
    <p:extLst>
      <p:ext uri="{BB962C8B-B14F-4D97-AF65-F5344CB8AC3E}">
        <p14:creationId xmlns:p14="http://schemas.microsoft.com/office/powerpoint/2010/main" val="3411964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FEBE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5842D-D6FC-2C5A-32F2-5CE410208576}"/>
              </a:ext>
            </a:extLst>
          </p:cNvPr>
          <p:cNvSpPr>
            <a:spLocks noGrp="1"/>
          </p:cNvSpPr>
          <p:nvPr>
            <p:ph type="title"/>
          </p:nvPr>
        </p:nvSpPr>
        <p:spPr/>
        <p:txBody>
          <a:bodyPr/>
          <a:lstStyle/>
          <a:p>
            <a:r>
              <a:rPr lang="en-GB" dirty="0"/>
              <a:t>Most relevant features for the Predictive Model</a:t>
            </a:r>
          </a:p>
        </p:txBody>
      </p:sp>
      <p:sp>
        <p:nvSpPr>
          <p:cNvPr id="3" name="Content Placeholder 2">
            <a:extLst>
              <a:ext uri="{FF2B5EF4-FFF2-40B4-BE49-F238E27FC236}">
                <a16:creationId xmlns:a16="http://schemas.microsoft.com/office/drawing/2014/main" id="{E2B6C095-2EF5-B2D3-89DF-2B76F53CE670}"/>
              </a:ext>
            </a:extLst>
          </p:cNvPr>
          <p:cNvSpPr>
            <a:spLocks noGrp="1"/>
          </p:cNvSpPr>
          <p:nvPr>
            <p:ph idx="1"/>
          </p:nvPr>
        </p:nvSpPr>
        <p:spPr/>
        <p:txBody>
          <a:bodyPr>
            <a:normAutofit lnSpcReduction="10000"/>
          </a:bodyPr>
          <a:lstStyle/>
          <a:p>
            <a:r>
              <a:rPr lang="en-NZ" dirty="0"/>
              <a:t>Fighter1 and Fighter2 Match</a:t>
            </a:r>
          </a:p>
          <a:p>
            <a:pPr lvl="1"/>
            <a:r>
              <a:rPr lang="en-GB" dirty="0"/>
              <a:t>Method of Win – </a:t>
            </a:r>
            <a:r>
              <a:rPr lang="en-GB" b="1" dirty="0"/>
              <a:t>Predictor Variable</a:t>
            </a:r>
            <a:endParaRPr lang="en-GB" dirty="0"/>
          </a:p>
          <a:p>
            <a:pPr lvl="2"/>
            <a:r>
              <a:rPr lang="en-GB" dirty="0"/>
              <a:t>KO/Sub vs Anything Else</a:t>
            </a:r>
          </a:p>
          <a:p>
            <a:pPr lvl="1"/>
            <a:r>
              <a:rPr lang="en-GB" dirty="0"/>
              <a:t>Total </a:t>
            </a:r>
            <a:r>
              <a:rPr lang="en-GB" b="1" dirty="0"/>
              <a:t>Strike Difference </a:t>
            </a:r>
            <a:r>
              <a:rPr lang="en-GB" dirty="0"/>
              <a:t>between fighters (For the last 10 years)</a:t>
            </a:r>
          </a:p>
          <a:p>
            <a:pPr lvl="1"/>
            <a:r>
              <a:rPr lang="en-GB" dirty="0"/>
              <a:t>Total </a:t>
            </a:r>
            <a:r>
              <a:rPr lang="en-GB" b="1" dirty="0"/>
              <a:t>Takedown Difference</a:t>
            </a:r>
          </a:p>
          <a:p>
            <a:pPr lvl="1"/>
            <a:r>
              <a:rPr lang="en-GB" dirty="0"/>
              <a:t>Total </a:t>
            </a:r>
            <a:r>
              <a:rPr lang="en-GB" b="1" dirty="0"/>
              <a:t>Submission Difference</a:t>
            </a:r>
          </a:p>
          <a:p>
            <a:pPr lvl="1"/>
            <a:r>
              <a:rPr lang="en-GB" dirty="0"/>
              <a:t>Total </a:t>
            </a:r>
            <a:r>
              <a:rPr lang="en-GB" b="1" dirty="0"/>
              <a:t>Height Difference</a:t>
            </a:r>
          </a:p>
          <a:p>
            <a:pPr lvl="1"/>
            <a:r>
              <a:rPr lang="en-GB" dirty="0"/>
              <a:t>Total </a:t>
            </a:r>
            <a:r>
              <a:rPr lang="en-GB" b="1" dirty="0"/>
              <a:t>Reach Difference</a:t>
            </a:r>
          </a:p>
          <a:p>
            <a:pPr lvl="1"/>
            <a:r>
              <a:rPr lang="en-GB" dirty="0"/>
              <a:t>Total # </a:t>
            </a:r>
            <a:r>
              <a:rPr lang="en-GB" b="1" dirty="0"/>
              <a:t>Wins Difference</a:t>
            </a:r>
          </a:p>
          <a:p>
            <a:pPr lvl="1"/>
            <a:r>
              <a:rPr lang="en-GB" dirty="0"/>
              <a:t>Total </a:t>
            </a:r>
            <a:r>
              <a:rPr lang="en-GB" b="1" dirty="0"/>
              <a:t>Experience Difference </a:t>
            </a:r>
            <a:r>
              <a:rPr lang="en-GB" dirty="0"/>
              <a:t>(Number of fights in the last 10 years)</a:t>
            </a:r>
          </a:p>
          <a:p>
            <a:pPr lvl="1"/>
            <a:r>
              <a:rPr lang="en-GB" dirty="0"/>
              <a:t>Average </a:t>
            </a:r>
            <a:r>
              <a:rPr lang="en-GB" b="1" dirty="0"/>
              <a:t>Fight Time Difference</a:t>
            </a:r>
          </a:p>
          <a:p>
            <a:pPr lvl="1"/>
            <a:r>
              <a:rPr lang="en-GB" b="1" dirty="0"/>
              <a:t> </a:t>
            </a:r>
            <a:r>
              <a:rPr lang="en-GB" dirty="0"/>
              <a:t>Total # </a:t>
            </a:r>
            <a:r>
              <a:rPr lang="en-GB" b="1" dirty="0"/>
              <a:t>KO wins Difference</a:t>
            </a:r>
          </a:p>
          <a:p>
            <a:pPr lvl="1"/>
            <a:endParaRPr lang="en-GB" dirty="0"/>
          </a:p>
          <a:p>
            <a:pPr lvl="1"/>
            <a:endParaRPr lang="en-GB" dirty="0"/>
          </a:p>
          <a:p>
            <a:pPr lvl="1"/>
            <a:endParaRPr lang="en-GB" dirty="0"/>
          </a:p>
          <a:p>
            <a:pPr lvl="1"/>
            <a:endParaRPr lang="en-GB" dirty="0"/>
          </a:p>
          <a:p>
            <a:pPr lvl="1"/>
            <a:endParaRPr lang="en-GB" dirty="0"/>
          </a:p>
        </p:txBody>
      </p:sp>
    </p:spTree>
    <p:extLst>
      <p:ext uri="{BB962C8B-B14F-4D97-AF65-F5344CB8AC3E}">
        <p14:creationId xmlns:p14="http://schemas.microsoft.com/office/powerpoint/2010/main" val="296555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FEBE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5842D-D6FC-2C5A-32F2-5CE410208576}"/>
              </a:ext>
            </a:extLst>
          </p:cNvPr>
          <p:cNvSpPr>
            <a:spLocks noGrp="1"/>
          </p:cNvSpPr>
          <p:nvPr>
            <p:ph type="title"/>
          </p:nvPr>
        </p:nvSpPr>
        <p:spPr/>
        <p:txBody>
          <a:bodyPr/>
          <a:lstStyle/>
          <a:p>
            <a:r>
              <a:rPr lang="en-GB" dirty="0"/>
              <a:t>Most relevant features for the Predictive Model</a:t>
            </a:r>
          </a:p>
        </p:txBody>
      </p:sp>
      <p:graphicFrame>
        <p:nvGraphicFramePr>
          <p:cNvPr id="3" name="Table 2">
            <a:extLst>
              <a:ext uri="{FF2B5EF4-FFF2-40B4-BE49-F238E27FC236}">
                <a16:creationId xmlns:a16="http://schemas.microsoft.com/office/drawing/2014/main" id="{89AF336C-4DC5-14FC-D295-DD85E5292BBA}"/>
              </a:ext>
            </a:extLst>
          </p:cNvPr>
          <p:cNvGraphicFramePr>
            <a:graphicFrameLocks noGrp="1"/>
          </p:cNvGraphicFramePr>
          <p:nvPr>
            <p:extLst>
              <p:ext uri="{D42A27DB-BD31-4B8C-83A1-F6EECF244321}">
                <p14:modId xmlns:p14="http://schemas.microsoft.com/office/powerpoint/2010/main" val="2909448695"/>
              </p:ext>
            </p:extLst>
          </p:nvPr>
        </p:nvGraphicFramePr>
        <p:xfrm>
          <a:off x="838200" y="1825625"/>
          <a:ext cx="10515599" cy="4667252"/>
        </p:xfrm>
        <a:graphic>
          <a:graphicData uri="http://schemas.openxmlformats.org/drawingml/2006/table">
            <a:tbl>
              <a:tblPr firstRow="1">
                <a:tableStyleId>{775DCB02-9BB8-47FD-8907-85C794F793BA}</a:tableStyleId>
              </a:tblPr>
              <a:tblGrid>
                <a:gridCol w="1033837">
                  <a:extLst>
                    <a:ext uri="{9D8B030D-6E8A-4147-A177-3AD203B41FA5}">
                      <a16:colId xmlns:a16="http://schemas.microsoft.com/office/drawing/2014/main" val="3472488616"/>
                    </a:ext>
                  </a:extLst>
                </a:gridCol>
                <a:gridCol w="1033837">
                  <a:extLst>
                    <a:ext uri="{9D8B030D-6E8A-4147-A177-3AD203B41FA5}">
                      <a16:colId xmlns:a16="http://schemas.microsoft.com/office/drawing/2014/main" val="97673970"/>
                    </a:ext>
                  </a:extLst>
                </a:gridCol>
                <a:gridCol w="1033837">
                  <a:extLst>
                    <a:ext uri="{9D8B030D-6E8A-4147-A177-3AD203B41FA5}">
                      <a16:colId xmlns:a16="http://schemas.microsoft.com/office/drawing/2014/main" val="1491008835"/>
                    </a:ext>
                  </a:extLst>
                </a:gridCol>
                <a:gridCol w="1033837">
                  <a:extLst>
                    <a:ext uri="{9D8B030D-6E8A-4147-A177-3AD203B41FA5}">
                      <a16:colId xmlns:a16="http://schemas.microsoft.com/office/drawing/2014/main" val="309106492"/>
                    </a:ext>
                  </a:extLst>
                </a:gridCol>
                <a:gridCol w="1033837">
                  <a:extLst>
                    <a:ext uri="{9D8B030D-6E8A-4147-A177-3AD203B41FA5}">
                      <a16:colId xmlns:a16="http://schemas.microsoft.com/office/drawing/2014/main" val="1102397112"/>
                    </a:ext>
                  </a:extLst>
                </a:gridCol>
                <a:gridCol w="1033837">
                  <a:extLst>
                    <a:ext uri="{9D8B030D-6E8A-4147-A177-3AD203B41FA5}">
                      <a16:colId xmlns:a16="http://schemas.microsoft.com/office/drawing/2014/main" val="1388207721"/>
                    </a:ext>
                  </a:extLst>
                </a:gridCol>
                <a:gridCol w="1033837">
                  <a:extLst>
                    <a:ext uri="{9D8B030D-6E8A-4147-A177-3AD203B41FA5}">
                      <a16:colId xmlns:a16="http://schemas.microsoft.com/office/drawing/2014/main" val="948979763"/>
                    </a:ext>
                  </a:extLst>
                </a:gridCol>
                <a:gridCol w="1033837">
                  <a:extLst>
                    <a:ext uri="{9D8B030D-6E8A-4147-A177-3AD203B41FA5}">
                      <a16:colId xmlns:a16="http://schemas.microsoft.com/office/drawing/2014/main" val="1797368870"/>
                    </a:ext>
                  </a:extLst>
                </a:gridCol>
                <a:gridCol w="1033837">
                  <a:extLst>
                    <a:ext uri="{9D8B030D-6E8A-4147-A177-3AD203B41FA5}">
                      <a16:colId xmlns:a16="http://schemas.microsoft.com/office/drawing/2014/main" val="1946761133"/>
                    </a:ext>
                  </a:extLst>
                </a:gridCol>
                <a:gridCol w="1211066">
                  <a:extLst>
                    <a:ext uri="{9D8B030D-6E8A-4147-A177-3AD203B41FA5}">
                      <a16:colId xmlns:a16="http://schemas.microsoft.com/office/drawing/2014/main" val="576746694"/>
                    </a:ext>
                  </a:extLst>
                </a:gridCol>
              </a:tblGrid>
              <a:tr h="455612">
                <a:tc>
                  <a:txBody>
                    <a:bodyPr/>
                    <a:lstStyle/>
                    <a:p>
                      <a:pPr algn="r" fontAlgn="ctr"/>
                      <a:endParaRPr lang="en-GB" sz="1200" dirty="0">
                        <a:effectLst/>
                      </a:endParaRP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GB" sz="1200" dirty="0" err="1">
                          <a:effectLst/>
                        </a:rPr>
                        <a:t>strike_diff</a:t>
                      </a:r>
                      <a:endParaRPr lang="en-GB" sz="1200" dirty="0">
                        <a:effectLst/>
                      </a:endParaRP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GB" sz="1200" dirty="0" err="1">
                          <a:effectLst/>
                        </a:rPr>
                        <a:t>td_diff</a:t>
                      </a:r>
                      <a:endParaRPr lang="en-GB" sz="1200" dirty="0">
                        <a:effectLst/>
                      </a:endParaRP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GB" sz="1200" dirty="0" err="1">
                          <a:effectLst/>
                        </a:rPr>
                        <a:t>sub_diff</a:t>
                      </a:r>
                      <a:endParaRPr lang="en-GB" sz="1200" dirty="0">
                        <a:effectLst/>
                      </a:endParaRP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GB" sz="1200">
                          <a:effectLst/>
                        </a:rPr>
                        <a:t>Height_Diff</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GB" sz="1200">
                          <a:effectLst/>
                        </a:rPr>
                        <a:t>Reach_Diff</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GB" sz="1200">
                          <a:effectLst/>
                        </a:rPr>
                        <a:t>Wins_Diff</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GB" sz="1200">
                          <a:effectLst/>
                        </a:rPr>
                        <a:t>Exp_Diff</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GB" sz="1200" dirty="0" err="1">
                          <a:effectLst/>
                        </a:rPr>
                        <a:t>avg_fighttime_diff</a:t>
                      </a:r>
                      <a:endParaRPr lang="en-GB" sz="1200" dirty="0">
                        <a:effectLst/>
                      </a:endParaRP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GB" sz="1200" dirty="0" err="1">
                          <a:effectLst/>
                        </a:rPr>
                        <a:t>ko_diff</a:t>
                      </a:r>
                      <a:endParaRPr lang="en-GB" sz="1200" dirty="0">
                        <a:effectLst/>
                      </a:endParaRP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3195003"/>
                  </a:ext>
                </a:extLst>
              </a:tr>
              <a:tr h="255589">
                <a:tc>
                  <a:txBody>
                    <a:bodyPr/>
                    <a:lstStyle/>
                    <a:p>
                      <a:pPr algn="r" fontAlgn="ctr"/>
                      <a:r>
                        <a:rPr lang="en-GB" sz="1200" b="0">
                          <a:effectLst/>
                        </a:rPr>
                        <a:t>0</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effectLst/>
                        </a:rPr>
                        <a:t>323</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-1</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0</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effectLst/>
                        </a:rPr>
                        <a:t>7.62</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effectLst/>
                        </a:rPr>
                        <a:t>-2.54</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effectLst/>
                        </a:rPr>
                        <a:t>12</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effectLst/>
                        </a:rPr>
                        <a:t>14</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effectLst/>
                        </a:rPr>
                        <a:t>1.37</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5</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9145834"/>
                  </a:ext>
                </a:extLst>
              </a:tr>
              <a:tr h="455612">
                <a:tc>
                  <a:txBody>
                    <a:bodyPr/>
                    <a:lstStyle/>
                    <a:p>
                      <a:pPr algn="r" fontAlgn="ctr"/>
                      <a:r>
                        <a:rPr lang="en-GB" sz="1200" b="0">
                          <a:effectLst/>
                        </a:rPr>
                        <a:t>1</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-122</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effectLst/>
                        </a:rPr>
                        <a:t>4</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0</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-2.54</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-5.08</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-1</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-4</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effectLst/>
                        </a:rPr>
                        <a:t>-2.21</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-1</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9672654"/>
                  </a:ext>
                </a:extLst>
              </a:tr>
              <a:tr h="455612">
                <a:tc>
                  <a:txBody>
                    <a:bodyPr/>
                    <a:lstStyle/>
                    <a:p>
                      <a:pPr algn="r" fontAlgn="ctr"/>
                      <a:r>
                        <a:rPr lang="en-GB" sz="1200" b="0">
                          <a:effectLst/>
                        </a:rPr>
                        <a:t>2</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13</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1</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effectLst/>
                        </a:rPr>
                        <a:t>0</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-15.24</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-25.40</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-3</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-6</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effectLst/>
                        </a:rPr>
                        <a:t>-0</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0</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9414998"/>
                  </a:ext>
                </a:extLst>
              </a:tr>
              <a:tr h="455612">
                <a:tc>
                  <a:txBody>
                    <a:bodyPr/>
                    <a:lstStyle/>
                    <a:p>
                      <a:pPr algn="r" fontAlgn="ctr"/>
                      <a:r>
                        <a:rPr lang="en-GB" sz="1200" b="0">
                          <a:effectLst/>
                        </a:rPr>
                        <a:t>3</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41</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24</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-5</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-12.70</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-17.78</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9</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5</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effectLst/>
                        </a:rPr>
                        <a:t>-5.35</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-1</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2836086"/>
                  </a:ext>
                </a:extLst>
              </a:tr>
              <a:tr h="455612">
                <a:tc>
                  <a:txBody>
                    <a:bodyPr/>
                    <a:lstStyle/>
                    <a:p>
                      <a:pPr algn="r" fontAlgn="ctr"/>
                      <a:r>
                        <a:rPr lang="en-GB" sz="1200" b="0">
                          <a:effectLst/>
                        </a:rPr>
                        <a:t>4</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-26</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11</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-1</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2.54</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effectLst/>
                        </a:rPr>
                        <a:t>0.00</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6</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10</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effectLst/>
                        </a:rPr>
                        <a:t>-0</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0</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5812368"/>
                  </a:ext>
                </a:extLst>
              </a:tr>
              <a:tr h="255589">
                <a:tc>
                  <a:txBody>
                    <a:bodyPr/>
                    <a:lstStyle/>
                    <a:p>
                      <a:pPr algn="r" fontAlgn="ctr"/>
                      <a:r>
                        <a:rPr lang="en-GB" sz="1200" b="0">
                          <a:effectLst/>
                        </a:rPr>
                        <a:t>...</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effectLst/>
                        </a:rPr>
                        <a:t>...</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3413268"/>
                  </a:ext>
                </a:extLst>
              </a:tr>
              <a:tr h="455612">
                <a:tc>
                  <a:txBody>
                    <a:bodyPr/>
                    <a:lstStyle/>
                    <a:p>
                      <a:pPr algn="r" fontAlgn="ctr"/>
                      <a:r>
                        <a:rPr lang="en-GB" sz="1200" b="0">
                          <a:effectLst/>
                        </a:rPr>
                        <a:t>589</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146</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-1</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0</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-2.54</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-7.62</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-26</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-41</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effectLst/>
                        </a:rPr>
                        <a:t>-5.15</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-2</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1101881"/>
                  </a:ext>
                </a:extLst>
              </a:tr>
              <a:tr h="255589">
                <a:tc>
                  <a:txBody>
                    <a:bodyPr/>
                    <a:lstStyle/>
                    <a:p>
                      <a:pPr algn="r" fontAlgn="ctr"/>
                      <a:r>
                        <a:rPr lang="en-GB" sz="1200" b="0">
                          <a:effectLst/>
                        </a:rPr>
                        <a:t>590</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-373</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-9</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3</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-7.62</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-2.54</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-12</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effectLst/>
                        </a:rPr>
                        <a:t>-19</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effectLst/>
                        </a:rPr>
                        <a:t>0.51</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-5</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5928049"/>
                  </a:ext>
                </a:extLst>
              </a:tr>
              <a:tr h="255589">
                <a:tc>
                  <a:txBody>
                    <a:bodyPr/>
                    <a:lstStyle/>
                    <a:p>
                      <a:pPr algn="r" fontAlgn="ctr"/>
                      <a:r>
                        <a:rPr lang="en-GB" sz="1200" b="0">
                          <a:effectLst/>
                        </a:rPr>
                        <a:t>591</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-40</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-1</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0</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0.00</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10.16</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5</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0</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effectLst/>
                        </a:rPr>
                        <a:t>4.30</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-1</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6633808"/>
                  </a:ext>
                </a:extLst>
              </a:tr>
              <a:tr h="455612">
                <a:tc>
                  <a:txBody>
                    <a:bodyPr/>
                    <a:lstStyle/>
                    <a:p>
                      <a:pPr algn="r" fontAlgn="ctr"/>
                      <a:r>
                        <a:rPr lang="en-GB" sz="1200" b="0">
                          <a:effectLst/>
                        </a:rPr>
                        <a:t>592</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561</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55</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7</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7.62</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0.00</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8</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0</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effectLst/>
                        </a:rPr>
                        <a:t>-9.34</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effectLst/>
                        </a:rPr>
                        <a:t>3</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4898832"/>
                  </a:ext>
                </a:extLst>
              </a:tr>
              <a:tr h="455612">
                <a:tc>
                  <a:txBody>
                    <a:bodyPr/>
                    <a:lstStyle/>
                    <a:p>
                      <a:pPr algn="r" fontAlgn="ctr"/>
                      <a:r>
                        <a:rPr lang="en-GB" sz="1200" b="0">
                          <a:effectLst/>
                        </a:rPr>
                        <a:t>593</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729</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4</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1</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-2.54</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7.62</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3</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11</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effectLst/>
                        </a:rPr>
                        <a:t>-8.14</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effectLst/>
                        </a:rPr>
                        <a:t>6</a:t>
                      </a:r>
                    </a:p>
                  </a:txBody>
                  <a:tcPr marL="51802" marR="51802" marT="25901" marB="259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4873837"/>
                  </a:ext>
                </a:extLst>
              </a:tr>
            </a:tbl>
          </a:graphicData>
        </a:graphic>
      </p:graphicFrame>
    </p:spTree>
    <p:extLst>
      <p:ext uri="{BB962C8B-B14F-4D97-AF65-F5344CB8AC3E}">
        <p14:creationId xmlns:p14="http://schemas.microsoft.com/office/powerpoint/2010/main" val="3797441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FEBE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5842D-D6FC-2C5A-32F2-5CE410208576}"/>
              </a:ext>
            </a:extLst>
          </p:cNvPr>
          <p:cNvSpPr>
            <a:spLocks noGrp="1"/>
          </p:cNvSpPr>
          <p:nvPr>
            <p:ph type="title"/>
          </p:nvPr>
        </p:nvSpPr>
        <p:spPr/>
        <p:txBody>
          <a:bodyPr/>
          <a:lstStyle/>
          <a:p>
            <a:r>
              <a:rPr lang="en-GB" dirty="0"/>
              <a:t>Most relevant features for the Predictive Model</a:t>
            </a:r>
          </a:p>
        </p:txBody>
      </p:sp>
      <p:graphicFrame>
        <p:nvGraphicFramePr>
          <p:cNvPr id="6" name="Table 5">
            <a:extLst>
              <a:ext uri="{FF2B5EF4-FFF2-40B4-BE49-F238E27FC236}">
                <a16:creationId xmlns:a16="http://schemas.microsoft.com/office/drawing/2014/main" id="{DA21B825-1197-3416-0CE4-9A09CCA20E41}"/>
              </a:ext>
            </a:extLst>
          </p:cNvPr>
          <p:cNvGraphicFramePr>
            <a:graphicFrameLocks noGrp="1"/>
          </p:cNvGraphicFramePr>
          <p:nvPr>
            <p:extLst>
              <p:ext uri="{D42A27DB-BD31-4B8C-83A1-F6EECF244321}">
                <p14:modId xmlns:p14="http://schemas.microsoft.com/office/powerpoint/2010/main" val="2649721867"/>
              </p:ext>
            </p:extLst>
          </p:nvPr>
        </p:nvGraphicFramePr>
        <p:xfrm>
          <a:off x="4590473" y="1110583"/>
          <a:ext cx="2666670" cy="5482722"/>
        </p:xfrm>
        <a:graphic>
          <a:graphicData uri="http://schemas.openxmlformats.org/drawingml/2006/table">
            <a:tbl>
              <a:tblPr/>
              <a:tblGrid>
                <a:gridCol w="1436701">
                  <a:extLst>
                    <a:ext uri="{9D8B030D-6E8A-4147-A177-3AD203B41FA5}">
                      <a16:colId xmlns:a16="http://schemas.microsoft.com/office/drawing/2014/main" val="2549269780"/>
                    </a:ext>
                  </a:extLst>
                </a:gridCol>
                <a:gridCol w="1229969">
                  <a:extLst>
                    <a:ext uri="{9D8B030D-6E8A-4147-A177-3AD203B41FA5}">
                      <a16:colId xmlns:a16="http://schemas.microsoft.com/office/drawing/2014/main" val="3786040634"/>
                    </a:ext>
                  </a:extLst>
                </a:gridCol>
              </a:tblGrid>
              <a:tr h="598507">
                <a:tc>
                  <a:txBody>
                    <a:bodyPr/>
                    <a:lstStyle/>
                    <a:p>
                      <a:pPr algn="r" fontAlgn="ctr"/>
                      <a:endParaRPr lang="en-GB" sz="2000" dirty="0">
                        <a:effectLst/>
                      </a:endParaRPr>
                    </a:p>
                  </a:txBody>
                  <a:tcPr marL="35492" marR="35492" marT="17746" marB="177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br>
                        <a:rPr lang="en-GB" sz="2000" dirty="0">
                          <a:effectLst/>
                        </a:rPr>
                      </a:br>
                      <a:r>
                        <a:rPr lang="en-GB" sz="2000" b="1" dirty="0">
                          <a:effectLst/>
                        </a:rPr>
                        <a:t>Method</a:t>
                      </a:r>
                    </a:p>
                  </a:txBody>
                  <a:tcPr marL="35492" marR="35492" marT="17746" marB="177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9783853"/>
                  </a:ext>
                </a:extLst>
              </a:tr>
              <a:tr h="462988">
                <a:tc>
                  <a:txBody>
                    <a:bodyPr/>
                    <a:lstStyle/>
                    <a:p>
                      <a:pPr algn="r" fontAlgn="ctr"/>
                      <a:r>
                        <a:rPr lang="en-GB" sz="2000" b="1" dirty="0">
                          <a:effectLst/>
                        </a:rPr>
                        <a:t>Method</a:t>
                      </a:r>
                    </a:p>
                  </a:txBody>
                  <a:tcPr marL="35492" marR="35492" marT="17746" marB="177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dirty="0">
                          <a:effectLst/>
                        </a:rPr>
                        <a:t>1.00</a:t>
                      </a:r>
                    </a:p>
                  </a:txBody>
                  <a:tcPr marL="35492" marR="35492" marT="17746" marB="177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1940092"/>
                  </a:ext>
                </a:extLst>
              </a:tr>
              <a:tr h="462988">
                <a:tc>
                  <a:txBody>
                    <a:bodyPr/>
                    <a:lstStyle/>
                    <a:p>
                      <a:pPr algn="r" fontAlgn="ctr"/>
                      <a:r>
                        <a:rPr lang="en-GB" sz="2000" b="1" dirty="0" err="1">
                          <a:effectLst/>
                        </a:rPr>
                        <a:t>strike_diff</a:t>
                      </a:r>
                      <a:endParaRPr lang="en-GB" sz="2000" b="1" dirty="0">
                        <a:effectLst/>
                      </a:endParaRPr>
                    </a:p>
                  </a:txBody>
                  <a:tcPr marL="35492" marR="35492" marT="17746" marB="177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dirty="0">
                          <a:effectLst/>
                        </a:rPr>
                        <a:t>-0.018</a:t>
                      </a:r>
                    </a:p>
                  </a:txBody>
                  <a:tcPr marL="35492" marR="35492" marT="17746" marB="177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7522770"/>
                  </a:ext>
                </a:extLst>
              </a:tr>
              <a:tr h="462988">
                <a:tc>
                  <a:txBody>
                    <a:bodyPr/>
                    <a:lstStyle/>
                    <a:p>
                      <a:pPr algn="r" fontAlgn="ctr"/>
                      <a:r>
                        <a:rPr lang="en-GB" sz="2000" b="1" dirty="0" err="1">
                          <a:effectLst/>
                        </a:rPr>
                        <a:t>td_diff</a:t>
                      </a:r>
                      <a:endParaRPr lang="en-GB" sz="2000" b="1" dirty="0">
                        <a:effectLst/>
                      </a:endParaRPr>
                    </a:p>
                  </a:txBody>
                  <a:tcPr marL="35492" marR="35492" marT="17746" marB="177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dirty="0">
                          <a:effectLst/>
                        </a:rPr>
                        <a:t>-0.027</a:t>
                      </a:r>
                    </a:p>
                  </a:txBody>
                  <a:tcPr marL="35492" marR="35492" marT="17746" marB="177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5729170"/>
                  </a:ext>
                </a:extLst>
              </a:tr>
              <a:tr h="321737">
                <a:tc>
                  <a:txBody>
                    <a:bodyPr/>
                    <a:lstStyle/>
                    <a:p>
                      <a:pPr algn="r" fontAlgn="ctr"/>
                      <a:r>
                        <a:rPr lang="en-GB" sz="2000" b="1" dirty="0" err="1">
                          <a:effectLst/>
                        </a:rPr>
                        <a:t>sub_diff</a:t>
                      </a:r>
                      <a:endParaRPr lang="en-GB" sz="2000" b="1" dirty="0">
                        <a:effectLst/>
                      </a:endParaRPr>
                    </a:p>
                  </a:txBody>
                  <a:tcPr marL="35492" marR="35492" marT="17746" marB="177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dirty="0">
                          <a:effectLst/>
                          <a:highlight>
                            <a:srgbClr val="FFFF00"/>
                          </a:highlight>
                        </a:rPr>
                        <a:t>0.15</a:t>
                      </a:r>
                    </a:p>
                  </a:txBody>
                  <a:tcPr marL="35492" marR="35492" marT="17746" marB="177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0802250"/>
                  </a:ext>
                </a:extLst>
              </a:tr>
              <a:tr h="598507">
                <a:tc>
                  <a:txBody>
                    <a:bodyPr/>
                    <a:lstStyle/>
                    <a:p>
                      <a:pPr algn="r" fontAlgn="ctr"/>
                      <a:r>
                        <a:rPr lang="en-GB" sz="2000" b="1" dirty="0" err="1">
                          <a:effectLst/>
                        </a:rPr>
                        <a:t>Height_Diff</a:t>
                      </a:r>
                      <a:endParaRPr lang="en-GB" sz="2000" b="1" dirty="0">
                        <a:effectLst/>
                      </a:endParaRPr>
                    </a:p>
                  </a:txBody>
                  <a:tcPr marL="35492" marR="35492" marT="17746" marB="177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dirty="0">
                          <a:effectLst/>
                        </a:rPr>
                        <a:t>0.026</a:t>
                      </a:r>
                    </a:p>
                  </a:txBody>
                  <a:tcPr marL="35492" marR="35492" marT="17746" marB="177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9523015"/>
                  </a:ext>
                </a:extLst>
              </a:tr>
              <a:tr h="598507">
                <a:tc>
                  <a:txBody>
                    <a:bodyPr/>
                    <a:lstStyle/>
                    <a:p>
                      <a:pPr algn="r" fontAlgn="ctr"/>
                      <a:r>
                        <a:rPr lang="en-GB" sz="2000" b="1" dirty="0" err="1">
                          <a:effectLst/>
                        </a:rPr>
                        <a:t>Reach_Diff</a:t>
                      </a:r>
                      <a:endParaRPr lang="en-GB" sz="2000" b="1" dirty="0">
                        <a:effectLst/>
                      </a:endParaRPr>
                    </a:p>
                  </a:txBody>
                  <a:tcPr marL="35492" marR="35492" marT="17746" marB="177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dirty="0">
                          <a:effectLst/>
                        </a:rPr>
                        <a:t>0.045</a:t>
                      </a:r>
                    </a:p>
                  </a:txBody>
                  <a:tcPr marL="35492" marR="35492" marT="17746" marB="177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6145641"/>
                  </a:ext>
                </a:extLst>
              </a:tr>
              <a:tr h="462988">
                <a:tc>
                  <a:txBody>
                    <a:bodyPr/>
                    <a:lstStyle/>
                    <a:p>
                      <a:pPr algn="r" fontAlgn="ctr"/>
                      <a:r>
                        <a:rPr lang="en-GB" sz="2000" b="1" dirty="0" err="1">
                          <a:effectLst/>
                        </a:rPr>
                        <a:t>Wins_Diff</a:t>
                      </a:r>
                      <a:endParaRPr lang="en-GB" sz="2000" b="1" dirty="0">
                        <a:effectLst/>
                      </a:endParaRPr>
                    </a:p>
                  </a:txBody>
                  <a:tcPr marL="35492" marR="35492" marT="17746" marB="177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dirty="0">
                          <a:effectLst/>
                        </a:rPr>
                        <a:t>0.037</a:t>
                      </a:r>
                    </a:p>
                  </a:txBody>
                  <a:tcPr marL="35492" marR="35492" marT="17746" marB="177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2175789"/>
                  </a:ext>
                </a:extLst>
              </a:tr>
              <a:tr h="462988">
                <a:tc>
                  <a:txBody>
                    <a:bodyPr/>
                    <a:lstStyle/>
                    <a:p>
                      <a:pPr algn="r" fontAlgn="ctr"/>
                      <a:r>
                        <a:rPr lang="en-GB" sz="2000" b="1" dirty="0" err="1">
                          <a:effectLst/>
                        </a:rPr>
                        <a:t>Exp_Diff</a:t>
                      </a:r>
                      <a:endParaRPr lang="en-GB" sz="2000" b="1" dirty="0">
                        <a:effectLst/>
                      </a:endParaRPr>
                    </a:p>
                  </a:txBody>
                  <a:tcPr marL="35492" marR="35492" marT="17746" marB="177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dirty="0">
                          <a:effectLst/>
                        </a:rPr>
                        <a:t>0.029</a:t>
                      </a:r>
                    </a:p>
                  </a:txBody>
                  <a:tcPr marL="35492" marR="35492" marT="17746" marB="177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4950737"/>
                  </a:ext>
                </a:extLst>
              </a:tr>
              <a:tr h="598507">
                <a:tc>
                  <a:txBody>
                    <a:bodyPr/>
                    <a:lstStyle/>
                    <a:p>
                      <a:pPr algn="r" fontAlgn="ctr"/>
                      <a:r>
                        <a:rPr lang="en-GB" sz="2000" b="1" dirty="0" err="1">
                          <a:effectLst/>
                        </a:rPr>
                        <a:t>avg_fighttime_diff</a:t>
                      </a:r>
                      <a:endParaRPr lang="en-GB" sz="2000" b="1" dirty="0">
                        <a:effectLst/>
                      </a:endParaRPr>
                    </a:p>
                  </a:txBody>
                  <a:tcPr marL="35492" marR="35492" marT="17746" marB="177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dirty="0">
                          <a:effectLst/>
                          <a:highlight>
                            <a:srgbClr val="FFFF00"/>
                          </a:highlight>
                        </a:rPr>
                        <a:t>-0.129</a:t>
                      </a:r>
                    </a:p>
                  </a:txBody>
                  <a:tcPr marL="35492" marR="35492" marT="17746" marB="177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8307206"/>
                  </a:ext>
                </a:extLst>
              </a:tr>
              <a:tr h="321737">
                <a:tc>
                  <a:txBody>
                    <a:bodyPr/>
                    <a:lstStyle/>
                    <a:p>
                      <a:pPr algn="r" fontAlgn="ctr"/>
                      <a:r>
                        <a:rPr lang="en-GB" sz="2000" b="1" dirty="0" err="1">
                          <a:effectLst/>
                        </a:rPr>
                        <a:t>ko_diff</a:t>
                      </a:r>
                      <a:endParaRPr lang="en-GB" sz="2000" b="1" dirty="0">
                        <a:effectLst/>
                      </a:endParaRPr>
                    </a:p>
                  </a:txBody>
                  <a:tcPr marL="35492" marR="35492" marT="17746" marB="177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2000" dirty="0">
                          <a:effectLst/>
                        </a:rPr>
                        <a:t>0.058</a:t>
                      </a:r>
                    </a:p>
                  </a:txBody>
                  <a:tcPr marL="35492" marR="35492" marT="17746" marB="177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4636169"/>
                  </a:ext>
                </a:extLst>
              </a:tr>
            </a:tbl>
          </a:graphicData>
        </a:graphic>
      </p:graphicFrame>
    </p:spTree>
    <p:extLst>
      <p:ext uri="{BB962C8B-B14F-4D97-AF65-F5344CB8AC3E}">
        <p14:creationId xmlns:p14="http://schemas.microsoft.com/office/powerpoint/2010/main" val="2838358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FEBE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3502E-09E8-F60D-6ACD-86F18390315B}"/>
              </a:ext>
            </a:extLst>
          </p:cNvPr>
          <p:cNvSpPr>
            <a:spLocks noGrp="1"/>
          </p:cNvSpPr>
          <p:nvPr>
            <p:ph type="ctrTitle"/>
          </p:nvPr>
        </p:nvSpPr>
        <p:spPr/>
        <p:txBody>
          <a:bodyPr/>
          <a:lstStyle/>
          <a:p>
            <a:r>
              <a:rPr lang="en-GB" dirty="0"/>
              <a:t>Model Selection and Training</a:t>
            </a:r>
          </a:p>
        </p:txBody>
      </p:sp>
    </p:spTree>
    <p:extLst>
      <p:ext uri="{BB962C8B-B14F-4D97-AF65-F5344CB8AC3E}">
        <p14:creationId xmlns:p14="http://schemas.microsoft.com/office/powerpoint/2010/main" val="1778282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FEBE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CAFEA-138F-A8BF-E18D-AD0541201621}"/>
              </a:ext>
            </a:extLst>
          </p:cNvPr>
          <p:cNvSpPr>
            <a:spLocks noGrp="1"/>
          </p:cNvSpPr>
          <p:nvPr>
            <p:ph type="title"/>
          </p:nvPr>
        </p:nvSpPr>
        <p:spPr/>
        <p:txBody>
          <a:bodyPr/>
          <a:lstStyle/>
          <a:p>
            <a:r>
              <a:rPr lang="en-NZ" dirty="0"/>
              <a:t>Different Models Used</a:t>
            </a:r>
            <a:endParaRPr lang="en-GB" dirty="0"/>
          </a:p>
        </p:txBody>
      </p:sp>
      <p:sp>
        <p:nvSpPr>
          <p:cNvPr id="3" name="Content Placeholder 2">
            <a:extLst>
              <a:ext uri="{FF2B5EF4-FFF2-40B4-BE49-F238E27FC236}">
                <a16:creationId xmlns:a16="http://schemas.microsoft.com/office/drawing/2014/main" id="{7EAE5A8F-2DD8-8377-7357-32DB0B2FD123}"/>
              </a:ext>
            </a:extLst>
          </p:cNvPr>
          <p:cNvSpPr>
            <a:spLocks noGrp="1"/>
          </p:cNvSpPr>
          <p:nvPr>
            <p:ph idx="1"/>
          </p:nvPr>
        </p:nvSpPr>
        <p:spPr/>
        <p:txBody>
          <a:bodyPr>
            <a:normAutofit lnSpcReduction="10000"/>
          </a:bodyPr>
          <a:lstStyle/>
          <a:p>
            <a:pPr>
              <a:lnSpc>
                <a:spcPct val="100000"/>
              </a:lnSpc>
            </a:pPr>
            <a:r>
              <a:rPr lang="en-GB" sz="2400" dirty="0"/>
              <a:t>For the predictive modelling problem of classifying UFC fights as ending in a KO/Sub or by Decision, three popular binary classification algorithms were selected: </a:t>
            </a:r>
          </a:p>
          <a:p>
            <a:pPr lvl="1">
              <a:lnSpc>
                <a:spcPct val="100000"/>
              </a:lnSpc>
            </a:pPr>
            <a:r>
              <a:rPr lang="en-GB" sz="2000" dirty="0"/>
              <a:t>Logistic Regression </a:t>
            </a:r>
          </a:p>
          <a:p>
            <a:pPr lvl="1">
              <a:lnSpc>
                <a:spcPct val="100000"/>
              </a:lnSpc>
            </a:pPr>
            <a:r>
              <a:rPr lang="en-GB" sz="2000" dirty="0"/>
              <a:t>Support Vector Machine</a:t>
            </a:r>
          </a:p>
          <a:p>
            <a:pPr lvl="1">
              <a:lnSpc>
                <a:spcPct val="100000"/>
              </a:lnSpc>
            </a:pPr>
            <a:r>
              <a:rPr lang="en-GB" sz="2000" dirty="0"/>
              <a:t>Naïve Bayes (Gaussian)</a:t>
            </a:r>
            <a:endParaRPr lang="en-NZ" sz="2000" dirty="0"/>
          </a:p>
          <a:p>
            <a:pPr>
              <a:lnSpc>
                <a:spcPct val="100000"/>
              </a:lnSpc>
            </a:pPr>
            <a:r>
              <a:rPr lang="en-NZ" sz="2400" dirty="0"/>
              <a:t>The performance of models was compared based on:</a:t>
            </a:r>
          </a:p>
          <a:p>
            <a:pPr lvl="1">
              <a:lnSpc>
                <a:spcPct val="100000"/>
              </a:lnSpc>
            </a:pPr>
            <a:r>
              <a:rPr lang="en-NZ" sz="2000" dirty="0"/>
              <a:t>Accuracy Score</a:t>
            </a:r>
          </a:p>
          <a:p>
            <a:pPr lvl="1">
              <a:lnSpc>
                <a:spcPct val="100000"/>
              </a:lnSpc>
            </a:pPr>
            <a:r>
              <a:rPr lang="en-NZ" sz="2000" dirty="0"/>
              <a:t>AUC - ROC</a:t>
            </a:r>
          </a:p>
          <a:p>
            <a:pPr lvl="1">
              <a:lnSpc>
                <a:spcPct val="100000"/>
              </a:lnSpc>
            </a:pPr>
            <a:r>
              <a:rPr lang="en-NZ" sz="2000" dirty="0"/>
              <a:t>F1-Score</a:t>
            </a:r>
          </a:p>
          <a:p>
            <a:pPr>
              <a:lnSpc>
                <a:spcPct val="100000"/>
              </a:lnSpc>
            </a:pPr>
            <a:r>
              <a:rPr lang="en-NZ" sz="2400" dirty="0"/>
              <a:t>The models were trained on historical fight data (the last 10 years)</a:t>
            </a:r>
            <a:endParaRPr lang="en-GB" sz="2400" dirty="0"/>
          </a:p>
        </p:txBody>
      </p:sp>
    </p:spTree>
    <p:extLst>
      <p:ext uri="{BB962C8B-B14F-4D97-AF65-F5344CB8AC3E}">
        <p14:creationId xmlns:p14="http://schemas.microsoft.com/office/powerpoint/2010/main" val="1559660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FEBE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3502E-09E8-F60D-6ACD-86F18390315B}"/>
              </a:ext>
            </a:extLst>
          </p:cNvPr>
          <p:cNvSpPr>
            <a:spLocks noGrp="1"/>
          </p:cNvSpPr>
          <p:nvPr>
            <p:ph type="ctrTitle"/>
          </p:nvPr>
        </p:nvSpPr>
        <p:spPr/>
        <p:txBody>
          <a:bodyPr/>
          <a:lstStyle/>
          <a:p>
            <a:r>
              <a:rPr lang="en-GB" dirty="0"/>
              <a:t>Results and Analysis</a:t>
            </a:r>
          </a:p>
        </p:txBody>
      </p:sp>
    </p:spTree>
    <p:extLst>
      <p:ext uri="{BB962C8B-B14F-4D97-AF65-F5344CB8AC3E}">
        <p14:creationId xmlns:p14="http://schemas.microsoft.com/office/powerpoint/2010/main" val="1517406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FEBE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FA713-DE4F-70B1-3A25-799845F592E0}"/>
              </a:ext>
            </a:extLst>
          </p:cNvPr>
          <p:cNvSpPr>
            <a:spLocks noGrp="1"/>
          </p:cNvSpPr>
          <p:nvPr>
            <p:ph type="title"/>
          </p:nvPr>
        </p:nvSpPr>
        <p:spPr/>
        <p:txBody>
          <a:bodyPr/>
          <a:lstStyle/>
          <a:p>
            <a:r>
              <a:rPr lang="en-NZ" dirty="0"/>
              <a:t>Model Comparison</a:t>
            </a:r>
            <a:endParaRPr lang="en-GB" dirty="0"/>
          </a:p>
        </p:txBody>
      </p:sp>
      <p:graphicFrame>
        <p:nvGraphicFramePr>
          <p:cNvPr id="4" name="Table 4">
            <a:extLst>
              <a:ext uri="{FF2B5EF4-FFF2-40B4-BE49-F238E27FC236}">
                <a16:creationId xmlns:a16="http://schemas.microsoft.com/office/drawing/2014/main" id="{2C635C6E-9560-6261-89D2-9F3357E81699}"/>
              </a:ext>
            </a:extLst>
          </p:cNvPr>
          <p:cNvGraphicFramePr>
            <a:graphicFrameLocks noGrp="1"/>
          </p:cNvGraphicFramePr>
          <p:nvPr>
            <p:ph idx="1"/>
            <p:extLst>
              <p:ext uri="{D42A27DB-BD31-4B8C-83A1-F6EECF244321}">
                <p14:modId xmlns:p14="http://schemas.microsoft.com/office/powerpoint/2010/main" val="4159142420"/>
              </p:ext>
            </p:extLst>
          </p:nvPr>
        </p:nvGraphicFramePr>
        <p:xfrm>
          <a:off x="838200" y="1825625"/>
          <a:ext cx="10515600" cy="2775404"/>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495776184"/>
                    </a:ext>
                  </a:extLst>
                </a:gridCol>
                <a:gridCol w="2628900">
                  <a:extLst>
                    <a:ext uri="{9D8B030D-6E8A-4147-A177-3AD203B41FA5}">
                      <a16:colId xmlns:a16="http://schemas.microsoft.com/office/drawing/2014/main" val="4016348900"/>
                    </a:ext>
                  </a:extLst>
                </a:gridCol>
                <a:gridCol w="2628900">
                  <a:extLst>
                    <a:ext uri="{9D8B030D-6E8A-4147-A177-3AD203B41FA5}">
                      <a16:colId xmlns:a16="http://schemas.microsoft.com/office/drawing/2014/main" val="2841272590"/>
                    </a:ext>
                  </a:extLst>
                </a:gridCol>
                <a:gridCol w="2628900">
                  <a:extLst>
                    <a:ext uri="{9D8B030D-6E8A-4147-A177-3AD203B41FA5}">
                      <a16:colId xmlns:a16="http://schemas.microsoft.com/office/drawing/2014/main" val="3510620197"/>
                    </a:ext>
                  </a:extLst>
                </a:gridCol>
              </a:tblGrid>
              <a:tr h="693851">
                <a:tc>
                  <a:txBody>
                    <a:bodyPr/>
                    <a:lstStyle/>
                    <a:p>
                      <a:r>
                        <a:rPr lang="en-NZ" dirty="0"/>
                        <a:t>Model</a:t>
                      </a:r>
                      <a:endParaRPr lang="en-GB" dirty="0"/>
                    </a:p>
                  </a:txBody>
                  <a:tcPr/>
                </a:tc>
                <a:tc>
                  <a:txBody>
                    <a:bodyPr/>
                    <a:lstStyle/>
                    <a:p>
                      <a:r>
                        <a:rPr lang="en-NZ" dirty="0"/>
                        <a:t>Accuracy Score</a:t>
                      </a:r>
                      <a:endParaRPr lang="en-GB" dirty="0"/>
                    </a:p>
                  </a:txBody>
                  <a:tcPr/>
                </a:tc>
                <a:tc>
                  <a:txBody>
                    <a:bodyPr/>
                    <a:lstStyle/>
                    <a:p>
                      <a:r>
                        <a:rPr lang="en-NZ" dirty="0"/>
                        <a:t>AUC – ROC</a:t>
                      </a:r>
                      <a:endParaRPr lang="en-GB" dirty="0"/>
                    </a:p>
                  </a:txBody>
                  <a:tcPr/>
                </a:tc>
                <a:tc>
                  <a:txBody>
                    <a:bodyPr/>
                    <a:lstStyle/>
                    <a:p>
                      <a:r>
                        <a:rPr lang="en-NZ" dirty="0"/>
                        <a:t>F1-Score</a:t>
                      </a:r>
                      <a:endParaRPr lang="en-GB" dirty="0"/>
                    </a:p>
                  </a:txBody>
                  <a:tcPr/>
                </a:tc>
                <a:extLst>
                  <a:ext uri="{0D108BD9-81ED-4DB2-BD59-A6C34878D82A}">
                    <a16:rowId xmlns:a16="http://schemas.microsoft.com/office/drawing/2014/main" val="2996611136"/>
                  </a:ext>
                </a:extLst>
              </a:tr>
              <a:tr h="693851">
                <a:tc>
                  <a:txBody>
                    <a:bodyPr/>
                    <a:lstStyle/>
                    <a:p>
                      <a:r>
                        <a:rPr lang="en-NZ" dirty="0"/>
                        <a:t>Logistic Regression</a:t>
                      </a:r>
                      <a:endParaRPr lang="en-GB" dirty="0"/>
                    </a:p>
                  </a:txBody>
                  <a:tcPr/>
                </a:tc>
                <a:tc>
                  <a:txBody>
                    <a:bodyPr/>
                    <a:lstStyle/>
                    <a:p>
                      <a:r>
                        <a:rPr lang="en-NZ" dirty="0"/>
                        <a:t>67.2%</a:t>
                      </a:r>
                      <a:endParaRPr lang="en-GB" dirty="0"/>
                    </a:p>
                  </a:txBody>
                  <a:tcPr/>
                </a:tc>
                <a:tc>
                  <a:txBody>
                    <a:bodyPr/>
                    <a:lstStyle/>
                    <a:p>
                      <a:r>
                        <a:rPr lang="en-NZ" dirty="0"/>
                        <a:t>69%</a:t>
                      </a:r>
                      <a:endParaRPr lang="en-GB" dirty="0"/>
                    </a:p>
                  </a:txBody>
                  <a:tcPr/>
                </a:tc>
                <a:tc>
                  <a:txBody>
                    <a:bodyPr/>
                    <a:lstStyle/>
                    <a:p>
                      <a:r>
                        <a:rPr lang="en-NZ" dirty="0"/>
                        <a:t>67%</a:t>
                      </a:r>
                      <a:endParaRPr lang="en-GB" dirty="0"/>
                    </a:p>
                  </a:txBody>
                  <a:tcPr/>
                </a:tc>
                <a:extLst>
                  <a:ext uri="{0D108BD9-81ED-4DB2-BD59-A6C34878D82A}">
                    <a16:rowId xmlns:a16="http://schemas.microsoft.com/office/drawing/2014/main" val="3821271543"/>
                  </a:ext>
                </a:extLst>
              </a:tr>
              <a:tr h="693851">
                <a:tc>
                  <a:txBody>
                    <a:bodyPr/>
                    <a:lstStyle/>
                    <a:p>
                      <a:r>
                        <a:rPr lang="en-NZ" dirty="0">
                          <a:highlight>
                            <a:srgbClr val="FFFF00"/>
                          </a:highlight>
                        </a:rPr>
                        <a:t>Support Vector Machine</a:t>
                      </a:r>
                      <a:endParaRPr lang="en-GB" dirty="0">
                        <a:highlight>
                          <a:srgbClr val="FFFF00"/>
                        </a:highlight>
                      </a:endParaRPr>
                    </a:p>
                  </a:txBody>
                  <a:tcPr/>
                </a:tc>
                <a:tc>
                  <a:txBody>
                    <a:bodyPr/>
                    <a:lstStyle/>
                    <a:p>
                      <a:r>
                        <a:rPr lang="en-NZ" dirty="0">
                          <a:highlight>
                            <a:srgbClr val="FFFF00"/>
                          </a:highlight>
                        </a:rPr>
                        <a:t>69.7%</a:t>
                      </a:r>
                      <a:endParaRPr lang="en-GB" dirty="0">
                        <a:highlight>
                          <a:srgbClr val="FFFF00"/>
                        </a:highlight>
                      </a:endParaRPr>
                    </a:p>
                  </a:txBody>
                  <a:tcPr/>
                </a:tc>
                <a:tc>
                  <a:txBody>
                    <a:bodyPr/>
                    <a:lstStyle/>
                    <a:p>
                      <a:r>
                        <a:rPr lang="en-NZ" dirty="0">
                          <a:highlight>
                            <a:srgbClr val="FFFF00"/>
                          </a:highlight>
                        </a:rPr>
                        <a:t>71%</a:t>
                      </a:r>
                      <a:endParaRPr lang="en-GB" dirty="0">
                        <a:highlight>
                          <a:srgbClr val="FFFF00"/>
                        </a:highlight>
                      </a:endParaRPr>
                    </a:p>
                  </a:txBody>
                  <a:tcPr/>
                </a:tc>
                <a:tc>
                  <a:txBody>
                    <a:bodyPr/>
                    <a:lstStyle/>
                    <a:p>
                      <a:r>
                        <a:rPr lang="en-NZ" dirty="0">
                          <a:highlight>
                            <a:srgbClr val="FFFF00"/>
                          </a:highlight>
                        </a:rPr>
                        <a:t>67%</a:t>
                      </a:r>
                      <a:endParaRPr lang="en-GB" dirty="0">
                        <a:highlight>
                          <a:srgbClr val="FFFF00"/>
                        </a:highlight>
                      </a:endParaRPr>
                    </a:p>
                  </a:txBody>
                  <a:tcPr/>
                </a:tc>
                <a:extLst>
                  <a:ext uri="{0D108BD9-81ED-4DB2-BD59-A6C34878D82A}">
                    <a16:rowId xmlns:a16="http://schemas.microsoft.com/office/drawing/2014/main" val="1832063648"/>
                  </a:ext>
                </a:extLst>
              </a:tr>
              <a:tr h="693851">
                <a:tc>
                  <a:txBody>
                    <a:bodyPr/>
                    <a:lstStyle/>
                    <a:p>
                      <a:r>
                        <a:rPr lang="en-NZ" dirty="0"/>
                        <a:t>Naive Bayes</a:t>
                      </a:r>
                      <a:endParaRPr lang="en-GB" dirty="0"/>
                    </a:p>
                  </a:txBody>
                  <a:tcPr/>
                </a:tc>
                <a:tc>
                  <a:txBody>
                    <a:bodyPr/>
                    <a:lstStyle/>
                    <a:p>
                      <a:r>
                        <a:rPr lang="en-NZ" dirty="0"/>
                        <a:t>63.9%</a:t>
                      </a:r>
                      <a:endParaRPr lang="en-GB" dirty="0"/>
                    </a:p>
                  </a:txBody>
                  <a:tcPr/>
                </a:tc>
                <a:tc>
                  <a:txBody>
                    <a:bodyPr/>
                    <a:lstStyle/>
                    <a:p>
                      <a:r>
                        <a:rPr lang="en-NZ" dirty="0"/>
                        <a:t>67%</a:t>
                      </a:r>
                      <a:endParaRPr lang="en-GB" dirty="0"/>
                    </a:p>
                  </a:txBody>
                  <a:tcPr/>
                </a:tc>
                <a:tc>
                  <a:txBody>
                    <a:bodyPr/>
                    <a:lstStyle/>
                    <a:p>
                      <a:r>
                        <a:rPr lang="en-NZ" dirty="0"/>
                        <a:t>61%</a:t>
                      </a:r>
                      <a:endParaRPr lang="en-GB" dirty="0"/>
                    </a:p>
                  </a:txBody>
                  <a:tcPr/>
                </a:tc>
                <a:extLst>
                  <a:ext uri="{0D108BD9-81ED-4DB2-BD59-A6C34878D82A}">
                    <a16:rowId xmlns:a16="http://schemas.microsoft.com/office/drawing/2014/main" val="473373815"/>
                  </a:ext>
                </a:extLst>
              </a:tr>
            </a:tbl>
          </a:graphicData>
        </a:graphic>
      </p:graphicFrame>
    </p:spTree>
    <p:extLst>
      <p:ext uri="{BB962C8B-B14F-4D97-AF65-F5344CB8AC3E}">
        <p14:creationId xmlns:p14="http://schemas.microsoft.com/office/powerpoint/2010/main" val="3994589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rgbClr val="EFEBE5"/>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7BA835-57BC-C201-1CD3-68DF563572D0}"/>
              </a:ext>
            </a:extLst>
          </p:cNvPr>
          <p:cNvPicPr>
            <a:picLocks noChangeAspect="1"/>
          </p:cNvPicPr>
          <p:nvPr/>
        </p:nvPicPr>
        <p:blipFill>
          <a:blip r:embed="rId3"/>
          <a:stretch>
            <a:fillRect/>
          </a:stretch>
        </p:blipFill>
        <p:spPr>
          <a:xfrm>
            <a:off x="2443275" y="165589"/>
            <a:ext cx="6591060" cy="6526821"/>
          </a:xfrm>
          <a:prstGeom prst="rect">
            <a:avLst/>
          </a:prstGeom>
        </p:spPr>
      </p:pic>
    </p:spTree>
    <p:extLst>
      <p:ext uri="{BB962C8B-B14F-4D97-AF65-F5344CB8AC3E}">
        <p14:creationId xmlns:p14="http://schemas.microsoft.com/office/powerpoint/2010/main" val="2148768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EFEBE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5C36F-0BEC-8DBB-D860-7D7E83871307}"/>
              </a:ext>
            </a:extLst>
          </p:cNvPr>
          <p:cNvSpPr>
            <a:spLocks noGrp="1"/>
          </p:cNvSpPr>
          <p:nvPr>
            <p:ph type="title"/>
          </p:nvPr>
        </p:nvSpPr>
        <p:spPr/>
        <p:txBody>
          <a:bodyPr/>
          <a:lstStyle/>
          <a:p>
            <a:r>
              <a:rPr lang="en-NZ" dirty="0"/>
              <a:t>Model Limitations</a:t>
            </a:r>
            <a:endParaRPr lang="en-GB" dirty="0"/>
          </a:p>
        </p:txBody>
      </p:sp>
      <p:sp>
        <p:nvSpPr>
          <p:cNvPr id="3" name="Content Placeholder 2">
            <a:extLst>
              <a:ext uri="{FF2B5EF4-FFF2-40B4-BE49-F238E27FC236}">
                <a16:creationId xmlns:a16="http://schemas.microsoft.com/office/drawing/2014/main" id="{3763D4F4-E8AD-C3CB-99B7-5658FDA45B02}"/>
              </a:ext>
            </a:extLst>
          </p:cNvPr>
          <p:cNvSpPr>
            <a:spLocks noGrp="1"/>
          </p:cNvSpPr>
          <p:nvPr>
            <p:ph idx="1"/>
          </p:nvPr>
        </p:nvSpPr>
        <p:spPr/>
        <p:txBody>
          <a:bodyPr>
            <a:normAutofit fontScale="92500" lnSpcReduction="10000"/>
          </a:bodyPr>
          <a:lstStyle/>
          <a:p>
            <a:r>
              <a:rPr lang="en-NZ" sz="2600" dirty="0"/>
              <a:t>Limited Data:</a:t>
            </a:r>
          </a:p>
          <a:p>
            <a:pPr lvl="1"/>
            <a:r>
              <a:rPr lang="en-NZ" sz="2200" dirty="0"/>
              <a:t>My data was only on the last 10 years</a:t>
            </a:r>
          </a:p>
          <a:p>
            <a:pPr lvl="1"/>
            <a:r>
              <a:rPr lang="en-NZ" sz="2200" dirty="0"/>
              <a:t>If there is few data of a certain fighter the model may not be able to make accurate predictions for those cases</a:t>
            </a:r>
          </a:p>
          <a:p>
            <a:r>
              <a:rPr lang="en-NZ" sz="2600" dirty="0"/>
              <a:t>Combat Sport Unpredictability:</a:t>
            </a:r>
          </a:p>
          <a:p>
            <a:pPr lvl="1"/>
            <a:r>
              <a:rPr lang="en-NZ" sz="2200" dirty="0"/>
              <a:t>Combat sports are known for their unpredictability as it just takes one hit to knock someone out. </a:t>
            </a:r>
          </a:p>
          <a:p>
            <a:r>
              <a:rPr lang="en-NZ" sz="2600" dirty="0"/>
              <a:t>Binary Classified:</a:t>
            </a:r>
          </a:p>
          <a:p>
            <a:pPr lvl="1"/>
            <a:r>
              <a:rPr lang="en-NZ" sz="2200" dirty="0"/>
              <a:t>In this project I only looked at whether it was a KO/Sub or Decision. However, it would be better to look at it as a multi-class problem.</a:t>
            </a:r>
          </a:p>
          <a:p>
            <a:r>
              <a:rPr lang="en-NZ" sz="2600" dirty="0"/>
              <a:t>Interpretability:</a:t>
            </a:r>
          </a:p>
          <a:p>
            <a:pPr lvl="1"/>
            <a:r>
              <a:rPr lang="en-NZ" sz="2200" dirty="0"/>
              <a:t>SVM’s (The model I chose as the best) are black box, therefore its difficult to interpret how the model is making its predictions</a:t>
            </a:r>
          </a:p>
          <a:p>
            <a:pPr lvl="1"/>
            <a:endParaRPr lang="en-GB" dirty="0"/>
          </a:p>
        </p:txBody>
      </p:sp>
    </p:spTree>
    <p:extLst>
      <p:ext uri="{BB962C8B-B14F-4D97-AF65-F5344CB8AC3E}">
        <p14:creationId xmlns:p14="http://schemas.microsoft.com/office/powerpoint/2010/main" val="383041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BE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524B0-DA8C-7A3A-4171-CC7CFFFA2CF3}"/>
              </a:ext>
            </a:extLst>
          </p:cNvPr>
          <p:cNvSpPr>
            <a:spLocks noGrp="1"/>
          </p:cNvSpPr>
          <p:nvPr>
            <p:ph type="title"/>
          </p:nvPr>
        </p:nvSpPr>
        <p:spPr/>
        <p:txBody>
          <a:bodyPr/>
          <a:lstStyle/>
          <a:p>
            <a:r>
              <a:rPr lang="en-NZ" dirty="0"/>
              <a:t>Background</a:t>
            </a:r>
            <a:endParaRPr lang="en-GB" dirty="0"/>
          </a:p>
        </p:txBody>
      </p:sp>
      <p:sp>
        <p:nvSpPr>
          <p:cNvPr id="3" name="Content Placeholder 2">
            <a:extLst>
              <a:ext uri="{FF2B5EF4-FFF2-40B4-BE49-F238E27FC236}">
                <a16:creationId xmlns:a16="http://schemas.microsoft.com/office/drawing/2014/main" id="{5FE0623D-5069-8611-F7A4-F6C348FFFD8F}"/>
              </a:ext>
            </a:extLst>
          </p:cNvPr>
          <p:cNvSpPr>
            <a:spLocks noGrp="1"/>
          </p:cNvSpPr>
          <p:nvPr>
            <p:ph idx="1"/>
          </p:nvPr>
        </p:nvSpPr>
        <p:spPr/>
        <p:txBody>
          <a:bodyPr>
            <a:normAutofit/>
          </a:bodyPr>
          <a:lstStyle/>
          <a:p>
            <a:pPr>
              <a:lnSpc>
                <a:spcPct val="150000"/>
              </a:lnSpc>
            </a:pPr>
            <a:r>
              <a:rPr lang="en-GB" sz="2400" dirty="0"/>
              <a:t>The UFC (Ultimate Fighting Championship) is a mixed martial arts organization that features highly skilled fighters from around the world competing against each other in a variety of weight classes.</a:t>
            </a:r>
          </a:p>
          <a:p>
            <a:pPr>
              <a:lnSpc>
                <a:spcPct val="150000"/>
              </a:lnSpc>
            </a:pPr>
            <a:r>
              <a:rPr lang="en-GB" sz="2400" dirty="0"/>
              <a:t>Data was taken from the last </a:t>
            </a:r>
            <a:r>
              <a:rPr lang="en-GB" sz="2400" b="1" dirty="0"/>
              <a:t>10 years </a:t>
            </a:r>
            <a:r>
              <a:rPr lang="en-GB" sz="2400" dirty="0"/>
              <a:t>of the </a:t>
            </a:r>
            <a:r>
              <a:rPr lang="en-GB" sz="2400" b="1" dirty="0"/>
              <a:t>Lightweight category </a:t>
            </a:r>
            <a:r>
              <a:rPr lang="en-GB" sz="2400" dirty="0"/>
              <a:t>and assessed to predict the likelihood of a match resulting in a KO/Submission or Judge Decision.</a:t>
            </a:r>
          </a:p>
        </p:txBody>
      </p:sp>
    </p:spTree>
    <p:extLst>
      <p:ext uri="{BB962C8B-B14F-4D97-AF65-F5344CB8AC3E}">
        <p14:creationId xmlns:p14="http://schemas.microsoft.com/office/powerpoint/2010/main" val="16869930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FEBE5"/>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D3502E-09E8-F60D-6ACD-86F18390315B}"/>
              </a:ext>
            </a:extLst>
          </p:cNvPr>
          <p:cNvSpPr>
            <a:spLocks noGrp="1"/>
          </p:cNvSpPr>
          <p:nvPr>
            <p:ph type="ctrTitle"/>
          </p:nvPr>
        </p:nvSpPr>
        <p:spPr>
          <a:xfrm>
            <a:off x="838201" y="365125"/>
            <a:ext cx="5251316" cy="1807305"/>
          </a:xfrm>
        </p:spPr>
        <p:txBody>
          <a:bodyPr vert="horz" lIns="91440" tIns="45720" rIns="91440" bIns="45720" rtlCol="0" anchor="ctr">
            <a:normAutofit/>
          </a:bodyPr>
          <a:lstStyle/>
          <a:p>
            <a:pPr algn="l"/>
            <a:r>
              <a:rPr lang="en-US" sz="4400"/>
              <a:t>Conclusion</a:t>
            </a:r>
          </a:p>
        </p:txBody>
      </p:sp>
      <p:sp>
        <p:nvSpPr>
          <p:cNvPr id="5" name="Content Placeholder 2">
            <a:extLst>
              <a:ext uri="{FF2B5EF4-FFF2-40B4-BE49-F238E27FC236}">
                <a16:creationId xmlns:a16="http://schemas.microsoft.com/office/drawing/2014/main" id="{E69D9142-AC00-FC86-5057-47759E1D723D}"/>
              </a:ext>
            </a:extLst>
          </p:cNvPr>
          <p:cNvSpPr txBox="1">
            <a:spLocks/>
          </p:cNvSpPr>
          <p:nvPr/>
        </p:nvSpPr>
        <p:spPr>
          <a:xfrm>
            <a:off x="835153" y="2172430"/>
            <a:ext cx="4619621" cy="38436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indent="-228600" algn="l">
              <a:buFont typeface="Arial" panose="020B0604020202020204" pitchFamily="34" charset="0"/>
              <a:buChar char="•"/>
            </a:pPr>
            <a:r>
              <a:rPr lang="en-US" sz="1900" dirty="0"/>
              <a:t>In summary, I have demonstrated the power of predictive modelling in the context of UFC fights, showing how a combination of data pre-processing, feature engineering, and model selection can yield accurate predictions of fight outcomes.</a:t>
            </a:r>
          </a:p>
          <a:p>
            <a:pPr indent="-228600" algn="l">
              <a:buFont typeface="Arial" panose="020B0604020202020204" pitchFamily="34" charset="0"/>
              <a:buChar char="•"/>
            </a:pPr>
            <a:endParaRPr lang="en-US" sz="1900" dirty="0"/>
          </a:p>
          <a:p>
            <a:pPr indent="-228600" algn="l">
              <a:buFont typeface="Arial" panose="020B0604020202020204" pitchFamily="34" charset="0"/>
              <a:buChar char="•"/>
            </a:pPr>
            <a:r>
              <a:rPr lang="en-US" sz="1900" dirty="0"/>
              <a:t>This approach has important implications not just for UFC but also for other sports, where accurate predictions can inform everything from betting odds to training strategies.</a:t>
            </a:r>
          </a:p>
        </p:txBody>
      </p:sp>
      <p:pic>
        <p:nvPicPr>
          <p:cNvPr id="4" name="Picture 3" descr="A picture containing person, sport&#10;&#10;Description automatically generated">
            <a:extLst>
              <a:ext uri="{FF2B5EF4-FFF2-40B4-BE49-F238E27FC236}">
                <a16:creationId xmlns:a16="http://schemas.microsoft.com/office/drawing/2014/main" id="{D086045F-43B1-0878-BAE8-2825E6EBC8AE}"/>
              </a:ext>
            </a:extLst>
          </p:cNvPr>
          <p:cNvPicPr>
            <a:picLocks noChangeAspect="1"/>
          </p:cNvPicPr>
          <p:nvPr/>
        </p:nvPicPr>
        <p:blipFill rotWithShape="1">
          <a:blip r:embed="rId2">
            <a:extLst>
              <a:ext uri="{28A0092B-C50C-407E-A947-70E740481C1C}">
                <a14:useLocalDpi xmlns:a14="http://schemas.microsoft.com/office/drawing/2010/main" val="0"/>
              </a:ext>
            </a:extLst>
          </a:blip>
          <a:srcRect l="7880" r="5174"/>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444652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rgbClr val="EFEBE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93E2D-44DD-D156-993E-E878A9F79677}"/>
              </a:ext>
            </a:extLst>
          </p:cNvPr>
          <p:cNvSpPr>
            <a:spLocks noGrp="1"/>
          </p:cNvSpPr>
          <p:nvPr>
            <p:ph type="title"/>
          </p:nvPr>
        </p:nvSpPr>
        <p:spPr/>
        <p:txBody>
          <a:bodyPr/>
          <a:lstStyle/>
          <a:p>
            <a:r>
              <a:rPr lang="en-NZ" dirty="0"/>
              <a:t>Conclusion</a:t>
            </a:r>
            <a:endParaRPr lang="en-GB" dirty="0"/>
          </a:p>
        </p:txBody>
      </p:sp>
      <p:sp>
        <p:nvSpPr>
          <p:cNvPr id="3" name="Content Placeholder 2">
            <a:extLst>
              <a:ext uri="{FF2B5EF4-FFF2-40B4-BE49-F238E27FC236}">
                <a16:creationId xmlns:a16="http://schemas.microsoft.com/office/drawing/2014/main" id="{7BBE375A-CA29-6717-74BC-7096E79CD569}"/>
              </a:ext>
            </a:extLst>
          </p:cNvPr>
          <p:cNvSpPr>
            <a:spLocks noGrp="1"/>
          </p:cNvSpPr>
          <p:nvPr>
            <p:ph idx="1"/>
          </p:nvPr>
        </p:nvSpPr>
        <p:spPr/>
        <p:txBody>
          <a:bodyPr/>
          <a:lstStyle/>
          <a:p>
            <a:r>
              <a:rPr lang="en-GB" dirty="0"/>
              <a:t>While the model has shown promising results, there is always room for improvement, further exploration and refinement of predictive models can be done to further improve the accuracy.</a:t>
            </a:r>
          </a:p>
          <a:p>
            <a:pPr marL="0" indent="0">
              <a:buNone/>
            </a:pPr>
            <a:endParaRPr lang="en-GB" dirty="0"/>
          </a:p>
          <a:p>
            <a:r>
              <a:rPr lang="en-GB" dirty="0"/>
              <a:t>By continuing to refine our models and better understand the factors that influence fight outcomes, we can help fighters, coaches, fans and businesses alike make more informed decisions and gain deeper insights into the complex world of combat sports.</a:t>
            </a:r>
          </a:p>
        </p:txBody>
      </p:sp>
    </p:spTree>
    <p:extLst>
      <p:ext uri="{BB962C8B-B14F-4D97-AF65-F5344CB8AC3E}">
        <p14:creationId xmlns:p14="http://schemas.microsoft.com/office/powerpoint/2010/main" val="32553848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FEBE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88095-9A12-41FA-841A-E07C57C3276E}"/>
              </a:ext>
            </a:extLst>
          </p:cNvPr>
          <p:cNvSpPr>
            <a:spLocks noGrp="1"/>
          </p:cNvSpPr>
          <p:nvPr>
            <p:ph type="title"/>
          </p:nvPr>
        </p:nvSpPr>
        <p:spPr/>
        <p:txBody>
          <a:bodyPr/>
          <a:lstStyle/>
          <a:p>
            <a:r>
              <a:rPr lang="en-NZ" dirty="0"/>
              <a:t>Tested on recent Fight</a:t>
            </a:r>
            <a:endParaRPr lang="en-GB" dirty="0"/>
          </a:p>
        </p:txBody>
      </p:sp>
      <p:sp>
        <p:nvSpPr>
          <p:cNvPr id="3" name="TextBox 2">
            <a:extLst>
              <a:ext uri="{FF2B5EF4-FFF2-40B4-BE49-F238E27FC236}">
                <a16:creationId xmlns:a16="http://schemas.microsoft.com/office/drawing/2014/main" id="{780AB58C-BC81-9DEB-4176-2A60543F3FC3}"/>
              </a:ext>
            </a:extLst>
          </p:cNvPr>
          <p:cNvSpPr txBox="1"/>
          <p:nvPr/>
        </p:nvSpPr>
        <p:spPr>
          <a:xfrm>
            <a:off x="904875" y="1562100"/>
            <a:ext cx="10229850" cy="2585323"/>
          </a:xfrm>
          <a:prstGeom prst="rect">
            <a:avLst/>
          </a:prstGeom>
          <a:noFill/>
        </p:spPr>
        <p:txBody>
          <a:bodyPr wrap="square" rtlCol="0">
            <a:spAutoFit/>
          </a:bodyPr>
          <a:lstStyle/>
          <a:p>
            <a:pPr marL="285750" indent="-285750">
              <a:lnSpc>
                <a:spcPct val="200000"/>
              </a:lnSpc>
              <a:buFontTx/>
              <a:buChar char="-"/>
            </a:pPr>
            <a:r>
              <a:rPr lang="en-NZ" dirty="0"/>
              <a:t>Fighter1 = Clay </a:t>
            </a:r>
            <a:r>
              <a:rPr lang="en-NZ" dirty="0" err="1"/>
              <a:t>Gaudia</a:t>
            </a:r>
            <a:endParaRPr lang="en-NZ" dirty="0"/>
          </a:p>
          <a:p>
            <a:pPr marL="285750" indent="-285750">
              <a:lnSpc>
                <a:spcPct val="200000"/>
              </a:lnSpc>
              <a:buFontTx/>
              <a:buChar char="-"/>
            </a:pPr>
            <a:r>
              <a:rPr lang="en-NZ" dirty="0"/>
              <a:t>Fighter2 = </a:t>
            </a:r>
            <a:r>
              <a:rPr lang="en-NZ" dirty="0" err="1"/>
              <a:t>Rafa</a:t>
            </a:r>
            <a:r>
              <a:rPr lang="en-NZ" dirty="0"/>
              <a:t> Garcia</a:t>
            </a:r>
          </a:p>
          <a:p>
            <a:pPr marL="285750" indent="-285750">
              <a:lnSpc>
                <a:spcPct val="200000"/>
              </a:lnSpc>
              <a:buFontTx/>
              <a:buChar char="-"/>
            </a:pPr>
            <a:r>
              <a:rPr lang="en-NZ" dirty="0"/>
              <a:t>Model Predicted that the result would be “0”</a:t>
            </a:r>
          </a:p>
          <a:p>
            <a:pPr marL="742950" lvl="1" indent="-285750">
              <a:lnSpc>
                <a:spcPct val="200000"/>
              </a:lnSpc>
              <a:buFontTx/>
              <a:buChar char="-"/>
            </a:pPr>
            <a:r>
              <a:rPr lang="en-NZ" b="1" dirty="0"/>
              <a:t>Predicting that the match would be by Decision. </a:t>
            </a:r>
          </a:p>
          <a:p>
            <a:pPr marL="285750" indent="-285750">
              <a:buFontTx/>
              <a:buChar char="-"/>
            </a:pPr>
            <a:endParaRPr lang="en-GB" dirty="0"/>
          </a:p>
        </p:txBody>
      </p:sp>
    </p:spTree>
    <p:extLst>
      <p:ext uri="{BB962C8B-B14F-4D97-AF65-F5344CB8AC3E}">
        <p14:creationId xmlns:p14="http://schemas.microsoft.com/office/powerpoint/2010/main" val="3784092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EFEBE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88095-9A12-41FA-841A-E07C57C3276E}"/>
              </a:ext>
            </a:extLst>
          </p:cNvPr>
          <p:cNvSpPr>
            <a:spLocks noGrp="1"/>
          </p:cNvSpPr>
          <p:nvPr>
            <p:ph type="title"/>
          </p:nvPr>
        </p:nvSpPr>
        <p:spPr/>
        <p:txBody>
          <a:bodyPr/>
          <a:lstStyle/>
          <a:p>
            <a:r>
              <a:rPr lang="en-NZ" dirty="0"/>
              <a:t>Tested on recent Fight</a:t>
            </a:r>
            <a:endParaRPr lang="en-GB" dirty="0"/>
          </a:p>
        </p:txBody>
      </p:sp>
      <p:pic>
        <p:nvPicPr>
          <p:cNvPr id="5" name="Picture 4">
            <a:extLst>
              <a:ext uri="{FF2B5EF4-FFF2-40B4-BE49-F238E27FC236}">
                <a16:creationId xmlns:a16="http://schemas.microsoft.com/office/drawing/2014/main" id="{BC368EE6-41C4-E5F6-13DC-F763E1F47D5F}"/>
              </a:ext>
            </a:extLst>
          </p:cNvPr>
          <p:cNvPicPr>
            <a:picLocks noChangeAspect="1"/>
          </p:cNvPicPr>
          <p:nvPr/>
        </p:nvPicPr>
        <p:blipFill>
          <a:blip r:embed="rId2"/>
          <a:stretch>
            <a:fillRect/>
          </a:stretch>
        </p:blipFill>
        <p:spPr>
          <a:xfrm>
            <a:off x="2682145" y="1499054"/>
            <a:ext cx="6827710" cy="4993821"/>
          </a:xfrm>
          <a:prstGeom prst="rect">
            <a:avLst/>
          </a:prstGeom>
        </p:spPr>
      </p:pic>
    </p:spTree>
    <p:extLst>
      <p:ext uri="{BB962C8B-B14F-4D97-AF65-F5344CB8AC3E}">
        <p14:creationId xmlns:p14="http://schemas.microsoft.com/office/powerpoint/2010/main" val="1611642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EFEBE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3502E-09E8-F60D-6ACD-86F18390315B}"/>
              </a:ext>
            </a:extLst>
          </p:cNvPr>
          <p:cNvSpPr>
            <a:spLocks noGrp="1"/>
          </p:cNvSpPr>
          <p:nvPr>
            <p:ph type="ctrTitle"/>
          </p:nvPr>
        </p:nvSpPr>
        <p:spPr/>
        <p:txBody>
          <a:bodyPr/>
          <a:lstStyle/>
          <a:p>
            <a:r>
              <a:rPr lang="en-GB" dirty="0"/>
              <a:t>Thank you!</a:t>
            </a:r>
          </a:p>
        </p:txBody>
      </p:sp>
    </p:spTree>
    <p:extLst>
      <p:ext uri="{BB962C8B-B14F-4D97-AF65-F5344CB8AC3E}">
        <p14:creationId xmlns:p14="http://schemas.microsoft.com/office/powerpoint/2010/main" val="1971078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BE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3502E-09E8-F60D-6ACD-86F18390315B}"/>
              </a:ext>
            </a:extLst>
          </p:cNvPr>
          <p:cNvSpPr>
            <a:spLocks noGrp="1"/>
          </p:cNvSpPr>
          <p:nvPr>
            <p:ph type="ctrTitle"/>
          </p:nvPr>
        </p:nvSpPr>
        <p:spPr/>
        <p:txBody>
          <a:bodyPr/>
          <a:lstStyle/>
          <a:p>
            <a:r>
              <a:rPr lang="en-GB" dirty="0"/>
              <a:t>Data Overview and </a:t>
            </a:r>
            <a:br>
              <a:rPr lang="en-GB" dirty="0"/>
            </a:br>
            <a:r>
              <a:rPr lang="en-GB" dirty="0"/>
              <a:t>Data Pre-processing</a:t>
            </a:r>
          </a:p>
        </p:txBody>
      </p:sp>
    </p:spTree>
    <p:extLst>
      <p:ext uri="{BB962C8B-B14F-4D97-AF65-F5344CB8AC3E}">
        <p14:creationId xmlns:p14="http://schemas.microsoft.com/office/powerpoint/2010/main" val="2991035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BE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1D4AD-7BC2-9048-6291-4D647461CEDB}"/>
              </a:ext>
            </a:extLst>
          </p:cNvPr>
          <p:cNvSpPr>
            <a:spLocks noGrp="1"/>
          </p:cNvSpPr>
          <p:nvPr>
            <p:ph type="title"/>
          </p:nvPr>
        </p:nvSpPr>
        <p:spPr/>
        <p:txBody>
          <a:bodyPr/>
          <a:lstStyle/>
          <a:p>
            <a:r>
              <a:rPr lang="en-NZ" dirty="0"/>
              <a:t>Overview of Data</a:t>
            </a:r>
            <a:endParaRPr lang="en-GB" dirty="0"/>
          </a:p>
        </p:txBody>
      </p:sp>
      <p:sp>
        <p:nvSpPr>
          <p:cNvPr id="3" name="Content Placeholder 2">
            <a:extLst>
              <a:ext uri="{FF2B5EF4-FFF2-40B4-BE49-F238E27FC236}">
                <a16:creationId xmlns:a16="http://schemas.microsoft.com/office/drawing/2014/main" id="{B357E9AE-0BCE-065B-7611-739422AA1BE1}"/>
              </a:ext>
            </a:extLst>
          </p:cNvPr>
          <p:cNvSpPr>
            <a:spLocks noGrp="1"/>
          </p:cNvSpPr>
          <p:nvPr>
            <p:ph idx="1"/>
          </p:nvPr>
        </p:nvSpPr>
        <p:spPr/>
        <p:txBody>
          <a:bodyPr/>
          <a:lstStyle/>
          <a:p>
            <a:r>
              <a:rPr lang="en-NZ" dirty="0"/>
              <a:t>Data was obtained from Kaggle</a:t>
            </a:r>
          </a:p>
          <a:p>
            <a:pPr lvl="1"/>
            <a:r>
              <a:rPr lang="en-GB" dirty="0">
                <a:hlinkClick r:id="rId2"/>
              </a:rPr>
              <a:t>https://www.kaggle.com/datasets/fatismajli/ufc-data</a:t>
            </a:r>
            <a:endParaRPr lang="en-NZ" dirty="0"/>
          </a:p>
          <a:p>
            <a:r>
              <a:rPr lang="en-NZ" dirty="0"/>
              <a:t>UFC Events Data</a:t>
            </a:r>
          </a:p>
          <a:p>
            <a:pPr lvl="1"/>
            <a:r>
              <a:rPr lang="en-GB" dirty="0"/>
              <a:t>Data on each event and their results</a:t>
            </a:r>
          </a:p>
          <a:p>
            <a:pPr lvl="1"/>
            <a:r>
              <a:rPr lang="en-GB" i="1" dirty="0"/>
              <a:t>771 rows x 11 cols</a:t>
            </a:r>
          </a:p>
          <a:p>
            <a:r>
              <a:rPr lang="en-GB" dirty="0"/>
              <a:t>UFC Fighter Data</a:t>
            </a:r>
          </a:p>
          <a:p>
            <a:pPr lvl="1"/>
            <a:r>
              <a:rPr lang="en-GB" dirty="0"/>
              <a:t>Data on each UFC fighter and their attributes</a:t>
            </a:r>
          </a:p>
          <a:p>
            <a:pPr lvl="1"/>
            <a:r>
              <a:rPr lang="en-GB" i="1" dirty="0"/>
              <a:t>1692 rows x 8 cols</a:t>
            </a:r>
          </a:p>
        </p:txBody>
      </p:sp>
    </p:spTree>
    <p:extLst>
      <p:ext uri="{BB962C8B-B14F-4D97-AF65-F5344CB8AC3E}">
        <p14:creationId xmlns:p14="http://schemas.microsoft.com/office/powerpoint/2010/main" val="2026017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BE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DD5F6-2E13-101F-D166-D96B770D2517}"/>
              </a:ext>
            </a:extLst>
          </p:cNvPr>
          <p:cNvSpPr>
            <a:spLocks noGrp="1"/>
          </p:cNvSpPr>
          <p:nvPr>
            <p:ph type="title"/>
          </p:nvPr>
        </p:nvSpPr>
        <p:spPr/>
        <p:txBody>
          <a:bodyPr/>
          <a:lstStyle/>
          <a:p>
            <a:r>
              <a:rPr lang="en-NZ" dirty="0"/>
              <a:t>Overview of Data – </a:t>
            </a:r>
            <a:r>
              <a:rPr lang="en-NZ" b="1" dirty="0"/>
              <a:t>UFC Fighter Data</a:t>
            </a:r>
            <a:endParaRPr lang="en-GB" b="1" dirty="0"/>
          </a:p>
        </p:txBody>
      </p:sp>
      <p:graphicFrame>
        <p:nvGraphicFramePr>
          <p:cNvPr id="5" name="Content Placeholder 4">
            <a:extLst>
              <a:ext uri="{FF2B5EF4-FFF2-40B4-BE49-F238E27FC236}">
                <a16:creationId xmlns:a16="http://schemas.microsoft.com/office/drawing/2014/main" id="{025AD512-4D6A-CF8A-B84D-59E58E9EE126}"/>
              </a:ext>
            </a:extLst>
          </p:cNvPr>
          <p:cNvGraphicFramePr>
            <a:graphicFrameLocks noGrp="1"/>
          </p:cNvGraphicFramePr>
          <p:nvPr>
            <p:ph idx="1"/>
            <p:extLst>
              <p:ext uri="{D42A27DB-BD31-4B8C-83A1-F6EECF244321}">
                <p14:modId xmlns:p14="http://schemas.microsoft.com/office/powerpoint/2010/main" val="2200812943"/>
              </p:ext>
            </p:extLst>
          </p:nvPr>
        </p:nvGraphicFramePr>
        <p:xfrm>
          <a:off x="641348" y="2174240"/>
          <a:ext cx="10909303" cy="3629661"/>
        </p:xfrm>
        <a:graphic>
          <a:graphicData uri="http://schemas.openxmlformats.org/drawingml/2006/table">
            <a:tbl>
              <a:tblPr firstRow="1">
                <a:tableStyleId>{775DCB02-9BB8-47FD-8907-85C794F793BA}</a:tableStyleId>
              </a:tblPr>
              <a:tblGrid>
                <a:gridCol w="976536">
                  <a:extLst>
                    <a:ext uri="{9D8B030D-6E8A-4147-A177-3AD203B41FA5}">
                      <a16:colId xmlns:a16="http://schemas.microsoft.com/office/drawing/2014/main" val="2978638992"/>
                    </a:ext>
                  </a:extLst>
                </a:gridCol>
                <a:gridCol w="1092016">
                  <a:extLst>
                    <a:ext uri="{9D8B030D-6E8A-4147-A177-3AD203B41FA5}">
                      <a16:colId xmlns:a16="http://schemas.microsoft.com/office/drawing/2014/main" val="2165547524"/>
                    </a:ext>
                  </a:extLst>
                </a:gridCol>
                <a:gridCol w="861056">
                  <a:extLst>
                    <a:ext uri="{9D8B030D-6E8A-4147-A177-3AD203B41FA5}">
                      <a16:colId xmlns:a16="http://schemas.microsoft.com/office/drawing/2014/main" val="1762640654"/>
                    </a:ext>
                  </a:extLst>
                </a:gridCol>
                <a:gridCol w="976536">
                  <a:extLst>
                    <a:ext uri="{9D8B030D-6E8A-4147-A177-3AD203B41FA5}">
                      <a16:colId xmlns:a16="http://schemas.microsoft.com/office/drawing/2014/main" val="3008898750"/>
                    </a:ext>
                  </a:extLst>
                </a:gridCol>
                <a:gridCol w="976536">
                  <a:extLst>
                    <a:ext uri="{9D8B030D-6E8A-4147-A177-3AD203B41FA5}">
                      <a16:colId xmlns:a16="http://schemas.microsoft.com/office/drawing/2014/main" val="1987284901"/>
                    </a:ext>
                  </a:extLst>
                </a:gridCol>
                <a:gridCol w="976536">
                  <a:extLst>
                    <a:ext uri="{9D8B030D-6E8A-4147-A177-3AD203B41FA5}">
                      <a16:colId xmlns:a16="http://schemas.microsoft.com/office/drawing/2014/main" val="4119446373"/>
                    </a:ext>
                  </a:extLst>
                </a:gridCol>
                <a:gridCol w="976536">
                  <a:extLst>
                    <a:ext uri="{9D8B030D-6E8A-4147-A177-3AD203B41FA5}">
                      <a16:colId xmlns:a16="http://schemas.microsoft.com/office/drawing/2014/main" val="482212237"/>
                    </a:ext>
                  </a:extLst>
                </a:gridCol>
                <a:gridCol w="976536">
                  <a:extLst>
                    <a:ext uri="{9D8B030D-6E8A-4147-A177-3AD203B41FA5}">
                      <a16:colId xmlns:a16="http://schemas.microsoft.com/office/drawing/2014/main" val="2641132937"/>
                    </a:ext>
                  </a:extLst>
                </a:gridCol>
                <a:gridCol w="976536">
                  <a:extLst>
                    <a:ext uri="{9D8B030D-6E8A-4147-A177-3AD203B41FA5}">
                      <a16:colId xmlns:a16="http://schemas.microsoft.com/office/drawing/2014/main" val="2313795936"/>
                    </a:ext>
                  </a:extLst>
                </a:gridCol>
                <a:gridCol w="976536">
                  <a:extLst>
                    <a:ext uri="{9D8B030D-6E8A-4147-A177-3AD203B41FA5}">
                      <a16:colId xmlns:a16="http://schemas.microsoft.com/office/drawing/2014/main" val="2152947201"/>
                    </a:ext>
                  </a:extLst>
                </a:gridCol>
                <a:gridCol w="1143943">
                  <a:extLst>
                    <a:ext uri="{9D8B030D-6E8A-4147-A177-3AD203B41FA5}">
                      <a16:colId xmlns:a16="http://schemas.microsoft.com/office/drawing/2014/main" val="1369895339"/>
                    </a:ext>
                  </a:extLst>
                </a:gridCol>
              </a:tblGrid>
              <a:tr h="767813">
                <a:tc>
                  <a:txBody>
                    <a:bodyPr/>
                    <a:lstStyle/>
                    <a:p>
                      <a:pPr algn="r" fontAlgn="ctr"/>
                      <a:endParaRPr lang="en-GB" sz="1400" dirty="0">
                        <a:effectLst/>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r>
                        <a:rPr lang="en-GB" sz="1400" dirty="0">
                          <a:effectLst/>
                        </a:rPr>
                      </a:br>
                      <a:r>
                        <a:rPr lang="en-GB" sz="1400" dirty="0">
                          <a:effectLst/>
                        </a:rPr>
                        <a:t>First Name</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dirty="0">
                          <a:effectLst/>
                        </a:rPr>
                        <a:t>Last Name</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dirty="0">
                          <a:effectLst/>
                        </a:rPr>
                        <a:t>Nickname</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dirty="0">
                          <a:effectLst/>
                        </a:rPr>
                        <a:t>Height</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dirty="0">
                          <a:effectLst/>
                        </a:rPr>
                        <a:t>Weight</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dirty="0">
                          <a:effectLst/>
                        </a:rPr>
                        <a:t>Reach</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dirty="0">
                          <a:effectLst/>
                        </a:rPr>
                        <a:t>Stance</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dirty="0">
                          <a:effectLst/>
                        </a:rPr>
                        <a:t>Wins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dirty="0">
                          <a:effectLst/>
                        </a:rPr>
                        <a:t>Losses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dirty="0">
                          <a:effectLst/>
                        </a:rPr>
                        <a:t>Draws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4935315"/>
                  </a:ext>
                </a:extLst>
              </a:tr>
              <a:tr h="442074">
                <a:tc>
                  <a:txBody>
                    <a:bodyPr/>
                    <a:lstStyle/>
                    <a:p>
                      <a:pPr algn="r" fontAlgn="ctr"/>
                      <a:r>
                        <a:rPr lang="en-GB" sz="1400" b="0">
                          <a:effectLst/>
                        </a:rPr>
                        <a:t>0</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Tom</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effectLst/>
                        </a:rPr>
                        <a:t>Aaron</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NaN</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effectLst/>
                        </a:rPr>
                        <a:t>--</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effectLst/>
                        </a:rPr>
                        <a:t>155 lbs.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NaN</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5</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3</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effectLst/>
                        </a:rPr>
                        <a:t>0</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6168902"/>
                  </a:ext>
                </a:extLst>
              </a:tr>
              <a:tr h="767813">
                <a:tc>
                  <a:txBody>
                    <a:bodyPr/>
                    <a:lstStyle/>
                    <a:p>
                      <a:pPr algn="r" fontAlgn="ctr"/>
                      <a:r>
                        <a:rPr lang="en-GB" sz="1400" b="0">
                          <a:effectLst/>
                        </a:rPr>
                        <a:t>1</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Danny</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Abbadi</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effectLst/>
                        </a:rPr>
                        <a:t>The Assassin</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effectLst/>
                        </a:rPr>
                        <a:t>5' 11"</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effectLst/>
                        </a:rPr>
                        <a:t>155 lbs.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effectLst/>
                        </a:rPr>
                        <a:t>--</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effectLst/>
                        </a:rPr>
                        <a:t>Orthodox</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effectLst/>
                        </a:rPr>
                        <a:t>4</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6</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0</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5029066"/>
                  </a:ext>
                </a:extLst>
              </a:tr>
              <a:tr h="442074">
                <a:tc>
                  <a:txBody>
                    <a:bodyPr/>
                    <a:lstStyle/>
                    <a:p>
                      <a:pPr algn="r" fontAlgn="ctr"/>
                      <a:r>
                        <a:rPr lang="en-GB" sz="1400" b="0">
                          <a:effectLst/>
                        </a:rPr>
                        <a:t>2</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Nariman</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Abbasov</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Bayraktar</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5' 8"</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effectLst/>
                        </a:rPr>
                        <a:t>155 lbs.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effectLst/>
                        </a:rPr>
                        <a:t>66.0"</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effectLst/>
                        </a:rPr>
                        <a:t>Orthodox</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effectLst/>
                        </a:rPr>
                        <a:t>28</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effectLst/>
                        </a:rPr>
                        <a:t>4</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0</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6098148"/>
                  </a:ext>
                </a:extLst>
              </a:tr>
              <a:tr h="442074">
                <a:tc>
                  <a:txBody>
                    <a:bodyPr/>
                    <a:lstStyle/>
                    <a:p>
                      <a:pPr algn="r" fontAlgn="ctr"/>
                      <a:r>
                        <a:rPr lang="en-GB" sz="1400" b="0">
                          <a:effectLst/>
                        </a:rPr>
                        <a:t>3</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David</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Abbott</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Tank</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6' 0"</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265 lbs.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effectLst/>
                        </a:rPr>
                        <a:t>--</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effectLst/>
                        </a:rPr>
                        <a:t>Switch</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10</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effectLst/>
                        </a:rPr>
                        <a:t>15</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0</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574270"/>
                  </a:ext>
                </a:extLst>
              </a:tr>
              <a:tr h="767813">
                <a:tc>
                  <a:txBody>
                    <a:bodyPr/>
                    <a:lstStyle/>
                    <a:p>
                      <a:pPr algn="r" fontAlgn="ctr"/>
                      <a:r>
                        <a:rPr lang="en-GB" sz="1400" b="0">
                          <a:effectLst/>
                        </a:rPr>
                        <a:t>4</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Hamdy</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Abdelwahab</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The Hammer</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6' 2"</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264 lbs.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effectLst/>
                        </a:rPr>
                        <a:t>72.0"</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effectLst/>
                        </a:rPr>
                        <a:t>Southpaw</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effectLst/>
                        </a:rPr>
                        <a:t>5</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effectLst/>
                        </a:rPr>
                        <a:t>0</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effectLst/>
                        </a:rPr>
                        <a:t>0</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736901"/>
                  </a:ext>
                </a:extLst>
              </a:tr>
            </a:tbl>
          </a:graphicData>
        </a:graphic>
      </p:graphicFrame>
    </p:spTree>
    <p:extLst>
      <p:ext uri="{BB962C8B-B14F-4D97-AF65-F5344CB8AC3E}">
        <p14:creationId xmlns:p14="http://schemas.microsoft.com/office/powerpoint/2010/main" val="2066307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BE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DD5F6-2E13-101F-D166-D96B770D2517}"/>
              </a:ext>
            </a:extLst>
          </p:cNvPr>
          <p:cNvSpPr>
            <a:spLocks noGrp="1"/>
          </p:cNvSpPr>
          <p:nvPr>
            <p:ph type="title"/>
          </p:nvPr>
        </p:nvSpPr>
        <p:spPr/>
        <p:txBody>
          <a:bodyPr/>
          <a:lstStyle/>
          <a:p>
            <a:r>
              <a:rPr lang="en-NZ" dirty="0"/>
              <a:t>Overview of Data – </a:t>
            </a:r>
            <a:r>
              <a:rPr lang="en-NZ" b="1" dirty="0"/>
              <a:t>UFC Event Data</a:t>
            </a:r>
            <a:endParaRPr lang="en-GB" b="1" dirty="0"/>
          </a:p>
        </p:txBody>
      </p:sp>
      <p:graphicFrame>
        <p:nvGraphicFramePr>
          <p:cNvPr id="9" name="Table 8">
            <a:extLst>
              <a:ext uri="{FF2B5EF4-FFF2-40B4-BE49-F238E27FC236}">
                <a16:creationId xmlns:a16="http://schemas.microsoft.com/office/drawing/2014/main" id="{44CDD4F9-7351-BE27-5A20-BACC71747455}"/>
              </a:ext>
            </a:extLst>
          </p:cNvPr>
          <p:cNvGraphicFramePr>
            <a:graphicFrameLocks noGrp="1"/>
          </p:cNvGraphicFramePr>
          <p:nvPr>
            <p:extLst>
              <p:ext uri="{D42A27DB-BD31-4B8C-83A1-F6EECF244321}">
                <p14:modId xmlns:p14="http://schemas.microsoft.com/office/powerpoint/2010/main" val="726863713"/>
              </p:ext>
            </p:extLst>
          </p:nvPr>
        </p:nvGraphicFramePr>
        <p:xfrm>
          <a:off x="336178" y="1577976"/>
          <a:ext cx="11519644" cy="5076825"/>
        </p:xfrm>
        <a:graphic>
          <a:graphicData uri="http://schemas.openxmlformats.org/drawingml/2006/table">
            <a:tbl>
              <a:tblPr firstRow="1">
                <a:tableStyleId>{775DCB02-9BB8-47FD-8907-85C794F793BA}</a:tableStyleId>
              </a:tblPr>
              <a:tblGrid>
                <a:gridCol w="812878">
                  <a:extLst>
                    <a:ext uri="{9D8B030D-6E8A-4147-A177-3AD203B41FA5}">
                      <a16:colId xmlns:a16="http://schemas.microsoft.com/office/drawing/2014/main" val="2808121848"/>
                    </a:ext>
                  </a:extLst>
                </a:gridCol>
                <a:gridCol w="812878">
                  <a:extLst>
                    <a:ext uri="{9D8B030D-6E8A-4147-A177-3AD203B41FA5}">
                      <a16:colId xmlns:a16="http://schemas.microsoft.com/office/drawing/2014/main" val="3567116555"/>
                    </a:ext>
                  </a:extLst>
                </a:gridCol>
                <a:gridCol w="812878">
                  <a:extLst>
                    <a:ext uri="{9D8B030D-6E8A-4147-A177-3AD203B41FA5}">
                      <a16:colId xmlns:a16="http://schemas.microsoft.com/office/drawing/2014/main" val="2516867305"/>
                    </a:ext>
                  </a:extLst>
                </a:gridCol>
                <a:gridCol w="812878">
                  <a:extLst>
                    <a:ext uri="{9D8B030D-6E8A-4147-A177-3AD203B41FA5}">
                      <a16:colId xmlns:a16="http://schemas.microsoft.com/office/drawing/2014/main" val="2208264930"/>
                    </a:ext>
                  </a:extLst>
                </a:gridCol>
                <a:gridCol w="812878">
                  <a:extLst>
                    <a:ext uri="{9D8B030D-6E8A-4147-A177-3AD203B41FA5}">
                      <a16:colId xmlns:a16="http://schemas.microsoft.com/office/drawing/2014/main" val="1062969721"/>
                    </a:ext>
                  </a:extLst>
                </a:gridCol>
                <a:gridCol w="812878">
                  <a:extLst>
                    <a:ext uri="{9D8B030D-6E8A-4147-A177-3AD203B41FA5}">
                      <a16:colId xmlns:a16="http://schemas.microsoft.com/office/drawing/2014/main" val="1099716494"/>
                    </a:ext>
                  </a:extLst>
                </a:gridCol>
                <a:gridCol w="812878">
                  <a:extLst>
                    <a:ext uri="{9D8B030D-6E8A-4147-A177-3AD203B41FA5}">
                      <a16:colId xmlns:a16="http://schemas.microsoft.com/office/drawing/2014/main" val="1599528313"/>
                    </a:ext>
                  </a:extLst>
                </a:gridCol>
                <a:gridCol w="812878">
                  <a:extLst>
                    <a:ext uri="{9D8B030D-6E8A-4147-A177-3AD203B41FA5}">
                      <a16:colId xmlns:a16="http://schemas.microsoft.com/office/drawing/2014/main" val="2614828585"/>
                    </a:ext>
                  </a:extLst>
                </a:gridCol>
                <a:gridCol w="812878">
                  <a:extLst>
                    <a:ext uri="{9D8B030D-6E8A-4147-A177-3AD203B41FA5}">
                      <a16:colId xmlns:a16="http://schemas.microsoft.com/office/drawing/2014/main" val="3427380715"/>
                    </a:ext>
                  </a:extLst>
                </a:gridCol>
                <a:gridCol w="812878">
                  <a:extLst>
                    <a:ext uri="{9D8B030D-6E8A-4147-A177-3AD203B41FA5}">
                      <a16:colId xmlns:a16="http://schemas.microsoft.com/office/drawing/2014/main" val="2942291110"/>
                    </a:ext>
                  </a:extLst>
                </a:gridCol>
                <a:gridCol w="812878">
                  <a:extLst>
                    <a:ext uri="{9D8B030D-6E8A-4147-A177-3AD203B41FA5}">
                      <a16:colId xmlns:a16="http://schemas.microsoft.com/office/drawing/2014/main" val="3663178506"/>
                    </a:ext>
                  </a:extLst>
                </a:gridCol>
                <a:gridCol w="812878">
                  <a:extLst>
                    <a:ext uri="{9D8B030D-6E8A-4147-A177-3AD203B41FA5}">
                      <a16:colId xmlns:a16="http://schemas.microsoft.com/office/drawing/2014/main" val="2482765860"/>
                    </a:ext>
                  </a:extLst>
                </a:gridCol>
                <a:gridCol w="812878">
                  <a:extLst>
                    <a:ext uri="{9D8B030D-6E8A-4147-A177-3AD203B41FA5}">
                      <a16:colId xmlns:a16="http://schemas.microsoft.com/office/drawing/2014/main" val="1504930077"/>
                    </a:ext>
                  </a:extLst>
                </a:gridCol>
                <a:gridCol w="952230">
                  <a:extLst>
                    <a:ext uri="{9D8B030D-6E8A-4147-A177-3AD203B41FA5}">
                      <a16:colId xmlns:a16="http://schemas.microsoft.com/office/drawing/2014/main" val="521368103"/>
                    </a:ext>
                  </a:extLst>
                </a:gridCol>
              </a:tblGrid>
              <a:tr h="494278">
                <a:tc>
                  <a:txBody>
                    <a:bodyPr/>
                    <a:lstStyle/>
                    <a:p>
                      <a:pPr algn="r" fontAlgn="ctr"/>
                      <a:endParaRPr lang="en-GB" sz="1100" dirty="0">
                        <a:effectLst/>
                      </a:endParaRP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100" dirty="0">
                          <a:effectLst/>
                        </a:rPr>
                        <a:t>Event Name</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100" dirty="0">
                          <a:effectLst/>
                        </a:rPr>
                        <a:t>Event Date</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100" dirty="0">
                          <a:effectLst/>
                        </a:rPr>
                        <a:t>Result</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100" dirty="0">
                          <a:effectLst/>
                        </a:rPr>
                        <a:t>Fighter1</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100" dirty="0">
                          <a:effectLst/>
                        </a:rPr>
                        <a:t>Fighter2</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100" dirty="0">
                          <a:effectLst/>
                        </a:rPr>
                        <a:t>KD</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100" dirty="0">
                          <a:effectLst/>
                        </a:rPr>
                        <a:t>Strikes</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100" dirty="0">
                          <a:effectLst/>
                        </a:rPr>
                        <a:t>TD</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100" dirty="0">
                          <a:effectLst/>
                        </a:rPr>
                        <a:t>Sub</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100" dirty="0">
                          <a:effectLst/>
                        </a:rPr>
                        <a:t>Weight Class</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100" dirty="0">
                          <a:effectLst/>
                        </a:rPr>
                        <a:t>Method</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100" dirty="0">
                          <a:effectLst/>
                        </a:rPr>
                        <a:t>Round</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100" dirty="0">
                          <a:effectLst/>
                        </a:rPr>
                        <a:t>Time</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1788409"/>
                  </a:ext>
                </a:extLst>
              </a:tr>
              <a:tr h="946669">
                <a:tc>
                  <a:txBody>
                    <a:bodyPr/>
                    <a:lstStyle/>
                    <a:p>
                      <a:pPr algn="r" fontAlgn="ctr"/>
                      <a:r>
                        <a:rPr lang="en-GB" sz="1100" b="0">
                          <a:effectLst/>
                        </a:rPr>
                        <a:t>11</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UFC 286: Edwards vs. Usman 3</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2023-03-18</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Justin Gaethje</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Justin Gaethje</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Rafael Fiziev</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0-0</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103-97</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1-0</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0-0</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Lightweight</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dirty="0">
                          <a:effectLst/>
                        </a:rPr>
                        <a:t>M-DEC</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3</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dirty="0">
                          <a:effectLst/>
                        </a:rPr>
                        <a:t>5.000000</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9028946"/>
                  </a:ext>
                </a:extLst>
              </a:tr>
              <a:tr h="946669">
                <a:tc>
                  <a:txBody>
                    <a:bodyPr/>
                    <a:lstStyle/>
                    <a:p>
                      <a:pPr algn="r" fontAlgn="ctr"/>
                      <a:r>
                        <a:rPr lang="en-GB" sz="1100" b="0">
                          <a:effectLst/>
                        </a:rPr>
                        <a:t>16</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UFC 286: Edwards vs. Usman 3</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2023-03-18</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Chris Duncan</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Chris Duncan</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Omar Morales</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0-0</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53-47</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5-0</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0-0</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Lightweight</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dirty="0">
                          <a:effectLst/>
                        </a:rPr>
                        <a:t>S-DEC</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dirty="0">
                          <a:effectLst/>
                        </a:rPr>
                        <a:t>3</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dirty="0">
                          <a:effectLst/>
                        </a:rPr>
                        <a:t>5.000000</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8236232"/>
                  </a:ext>
                </a:extLst>
              </a:tr>
              <a:tr h="946669">
                <a:tc>
                  <a:txBody>
                    <a:bodyPr/>
                    <a:lstStyle/>
                    <a:p>
                      <a:pPr algn="r" fontAlgn="ctr"/>
                      <a:r>
                        <a:rPr lang="en-GB" sz="1100" b="0">
                          <a:effectLst/>
                        </a:rPr>
                        <a:t>17</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UFC 286: Edwards vs. Usman 3</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2023-03-18</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Yanal Ashmouz</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Yanal Ashmouz</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Sam Patterson</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0-0</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15-2</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1-0</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dirty="0">
                          <a:effectLst/>
                        </a:rPr>
                        <a:t>0-0</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Lightweight</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KO/TKO-Punches</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1</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1.250000</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9633049"/>
                  </a:ext>
                </a:extLst>
              </a:tr>
              <a:tr h="946669">
                <a:tc>
                  <a:txBody>
                    <a:bodyPr/>
                    <a:lstStyle/>
                    <a:p>
                      <a:pPr algn="r" fontAlgn="ctr"/>
                      <a:r>
                        <a:rPr lang="en-GB" sz="1100" b="0">
                          <a:effectLst/>
                        </a:rPr>
                        <a:t>23</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UFC 286: Edwards vs. Usman 3</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2023-03-18</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Draw</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Jai Herbert</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dirty="0" err="1">
                          <a:effectLst/>
                        </a:rPr>
                        <a:t>Ludovit</a:t>
                      </a:r>
                      <a:r>
                        <a:rPr lang="en-GB" sz="1100" dirty="0">
                          <a:effectLst/>
                        </a:rPr>
                        <a:t> Klein</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0-0</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43-47</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1-2</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0-0</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Lightweight</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M-DEC</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3</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5.000000</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838676"/>
                  </a:ext>
                </a:extLst>
              </a:tr>
              <a:tr h="795871">
                <a:tc>
                  <a:txBody>
                    <a:bodyPr/>
                    <a:lstStyle/>
                    <a:p>
                      <a:pPr algn="r" fontAlgn="ctr"/>
                      <a:r>
                        <a:rPr lang="en-GB" sz="1100" b="0">
                          <a:effectLst/>
                        </a:rPr>
                        <a:t>41</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n-NO" sz="1100">
                          <a:effectLst/>
                        </a:rPr>
                        <a:t>UFC 285: Jones vs. Gane</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2023-03-04</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Mateusz Gamrot</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Mateusz Gamrot</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Jalin Turner</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0-1</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29-40</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4-0</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0-0</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Lightweight</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S-DEC</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3</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dirty="0">
                          <a:effectLst/>
                        </a:rPr>
                        <a:t>5.000000</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3816024"/>
                  </a:ext>
                </a:extLst>
              </a:tr>
            </a:tbl>
          </a:graphicData>
        </a:graphic>
      </p:graphicFrame>
    </p:spTree>
    <p:extLst>
      <p:ext uri="{BB962C8B-B14F-4D97-AF65-F5344CB8AC3E}">
        <p14:creationId xmlns:p14="http://schemas.microsoft.com/office/powerpoint/2010/main" val="3653600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BE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DD5F6-2E13-101F-D166-D96B770D2517}"/>
              </a:ext>
            </a:extLst>
          </p:cNvPr>
          <p:cNvSpPr>
            <a:spLocks noGrp="1"/>
          </p:cNvSpPr>
          <p:nvPr>
            <p:ph type="title"/>
          </p:nvPr>
        </p:nvSpPr>
        <p:spPr/>
        <p:txBody>
          <a:bodyPr/>
          <a:lstStyle/>
          <a:p>
            <a:r>
              <a:rPr lang="en-NZ" dirty="0"/>
              <a:t>Overview of Data – Data Cleaning</a:t>
            </a:r>
            <a:endParaRPr lang="en-GB" b="1" dirty="0"/>
          </a:p>
        </p:txBody>
      </p:sp>
      <p:graphicFrame>
        <p:nvGraphicFramePr>
          <p:cNvPr id="5" name="Content Placeholder 4">
            <a:extLst>
              <a:ext uri="{FF2B5EF4-FFF2-40B4-BE49-F238E27FC236}">
                <a16:creationId xmlns:a16="http://schemas.microsoft.com/office/drawing/2014/main" id="{025AD512-4D6A-CF8A-B84D-59E58E9EE126}"/>
              </a:ext>
            </a:extLst>
          </p:cNvPr>
          <p:cNvGraphicFramePr>
            <a:graphicFrameLocks noGrp="1"/>
          </p:cNvGraphicFramePr>
          <p:nvPr>
            <p:ph idx="1"/>
            <p:extLst>
              <p:ext uri="{D42A27DB-BD31-4B8C-83A1-F6EECF244321}">
                <p14:modId xmlns:p14="http://schemas.microsoft.com/office/powerpoint/2010/main" val="2978327819"/>
              </p:ext>
            </p:extLst>
          </p:nvPr>
        </p:nvGraphicFramePr>
        <p:xfrm>
          <a:off x="641348" y="2174240"/>
          <a:ext cx="10909303" cy="3629661"/>
        </p:xfrm>
        <a:graphic>
          <a:graphicData uri="http://schemas.openxmlformats.org/drawingml/2006/table">
            <a:tbl>
              <a:tblPr firstRow="1">
                <a:tableStyleId>{775DCB02-9BB8-47FD-8907-85C794F793BA}</a:tableStyleId>
              </a:tblPr>
              <a:tblGrid>
                <a:gridCol w="976536">
                  <a:extLst>
                    <a:ext uri="{9D8B030D-6E8A-4147-A177-3AD203B41FA5}">
                      <a16:colId xmlns:a16="http://schemas.microsoft.com/office/drawing/2014/main" val="2978638992"/>
                    </a:ext>
                  </a:extLst>
                </a:gridCol>
                <a:gridCol w="1092016">
                  <a:extLst>
                    <a:ext uri="{9D8B030D-6E8A-4147-A177-3AD203B41FA5}">
                      <a16:colId xmlns:a16="http://schemas.microsoft.com/office/drawing/2014/main" val="2165547524"/>
                    </a:ext>
                  </a:extLst>
                </a:gridCol>
                <a:gridCol w="861056">
                  <a:extLst>
                    <a:ext uri="{9D8B030D-6E8A-4147-A177-3AD203B41FA5}">
                      <a16:colId xmlns:a16="http://schemas.microsoft.com/office/drawing/2014/main" val="1762640654"/>
                    </a:ext>
                  </a:extLst>
                </a:gridCol>
                <a:gridCol w="976536">
                  <a:extLst>
                    <a:ext uri="{9D8B030D-6E8A-4147-A177-3AD203B41FA5}">
                      <a16:colId xmlns:a16="http://schemas.microsoft.com/office/drawing/2014/main" val="3008898750"/>
                    </a:ext>
                  </a:extLst>
                </a:gridCol>
                <a:gridCol w="976536">
                  <a:extLst>
                    <a:ext uri="{9D8B030D-6E8A-4147-A177-3AD203B41FA5}">
                      <a16:colId xmlns:a16="http://schemas.microsoft.com/office/drawing/2014/main" val="1987284901"/>
                    </a:ext>
                  </a:extLst>
                </a:gridCol>
                <a:gridCol w="976536">
                  <a:extLst>
                    <a:ext uri="{9D8B030D-6E8A-4147-A177-3AD203B41FA5}">
                      <a16:colId xmlns:a16="http://schemas.microsoft.com/office/drawing/2014/main" val="4119446373"/>
                    </a:ext>
                  </a:extLst>
                </a:gridCol>
                <a:gridCol w="976536">
                  <a:extLst>
                    <a:ext uri="{9D8B030D-6E8A-4147-A177-3AD203B41FA5}">
                      <a16:colId xmlns:a16="http://schemas.microsoft.com/office/drawing/2014/main" val="482212237"/>
                    </a:ext>
                  </a:extLst>
                </a:gridCol>
                <a:gridCol w="976536">
                  <a:extLst>
                    <a:ext uri="{9D8B030D-6E8A-4147-A177-3AD203B41FA5}">
                      <a16:colId xmlns:a16="http://schemas.microsoft.com/office/drawing/2014/main" val="2641132937"/>
                    </a:ext>
                  </a:extLst>
                </a:gridCol>
                <a:gridCol w="976536">
                  <a:extLst>
                    <a:ext uri="{9D8B030D-6E8A-4147-A177-3AD203B41FA5}">
                      <a16:colId xmlns:a16="http://schemas.microsoft.com/office/drawing/2014/main" val="2313795936"/>
                    </a:ext>
                  </a:extLst>
                </a:gridCol>
                <a:gridCol w="976536">
                  <a:extLst>
                    <a:ext uri="{9D8B030D-6E8A-4147-A177-3AD203B41FA5}">
                      <a16:colId xmlns:a16="http://schemas.microsoft.com/office/drawing/2014/main" val="2152947201"/>
                    </a:ext>
                  </a:extLst>
                </a:gridCol>
                <a:gridCol w="1143943">
                  <a:extLst>
                    <a:ext uri="{9D8B030D-6E8A-4147-A177-3AD203B41FA5}">
                      <a16:colId xmlns:a16="http://schemas.microsoft.com/office/drawing/2014/main" val="1369895339"/>
                    </a:ext>
                  </a:extLst>
                </a:gridCol>
              </a:tblGrid>
              <a:tr h="767813">
                <a:tc>
                  <a:txBody>
                    <a:bodyPr/>
                    <a:lstStyle/>
                    <a:p>
                      <a:pPr algn="r" fontAlgn="ctr"/>
                      <a:endParaRPr lang="en-GB" sz="1400" dirty="0">
                        <a:effectLst/>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r>
                        <a:rPr lang="en-GB" sz="1400" dirty="0">
                          <a:effectLst/>
                        </a:rPr>
                      </a:br>
                      <a:r>
                        <a:rPr lang="en-GB" sz="1400" dirty="0">
                          <a:effectLst/>
                        </a:rPr>
                        <a:t>First Name</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dirty="0">
                          <a:effectLst/>
                        </a:rPr>
                        <a:t>Last Name</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strike="sngStrike" dirty="0">
                          <a:effectLst/>
                        </a:rPr>
                        <a:t>Nickname</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GB" sz="1400" dirty="0">
                          <a:effectLst/>
                        </a:rPr>
                        <a:t>Height</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dirty="0">
                          <a:effectLst/>
                        </a:rPr>
                        <a:t>Weight</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dirty="0">
                          <a:effectLst/>
                        </a:rPr>
                        <a:t>Reach</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strike="sngStrike" dirty="0">
                          <a:effectLst/>
                        </a:rPr>
                        <a:t>Stance</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GB" sz="1400" dirty="0">
                          <a:effectLst/>
                        </a:rPr>
                        <a:t>Wins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dirty="0">
                          <a:effectLst/>
                        </a:rPr>
                        <a:t>Losses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400" dirty="0">
                          <a:effectLst/>
                        </a:rPr>
                        <a:t>Draws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4935315"/>
                  </a:ext>
                </a:extLst>
              </a:tr>
              <a:tr h="442074">
                <a:tc>
                  <a:txBody>
                    <a:bodyPr/>
                    <a:lstStyle/>
                    <a:p>
                      <a:pPr algn="r" fontAlgn="ctr"/>
                      <a:r>
                        <a:rPr lang="en-GB" sz="1400" b="0">
                          <a:effectLst/>
                        </a:rPr>
                        <a:t>0</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effectLst/>
                        </a:rPr>
                        <a:t>Tom</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effectLst/>
                        </a:rPr>
                        <a:t>Aaron</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strike="sngStrike" dirty="0" err="1">
                          <a:effectLst/>
                        </a:rPr>
                        <a:t>NaN</a:t>
                      </a:r>
                      <a:endParaRPr lang="en-GB" sz="1400" strike="sngStrike" dirty="0">
                        <a:effectLst/>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GB" sz="1400" dirty="0">
                          <a:effectLst/>
                        </a:rPr>
                        <a:t>--</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effectLst/>
                        </a:rPr>
                        <a:t>155 lbs.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effectLst/>
                        </a:rPr>
                        <a:t>--</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GB" sz="1400" strike="sngStrike">
                          <a:effectLst/>
                        </a:rPr>
                        <a:t>NaN</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GB" sz="1400">
                          <a:effectLst/>
                        </a:rPr>
                        <a:t>5</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3</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effectLst/>
                        </a:rPr>
                        <a:t>0</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6168902"/>
                  </a:ext>
                </a:extLst>
              </a:tr>
              <a:tr h="767813">
                <a:tc>
                  <a:txBody>
                    <a:bodyPr/>
                    <a:lstStyle/>
                    <a:p>
                      <a:pPr algn="r" fontAlgn="ctr"/>
                      <a:r>
                        <a:rPr lang="en-GB" sz="1400" b="0">
                          <a:effectLst/>
                        </a:rPr>
                        <a:t>1</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effectLst/>
                        </a:rPr>
                        <a:t>Danny</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Abbadi</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strike="sngStrike" dirty="0">
                          <a:effectLst/>
                        </a:rPr>
                        <a:t>The Assassin</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GB" sz="1400" dirty="0">
                          <a:effectLst/>
                        </a:rPr>
                        <a:t>5' 11"</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effectLst/>
                        </a:rPr>
                        <a:t>155 lbs.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effectLst/>
                        </a:rPr>
                        <a:t>--</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GB" sz="1400" strike="sngStrike" dirty="0">
                          <a:effectLst/>
                        </a:rPr>
                        <a:t>Orthodox</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GB" sz="1400" dirty="0">
                          <a:effectLst/>
                        </a:rPr>
                        <a:t>4</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6</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0</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5029066"/>
                  </a:ext>
                </a:extLst>
              </a:tr>
              <a:tr h="442074">
                <a:tc>
                  <a:txBody>
                    <a:bodyPr/>
                    <a:lstStyle/>
                    <a:p>
                      <a:pPr algn="r" fontAlgn="ctr"/>
                      <a:r>
                        <a:rPr lang="en-GB" sz="1400" b="0">
                          <a:effectLst/>
                        </a:rPr>
                        <a:t>2</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Nariman</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err="1">
                          <a:effectLst/>
                        </a:rPr>
                        <a:t>Abbasov</a:t>
                      </a:r>
                      <a:endParaRPr lang="en-GB" sz="1400" dirty="0">
                        <a:effectLst/>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strike="sngStrike" dirty="0" err="1">
                          <a:effectLst/>
                        </a:rPr>
                        <a:t>Bayraktar</a:t>
                      </a:r>
                      <a:endParaRPr lang="en-GB" sz="1400" strike="sngStrike" dirty="0">
                        <a:effectLst/>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GB" sz="1400">
                          <a:effectLst/>
                        </a:rPr>
                        <a:t>5' 8"</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effectLst/>
                        </a:rPr>
                        <a:t>155 lbs.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effectLst/>
                        </a:rPr>
                        <a:t>66.0"</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strike="sngStrike" dirty="0">
                          <a:effectLst/>
                        </a:rPr>
                        <a:t>Orthodox</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GB" sz="1400" dirty="0">
                          <a:effectLst/>
                        </a:rPr>
                        <a:t>28</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effectLst/>
                        </a:rPr>
                        <a:t>4</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0</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6098148"/>
                  </a:ext>
                </a:extLst>
              </a:tr>
              <a:tr h="442074">
                <a:tc>
                  <a:txBody>
                    <a:bodyPr/>
                    <a:lstStyle/>
                    <a:p>
                      <a:pPr algn="r" fontAlgn="ctr"/>
                      <a:r>
                        <a:rPr lang="en-GB" sz="1400" b="0">
                          <a:effectLst/>
                        </a:rPr>
                        <a:t>3</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David</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effectLst/>
                        </a:rPr>
                        <a:t>Abbott</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strike="sngStrike" dirty="0">
                          <a:effectLst/>
                        </a:rPr>
                        <a:t>Tank</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GB" sz="1400" dirty="0">
                          <a:effectLst/>
                        </a:rPr>
                        <a:t>6' 0"</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265 lbs.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effectLst/>
                        </a:rPr>
                        <a:t>--</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strike="sngStrike" dirty="0">
                          <a:effectLst/>
                        </a:rPr>
                        <a:t>Switch</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GB" sz="1400">
                          <a:effectLst/>
                        </a:rPr>
                        <a:t>10</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effectLst/>
                        </a:rPr>
                        <a:t>15</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0</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574270"/>
                  </a:ext>
                </a:extLst>
              </a:tr>
              <a:tr h="767813">
                <a:tc>
                  <a:txBody>
                    <a:bodyPr/>
                    <a:lstStyle/>
                    <a:p>
                      <a:pPr algn="r" fontAlgn="ctr"/>
                      <a:r>
                        <a:rPr lang="en-GB" sz="1400" b="0">
                          <a:effectLst/>
                        </a:rPr>
                        <a:t>4</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Hamdy</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err="1">
                          <a:effectLst/>
                        </a:rPr>
                        <a:t>Abdelwahab</a:t>
                      </a:r>
                      <a:endParaRPr lang="en-GB" sz="1400" dirty="0">
                        <a:effectLst/>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strike="sngStrike" dirty="0">
                          <a:effectLst/>
                        </a:rPr>
                        <a:t>The Hammer</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GB" sz="1400">
                          <a:effectLst/>
                        </a:rPr>
                        <a:t>6' 2"</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effectLst/>
                        </a:rPr>
                        <a:t>264 lbs.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effectLst/>
                        </a:rPr>
                        <a:t>72.0"</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strike="sngStrike" dirty="0">
                          <a:effectLst/>
                        </a:rPr>
                        <a:t>Southpaw</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GB" sz="1400" dirty="0">
                          <a:effectLst/>
                        </a:rPr>
                        <a:t>5</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effectLst/>
                        </a:rPr>
                        <a:t>0</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effectLst/>
                        </a:rPr>
                        <a:t>0</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736901"/>
                  </a:ext>
                </a:extLst>
              </a:tr>
            </a:tbl>
          </a:graphicData>
        </a:graphic>
      </p:graphicFrame>
      <p:sp>
        <p:nvSpPr>
          <p:cNvPr id="3" name="TextBox 2">
            <a:extLst>
              <a:ext uri="{FF2B5EF4-FFF2-40B4-BE49-F238E27FC236}">
                <a16:creationId xmlns:a16="http://schemas.microsoft.com/office/drawing/2014/main" id="{C26DDC2F-21FF-730F-9FF5-F9D152C69D65}"/>
              </a:ext>
            </a:extLst>
          </p:cNvPr>
          <p:cNvSpPr txBox="1"/>
          <p:nvPr/>
        </p:nvSpPr>
        <p:spPr>
          <a:xfrm>
            <a:off x="1749313" y="1606595"/>
            <a:ext cx="1623849" cy="369332"/>
          </a:xfrm>
          <a:prstGeom prst="rect">
            <a:avLst/>
          </a:prstGeom>
          <a:noFill/>
        </p:spPr>
        <p:txBody>
          <a:bodyPr wrap="square" rtlCol="0">
            <a:spAutoFit/>
          </a:bodyPr>
          <a:lstStyle/>
          <a:p>
            <a:r>
              <a:rPr lang="en-NZ" dirty="0"/>
              <a:t>Object (string)</a:t>
            </a:r>
            <a:endParaRPr lang="en-GB" dirty="0"/>
          </a:p>
        </p:txBody>
      </p:sp>
      <p:sp>
        <p:nvSpPr>
          <p:cNvPr id="4" name="TextBox 3">
            <a:extLst>
              <a:ext uri="{FF2B5EF4-FFF2-40B4-BE49-F238E27FC236}">
                <a16:creationId xmlns:a16="http://schemas.microsoft.com/office/drawing/2014/main" id="{6E634827-7478-8BC9-10BC-8E701471D9C7}"/>
              </a:ext>
            </a:extLst>
          </p:cNvPr>
          <p:cNvSpPr txBox="1"/>
          <p:nvPr/>
        </p:nvSpPr>
        <p:spPr>
          <a:xfrm>
            <a:off x="5908125" y="1586537"/>
            <a:ext cx="2417381" cy="369332"/>
          </a:xfrm>
          <a:prstGeom prst="rect">
            <a:avLst/>
          </a:prstGeom>
          <a:noFill/>
        </p:spPr>
        <p:txBody>
          <a:bodyPr wrap="square" rtlCol="0">
            <a:spAutoFit/>
          </a:bodyPr>
          <a:lstStyle/>
          <a:p>
            <a:r>
              <a:rPr lang="en-NZ" dirty="0"/>
              <a:t>Integers &amp; Floats</a:t>
            </a:r>
            <a:endParaRPr lang="en-GB" dirty="0"/>
          </a:p>
        </p:txBody>
      </p:sp>
    </p:spTree>
    <p:extLst>
      <p:ext uri="{BB962C8B-B14F-4D97-AF65-F5344CB8AC3E}">
        <p14:creationId xmlns:p14="http://schemas.microsoft.com/office/powerpoint/2010/main" val="3869919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BE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DD5F6-2E13-101F-D166-D96B770D2517}"/>
              </a:ext>
            </a:extLst>
          </p:cNvPr>
          <p:cNvSpPr>
            <a:spLocks noGrp="1"/>
          </p:cNvSpPr>
          <p:nvPr>
            <p:ph type="title"/>
          </p:nvPr>
        </p:nvSpPr>
        <p:spPr/>
        <p:txBody>
          <a:bodyPr/>
          <a:lstStyle/>
          <a:p>
            <a:r>
              <a:rPr lang="en-NZ" dirty="0"/>
              <a:t>Overview of Data – Data Cleaning</a:t>
            </a:r>
            <a:endParaRPr lang="en-GB" b="1" dirty="0"/>
          </a:p>
        </p:txBody>
      </p:sp>
      <p:graphicFrame>
        <p:nvGraphicFramePr>
          <p:cNvPr id="9" name="Table 8">
            <a:extLst>
              <a:ext uri="{FF2B5EF4-FFF2-40B4-BE49-F238E27FC236}">
                <a16:creationId xmlns:a16="http://schemas.microsoft.com/office/drawing/2014/main" id="{44CDD4F9-7351-BE27-5A20-BACC71747455}"/>
              </a:ext>
            </a:extLst>
          </p:cNvPr>
          <p:cNvGraphicFramePr>
            <a:graphicFrameLocks noGrp="1"/>
          </p:cNvGraphicFramePr>
          <p:nvPr>
            <p:extLst>
              <p:ext uri="{D42A27DB-BD31-4B8C-83A1-F6EECF244321}">
                <p14:modId xmlns:p14="http://schemas.microsoft.com/office/powerpoint/2010/main" val="1875897087"/>
              </p:ext>
            </p:extLst>
          </p:nvPr>
        </p:nvGraphicFramePr>
        <p:xfrm>
          <a:off x="336178" y="1577976"/>
          <a:ext cx="11519644" cy="5228049"/>
        </p:xfrm>
        <a:graphic>
          <a:graphicData uri="http://schemas.openxmlformats.org/drawingml/2006/table">
            <a:tbl>
              <a:tblPr firstRow="1">
                <a:tableStyleId>{775DCB02-9BB8-47FD-8907-85C794F793BA}</a:tableStyleId>
              </a:tblPr>
              <a:tblGrid>
                <a:gridCol w="812878">
                  <a:extLst>
                    <a:ext uri="{9D8B030D-6E8A-4147-A177-3AD203B41FA5}">
                      <a16:colId xmlns:a16="http://schemas.microsoft.com/office/drawing/2014/main" val="2808121848"/>
                    </a:ext>
                  </a:extLst>
                </a:gridCol>
                <a:gridCol w="812878">
                  <a:extLst>
                    <a:ext uri="{9D8B030D-6E8A-4147-A177-3AD203B41FA5}">
                      <a16:colId xmlns:a16="http://schemas.microsoft.com/office/drawing/2014/main" val="3567116555"/>
                    </a:ext>
                  </a:extLst>
                </a:gridCol>
                <a:gridCol w="812878">
                  <a:extLst>
                    <a:ext uri="{9D8B030D-6E8A-4147-A177-3AD203B41FA5}">
                      <a16:colId xmlns:a16="http://schemas.microsoft.com/office/drawing/2014/main" val="2516867305"/>
                    </a:ext>
                  </a:extLst>
                </a:gridCol>
                <a:gridCol w="812878">
                  <a:extLst>
                    <a:ext uri="{9D8B030D-6E8A-4147-A177-3AD203B41FA5}">
                      <a16:colId xmlns:a16="http://schemas.microsoft.com/office/drawing/2014/main" val="2208264930"/>
                    </a:ext>
                  </a:extLst>
                </a:gridCol>
                <a:gridCol w="812878">
                  <a:extLst>
                    <a:ext uri="{9D8B030D-6E8A-4147-A177-3AD203B41FA5}">
                      <a16:colId xmlns:a16="http://schemas.microsoft.com/office/drawing/2014/main" val="1062969721"/>
                    </a:ext>
                  </a:extLst>
                </a:gridCol>
                <a:gridCol w="812878">
                  <a:extLst>
                    <a:ext uri="{9D8B030D-6E8A-4147-A177-3AD203B41FA5}">
                      <a16:colId xmlns:a16="http://schemas.microsoft.com/office/drawing/2014/main" val="1099716494"/>
                    </a:ext>
                  </a:extLst>
                </a:gridCol>
                <a:gridCol w="812878">
                  <a:extLst>
                    <a:ext uri="{9D8B030D-6E8A-4147-A177-3AD203B41FA5}">
                      <a16:colId xmlns:a16="http://schemas.microsoft.com/office/drawing/2014/main" val="1599528313"/>
                    </a:ext>
                  </a:extLst>
                </a:gridCol>
                <a:gridCol w="812878">
                  <a:extLst>
                    <a:ext uri="{9D8B030D-6E8A-4147-A177-3AD203B41FA5}">
                      <a16:colId xmlns:a16="http://schemas.microsoft.com/office/drawing/2014/main" val="2614828585"/>
                    </a:ext>
                  </a:extLst>
                </a:gridCol>
                <a:gridCol w="812878">
                  <a:extLst>
                    <a:ext uri="{9D8B030D-6E8A-4147-A177-3AD203B41FA5}">
                      <a16:colId xmlns:a16="http://schemas.microsoft.com/office/drawing/2014/main" val="3427380715"/>
                    </a:ext>
                  </a:extLst>
                </a:gridCol>
                <a:gridCol w="812878">
                  <a:extLst>
                    <a:ext uri="{9D8B030D-6E8A-4147-A177-3AD203B41FA5}">
                      <a16:colId xmlns:a16="http://schemas.microsoft.com/office/drawing/2014/main" val="2942291110"/>
                    </a:ext>
                  </a:extLst>
                </a:gridCol>
                <a:gridCol w="812878">
                  <a:extLst>
                    <a:ext uri="{9D8B030D-6E8A-4147-A177-3AD203B41FA5}">
                      <a16:colId xmlns:a16="http://schemas.microsoft.com/office/drawing/2014/main" val="3663178506"/>
                    </a:ext>
                  </a:extLst>
                </a:gridCol>
                <a:gridCol w="812878">
                  <a:extLst>
                    <a:ext uri="{9D8B030D-6E8A-4147-A177-3AD203B41FA5}">
                      <a16:colId xmlns:a16="http://schemas.microsoft.com/office/drawing/2014/main" val="2482765860"/>
                    </a:ext>
                  </a:extLst>
                </a:gridCol>
                <a:gridCol w="812878">
                  <a:extLst>
                    <a:ext uri="{9D8B030D-6E8A-4147-A177-3AD203B41FA5}">
                      <a16:colId xmlns:a16="http://schemas.microsoft.com/office/drawing/2014/main" val="1504930077"/>
                    </a:ext>
                  </a:extLst>
                </a:gridCol>
                <a:gridCol w="952230">
                  <a:extLst>
                    <a:ext uri="{9D8B030D-6E8A-4147-A177-3AD203B41FA5}">
                      <a16:colId xmlns:a16="http://schemas.microsoft.com/office/drawing/2014/main" val="521368103"/>
                    </a:ext>
                  </a:extLst>
                </a:gridCol>
              </a:tblGrid>
              <a:tr h="494278">
                <a:tc>
                  <a:txBody>
                    <a:bodyPr/>
                    <a:lstStyle/>
                    <a:p>
                      <a:pPr algn="r" fontAlgn="ctr"/>
                      <a:endParaRPr lang="en-GB" sz="1100" dirty="0">
                        <a:effectLst/>
                      </a:endParaRP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100" strike="sngStrike" dirty="0">
                          <a:effectLst/>
                        </a:rPr>
                        <a:t>Event Name</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GB" sz="1100" dirty="0">
                          <a:effectLst/>
                        </a:rPr>
                        <a:t>Event Date</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100" dirty="0">
                          <a:effectLst/>
                        </a:rPr>
                        <a:t>Result</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100" dirty="0">
                          <a:effectLst/>
                        </a:rPr>
                        <a:t>Fighter1</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100" dirty="0">
                          <a:effectLst/>
                        </a:rPr>
                        <a:t>Fighter2</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2000" b="1" dirty="0">
                          <a:effectLst/>
                        </a:rPr>
                        <a:t>KD</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2000" b="1" dirty="0">
                          <a:effectLst/>
                        </a:rPr>
                        <a:t>Strikes</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2000" b="1" dirty="0">
                          <a:effectLst/>
                        </a:rPr>
                        <a:t>TD</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2000" b="1" dirty="0">
                          <a:effectLst/>
                        </a:rPr>
                        <a:t>Sub</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100" dirty="0">
                          <a:effectLst/>
                        </a:rPr>
                        <a:t>Weight Class</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600" u="sng" dirty="0">
                          <a:effectLst/>
                        </a:rPr>
                        <a:t>Method</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2000" dirty="0">
                          <a:effectLst/>
                        </a:rPr>
                        <a:t>Round</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2000" dirty="0">
                          <a:effectLst/>
                        </a:rPr>
                        <a:t>Time</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1788409"/>
                  </a:ext>
                </a:extLst>
              </a:tr>
              <a:tr h="946669">
                <a:tc>
                  <a:txBody>
                    <a:bodyPr/>
                    <a:lstStyle/>
                    <a:p>
                      <a:pPr algn="r" fontAlgn="ctr"/>
                      <a:r>
                        <a:rPr lang="en-GB" sz="1100" b="0">
                          <a:effectLst/>
                        </a:rPr>
                        <a:t>11</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strike="sngStrike">
                          <a:effectLst/>
                        </a:rPr>
                        <a:t>UFC 286: Edwards vs. Usman 3</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GB" sz="1100">
                          <a:effectLst/>
                        </a:rPr>
                        <a:t>2023-03-18</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Justin Gaethje</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Justin Gaethje</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Rafael Fiziev</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dirty="0">
                          <a:effectLst/>
                        </a:rPr>
                        <a:t>0-0</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103-97</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dirty="0">
                          <a:effectLst/>
                        </a:rPr>
                        <a:t>1-0</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0-0</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Lightweight</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dirty="0">
                          <a:effectLst/>
                          <a:highlight>
                            <a:srgbClr val="FFFF00"/>
                          </a:highlight>
                        </a:rPr>
                        <a:t>M-DEC</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3</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dirty="0">
                          <a:effectLst/>
                        </a:rPr>
                        <a:t>5.000000</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9028946"/>
                  </a:ext>
                </a:extLst>
              </a:tr>
              <a:tr h="946669">
                <a:tc>
                  <a:txBody>
                    <a:bodyPr/>
                    <a:lstStyle/>
                    <a:p>
                      <a:pPr algn="r" fontAlgn="ctr"/>
                      <a:r>
                        <a:rPr lang="en-GB" sz="1100" b="0">
                          <a:effectLst/>
                        </a:rPr>
                        <a:t>16</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strike="sngStrike">
                          <a:effectLst/>
                        </a:rPr>
                        <a:t>UFC 286: Edwards vs. Usman 3</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GB" sz="1100">
                          <a:effectLst/>
                        </a:rPr>
                        <a:t>2023-03-18</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Chris Duncan</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Chris Duncan</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Omar Morales</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dirty="0">
                          <a:effectLst/>
                        </a:rPr>
                        <a:t>0-0</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53-47</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5-0</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0-0</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Lightweight</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dirty="0">
                          <a:effectLst/>
                          <a:highlight>
                            <a:srgbClr val="FFFF00"/>
                          </a:highlight>
                        </a:rPr>
                        <a:t>S-DEC</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dirty="0">
                          <a:effectLst/>
                        </a:rPr>
                        <a:t>3</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dirty="0">
                          <a:effectLst/>
                        </a:rPr>
                        <a:t>5.000000</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8236232"/>
                  </a:ext>
                </a:extLst>
              </a:tr>
              <a:tr h="946669">
                <a:tc>
                  <a:txBody>
                    <a:bodyPr/>
                    <a:lstStyle/>
                    <a:p>
                      <a:pPr algn="r" fontAlgn="ctr"/>
                      <a:r>
                        <a:rPr lang="en-GB" sz="1100" b="0">
                          <a:effectLst/>
                        </a:rPr>
                        <a:t>17</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strike="sngStrike">
                          <a:effectLst/>
                        </a:rPr>
                        <a:t>UFC 286: Edwards vs. Usman 3</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GB" sz="1100">
                          <a:effectLst/>
                        </a:rPr>
                        <a:t>2023-03-18</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Yanal Ashmouz</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Yanal Ashmouz</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Sam Patterson</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0-0</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15-2</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1-0</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dirty="0">
                          <a:effectLst/>
                        </a:rPr>
                        <a:t>0-0</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Lightweight</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highlight>
                            <a:srgbClr val="FFFF00"/>
                          </a:highlight>
                        </a:rPr>
                        <a:t>KO/TKO-Punches</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1</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1.250000</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9633049"/>
                  </a:ext>
                </a:extLst>
              </a:tr>
              <a:tr h="946669">
                <a:tc>
                  <a:txBody>
                    <a:bodyPr/>
                    <a:lstStyle/>
                    <a:p>
                      <a:pPr algn="r" fontAlgn="ctr"/>
                      <a:r>
                        <a:rPr lang="en-GB" sz="1100" b="0">
                          <a:effectLst/>
                        </a:rPr>
                        <a:t>23</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strike="sngStrike">
                          <a:effectLst/>
                        </a:rPr>
                        <a:t>UFC 286: Edwards vs. Usman 3</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GB" sz="1100">
                          <a:effectLst/>
                        </a:rPr>
                        <a:t>2023-03-18</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strike="sngStrike" dirty="0">
                          <a:effectLst/>
                        </a:rPr>
                        <a:t>Draw</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GB" sz="1100">
                          <a:effectLst/>
                        </a:rPr>
                        <a:t>Jai Herbert</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dirty="0" err="1">
                          <a:effectLst/>
                        </a:rPr>
                        <a:t>Ludovit</a:t>
                      </a:r>
                      <a:r>
                        <a:rPr lang="en-GB" sz="1100" dirty="0">
                          <a:effectLst/>
                        </a:rPr>
                        <a:t> Klein</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0-0</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43-47</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1-2</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0-0</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Lightweight</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highlight>
                            <a:srgbClr val="FFFF00"/>
                          </a:highlight>
                        </a:rPr>
                        <a:t>M-DEC</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3</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5.000000</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838676"/>
                  </a:ext>
                </a:extLst>
              </a:tr>
              <a:tr h="795871">
                <a:tc>
                  <a:txBody>
                    <a:bodyPr/>
                    <a:lstStyle/>
                    <a:p>
                      <a:pPr algn="r" fontAlgn="ctr"/>
                      <a:r>
                        <a:rPr lang="en-GB" sz="1100" b="0">
                          <a:effectLst/>
                        </a:rPr>
                        <a:t>41</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n-NO" sz="1100" strike="sngStrike" dirty="0">
                          <a:effectLst/>
                        </a:rPr>
                        <a:t>UFC 285: Jones vs. Gane</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r>
                        <a:rPr lang="en-GB" sz="1100" dirty="0">
                          <a:effectLst/>
                        </a:rPr>
                        <a:t>2023-03-04</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Mateusz Gamrot</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Mateusz Gamrot</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Jalin Turner</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0-1</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dirty="0">
                          <a:effectLst/>
                        </a:rPr>
                        <a:t>29-40</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4-0</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a:effectLst/>
                        </a:rPr>
                        <a:t>0-0</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dirty="0">
                          <a:effectLst/>
                        </a:rPr>
                        <a:t>Lightweight</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dirty="0">
                          <a:effectLst/>
                          <a:highlight>
                            <a:srgbClr val="FFFF00"/>
                          </a:highlight>
                        </a:rPr>
                        <a:t>S-DEC</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dirty="0">
                          <a:effectLst/>
                        </a:rPr>
                        <a:t>3</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dirty="0">
                          <a:effectLst/>
                        </a:rPr>
                        <a:t>5.000000</a:t>
                      </a:r>
                    </a:p>
                  </a:txBody>
                  <a:tcPr marL="35902" marR="35902" marT="17951" marB="179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3816024"/>
                  </a:ext>
                </a:extLst>
              </a:tr>
            </a:tbl>
          </a:graphicData>
        </a:graphic>
      </p:graphicFrame>
      <p:sp>
        <p:nvSpPr>
          <p:cNvPr id="3" name="TextBox 2">
            <a:extLst>
              <a:ext uri="{FF2B5EF4-FFF2-40B4-BE49-F238E27FC236}">
                <a16:creationId xmlns:a16="http://schemas.microsoft.com/office/drawing/2014/main" id="{A1B49278-BAAF-5B78-6B42-F0AF389A4395}"/>
              </a:ext>
            </a:extLst>
          </p:cNvPr>
          <p:cNvSpPr txBox="1"/>
          <p:nvPr/>
        </p:nvSpPr>
        <p:spPr>
          <a:xfrm>
            <a:off x="9238594" y="603087"/>
            <a:ext cx="1229710" cy="646331"/>
          </a:xfrm>
          <a:prstGeom prst="rect">
            <a:avLst/>
          </a:prstGeom>
          <a:noFill/>
        </p:spPr>
        <p:txBody>
          <a:bodyPr wrap="square" rtlCol="0">
            <a:spAutoFit/>
          </a:bodyPr>
          <a:lstStyle/>
          <a:p>
            <a:r>
              <a:rPr lang="en-NZ" dirty="0"/>
              <a:t>Target variable</a:t>
            </a:r>
            <a:endParaRPr lang="en-GB" dirty="0"/>
          </a:p>
        </p:txBody>
      </p:sp>
      <p:cxnSp>
        <p:nvCxnSpPr>
          <p:cNvPr id="5" name="Straight Arrow Connector 4">
            <a:extLst>
              <a:ext uri="{FF2B5EF4-FFF2-40B4-BE49-F238E27FC236}">
                <a16:creationId xmlns:a16="http://schemas.microsoft.com/office/drawing/2014/main" id="{D40C13B5-B7E6-7F0F-052C-48055FD89EA8}"/>
              </a:ext>
            </a:extLst>
          </p:cNvPr>
          <p:cNvCxnSpPr>
            <a:cxnSpLocks/>
            <a:stCxn id="3" idx="2"/>
          </p:cNvCxnSpPr>
          <p:nvPr/>
        </p:nvCxnSpPr>
        <p:spPr>
          <a:xfrm flipH="1">
            <a:off x="9743090" y="1249418"/>
            <a:ext cx="110359" cy="4412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40971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ABC Diatype Thin"/>
        <a:ea typeface=""/>
        <a:cs typeface=""/>
      </a:majorFont>
      <a:minorFont>
        <a:latin typeface="ABC Diatype Thi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1261</TotalTime>
  <Words>2797</Words>
  <Application>Microsoft Office PowerPoint</Application>
  <PresentationFormat>Widescreen</PresentationFormat>
  <Paragraphs>663</Paragraphs>
  <Slides>34</Slides>
  <Notes>24</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ABC Diatype Thin</vt:lpstr>
      <vt:lpstr>Arial</vt:lpstr>
      <vt:lpstr>Calibri</vt:lpstr>
      <vt:lpstr>Consolas</vt:lpstr>
      <vt:lpstr>Office Theme</vt:lpstr>
      <vt:lpstr>Predicting UFC Fight Outcomes with Machine Learning: A Case Study</vt:lpstr>
      <vt:lpstr>Purpose</vt:lpstr>
      <vt:lpstr>Background</vt:lpstr>
      <vt:lpstr>Data Overview and  Data Pre-processing</vt:lpstr>
      <vt:lpstr>Overview of Data</vt:lpstr>
      <vt:lpstr>Overview of Data – UFC Fighter Data</vt:lpstr>
      <vt:lpstr>Overview of Data – UFC Event Data</vt:lpstr>
      <vt:lpstr>Overview of Data – Data Cleaning</vt:lpstr>
      <vt:lpstr>Overview of Data – Data Cleaning</vt:lpstr>
      <vt:lpstr>Overview of Data – Summary Statistics  UFC Fighter Summary Statistics</vt:lpstr>
      <vt:lpstr>Overview of Data – Summary Statistics  UFC Fighter Summary Statistics</vt:lpstr>
      <vt:lpstr>Overview of Data – Summary Statistics  UFC Fighter Summary Statistics</vt:lpstr>
      <vt:lpstr>Overview of Data – Summary Statistics  UFC Fighter Summary Statistics</vt:lpstr>
      <vt:lpstr>Overview of Data – Summary Statistics  UFC Fighter Summary Statistics</vt:lpstr>
      <vt:lpstr>Overview of Data – Summary Statistics  UFC Summary Statistics</vt:lpstr>
      <vt:lpstr>Overview of Data – Summary Statistics  UFC Summary Statistics</vt:lpstr>
      <vt:lpstr>Overview of Data – Summary Statistics  UFC Summary Statistics</vt:lpstr>
      <vt:lpstr>Overview of Data – Summary Statistics  UFC Summary Statistics</vt:lpstr>
      <vt:lpstr>Overview of Data – Summary Statistics  UFC Summary Statistics</vt:lpstr>
      <vt:lpstr>Feature Selection</vt:lpstr>
      <vt:lpstr>Most relevant features for the Predictive Model</vt:lpstr>
      <vt:lpstr>Most relevant features for the Predictive Model</vt:lpstr>
      <vt:lpstr>Most relevant features for the Predictive Model</vt:lpstr>
      <vt:lpstr>Model Selection and Training</vt:lpstr>
      <vt:lpstr>Different Models Used</vt:lpstr>
      <vt:lpstr>Results and Analysis</vt:lpstr>
      <vt:lpstr>Model Comparison</vt:lpstr>
      <vt:lpstr>PowerPoint Presentation</vt:lpstr>
      <vt:lpstr>Model Limitations</vt:lpstr>
      <vt:lpstr>Conclusion</vt:lpstr>
      <vt:lpstr>Conclusion</vt:lpstr>
      <vt:lpstr>Tested on recent Fight</vt:lpstr>
      <vt:lpstr>Tested on recent Fight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outcome of a UFC fight</dc:title>
  <dc:creator>Aiesha Prakash</dc:creator>
  <cp:lastModifiedBy>Aiesha Prakash</cp:lastModifiedBy>
  <cp:revision>37</cp:revision>
  <dcterms:created xsi:type="dcterms:W3CDTF">2023-04-15T22:42:41Z</dcterms:created>
  <dcterms:modified xsi:type="dcterms:W3CDTF">2023-04-17T11:14:06Z</dcterms:modified>
</cp:coreProperties>
</file>