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68" r:id="rId7"/>
    <p:sldId id="273" r:id="rId8"/>
    <p:sldId id="274" r:id="rId9"/>
    <p:sldId id="275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3489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5T16:01:05.7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195 158 0,'-31'-31'94,"0"0"202,31 0-264,31 0 15,0 0-32,0 31 110,0 0-94,0 31-15,0 31 47,0-31-48,-31 0 1,31 0-1,-31 0 95,0 0-95,0 0 32,0 0 16,0 0-48,0 0 1,-31-31 0,31 31-1,-31-31-15,0 31 32,0 0-17,0 0 16,0-31-31,0 31 16,0-31 15,-31 31-15,62 0 0,-31-31-1,0 0 110,31-31-78,0 0-16,0 0 47,31 0-31,0 31 110,0 0-142,31 0 16,-31 31 32,-31 0-47,31 0 15,-31 0 0,31-31-15,0 31-16,-31-1 78,31 1-78,-31 0 47,62-31-32,-31 0 345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3489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5T16:01:12.3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447 31 0,'31'0'610,"0"0"-579,0 0-31,0 0 328,-31 31-172,0 0 391,0 0-547,0 0 32,0 0-17,0 0 204,0 0-219,-31 0 47,0-31-32,0 0 17,31 31-17,-31-31 63,31 31 766,31-31-828,0 31-1,0-31 1,0 0 125,-31 31-63,0 0-63,31 0 1,-31 0 62,0 0-78,0 0 16,-31 0 46,31 0 1,-31-31-32,0 31-31,0-31 16,0 0 93,0 0-62,0 0-31,0 0-16,31-31 406</inkml:trace>
  <inkml:trace contextRef="#ctx0" brushRef="#br0" timeOffset="1832">13 0 0,'0'31'156,"0"0"-156,0 0 15,0 0-15,0 0 16,0 0-16,0 0 16,0 0-16,0 0 15,0 0 1,0 0 0,0 0-16,0 0 15,0 0 1,0 0-16,0 0 15,0 0 1,0 0-16,0 31 16,0-31-1,0 0 1,0 0-16,0 0 16,0 0-16,0 0 15,0 31 16,0-31-15,31 30 0,-31-30-1,31 0 1,0 0 0,-31 0-1,31-31-15,-31 62 16,31-62-1,0 31 157,0-31-156,0 0 0,0 0-16,0 0 234,31-62-234,-31-31 16,31 31-16,-31 31 15,-31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3489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5T16:01:24.8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0,'0'31'109,"0"0"-109,0 0 16,0 31-16,0-31 15,0 31 1,0-31 0,0 31-16,0-31 31,0 31-15,0-31-1,0 0 16,0 0-15,0 0 0,0 0 46,0 0-31,0-62 188,31 0-219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3489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5T16:01:27.2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217 0 0,'31'62'157,"-31"-31"-142,31 0 1,-31 0 31,31-31-47,0 62 15,-31-31 17,31 0-17,0 31 17,0-1-1,-31-30 0,0 0-31,31-31 16,-31 62 15,31-31-15,-31 0-16,0 0 15,0 0 1,31 0-1,-31 0 1,0 31 0,0-31-1,0 0-15,31 0 16,-31 0 0,0 0-1,31 0-15,-31 0 16,0 0-1,0 31-15,0-31 32,0 31-32,31 0 15,-31-31-15,0 0 32,31 0-32,-31 0 31,0 0-16,0 0 1,0 31-16,0-31 16,0 0-16,0 31 15,0-32-15,0 32 16,0-31-16,0 0 16,0 31-1,0-31 1,0 0-1,0 0 1,0 0 0,0 0-16,0 0 15,0 0-15,0 0 16,0 0-16,0 0 16,0 31-1,0-31-15,0 0 16,0 0-16,0 0 15,-31 31-15,0-31 16,31 0-16,0 0 16,0 31-16,-31 0 15,31-31-15,0 0 16,-31 62-16,31-31 16,-31 0-1,0-32 1,31 1-1,0 0-15,-31 0 94,31 0-78,-31 0-1,0-31 1,31 31-16,-31-31 16,31 31-16,-31-31 15,-31 31 1,31-31 15,0 31-15,0-31-1,0 0-15,0 0 16,0 31 0,0-31 187,0 0-188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3489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5T16:02:39.7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18 248 0,'0'-31'125,"31"31"-109,0 0-16,31 0 31,-31 0-15,0 0-16,0 0 16,-31 31 249,0 0-234,-31 0-31,31 0 16,-31 0 0,31 0-1,-31-31 17,0 31-32,31 0 31,-31 0-16,31 0 1,-31 0 0,0-31-1,31 31 1,-30-31 78,91 0 140,-30 0-218,31 31-1,-31-31 110,0 0-109,0 0 0,0 0-1,0 0 110</inkml:trace>
  <inkml:trace contextRef="#ctx0" brushRef="#br0" timeOffset="1251">731 558 0,'0'31'78,"31"-31"-47,0 0-31,0 0 63,31 0-48,0 0-15,0 0 16,31 0-16,31 0 15,-63 0 1,1 0-16,-31 0 16,-31-31 202,-62 0-202,31 31-16</inkml:trace>
  <inkml:trace contextRef="#ctx0" brushRef="#br0" timeOffset="2126">669 341 0,'186'31'109,"-124"-31"-109,0 0 16,-31 0-1,0 0 63,31 0-78,31 0 16,-31 0-16,-1 0 16,-30 0-16,0 0 15</inkml:trace>
  <inkml:trace contextRef="#ctx0" brushRef="#br0" timeOffset="3448">1691 0 0,'0'62'62,"0"-31"-46,0 0-16,0 31 16,0 0-16,0-31 31,0 0-16,0 0 1,0 0 0,0 0 15,0 0-15,0 0-16,0 0 15,31 0 235,0-31-219,0 0-15,0 0-16,0 0 16,62 0-16,-62 0 15,31 0-15,-31 0 16,31 0-16,-31 0 31,62 0 0,-31 0-31,-31 0 0,31 0 16,0 0-16,-31 0 156,-62 0-140,0 0 0</inkml:trace>
  <inkml:trace contextRef="#ctx0" brushRef="#br0" timeOffset="4320">2032 279 0,'0'62'93,"0"-31"-77,0 31-16,0 0 16,0 0-16,0 0 15,0-31-15,0 31 16,0-31-16,0 62 31,-31-93 172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3489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5T16:02:46.3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4 127 0,'0'62'78,"0"-31"-62,0 0-1,31 0 1,0-31 46,31 0-46,-31 0 0,31-31-16,0 31 15,-31-31-15,0 0 16,-31 93 359,0 0-375,0 0 16,0 0-16,0 93 15,0-124 1,31 31-1,-31 0 1,0-31 0,31 0-16,-31 0 15,0 0 1,-31 0 125,0-31-141,0 0 15,0-31-15,0 0 16,0 31-16,-31 0 15,62-31-15,-31 31 16,0-31-16,0 31 16,31-31 31,0 0-32,0 0-15,0 0 16,0 0-1,0 0 1,31 0 15,-31 0-15,31 31 0,0-31-16,0 31 15,0 0 1,0-31 140,0 0-156</inkml:trace>
  <inkml:trace contextRef="#ctx0" brushRef="#br0" timeOffset="705">686 468 0,'31'0'47,"31"0"-31,-1 0-1,1 0-15,31 0 16,0 0-16,-31 0 15,-31 0-15,0 0 16,0 0 0,0 0 31,0 0-47,0 0 15,0 0 110</inkml:trace>
  <inkml:trace contextRef="#ctx0" brushRef="#br0" timeOffset="1424">1026 220 0,'0'31'31,"0"0"-15,0 31-16,0 0 16,0-31-16,0 31 15,31 0-15,-31-31 16,0 0 0,0 0-1</inkml:trace>
  <inkml:trace contextRef="#ctx0" brushRef="#br0" timeOffset="3348">1584 251 0,'0'-31'94,"31"31"-79,31 0 1,-31 0-16,62 0 15,-31 0 1,31 0-16,-31 0 16,-31 0-1,-31 31 188,0 0-203,-62-31 16,31 31 0,0 0-1,0 0 1,0 0-16,0 0 16,0 0-1,31 31 1,-31-62-1,0 31 1,62-31 281,31 0-297,0 0 16,31 0-16,0 0 15,-63 0-15</inkml:trace>
  <inkml:trace contextRef="#ctx0" brushRef="#br0" timeOffset="4193">2451 561 0,'31'0'47,"0"0"0,0 0-31,0 0-1,0 0 1,124 0 31,-124 0-31,-31-31 249,0 0-265</inkml:trace>
  <inkml:trace contextRef="#ctx0" brushRef="#br0" timeOffset="5131">2420 313 0,'31'0'78,"31"0"-78,0 0 16,-31 0-16,0 0 15,0 0-15,0 0 94,0 0-63,0 0-31,0 0 16,0 0-1</inkml:trace>
  <inkml:trace contextRef="#ctx0" brushRef="#br0" timeOffset="7070">3628 34 0,'0'-31'62,"-31"31"-31,0 0 1,0 0-32,0 0 15,0 0 17,0 0-1,0 0-16,31 31 1,-61 31 15,61-31-15,-31 0-16,31 0 16,-31 31-1,0-31-15,31 0 16,0 0-1,0 0-15,0 0 16,0 31-16,0-31 16,0 0-16,0 0 15,0 31-15,0-31 16,0 0-16,0 31 16,31-31 30,0-31 64,0 0-95,-1 0 1,1 0 0,0 0 15,0 0-31,-31-31 78,31 0-78,0 0 31,-31 0 1,0 0-1,0 0-16,0-31 1,-31 31 15,0 0-15,0 0 78,0 31-79,-30-31 1,30 31 0,0 0 93,31 31-78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481" y="1358265"/>
            <a:ext cx="7289037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77361" y="2487929"/>
            <a:ext cx="3436620" cy="0"/>
          </a:xfrm>
          <a:custGeom>
            <a:avLst/>
            <a:gdLst/>
            <a:ahLst/>
            <a:cxnLst/>
            <a:rect l="l" t="t" r="r" b="b"/>
            <a:pathLst>
              <a:path w="3436620">
                <a:moveTo>
                  <a:pt x="0" y="0"/>
                </a:moveTo>
                <a:lnTo>
                  <a:pt x="3436112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4152" y="262127"/>
            <a:ext cx="800100" cy="809625"/>
          </a:xfrm>
          <a:custGeom>
            <a:avLst/>
            <a:gdLst/>
            <a:ahLst/>
            <a:cxnLst/>
            <a:rect l="l" t="t" r="r" b="b"/>
            <a:pathLst>
              <a:path w="800100" h="809625">
                <a:moveTo>
                  <a:pt x="800100" y="0"/>
                </a:moveTo>
                <a:lnTo>
                  <a:pt x="0" y="0"/>
                </a:lnTo>
                <a:lnTo>
                  <a:pt x="0" y="33528"/>
                </a:lnTo>
                <a:lnTo>
                  <a:pt x="765048" y="33528"/>
                </a:lnTo>
                <a:lnTo>
                  <a:pt x="765048" y="809244"/>
                </a:lnTo>
                <a:lnTo>
                  <a:pt x="800100" y="809244"/>
                </a:lnTo>
                <a:lnTo>
                  <a:pt x="800100" y="33528"/>
                </a:lnTo>
                <a:lnTo>
                  <a:pt x="800100" y="9144"/>
                </a:lnTo>
                <a:lnTo>
                  <a:pt x="8001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4696" y="4117847"/>
            <a:ext cx="800100" cy="807720"/>
          </a:xfrm>
          <a:custGeom>
            <a:avLst/>
            <a:gdLst/>
            <a:ahLst/>
            <a:cxnLst/>
            <a:rect l="l" t="t" r="r" b="b"/>
            <a:pathLst>
              <a:path w="800100" h="807720">
                <a:moveTo>
                  <a:pt x="800100" y="774192"/>
                </a:moveTo>
                <a:lnTo>
                  <a:pt x="35052" y="774192"/>
                </a:lnTo>
                <a:lnTo>
                  <a:pt x="35052" y="0"/>
                </a:lnTo>
                <a:lnTo>
                  <a:pt x="0" y="0"/>
                </a:lnTo>
                <a:lnTo>
                  <a:pt x="0" y="774192"/>
                </a:lnTo>
                <a:lnTo>
                  <a:pt x="0" y="800100"/>
                </a:lnTo>
                <a:lnTo>
                  <a:pt x="0" y="807720"/>
                </a:lnTo>
                <a:lnTo>
                  <a:pt x="800100" y="807720"/>
                </a:lnTo>
                <a:lnTo>
                  <a:pt x="800100" y="77419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8431" y="2072639"/>
            <a:ext cx="1776983" cy="266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84235" y="167639"/>
            <a:ext cx="701040" cy="1048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494" y="805433"/>
            <a:ext cx="6083935" cy="2540"/>
          </a:xfrm>
          <a:custGeom>
            <a:avLst/>
            <a:gdLst/>
            <a:ahLst/>
            <a:cxnLst/>
            <a:rect l="l" t="t" r="r" b="b"/>
            <a:pathLst>
              <a:path w="6083935" h="2540">
                <a:moveTo>
                  <a:pt x="0" y="2412"/>
                </a:moveTo>
                <a:lnTo>
                  <a:pt x="6083808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0989" y="1725929"/>
            <a:ext cx="34620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27" y="1612773"/>
            <a:ext cx="737679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73963"/>
            <a:ext cx="3689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Find the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for the</a:t>
            </a:r>
            <a:r>
              <a:rPr sz="20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matrix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9536" y="1278763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3519" y="1278763"/>
            <a:ext cx="436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0158" y="1213234"/>
            <a:ext cx="16446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6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464" y="862907"/>
            <a:ext cx="833755" cy="538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025"/>
              </a:lnSpc>
              <a:spcBef>
                <a:spcPts val="90"/>
              </a:spcBef>
              <a:tabLst>
                <a:tab pos="534670" algn="l"/>
              </a:tabLst>
            </a:pPr>
            <a:r>
              <a:rPr sz="2775" spc="187" baseline="-4504" dirty="0">
                <a:latin typeface="Symbol"/>
                <a:cs typeface="Symbol"/>
              </a:rPr>
              <a:t></a:t>
            </a:r>
            <a:r>
              <a:rPr sz="2775" spc="-330" baseline="-4504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Times New Roman"/>
                <a:cs typeface="Times New Roman"/>
              </a:rPr>
              <a:t>1	0</a:t>
            </a:r>
            <a:r>
              <a:rPr sz="1850" spc="-345" dirty="0">
                <a:latin typeface="Times New Roman"/>
                <a:cs typeface="Times New Roman"/>
              </a:rPr>
              <a:t> </a:t>
            </a:r>
            <a:r>
              <a:rPr sz="2775" spc="187" baseline="-4504" dirty="0">
                <a:latin typeface="Symbol"/>
                <a:cs typeface="Symbol"/>
              </a:rPr>
              <a:t></a:t>
            </a:r>
            <a:endParaRPr sz="2775" baseline="-4504">
              <a:latin typeface="Symbol"/>
              <a:cs typeface="Symbol"/>
            </a:endParaRPr>
          </a:p>
          <a:p>
            <a:pPr marR="5080" algn="r">
              <a:lnSpc>
                <a:spcPts val="2025"/>
              </a:lnSpc>
            </a:pPr>
            <a:r>
              <a:rPr sz="1850" spc="12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8381" y="1213234"/>
            <a:ext cx="78930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50" i="1" spc="204" dirty="0">
                <a:latin typeface="Times New Roman"/>
                <a:cs typeface="Times New Roman"/>
              </a:rPr>
              <a:t>A</a:t>
            </a:r>
            <a:r>
              <a:rPr sz="1850" i="1" spc="-55" dirty="0">
                <a:latin typeface="Times New Roman"/>
                <a:cs typeface="Times New Roman"/>
              </a:rPr>
              <a:t> </a:t>
            </a:r>
            <a:r>
              <a:rPr sz="1850" spc="185" dirty="0">
                <a:latin typeface="Symbol"/>
                <a:cs typeface="Symbol"/>
              </a:rPr>
              <a:t>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2775" spc="187" baseline="28528" dirty="0">
                <a:latin typeface="Symbol"/>
                <a:cs typeface="Symbol"/>
              </a:rPr>
              <a:t></a:t>
            </a:r>
            <a:r>
              <a:rPr sz="2775" spc="-330" baseline="28528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7464" y="1319058"/>
            <a:ext cx="13208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2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8637" y="1319058"/>
            <a:ext cx="13208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2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9364" y="1478990"/>
            <a:ext cx="90995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82930" algn="l"/>
              </a:tabLst>
            </a:pPr>
            <a:r>
              <a:rPr sz="1850" spc="125" dirty="0">
                <a:latin typeface="Symbol"/>
                <a:cs typeface="Symbol"/>
              </a:rPr>
              <a:t>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2775" spc="247" baseline="-19519" dirty="0">
                <a:latin typeface="Times New Roman"/>
                <a:cs typeface="Times New Roman"/>
              </a:rPr>
              <a:t>1	1</a:t>
            </a:r>
            <a:r>
              <a:rPr sz="2775" spc="-397" baseline="-19519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7464" y="1625571"/>
            <a:ext cx="13208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25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8637" y="1625572"/>
            <a:ext cx="13208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2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8381" y="1150175"/>
            <a:ext cx="2089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590" dirty="0">
                <a:latin typeface="Times New Roman"/>
                <a:cs typeface="Times New Roman"/>
              </a:rPr>
              <a:t>u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3336" y="1308332"/>
            <a:ext cx="47815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520" dirty="0">
                <a:latin typeface="Times New Roman"/>
                <a:cs typeface="Times New Roman"/>
              </a:rPr>
              <a:t>x</a:t>
            </a:r>
            <a:r>
              <a:rPr sz="1700" i="1" spc="195" dirty="0">
                <a:latin typeface="Times New Roman"/>
                <a:cs typeface="Times New Roman"/>
              </a:rPr>
              <a:t> </a:t>
            </a:r>
            <a:r>
              <a:rPr sz="1700" spc="645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3846" y="1166989"/>
            <a:ext cx="63246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795"/>
              </a:lnSpc>
              <a:spcBef>
                <a:spcPts val="95"/>
              </a:spcBef>
              <a:tabLst>
                <a:tab pos="453390" algn="l"/>
              </a:tabLst>
            </a:pPr>
            <a:r>
              <a:rPr sz="1700" spc="450" dirty="0">
                <a:latin typeface="Symbol"/>
                <a:cs typeface="Symbol"/>
              </a:rPr>
              <a:t></a:t>
            </a:r>
            <a:r>
              <a:rPr sz="1700" spc="450" dirty="0">
                <a:latin typeface="Times New Roman"/>
                <a:cs typeface="Times New Roman"/>
              </a:rPr>
              <a:t>	</a:t>
            </a:r>
            <a:r>
              <a:rPr sz="1700" spc="450" dirty="0">
                <a:latin typeface="Symbol"/>
                <a:cs typeface="Symbol"/>
              </a:rPr>
              <a:t></a:t>
            </a:r>
            <a:endParaRPr sz="1700">
              <a:latin typeface="Symbol"/>
              <a:cs typeface="Symbol"/>
            </a:endParaRPr>
          </a:p>
          <a:p>
            <a:pPr marL="38100">
              <a:lnSpc>
                <a:spcPts val="1795"/>
              </a:lnSpc>
            </a:pPr>
            <a:r>
              <a:rPr sz="1700" spc="450" dirty="0">
                <a:latin typeface="Symbol"/>
                <a:cs typeface="Symbol"/>
              </a:rPr>
              <a:t>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2550" i="1" spc="780" baseline="-27777" dirty="0">
                <a:latin typeface="Times New Roman"/>
                <a:cs typeface="Times New Roman"/>
              </a:rPr>
              <a:t>v</a:t>
            </a:r>
            <a:r>
              <a:rPr sz="2550" i="1" spc="-37" baseline="-27777" dirty="0">
                <a:latin typeface="Times New Roman"/>
                <a:cs typeface="Times New Roman"/>
              </a:rPr>
              <a:t> </a:t>
            </a:r>
            <a:r>
              <a:rPr sz="1700" spc="450" dirty="0">
                <a:latin typeface="Symbol"/>
                <a:cs typeface="Symbol"/>
              </a:rPr>
              <a:t>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9246" y="1523694"/>
            <a:ext cx="58166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990" algn="l"/>
              </a:tabLst>
            </a:pPr>
            <a:r>
              <a:rPr sz="1700" spc="450" dirty="0">
                <a:latin typeface="Symbol"/>
                <a:cs typeface="Symbol"/>
              </a:rPr>
              <a:t></a:t>
            </a:r>
            <a:r>
              <a:rPr sz="1700" spc="450" dirty="0">
                <a:latin typeface="Times New Roman"/>
                <a:cs typeface="Times New Roman"/>
              </a:rPr>
              <a:t>	</a:t>
            </a:r>
            <a:r>
              <a:rPr sz="1700" spc="450" dirty="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316" y="1664743"/>
            <a:ext cx="7042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690" dirty="0">
                <a:latin typeface="Symbol"/>
                <a:cs typeface="Symbol"/>
              </a:rPr>
              <a:t>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2625" spc="1350" baseline="4761" dirty="0">
                <a:latin typeface="Times New Roman"/>
                <a:cs typeface="Times New Roman"/>
              </a:rPr>
              <a:t>1</a:t>
            </a:r>
            <a:r>
              <a:rPr sz="2625" spc="-112" baseline="4761" dirty="0">
                <a:latin typeface="Times New Roman"/>
                <a:cs typeface="Times New Roman"/>
              </a:rPr>
              <a:t> </a:t>
            </a:r>
            <a:r>
              <a:rPr sz="1750" spc="690" dirty="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117" y="1985196"/>
            <a:ext cx="156908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i="1" spc="900" dirty="0">
                <a:latin typeface="Times New Roman"/>
                <a:cs typeface="Times New Roman"/>
              </a:rPr>
              <a:t>b</a:t>
            </a:r>
            <a:r>
              <a:rPr sz="1750" i="1" spc="365" dirty="0">
                <a:latin typeface="Times New Roman"/>
                <a:cs typeface="Times New Roman"/>
              </a:rPr>
              <a:t> </a:t>
            </a:r>
            <a:r>
              <a:rPr sz="1750" spc="990" dirty="0">
                <a:latin typeface="Symbol"/>
                <a:cs typeface="Symbol"/>
              </a:rPr>
              <a:t></a:t>
            </a:r>
            <a:r>
              <a:rPr sz="1750" spc="250" dirty="0">
                <a:latin typeface="Times New Roman"/>
                <a:cs typeface="Times New Roman"/>
              </a:rPr>
              <a:t> </a:t>
            </a:r>
            <a:r>
              <a:rPr sz="2625" spc="1035" baseline="28571" dirty="0">
                <a:latin typeface="Symbol"/>
                <a:cs typeface="Symbol"/>
              </a:rPr>
              <a:t></a:t>
            </a:r>
            <a:r>
              <a:rPr sz="2625" spc="44" baseline="28571" dirty="0">
                <a:latin typeface="Times New Roman"/>
                <a:cs typeface="Times New Roman"/>
              </a:rPr>
              <a:t> </a:t>
            </a:r>
            <a:r>
              <a:rPr sz="1750" spc="900" dirty="0">
                <a:latin typeface="Times New Roman"/>
                <a:cs typeface="Times New Roman"/>
              </a:rPr>
              <a:t>3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2625" spc="1035" baseline="28571" dirty="0">
                <a:latin typeface="Symbol"/>
                <a:cs typeface="Symbol"/>
              </a:rPr>
              <a:t></a:t>
            </a:r>
            <a:r>
              <a:rPr sz="1750" spc="690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8316" y="2087317"/>
            <a:ext cx="7042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1750" spc="690" dirty="0">
                <a:latin typeface="Symbol"/>
                <a:cs typeface="Symbol"/>
              </a:rPr>
              <a:t></a:t>
            </a:r>
            <a:r>
              <a:rPr sz="1750" spc="690" dirty="0">
                <a:latin typeface="Times New Roman"/>
                <a:cs typeface="Times New Roman"/>
              </a:rPr>
              <a:t>	</a:t>
            </a:r>
            <a:r>
              <a:rPr sz="1750" spc="690" dirty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2916" y="2241652"/>
            <a:ext cx="7550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spc="690" dirty="0">
                <a:latin typeface="Symbol"/>
                <a:cs typeface="Symbol"/>
              </a:rPr>
              <a:t>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2625" spc="1350" baseline="-20634" dirty="0">
                <a:latin typeface="Times New Roman"/>
                <a:cs typeface="Times New Roman"/>
              </a:rPr>
              <a:t>4</a:t>
            </a:r>
            <a:r>
              <a:rPr sz="2625" spc="-179" baseline="-20634" dirty="0">
                <a:latin typeface="Times New Roman"/>
                <a:cs typeface="Times New Roman"/>
              </a:rPr>
              <a:t> </a:t>
            </a:r>
            <a:r>
              <a:rPr sz="1750" spc="690" dirty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316" y="2383105"/>
            <a:ext cx="7042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1750" spc="690" dirty="0">
                <a:latin typeface="Symbol"/>
                <a:cs typeface="Symbol"/>
              </a:rPr>
              <a:t></a:t>
            </a:r>
            <a:r>
              <a:rPr sz="1750" spc="690" dirty="0">
                <a:latin typeface="Times New Roman"/>
                <a:cs typeface="Times New Roman"/>
              </a:rPr>
              <a:t>	</a:t>
            </a:r>
            <a:r>
              <a:rPr sz="1750" spc="690" dirty="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027" y="2826512"/>
            <a:ext cx="161734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Code: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A=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0;0,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;</a:t>
            </a:r>
            <a:r>
              <a:rPr sz="2000" spc="-1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,1]  b=[1;3;4]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x 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lsqr(A,b)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609" y="867867"/>
            <a:ext cx="7402195" cy="3982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tabLst>
                <a:tab pos="1056005" algn="l"/>
              </a:tabLst>
            </a:pPr>
            <a:r>
              <a:rPr sz="2000" dirty="0">
                <a:latin typeface="Carlito"/>
                <a:cs typeface="Carlito"/>
              </a:rPr>
              <a:t>1	0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tabLst>
                <a:tab pos="1056005" algn="l"/>
              </a:tabLst>
            </a:pPr>
            <a:r>
              <a:rPr sz="2000" dirty="0">
                <a:latin typeface="Carlito"/>
                <a:cs typeface="Carlito"/>
              </a:rPr>
              <a:t>0	1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tabLst>
                <a:tab pos="1056005" algn="l"/>
              </a:tabLst>
            </a:pPr>
            <a:r>
              <a:rPr sz="2000" dirty="0">
                <a:latin typeface="Carlito"/>
                <a:cs typeface="Carlito"/>
              </a:rPr>
              <a:t>1	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b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4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lsqr </a:t>
            </a:r>
            <a:r>
              <a:rPr sz="2000" spc="-15" dirty="0">
                <a:latin typeface="Carlito"/>
                <a:cs typeface="Carlito"/>
              </a:rPr>
              <a:t>converged at </a:t>
            </a:r>
            <a:r>
              <a:rPr sz="2000" spc="-10" dirty="0">
                <a:latin typeface="Carlito"/>
                <a:cs typeface="Carlito"/>
              </a:rPr>
              <a:t>iteration </a:t>
            </a:r>
            <a:r>
              <a:rPr sz="2000" dirty="0">
                <a:latin typeface="Carlito"/>
                <a:cs typeface="Carlito"/>
              </a:rPr>
              <a:t>2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solution with </a:t>
            </a:r>
            <a:r>
              <a:rPr sz="2000" spc="-1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residual </a:t>
            </a:r>
            <a:r>
              <a:rPr sz="2000" dirty="0">
                <a:latin typeface="Carlito"/>
                <a:cs typeface="Carlito"/>
              </a:rPr>
              <a:t>6.7e-17.  x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1.0000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3.0000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73963"/>
            <a:ext cx="3689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Find the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for the</a:t>
            </a:r>
            <a:r>
              <a:rPr sz="20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matrix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4136" y="1278763"/>
            <a:ext cx="18408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;</a:t>
            </a:r>
            <a:r>
              <a:rPr sz="20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50" i="1" spc="794" baseline="3267" dirty="0">
                <a:latin typeface="Times New Roman"/>
                <a:cs typeface="Times New Roman"/>
              </a:rPr>
              <a:t>x</a:t>
            </a:r>
            <a:r>
              <a:rPr sz="2550" i="1" spc="352" baseline="3267" dirty="0">
                <a:latin typeface="Times New Roman"/>
                <a:cs typeface="Times New Roman"/>
              </a:rPr>
              <a:t> </a:t>
            </a:r>
            <a:r>
              <a:rPr sz="2550" spc="982" baseline="3267" dirty="0">
                <a:latin typeface="Symbol"/>
                <a:cs typeface="Symbol"/>
              </a:rPr>
              <a:t></a:t>
            </a:r>
            <a:r>
              <a:rPr sz="2550" spc="172" baseline="3267" dirty="0">
                <a:latin typeface="Times New Roman"/>
                <a:cs typeface="Times New Roman"/>
              </a:rPr>
              <a:t> </a:t>
            </a:r>
            <a:r>
              <a:rPr sz="2550" spc="690" baseline="39215" dirty="0">
                <a:latin typeface="Symbol"/>
                <a:cs typeface="Symbol"/>
              </a:rPr>
              <a:t></a:t>
            </a:r>
            <a:r>
              <a:rPr sz="2550" spc="-209" baseline="39215" dirty="0">
                <a:latin typeface="Times New Roman"/>
                <a:cs typeface="Times New Roman"/>
              </a:rPr>
              <a:t> </a:t>
            </a:r>
            <a:r>
              <a:rPr sz="2550" i="1" spc="900" baseline="42483" dirty="0">
                <a:latin typeface="Times New Roman"/>
                <a:cs typeface="Times New Roman"/>
              </a:rPr>
              <a:t>u</a:t>
            </a:r>
            <a:r>
              <a:rPr sz="2550" i="1" spc="-60" baseline="42483" dirty="0">
                <a:latin typeface="Times New Roman"/>
                <a:cs typeface="Times New Roman"/>
              </a:rPr>
              <a:t> </a:t>
            </a:r>
            <a:r>
              <a:rPr sz="2550" spc="690" baseline="39215" dirty="0">
                <a:latin typeface="Symbol"/>
                <a:cs typeface="Symbol"/>
              </a:rPr>
              <a:t></a:t>
            </a:r>
            <a:r>
              <a:rPr sz="2550" spc="794" baseline="392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6700" y="861469"/>
            <a:ext cx="7016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9275" algn="l"/>
              </a:tabLst>
            </a:pPr>
            <a:r>
              <a:rPr sz="2775" spc="187" baseline="-4504" dirty="0">
                <a:latin typeface="Symbol"/>
                <a:cs typeface="Symbol"/>
              </a:rPr>
              <a:t></a:t>
            </a:r>
            <a:r>
              <a:rPr sz="2775" spc="-330" baseline="-4504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6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7701" y="1212267"/>
            <a:ext cx="78930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50" i="1" spc="204" dirty="0">
                <a:latin typeface="Times New Roman"/>
                <a:cs typeface="Times New Roman"/>
              </a:rPr>
              <a:t>A</a:t>
            </a:r>
            <a:r>
              <a:rPr sz="1850" i="1" spc="-55" dirty="0">
                <a:latin typeface="Times New Roman"/>
                <a:cs typeface="Times New Roman"/>
              </a:rPr>
              <a:t> </a:t>
            </a:r>
            <a:r>
              <a:rPr sz="1850" spc="185" dirty="0">
                <a:latin typeface="Symbol"/>
                <a:cs typeface="Symbol"/>
              </a:rPr>
              <a:t>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2775" spc="187" baseline="28528" dirty="0">
                <a:latin typeface="Symbol"/>
                <a:cs typeface="Symbol"/>
              </a:rPr>
              <a:t></a:t>
            </a:r>
            <a:r>
              <a:rPr sz="2775" spc="-330" baseline="28528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6700" y="1318233"/>
            <a:ext cx="13208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2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9827" y="1364180"/>
            <a:ext cx="6311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spc="459" dirty="0">
                <a:latin typeface="Symbol"/>
                <a:cs typeface="Symbol"/>
              </a:rPr>
              <a:t>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2550" i="1" spc="794" baseline="-27777" dirty="0">
                <a:latin typeface="Times New Roman"/>
                <a:cs typeface="Times New Roman"/>
              </a:rPr>
              <a:t>v</a:t>
            </a:r>
            <a:r>
              <a:rPr sz="2550" i="1" spc="-52" baseline="-27777" dirty="0">
                <a:latin typeface="Times New Roman"/>
                <a:cs typeface="Times New Roman"/>
              </a:rPr>
              <a:t> </a:t>
            </a:r>
            <a:r>
              <a:rPr sz="1700" spc="459" dirty="0">
                <a:latin typeface="Symbol"/>
                <a:cs typeface="Symbol"/>
              </a:rPr>
              <a:t>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227" y="1523274"/>
            <a:ext cx="5803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1700" spc="459" dirty="0">
                <a:latin typeface="Symbol"/>
                <a:cs typeface="Symbol"/>
              </a:rPr>
              <a:t></a:t>
            </a:r>
            <a:r>
              <a:rPr sz="1700" spc="459" dirty="0">
                <a:latin typeface="Times New Roman"/>
                <a:cs typeface="Times New Roman"/>
              </a:rPr>
              <a:t>	</a:t>
            </a:r>
            <a:r>
              <a:rPr sz="1700" spc="459" dirty="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316" y="1664743"/>
            <a:ext cx="7042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690" dirty="0">
                <a:latin typeface="Symbol"/>
                <a:cs typeface="Symbol"/>
              </a:rPr>
              <a:t>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2625" spc="1350" baseline="4761" dirty="0">
                <a:latin typeface="Times New Roman"/>
                <a:cs typeface="Times New Roman"/>
              </a:rPr>
              <a:t>1</a:t>
            </a:r>
            <a:r>
              <a:rPr sz="2625" spc="-112" baseline="4761" dirty="0">
                <a:latin typeface="Times New Roman"/>
                <a:cs typeface="Times New Roman"/>
              </a:rPr>
              <a:t> </a:t>
            </a:r>
            <a:r>
              <a:rPr sz="1750" spc="690" dirty="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117" y="1985196"/>
            <a:ext cx="156908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i="1" spc="900" dirty="0">
                <a:latin typeface="Times New Roman"/>
                <a:cs typeface="Times New Roman"/>
              </a:rPr>
              <a:t>b</a:t>
            </a:r>
            <a:r>
              <a:rPr sz="1750" i="1" spc="365" dirty="0">
                <a:latin typeface="Times New Roman"/>
                <a:cs typeface="Times New Roman"/>
              </a:rPr>
              <a:t> </a:t>
            </a:r>
            <a:r>
              <a:rPr sz="1750" spc="990" dirty="0">
                <a:latin typeface="Symbol"/>
                <a:cs typeface="Symbol"/>
              </a:rPr>
              <a:t></a:t>
            </a:r>
            <a:r>
              <a:rPr sz="1750" spc="250" dirty="0">
                <a:latin typeface="Times New Roman"/>
                <a:cs typeface="Times New Roman"/>
              </a:rPr>
              <a:t> </a:t>
            </a:r>
            <a:r>
              <a:rPr sz="2625" spc="1035" baseline="28571" dirty="0">
                <a:latin typeface="Symbol"/>
                <a:cs typeface="Symbol"/>
              </a:rPr>
              <a:t></a:t>
            </a:r>
            <a:r>
              <a:rPr sz="2625" spc="7" baseline="28571" dirty="0">
                <a:latin typeface="Times New Roman"/>
                <a:cs typeface="Times New Roman"/>
              </a:rPr>
              <a:t> </a:t>
            </a:r>
            <a:r>
              <a:rPr sz="1750" spc="900" dirty="0">
                <a:latin typeface="Times New Roman"/>
                <a:cs typeface="Times New Roman"/>
              </a:rPr>
              <a:t>0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2625" spc="1035" baseline="28571" dirty="0">
                <a:latin typeface="Symbol"/>
                <a:cs typeface="Symbol"/>
              </a:rPr>
              <a:t></a:t>
            </a:r>
            <a:r>
              <a:rPr sz="1750" spc="690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316" y="2087317"/>
            <a:ext cx="7042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1750" spc="690" dirty="0">
                <a:latin typeface="Symbol"/>
                <a:cs typeface="Symbol"/>
              </a:rPr>
              <a:t></a:t>
            </a:r>
            <a:r>
              <a:rPr sz="1750" spc="690" dirty="0">
                <a:latin typeface="Times New Roman"/>
                <a:cs typeface="Times New Roman"/>
              </a:rPr>
              <a:t>	</a:t>
            </a:r>
            <a:r>
              <a:rPr sz="1750" spc="690" dirty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916" y="2241652"/>
            <a:ext cx="7550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spc="690" dirty="0">
                <a:latin typeface="Symbol"/>
                <a:cs typeface="Symbol"/>
              </a:rPr>
              <a:t>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2625" spc="1350" baseline="-20634" dirty="0">
                <a:latin typeface="Times New Roman"/>
                <a:cs typeface="Times New Roman"/>
              </a:rPr>
              <a:t>4</a:t>
            </a:r>
            <a:r>
              <a:rPr sz="2625" spc="-179" baseline="-20634" dirty="0">
                <a:latin typeface="Times New Roman"/>
                <a:cs typeface="Times New Roman"/>
              </a:rPr>
              <a:t> </a:t>
            </a:r>
            <a:r>
              <a:rPr sz="1750" spc="690" dirty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316" y="2383105"/>
            <a:ext cx="70421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7525" algn="l"/>
              </a:tabLst>
            </a:pPr>
            <a:r>
              <a:rPr sz="1750" spc="690" dirty="0">
                <a:latin typeface="Symbol"/>
                <a:cs typeface="Symbol"/>
              </a:rPr>
              <a:t></a:t>
            </a:r>
            <a:r>
              <a:rPr sz="1750" spc="690" dirty="0">
                <a:latin typeface="Times New Roman"/>
                <a:cs typeface="Times New Roman"/>
              </a:rPr>
              <a:t>	</a:t>
            </a:r>
            <a:r>
              <a:rPr sz="1750" spc="690" dirty="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27" y="2826512"/>
            <a:ext cx="161734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Code: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A=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0;0,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;</a:t>
            </a:r>
            <a:r>
              <a:rPr sz="2000" spc="-1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,1]  b=[1;0;4]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x 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lsqr(A,b)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FB34A2-2885-48C4-A68E-81B1E0135C12}"/>
                  </a:ext>
                </a:extLst>
              </p14:cNvPr>
              <p14:cNvContentPartPr/>
              <p14:nvPr/>
            </p14:nvContentPartPr>
            <p14:xfrm>
              <a:off x="4970063" y="1225554"/>
              <a:ext cx="148680" cy="25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FB34A2-2885-48C4-A68E-81B1E0135C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1063" y="1216554"/>
                <a:ext cx="1663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F834A9-8384-4E9C-8D94-8833102597FB}"/>
                  </a:ext>
                </a:extLst>
              </p14:cNvPr>
              <p14:cNvContentPartPr/>
              <p14:nvPr/>
            </p14:nvContentPartPr>
            <p14:xfrm>
              <a:off x="4489103" y="1583394"/>
              <a:ext cx="217440" cy="426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F834A9-8384-4E9C-8D94-8833102597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103" y="1574394"/>
                <a:ext cx="2350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7825926-BB27-409E-88C5-A798734C9E08}"/>
                  </a:ext>
                </a:extLst>
              </p14:cNvPr>
              <p14:cNvContentPartPr/>
              <p14:nvPr/>
            </p14:nvContentPartPr>
            <p14:xfrm>
              <a:off x="5062583" y="1583394"/>
              <a:ext cx="11520" cy="223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825926-BB27-409E-88C5-A798734C9E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3583" y="1574394"/>
                <a:ext cx="29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EFC78F-3F28-4C68-A332-5BAAD8D57B69}"/>
                  </a:ext>
                </a:extLst>
              </p14:cNvPr>
              <p14:cNvContentPartPr/>
              <p14:nvPr/>
            </p14:nvContentPartPr>
            <p14:xfrm>
              <a:off x="5040263" y="869874"/>
              <a:ext cx="248040" cy="1159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EFC78F-3F28-4C68-A332-5BAAD8D57B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1263" y="860874"/>
                <a:ext cx="265680" cy="117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609" y="942847"/>
            <a:ext cx="9766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OUT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PU</a:t>
            </a:r>
            <a:r>
              <a:rPr sz="2000" b="1" spc="-95" dirty="0">
                <a:solidFill>
                  <a:srgbClr val="C00000"/>
                </a:solidFill>
                <a:latin typeface="Carlito"/>
                <a:cs typeface="Carlito"/>
              </a:rPr>
              <a:t>T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1359" y="1628775"/>
          <a:ext cx="935355" cy="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539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190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79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42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4609" y="2467102"/>
            <a:ext cx="7195184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b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4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lsqr </a:t>
            </a:r>
            <a:r>
              <a:rPr sz="2000" spc="-15" dirty="0">
                <a:latin typeface="Carlito"/>
                <a:cs typeface="Carlito"/>
              </a:rPr>
              <a:t>converged at </a:t>
            </a:r>
            <a:r>
              <a:rPr sz="2000" spc="-10" dirty="0">
                <a:latin typeface="Carlito"/>
                <a:cs typeface="Carlito"/>
              </a:rPr>
              <a:t>iteration </a:t>
            </a:r>
            <a:r>
              <a:rPr sz="2000" dirty="0">
                <a:latin typeface="Carlito"/>
                <a:cs typeface="Carlito"/>
              </a:rPr>
              <a:t>2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solution with </a:t>
            </a:r>
            <a:r>
              <a:rPr sz="2000" spc="-1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residual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0.076.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x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1.2927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0.0244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any </a:t>
            </a:r>
            <a:r>
              <a:rPr spc="-10" dirty="0"/>
              <a:t>matrix </a:t>
            </a:r>
            <a:r>
              <a:rPr spc="-15" dirty="0"/>
              <a:t>onto </a:t>
            </a:r>
            <a:r>
              <a:rPr spc="-5" dirty="0"/>
              <a:t>the </a:t>
            </a:r>
            <a:r>
              <a:rPr spc="-10" dirty="0"/>
              <a:t>vector </a:t>
            </a:r>
            <a:r>
              <a:rPr spc="-85" dirty="0"/>
              <a:t>v. </a:t>
            </a:r>
            <a:r>
              <a:rPr dirty="0"/>
              <a:t>Use </a:t>
            </a:r>
            <a:r>
              <a:rPr spc="-5" dirty="0"/>
              <a:t>the </a:t>
            </a:r>
            <a:r>
              <a:rPr spc="-10" dirty="0"/>
              <a:t>result </a:t>
            </a:r>
            <a:r>
              <a:rPr spc="-15" dirty="0"/>
              <a:t>to </a:t>
            </a:r>
            <a:r>
              <a:rPr spc="-5" dirty="0"/>
              <a:t>find </a:t>
            </a:r>
            <a:r>
              <a:rPr spc="-10" dirty="0"/>
              <a:t>proj</a:t>
            </a:r>
            <a:r>
              <a:rPr sz="1400" spc="-10" dirty="0"/>
              <a:t>v </a:t>
            </a:r>
            <a:r>
              <a:rPr spc="-5" dirty="0"/>
              <a:t>u.  Code:</a:t>
            </a:r>
            <a:endParaRPr sz="1400"/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u=[1;7]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u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=</a:t>
            </a:r>
          </a:p>
          <a:p>
            <a:pPr marL="6985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1</a:t>
            </a:r>
          </a:p>
          <a:p>
            <a:pPr marL="12700" marR="6396355" indent="685800">
              <a:lnSpc>
                <a:spcPct val="100000"/>
              </a:lnSpc>
              <a:spcBef>
                <a:spcPts val="5"/>
              </a:spcBef>
              <a:tabLst>
                <a:tab pos="697865" algn="l"/>
              </a:tabLst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7  v=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[-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4;2]  v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=	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-4</a:t>
            </a:r>
          </a:p>
          <a:p>
            <a:pPr marL="6985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9945" y="1163340"/>
            <a:ext cx="39243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Symbol"/>
                <a:cs typeface="Symbol"/>
              </a:rPr>
              <a:t></a:t>
            </a:r>
            <a:r>
              <a:rPr sz="2925" baseline="-25641" dirty="0">
                <a:latin typeface="Times New Roman"/>
                <a:cs typeface="Times New Roman"/>
              </a:rPr>
              <a:t>7</a:t>
            </a:r>
            <a:r>
              <a:rPr sz="195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345" y="1338097"/>
            <a:ext cx="34163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8125" algn="l"/>
              </a:tabLst>
            </a:pPr>
            <a:r>
              <a:rPr sz="1950" spc="-45" dirty="0">
                <a:latin typeface="Symbol"/>
                <a:cs typeface="Symbol"/>
              </a:rPr>
              <a:t></a:t>
            </a:r>
            <a:r>
              <a:rPr sz="1950" spc="-45" dirty="0">
                <a:latin typeface="Times New Roman"/>
                <a:cs typeface="Times New Roman"/>
              </a:rPr>
              <a:t>	</a:t>
            </a:r>
            <a:r>
              <a:rPr sz="1950" spc="-45" dirty="0">
                <a:latin typeface="Symbol"/>
                <a:cs typeface="Symbol"/>
              </a:rPr>
              <a:t>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627" y="880694"/>
            <a:ext cx="8021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3885" algn="l"/>
                <a:tab pos="1449070" algn="l"/>
                <a:tab pos="2200275" algn="l"/>
              </a:tabLst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Let	</a:t>
            </a:r>
            <a:r>
              <a:rPr sz="2925" i="1" spc="-82" baseline="-34188" dirty="0">
                <a:latin typeface="Times New Roman"/>
                <a:cs typeface="Times New Roman"/>
              </a:rPr>
              <a:t>u</a:t>
            </a:r>
            <a:r>
              <a:rPr sz="2925" i="1" baseline="-34188" dirty="0">
                <a:latin typeface="Times New Roman"/>
                <a:cs typeface="Times New Roman"/>
              </a:rPr>
              <a:t> </a:t>
            </a:r>
            <a:r>
              <a:rPr sz="2925" spc="-89" baseline="-34188" dirty="0">
                <a:latin typeface="Symbol"/>
                <a:cs typeface="Symbol"/>
              </a:rPr>
              <a:t></a:t>
            </a:r>
            <a:r>
              <a:rPr sz="2925" spc="-44" baseline="-34188" dirty="0">
                <a:latin typeface="Times New Roman"/>
                <a:cs typeface="Times New Roman"/>
              </a:rPr>
              <a:t> </a:t>
            </a:r>
            <a:r>
              <a:rPr sz="2925" baseline="2849" dirty="0">
                <a:latin typeface="Symbol"/>
                <a:cs typeface="Symbol"/>
              </a:rPr>
              <a:t></a:t>
            </a:r>
            <a:r>
              <a:rPr sz="2925" baseline="7122" dirty="0">
                <a:latin typeface="Times New Roman"/>
                <a:cs typeface="Times New Roman"/>
              </a:rPr>
              <a:t>1</a:t>
            </a:r>
            <a:r>
              <a:rPr sz="2925" baseline="2849" dirty="0">
                <a:latin typeface="Symbol"/>
                <a:cs typeface="Symbol"/>
              </a:rPr>
              <a:t></a:t>
            </a:r>
            <a:r>
              <a:rPr sz="2925" baseline="2849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onto	</a:t>
            </a:r>
            <a:r>
              <a:rPr sz="3225" i="1" spc="37" baseline="-31007" dirty="0">
                <a:latin typeface="Times New Roman"/>
                <a:cs typeface="Times New Roman"/>
              </a:rPr>
              <a:t>v </a:t>
            </a:r>
            <a:r>
              <a:rPr sz="3225" spc="52" baseline="-31007" dirty="0">
                <a:latin typeface="Symbol"/>
                <a:cs typeface="Symbol"/>
              </a:rPr>
              <a:t></a:t>
            </a:r>
            <a:r>
              <a:rPr sz="3225" spc="52" baseline="-31007" dirty="0">
                <a:latin typeface="Times New Roman"/>
                <a:cs typeface="Times New Roman"/>
              </a:rPr>
              <a:t> </a:t>
            </a:r>
            <a:r>
              <a:rPr sz="3225" spc="104" baseline="5167" dirty="0">
                <a:latin typeface="Symbol"/>
                <a:cs typeface="Symbol"/>
              </a:rPr>
              <a:t></a:t>
            </a:r>
            <a:r>
              <a:rPr sz="3225" spc="104" baseline="10335" dirty="0">
                <a:latin typeface="Symbol"/>
                <a:cs typeface="Symbol"/>
              </a:rPr>
              <a:t></a:t>
            </a:r>
            <a:r>
              <a:rPr sz="3225" spc="104" baseline="10335" dirty="0">
                <a:latin typeface="Times New Roman"/>
                <a:cs typeface="Times New Roman"/>
              </a:rPr>
              <a:t>4</a:t>
            </a:r>
            <a:r>
              <a:rPr sz="3225" spc="104" baseline="5167" dirty="0">
                <a:latin typeface="Symbol"/>
                <a:cs typeface="Symbol"/>
              </a:rPr>
              <a:t></a:t>
            </a:r>
            <a:r>
              <a:rPr sz="3225" spc="104" baseline="5167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find </a:t>
            </a:r>
            <a:r>
              <a:rPr sz="2400" b="1" spc="-135" dirty="0">
                <a:solidFill>
                  <a:srgbClr val="C00000"/>
                </a:solidFill>
                <a:latin typeface="Carlito"/>
                <a:cs typeface="Carlito"/>
              </a:rPr>
              <a:t>P,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matrix that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will</a:t>
            </a:r>
            <a:r>
              <a:rPr sz="2400" b="1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project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8015" y="1145914"/>
            <a:ext cx="6096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50" spc="25" dirty="0">
                <a:latin typeface="Symbol"/>
                <a:cs typeface="Symbol"/>
              </a:rPr>
              <a:t>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3225" spc="44" baseline="-25839" dirty="0">
                <a:latin typeface="Times New Roman"/>
                <a:cs typeface="Times New Roman"/>
              </a:rPr>
              <a:t>2</a:t>
            </a:r>
            <a:r>
              <a:rPr sz="3225" spc="300" baseline="-25839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3415" y="1339457"/>
            <a:ext cx="5588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7515" algn="l"/>
              </a:tabLst>
            </a:pPr>
            <a:r>
              <a:rPr sz="2150" spc="25" dirty="0">
                <a:latin typeface="Symbol"/>
                <a:cs typeface="Symbol"/>
              </a:rPr>
              <a:t></a:t>
            </a:r>
            <a:r>
              <a:rPr sz="2150" spc="25" dirty="0">
                <a:latin typeface="Times New Roman"/>
                <a:cs typeface="Times New Roman"/>
              </a:rPr>
              <a:t>	</a:t>
            </a:r>
            <a:r>
              <a:rPr sz="2150" spc="25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27" y="257302"/>
            <a:ext cx="5046345" cy="467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spc="-5" dirty="0">
                <a:latin typeface="Carlito"/>
                <a:cs typeface="Carlito"/>
              </a:rPr>
              <a:t>P=(v*transpose(v))/(transpose(v)*v)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P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tabLst>
                <a:tab pos="2070100" algn="l"/>
              </a:tabLst>
            </a:pPr>
            <a:r>
              <a:rPr sz="2400" spc="-10" dirty="0">
                <a:latin typeface="Carlito"/>
                <a:cs typeface="Carlito"/>
              </a:rPr>
              <a:t>0.8000	-0.4000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tabLst>
                <a:tab pos="2207260" algn="l"/>
              </a:tabLst>
            </a:pPr>
            <a:r>
              <a:rPr sz="2400" spc="-5" dirty="0">
                <a:latin typeface="Carlito"/>
                <a:cs typeface="Carlito"/>
              </a:rPr>
              <a:t>-0.4000	0.2000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P*u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ans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-2</a:t>
            </a:r>
            <a:endParaRPr sz="2400">
              <a:latin typeface="Carlito"/>
              <a:cs typeface="Carlito"/>
            </a:endParaRPr>
          </a:p>
          <a:p>
            <a:pPr marL="767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27" y="1009014"/>
            <a:ext cx="8626475" cy="2850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Example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Problems: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12445" indent="-457834">
              <a:lnSpc>
                <a:spcPct val="100000"/>
              </a:lnSpc>
              <a:buAutoNum type="arabicPeriod"/>
              <a:tabLst>
                <a:tab pos="512445" algn="l"/>
                <a:tab pos="513080" algn="l"/>
              </a:tabLst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Find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the least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square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fit 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this</a:t>
            </a:r>
            <a:r>
              <a:rPr sz="2400" b="1" spc="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rlito"/>
                <a:cs typeface="Carlito"/>
              </a:rPr>
              <a:t>system</a:t>
            </a:r>
            <a:endParaRPr sz="2400" dirty="0">
              <a:latin typeface="Carlito"/>
              <a:cs typeface="Carlito"/>
            </a:endParaRPr>
          </a:p>
          <a:p>
            <a:pPr marL="1113790">
              <a:lnSpc>
                <a:spcPct val="100000"/>
              </a:lnSpc>
              <a:spcBef>
                <a:spcPts val="894"/>
              </a:spcBef>
            </a:pPr>
            <a:r>
              <a:rPr sz="1850" i="1" spc="380" dirty="0">
                <a:latin typeface="Times New Roman"/>
                <a:cs typeface="Times New Roman"/>
              </a:rPr>
              <a:t>x</a:t>
            </a:r>
            <a:r>
              <a:rPr sz="1850" i="1" spc="15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2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i="1" spc="380" dirty="0">
                <a:latin typeface="Times New Roman"/>
                <a:cs typeface="Times New Roman"/>
              </a:rPr>
              <a:t>y</a:t>
            </a:r>
            <a:r>
              <a:rPr sz="1850" i="1" spc="229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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3</a:t>
            </a:r>
            <a:endParaRPr sz="1850" dirty="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spcBef>
                <a:spcPts val="610"/>
              </a:spcBef>
            </a:pPr>
            <a:r>
              <a:rPr sz="1850" spc="445" dirty="0">
                <a:latin typeface="Times New Roman"/>
                <a:cs typeface="Times New Roman"/>
              </a:rPr>
              <a:t>3</a:t>
            </a:r>
            <a:r>
              <a:rPr sz="1850" i="1" spc="445" dirty="0">
                <a:latin typeface="Times New Roman"/>
                <a:cs typeface="Times New Roman"/>
              </a:rPr>
              <a:t>x</a:t>
            </a:r>
            <a:r>
              <a:rPr sz="1850" i="1" spc="15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2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i="1" spc="380" dirty="0">
                <a:latin typeface="Times New Roman"/>
                <a:cs typeface="Times New Roman"/>
              </a:rPr>
              <a:t>y</a:t>
            </a:r>
            <a:r>
              <a:rPr sz="1850" i="1" spc="229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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5</a:t>
            </a:r>
            <a:endParaRPr sz="1850" dirty="0">
              <a:latin typeface="Times New Roman"/>
              <a:cs typeface="Times New Roman"/>
            </a:endParaRPr>
          </a:p>
          <a:p>
            <a:pPr marL="1113790">
              <a:lnSpc>
                <a:spcPct val="100000"/>
              </a:lnSpc>
              <a:spcBef>
                <a:spcPts val="610"/>
              </a:spcBef>
            </a:pPr>
            <a:r>
              <a:rPr sz="1850" i="1" spc="380" dirty="0">
                <a:latin typeface="Times New Roman"/>
                <a:cs typeface="Times New Roman"/>
              </a:rPr>
              <a:t>x</a:t>
            </a:r>
            <a:r>
              <a:rPr sz="1850" i="1" spc="15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r>
              <a:rPr sz="1850" spc="290" dirty="0">
                <a:latin typeface="Times New Roman"/>
                <a:cs typeface="Times New Roman"/>
              </a:rPr>
              <a:t> </a:t>
            </a:r>
            <a:r>
              <a:rPr sz="1850" i="1" spc="380" dirty="0">
                <a:latin typeface="Times New Roman"/>
                <a:cs typeface="Times New Roman"/>
              </a:rPr>
              <a:t>y</a:t>
            </a:r>
            <a:r>
              <a:rPr sz="1850" i="1" spc="229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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spc="375" dirty="0">
                <a:latin typeface="Times New Roman"/>
                <a:cs typeface="Times New Roman"/>
              </a:rPr>
              <a:t>2.09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27" y="1009014"/>
            <a:ext cx="5422900" cy="207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Example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Problems: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tabLst>
                <a:tab pos="512445" algn="l"/>
              </a:tabLst>
            </a:pPr>
            <a:r>
              <a:rPr lang="en-US" sz="2400" b="1" spc="-5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.	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Find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the least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square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fit 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this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rlito"/>
                <a:cs typeface="Carlito"/>
              </a:rPr>
              <a:t>system</a:t>
            </a:r>
            <a:endParaRPr sz="2400" dirty="0">
              <a:latin typeface="Carlito"/>
              <a:cs typeface="Carlito"/>
            </a:endParaRPr>
          </a:p>
          <a:p>
            <a:pPr marL="686435" marR="2880360" indent="26670">
              <a:lnSpc>
                <a:spcPct val="127499"/>
              </a:lnSpc>
              <a:spcBef>
                <a:spcPts val="285"/>
              </a:spcBef>
            </a:pPr>
            <a:r>
              <a:rPr sz="1850" i="1" spc="380" dirty="0">
                <a:latin typeface="Times New Roman"/>
                <a:cs typeface="Times New Roman"/>
              </a:rPr>
              <a:t>x</a:t>
            </a:r>
            <a:r>
              <a:rPr sz="1850" i="1" spc="10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2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i="1" spc="380" dirty="0">
                <a:latin typeface="Times New Roman"/>
                <a:cs typeface="Times New Roman"/>
              </a:rPr>
              <a:t>y</a:t>
            </a:r>
            <a:r>
              <a:rPr sz="1850" i="1" spc="55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r>
              <a:rPr sz="1850" spc="145" dirty="0">
                <a:latin typeface="Times New Roman"/>
                <a:cs typeface="Times New Roman"/>
              </a:rPr>
              <a:t> </a:t>
            </a:r>
            <a:r>
              <a:rPr sz="1850" i="1" spc="335" dirty="0">
                <a:latin typeface="Times New Roman"/>
                <a:cs typeface="Times New Roman"/>
              </a:rPr>
              <a:t>z</a:t>
            </a:r>
            <a:r>
              <a:rPr sz="1850" i="1" spc="235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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3  </a:t>
            </a:r>
            <a:r>
              <a:rPr sz="1850" spc="445" dirty="0">
                <a:latin typeface="Times New Roman"/>
                <a:cs typeface="Times New Roman"/>
              </a:rPr>
              <a:t>3</a:t>
            </a:r>
            <a:r>
              <a:rPr sz="1850" i="1" spc="445" dirty="0">
                <a:latin typeface="Times New Roman"/>
                <a:cs typeface="Times New Roman"/>
              </a:rPr>
              <a:t>x</a:t>
            </a:r>
            <a:r>
              <a:rPr sz="1850" i="1" spc="15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Times New Roman"/>
                <a:cs typeface="Times New Roman"/>
              </a:rPr>
              <a:t>2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i="1" spc="380" dirty="0">
                <a:latin typeface="Times New Roman"/>
                <a:cs typeface="Times New Roman"/>
              </a:rPr>
              <a:t>y</a:t>
            </a:r>
            <a:r>
              <a:rPr sz="1850" i="1" spc="60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</a:t>
            </a:r>
            <a:endParaRPr sz="1850" dirty="0">
              <a:latin typeface="Symbol"/>
              <a:cs typeface="Symbol"/>
            </a:endParaRPr>
          </a:p>
          <a:p>
            <a:pPr marL="713105">
              <a:lnSpc>
                <a:spcPct val="100000"/>
              </a:lnSpc>
              <a:spcBef>
                <a:spcPts val="610"/>
              </a:spcBef>
            </a:pPr>
            <a:r>
              <a:rPr sz="1850" i="1" spc="380" dirty="0">
                <a:latin typeface="Times New Roman"/>
                <a:cs typeface="Times New Roman"/>
              </a:rPr>
              <a:t>x</a:t>
            </a:r>
            <a:r>
              <a:rPr sz="1850" i="1" spc="20" dirty="0">
                <a:latin typeface="Times New Roman"/>
                <a:cs typeface="Times New Roman"/>
              </a:rPr>
              <a:t> </a:t>
            </a:r>
            <a:r>
              <a:rPr sz="1850" spc="470" dirty="0">
                <a:latin typeface="Symbol"/>
                <a:cs typeface="Symbol"/>
              </a:rPr>
              <a:t></a:t>
            </a:r>
            <a:endParaRPr sz="1850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54" y="257302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matrices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squares:</a:t>
            </a:r>
            <a:endParaRPr sz="2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7DE067-EC10-4D0A-8E70-2104990815D7}"/>
                  </a:ext>
                </a:extLst>
              </p14:cNvPr>
              <p14:cNvContentPartPr/>
              <p14:nvPr/>
            </p14:nvContentPartPr>
            <p14:xfrm>
              <a:off x="2178983" y="2408514"/>
              <a:ext cx="908280" cy="301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7DE067-EC10-4D0A-8E70-210499081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983" y="2399514"/>
                <a:ext cx="9259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37C9915-3135-4FA0-B372-EBE33A1798A7}"/>
                  </a:ext>
                </a:extLst>
              </p14:cNvPr>
              <p14:cNvContentPartPr/>
              <p14:nvPr/>
            </p14:nvContentPartPr>
            <p14:xfrm>
              <a:off x="1425863" y="2831154"/>
              <a:ext cx="1306440" cy="327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37C9915-3135-4FA0-B372-EBE33A1798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6863" y="2822154"/>
                <a:ext cx="1324080" cy="34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50254395C3E49BCDCEFE7F8E07AA2" ma:contentTypeVersion="2" ma:contentTypeDescription="Create a new document." ma:contentTypeScope="" ma:versionID="37bf67e13c068e83487a1b31e9c18644">
  <xsd:schema xmlns:xsd="http://www.w3.org/2001/XMLSchema" xmlns:xs="http://www.w3.org/2001/XMLSchema" xmlns:p="http://schemas.microsoft.com/office/2006/metadata/properties" xmlns:ns2="c6092e82-d6ff-490a-84f8-96c9ea7ebcfe" targetNamespace="http://schemas.microsoft.com/office/2006/metadata/properties" ma:root="true" ma:fieldsID="1e224081b2cb67c381857545930fa988" ns2:_="">
    <xsd:import namespace="c6092e82-d6ff-490a-84f8-96c9ea7e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92e82-d6ff-490a-84f8-96c9ea7e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CE0FA3-91D4-4D82-A741-125FF770E5CB}"/>
</file>

<file path=customXml/itemProps2.xml><?xml version="1.0" encoding="utf-8"?>
<ds:datastoreItem xmlns:ds="http://schemas.openxmlformats.org/officeDocument/2006/customXml" ds:itemID="{6398D7FB-E3F0-481F-9D11-1D5898165FAE}"/>
</file>

<file path=customXml/itemProps3.xml><?xml version="1.0" encoding="utf-8"?>
<ds:datastoreItem xmlns:ds="http://schemas.openxmlformats.org/officeDocument/2006/customXml" ds:itemID="{EF245715-4F77-4D78-AEBA-894FC8DD63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417</Words>
  <Application>Microsoft Office PowerPoint</Application>
  <PresentationFormat>On-screen Show (16:9)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Carlito</vt:lpstr>
      <vt:lpstr>Symbol</vt:lpstr>
      <vt:lpstr>Times New Roman</vt:lpstr>
      <vt:lpstr>Office Theme</vt:lpstr>
      <vt:lpstr>Projection matrices and least squares:</vt:lpstr>
      <vt:lpstr>Projection matrices and least squares:</vt:lpstr>
      <vt:lpstr>Projection matrices and least squares:</vt:lpstr>
      <vt:lpstr>Projection matrices and least squares:</vt:lpstr>
      <vt:lpstr>Projection matrices and least squares:</vt:lpstr>
      <vt:lpstr>PowerPoint Presentation</vt:lpstr>
      <vt:lpstr>Projection matrices and least squares:</vt:lpstr>
      <vt:lpstr>Projection matrices and least squares: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Dr.Girish  V R</cp:lastModifiedBy>
  <cp:revision>1</cp:revision>
  <dcterms:created xsi:type="dcterms:W3CDTF">2022-04-05T15:59:02Z</dcterms:created>
  <dcterms:modified xsi:type="dcterms:W3CDTF">2022-04-05T16:03:22Z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2022-04-05T00:00:00Z</vt:filetime>
  </property>
  <property fmtid="{D5CDD505-2E9C-101B-9397-08002B2CF9AE}" pid="5" name="ContentTypeId">
    <vt:lpwstr>0x010100BD050254395C3E49BCDCEFE7F8E07AA2</vt:lpwstr>
  </property>
</Properties>
</file>