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8" r:id="rId4"/>
    <p:sldId id="269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1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7481" y="1358265"/>
            <a:ext cx="7289037" cy="126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77361" y="2487929"/>
            <a:ext cx="3436620" cy="0"/>
          </a:xfrm>
          <a:custGeom>
            <a:avLst/>
            <a:gdLst/>
            <a:ahLst/>
            <a:cxnLst/>
            <a:rect l="l" t="t" r="r" b="b"/>
            <a:pathLst>
              <a:path w="3436620">
                <a:moveTo>
                  <a:pt x="0" y="0"/>
                </a:moveTo>
                <a:lnTo>
                  <a:pt x="3436112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74152" y="262127"/>
            <a:ext cx="800100" cy="809625"/>
          </a:xfrm>
          <a:custGeom>
            <a:avLst/>
            <a:gdLst/>
            <a:ahLst/>
            <a:cxnLst/>
            <a:rect l="l" t="t" r="r" b="b"/>
            <a:pathLst>
              <a:path w="800100" h="809625">
                <a:moveTo>
                  <a:pt x="800100" y="0"/>
                </a:moveTo>
                <a:lnTo>
                  <a:pt x="0" y="0"/>
                </a:lnTo>
                <a:lnTo>
                  <a:pt x="0" y="33528"/>
                </a:lnTo>
                <a:lnTo>
                  <a:pt x="765048" y="33528"/>
                </a:lnTo>
                <a:lnTo>
                  <a:pt x="765048" y="809244"/>
                </a:lnTo>
                <a:lnTo>
                  <a:pt x="800100" y="809244"/>
                </a:lnTo>
                <a:lnTo>
                  <a:pt x="800100" y="33528"/>
                </a:lnTo>
                <a:lnTo>
                  <a:pt x="800100" y="9144"/>
                </a:lnTo>
                <a:lnTo>
                  <a:pt x="80010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4696" y="4117847"/>
            <a:ext cx="800100" cy="807720"/>
          </a:xfrm>
          <a:custGeom>
            <a:avLst/>
            <a:gdLst/>
            <a:ahLst/>
            <a:cxnLst/>
            <a:rect l="l" t="t" r="r" b="b"/>
            <a:pathLst>
              <a:path w="800100" h="807720">
                <a:moveTo>
                  <a:pt x="800100" y="774192"/>
                </a:moveTo>
                <a:lnTo>
                  <a:pt x="35052" y="774192"/>
                </a:lnTo>
                <a:lnTo>
                  <a:pt x="35052" y="0"/>
                </a:lnTo>
                <a:lnTo>
                  <a:pt x="0" y="0"/>
                </a:lnTo>
                <a:lnTo>
                  <a:pt x="0" y="774192"/>
                </a:lnTo>
                <a:lnTo>
                  <a:pt x="0" y="800100"/>
                </a:lnTo>
                <a:lnTo>
                  <a:pt x="0" y="807720"/>
                </a:lnTo>
                <a:lnTo>
                  <a:pt x="800100" y="807720"/>
                </a:lnTo>
                <a:lnTo>
                  <a:pt x="800100" y="77419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8431" y="2072639"/>
            <a:ext cx="1776983" cy="2662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5645" y="724662"/>
            <a:ext cx="5928360" cy="0"/>
          </a:xfrm>
          <a:custGeom>
            <a:avLst/>
            <a:gdLst/>
            <a:ahLst/>
            <a:cxnLst/>
            <a:rect l="l" t="t" r="r" b="b"/>
            <a:pathLst>
              <a:path w="5928360">
                <a:moveTo>
                  <a:pt x="0" y="0"/>
                </a:moveTo>
                <a:lnTo>
                  <a:pt x="5927979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994904" y="352043"/>
            <a:ext cx="699516" cy="1050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984235" y="167639"/>
            <a:ext cx="701040" cy="1048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2494" y="805433"/>
            <a:ext cx="6083935" cy="2540"/>
          </a:xfrm>
          <a:custGeom>
            <a:avLst/>
            <a:gdLst/>
            <a:ahLst/>
            <a:cxnLst/>
            <a:rect l="l" t="t" r="r" b="b"/>
            <a:pathLst>
              <a:path w="6083935" h="2540">
                <a:moveTo>
                  <a:pt x="0" y="2412"/>
                </a:moveTo>
                <a:lnTo>
                  <a:pt x="6083808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0989" y="1725929"/>
            <a:ext cx="34620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55A1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827972"/>
            <a:ext cx="8770721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" y="190576"/>
            <a:ext cx="4914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QR Decomposition with</a:t>
            </a:r>
            <a:r>
              <a:rPr sz="2400" spc="-10" dirty="0">
                <a:solidFill>
                  <a:srgbClr val="C00000"/>
                </a:solidFill>
              </a:rPr>
              <a:t> Gram-Schmidt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013988" y="1055567"/>
            <a:ext cx="1638440" cy="601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027" y="904189"/>
            <a:ext cx="4392295" cy="355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Find QR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factorization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the</a:t>
            </a:r>
            <a:r>
              <a:rPr sz="2400" b="1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matrix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300">
              <a:latin typeface="Carlito"/>
              <a:cs typeface="Carlito"/>
            </a:endParaRPr>
          </a:p>
          <a:p>
            <a:pPr marL="94615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Code: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94615" marR="217932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A=[1,</a:t>
            </a:r>
            <a:r>
              <a:rPr sz="2000" spc="5" dirty="0">
                <a:latin typeface="Carlito"/>
                <a:cs typeface="Carlito"/>
              </a:rPr>
              <a:t>1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5" dirty="0">
                <a:latin typeface="Carlito"/>
                <a:cs typeface="Carlito"/>
              </a:rPr>
              <a:t>0</a:t>
            </a:r>
            <a:r>
              <a:rPr sz="2000" dirty="0">
                <a:latin typeface="Carlito"/>
                <a:cs typeface="Carlito"/>
              </a:rPr>
              <a:t>;1,0,</a:t>
            </a:r>
            <a:r>
              <a:rPr sz="2000" spc="-10" dirty="0">
                <a:latin typeface="Carlito"/>
                <a:cs typeface="Carlito"/>
              </a:rPr>
              <a:t>1</a:t>
            </a:r>
            <a:r>
              <a:rPr sz="2000" dirty="0">
                <a:latin typeface="Carlito"/>
                <a:cs typeface="Carlito"/>
              </a:rPr>
              <a:t>;0,</a:t>
            </a:r>
            <a:r>
              <a:rPr sz="2000" spc="-10" dirty="0">
                <a:latin typeface="Carlito"/>
                <a:cs typeface="Carlito"/>
              </a:rPr>
              <a:t>1</a:t>
            </a:r>
            <a:r>
              <a:rPr sz="2000" dirty="0">
                <a:latin typeface="Carlito"/>
                <a:cs typeface="Carlito"/>
              </a:rPr>
              <a:t>,1]  </a:t>
            </a:r>
            <a:r>
              <a:rPr sz="2000" spc="5" dirty="0">
                <a:latin typeface="Carlito"/>
                <a:cs typeface="Carlito"/>
              </a:rPr>
              <a:t>[Q,R]=qr(A)</a:t>
            </a:r>
            <a:endParaRPr sz="2000">
              <a:latin typeface="Carlito"/>
              <a:cs typeface="Carlito"/>
            </a:endParaRPr>
          </a:p>
          <a:p>
            <a:pPr marL="94615" marR="1409065">
              <a:lnSpc>
                <a:spcPct val="200000"/>
              </a:lnSpc>
              <a:spcBef>
                <a:spcPts val="5"/>
              </a:spcBef>
            </a:pPr>
            <a:r>
              <a:rPr sz="2000" spc="5" dirty="0">
                <a:latin typeface="Carlito"/>
                <a:cs typeface="Carlito"/>
              </a:rPr>
              <a:t>Or  </a:t>
            </a:r>
            <a:r>
              <a:rPr sz="2000" dirty="0">
                <a:latin typeface="Carlito"/>
                <a:cs typeface="Carlito"/>
              </a:rPr>
              <a:t>[Q,R]=qr([1,1,0;1,0,1;0,1,1])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84235" y="167639"/>
            <a:ext cx="701040" cy="104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444" y="806640"/>
          <a:ext cx="6121399" cy="3669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169"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Output: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13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8425" marB="0">
                    <a:lnT w="53975">
                      <a:solidFill>
                        <a:srgbClr val="C55A11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C55A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-0.7071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/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0.4082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/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-0.5774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-0.7071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-0.4082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0.5774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0.8165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0.5774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813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-1.4142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-0.7071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/>
                </a:tc>
                <a:tc>
                  <a:txBody>
                    <a:bodyPr/>
                    <a:lstStyle/>
                    <a:p>
                      <a:pPr marL="61785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-0.7071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25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1.2247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0.4082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7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ts val="19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730" algn="ctr">
                        <a:lnSpc>
                          <a:spcPts val="19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ts val="197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1.1547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254" y="190576"/>
            <a:ext cx="4914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QR Decomposition with</a:t>
            </a:r>
            <a:r>
              <a:rPr sz="2400" spc="-10" dirty="0">
                <a:solidFill>
                  <a:srgbClr val="C00000"/>
                </a:solidFill>
              </a:rPr>
              <a:t> Gram-Schmidt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" y="190576"/>
            <a:ext cx="4914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QR Decomposition with</a:t>
            </a:r>
            <a:r>
              <a:rPr sz="2400" spc="-10" dirty="0">
                <a:solidFill>
                  <a:srgbClr val="C00000"/>
                </a:solidFill>
              </a:rPr>
              <a:t> Gram-Schmidt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6639" y="827972"/>
            <a:ext cx="6438900" cy="128778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715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Example</a:t>
            </a:r>
            <a:r>
              <a:rPr sz="2400" b="1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problems: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00" b="1" dirty="0">
                <a:latin typeface="Carlito"/>
                <a:cs typeface="Carlito"/>
              </a:rPr>
              <a:t>Find </a:t>
            </a:r>
            <a:r>
              <a:rPr sz="2400" b="1" spc="-5" dirty="0">
                <a:latin typeface="Carlito"/>
                <a:cs typeface="Carlito"/>
              </a:rPr>
              <a:t>QR Decomposition </a:t>
            </a:r>
            <a:r>
              <a:rPr sz="2400" b="1" spc="-15" dirty="0">
                <a:latin typeface="Carlito"/>
                <a:cs typeface="Carlito"/>
              </a:rPr>
              <a:t>(Gram </a:t>
            </a:r>
            <a:r>
              <a:rPr sz="2400" b="1" spc="-5" dirty="0">
                <a:latin typeface="Carlito"/>
                <a:cs typeface="Carlito"/>
              </a:rPr>
              <a:t>Schmidt Method)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...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400" b="1" dirty="0">
                <a:latin typeface="Times New Roman"/>
                <a:cs typeface="Times New Roman"/>
              </a:rPr>
              <a:t>Using </a:t>
            </a:r>
            <a:r>
              <a:rPr sz="2400" b="1" spc="-35" dirty="0">
                <a:latin typeface="Times New Roman"/>
                <a:cs typeface="Times New Roman"/>
              </a:rPr>
              <a:t>MATLAB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command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889" y="2768674"/>
            <a:ext cx="34353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275" dirty="0">
                <a:latin typeface="Symbol"/>
                <a:cs typeface="Symbol"/>
              </a:rPr>
              <a:t></a:t>
            </a:r>
            <a:r>
              <a:rPr sz="2625" spc="412" baseline="-25396" dirty="0">
                <a:latin typeface="Times New Roman"/>
                <a:cs typeface="Times New Roman"/>
              </a:rPr>
              <a:t>1</a:t>
            </a:r>
            <a:endParaRPr sz="2625" baseline="-2539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089" y="2472316"/>
            <a:ext cx="1827530" cy="14097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20"/>
              </a:spcBef>
              <a:tabLst>
                <a:tab pos="636270" algn="l"/>
                <a:tab pos="1347470" algn="l"/>
              </a:tabLst>
            </a:pPr>
            <a:r>
              <a:rPr sz="2625" spc="412" baseline="-4761" dirty="0">
                <a:latin typeface="Symbol"/>
                <a:cs typeface="Symbol"/>
              </a:rPr>
              <a:t></a:t>
            </a:r>
            <a:r>
              <a:rPr sz="1750" spc="275" dirty="0">
                <a:latin typeface="Times New Roman"/>
                <a:cs typeface="Times New Roman"/>
              </a:rPr>
              <a:t>1	</a:t>
            </a:r>
            <a:r>
              <a:rPr sz="1750" spc="425" dirty="0">
                <a:latin typeface="Symbol"/>
                <a:cs typeface="Symbol"/>
              </a:rPr>
              <a:t></a:t>
            </a:r>
            <a:r>
              <a:rPr sz="1750" spc="425" dirty="0">
                <a:latin typeface="Times New Roman"/>
                <a:cs typeface="Times New Roman"/>
              </a:rPr>
              <a:t>1	</a:t>
            </a:r>
            <a:r>
              <a:rPr sz="1750" spc="409" dirty="0">
                <a:latin typeface="Times New Roman"/>
                <a:cs typeface="Times New Roman"/>
              </a:rPr>
              <a:t>4</a:t>
            </a:r>
            <a:r>
              <a:rPr sz="1750" spc="260" dirty="0">
                <a:latin typeface="Times New Roman"/>
                <a:cs typeface="Times New Roman"/>
              </a:rPr>
              <a:t> </a:t>
            </a:r>
            <a:r>
              <a:rPr sz="2625" spc="472" baseline="-4761" dirty="0">
                <a:latin typeface="Symbol"/>
                <a:cs typeface="Symbol"/>
              </a:rPr>
              <a:t></a:t>
            </a:r>
            <a:endParaRPr sz="2625" baseline="-4761">
              <a:latin typeface="Symbol"/>
              <a:cs typeface="Symbol"/>
            </a:endParaRPr>
          </a:p>
          <a:p>
            <a:pPr marL="88900">
              <a:lnSpc>
                <a:spcPts val="1480"/>
              </a:lnSpc>
              <a:spcBef>
                <a:spcPts val="520"/>
              </a:spcBef>
              <a:tabLst>
                <a:tab pos="712470" algn="l"/>
                <a:tab pos="1258570" algn="l"/>
              </a:tabLst>
            </a:pPr>
            <a:r>
              <a:rPr sz="2625" spc="472" baseline="-26984" dirty="0">
                <a:latin typeface="Symbol"/>
                <a:cs typeface="Symbol"/>
              </a:rPr>
              <a:t></a:t>
            </a:r>
            <a:r>
              <a:rPr sz="2625" spc="472" baseline="-26984" dirty="0">
                <a:latin typeface="Times New Roman"/>
                <a:cs typeface="Times New Roman"/>
              </a:rPr>
              <a:t>	</a:t>
            </a:r>
            <a:r>
              <a:rPr sz="1750" spc="409" dirty="0">
                <a:latin typeface="Times New Roman"/>
                <a:cs typeface="Times New Roman"/>
              </a:rPr>
              <a:t>4	</a:t>
            </a:r>
            <a:r>
              <a:rPr sz="1750" spc="420" dirty="0">
                <a:latin typeface="Symbol"/>
                <a:cs typeface="Symbol"/>
              </a:rPr>
              <a:t></a:t>
            </a:r>
            <a:r>
              <a:rPr sz="1750" spc="420" dirty="0">
                <a:latin typeface="Times New Roman"/>
                <a:cs typeface="Times New Roman"/>
              </a:rPr>
              <a:t>2</a:t>
            </a:r>
            <a:r>
              <a:rPr sz="2625" spc="630" baseline="25396" dirty="0">
                <a:latin typeface="Symbol"/>
                <a:cs typeface="Symbol"/>
              </a:rPr>
              <a:t></a:t>
            </a:r>
            <a:endParaRPr sz="2625" baseline="25396">
              <a:latin typeface="Symbol"/>
              <a:cs typeface="Symbol"/>
            </a:endParaRPr>
          </a:p>
          <a:p>
            <a:pPr marR="81280" algn="r">
              <a:lnSpc>
                <a:spcPts val="1310"/>
              </a:lnSpc>
            </a:pPr>
            <a:r>
              <a:rPr sz="1750" spc="31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  <a:p>
            <a:pPr marL="88900">
              <a:lnSpc>
                <a:spcPts val="1930"/>
              </a:lnSpc>
              <a:tabLst>
                <a:tab pos="712470" algn="l"/>
                <a:tab pos="1347470" algn="l"/>
              </a:tabLst>
            </a:pPr>
            <a:r>
              <a:rPr sz="2625" spc="412" baseline="3174" dirty="0">
                <a:latin typeface="Symbol"/>
                <a:cs typeface="Symbol"/>
              </a:rPr>
              <a:t></a:t>
            </a:r>
            <a:r>
              <a:rPr sz="1750" spc="275" dirty="0">
                <a:latin typeface="Times New Roman"/>
                <a:cs typeface="Times New Roman"/>
              </a:rPr>
              <a:t>1	</a:t>
            </a:r>
            <a:r>
              <a:rPr sz="1750" spc="409" dirty="0">
                <a:latin typeface="Times New Roman"/>
                <a:cs typeface="Times New Roman"/>
              </a:rPr>
              <a:t>4	2</a:t>
            </a:r>
            <a:r>
              <a:rPr sz="1750" spc="260" dirty="0">
                <a:latin typeface="Times New Roman"/>
                <a:cs typeface="Times New Roman"/>
              </a:rPr>
              <a:t> </a:t>
            </a:r>
            <a:r>
              <a:rPr sz="2625" spc="472" baseline="3174" dirty="0">
                <a:latin typeface="Symbol"/>
                <a:cs typeface="Symbol"/>
              </a:rPr>
              <a:t></a:t>
            </a:r>
            <a:endParaRPr sz="2625" baseline="3174">
              <a:latin typeface="Symbol"/>
              <a:cs typeface="Symbol"/>
            </a:endParaRPr>
          </a:p>
          <a:p>
            <a:pPr marL="88900">
              <a:lnSpc>
                <a:spcPts val="1255"/>
              </a:lnSpc>
              <a:spcBef>
                <a:spcPts val="525"/>
              </a:spcBef>
              <a:tabLst>
                <a:tab pos="636270" algn="l"/>
                <a:tab pos="1344930" algn="l"/>
              </a:tabLst>
            </a:pPr>
            <a:r>
              <a:rPr sz="2625" spc="472" baseline="33333" dirty="0">
                <a:latin typeface="Symbol"/>
                <a:cs typeface="Symbol"/>
              </a:rPr>
              <a:t></a:t>
            </a:r>
            <a:r>
              <a:rPr sz="2625" spc="472" baseline="33333" dirty="0">
                <a:latin typeface="Times New Roman"/>
                <a:cs typeface="Times New Roman"/>
              </a:rPr>
              <a:t>	</a:t>
            </a:r>
            <a:r>
              <a:rPr sz="1750" spc="425" dirty="0">
                <a:latin typeface="Symbol"/>
                <a:cs typeface="Symbol"/>
              </a:rPr>
              <a:t></a:t>
            </a:r>
            <a:r>
              <a:rPr sz="1750" spc="425" dirty="0">
                <a:latin typeface="Times New Roman"/>
                <a:cs typeface="Times New Roman"/>
              </a:rPr>
              <a:t>1	</a:t>
            </a:r>
            <a:r>
              <a:rPr sz="1750" spc="409" dirty="0">
                <a:latin typeface="Times New Roman"/>
                <a:cs typeface="Times New Roman"/>
              </a:rPr>
              <a:t>0</a:t>
            </a:r>
            <a:r>
              <a:rPr sz="1750" spc="280" dirty="0">
                <a:latin typeface="Times New Roman"/>
                <a:cs typeface="Times New Roman"/>
              </a:rPr>
              <a:t> </a:t>
            </a:r>
            <a:r>
              <a:rPr sz="2625" spc="472" baseline="33333" dirty="0">
                <a:latin typeface="Symbol"/>
                <a:cs typeface="Symbol"/>
              </a:rPr>
              <a:t></a:t>
            </a:r>
            <a:endParaRPr sz="2625" baseline="33333">
              <a:latin typeface="Symbol"/>
              <a:cs typeface="Symbol"/>
            </a:endParaRPr>
          </a:p>
          <a:p>
            <a:pPr marR="81280" algn="r">
              <a:lnSpc>
                <a:spcPts val="1255"/>
              </a:lnSpc>
              <a:tabLst>
                <a:tab pos="1524000" algn="l"/>
              </a:tabLst>
            </a:pPr>
            <a:r>
              <a:rPr sz="1750" spc="140" dirty="0">
                <a:latin typeface="Symbol"/>
                <a:cs typeface="Symbol"/>
              </a:rPr>
              <a:t></a:t>
            </a:r>
            <a:r>
              <a:rPr sz="2625" spc="615" baseline="12698" dirty="0">
                <a:latin typeface="Times New Roman"/>
                <a:cs typeface="Times New Roman"/>
              </a:rPr>
              <a:t>1</a:t>
            </a:r>
            <a:r>
              <a:rPr sz="2625" baseline="12698" dirty="0">
                <a:latin typeface="Times New Roman"/>
                <a:cs typeface="Times New Roman"/>
              </a:rPr>
              <a:t>	</a:t>
            </a:r>
            <a:r>
              <a:rPr sz="1750" spc="315" dirty="0">
                <a:latin typeface="Symbol"/>
                <a:cs typeface="Symbol"/>
              </a:rPr>
              <a:t>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023" y="2396744"/>
            <a:ext cx="1323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Example</a:t>
            </a:r>
            <a:r>
              <a:rPr sz="2400" b="1" spc="-10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" y="190576"/>
            <a:ext cx="4914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</a:rPr>
              <a:t>QR Decomposition with</a:t>
            </a:r>
            <a:r>
              <a:rPr sz="2400" spc="-10" dirty="0">
                <a:solidFill>
                  <a:srgbClr val="C00000"/>
                </a:solidFill>
              </a:rPr>
              <a:t> Gram-Schmidt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855626" y="2125309"/>
            <a:ext cx="505459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spc="760" dirty="0">
                <a:latin typeface="Symbol"/>
                <a:cs typeface="Symbol"/>
              </a:rPr>
              <a:t></a:t>
            </a:r>
            <a:r>
              <a:rPr sz="3150" spc="1139" baseline="-25132" dirty="0">
                <a:latin typeface="Times New Roman"/>
                <a:cs typeface="Times New Roman"/>
              </a:rPr>
              <a:t>2</a:t>
            </a:r>
            <a:endParaRPr sz="3150" baseline="-2513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2301" y="2125309"/>
            <a:ext cx="50355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spc="1125" baseline="-25132" dirty="0">
                <a:latin typeface="Times New Roman"/>
                <a:cs typeface="Times New Roman"/>
              </a:rPr>
              <a:t>2</a:t>
            </a:r>
            <a:r>
              <a:rPr sz="2100" spc="75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561" y="761298"/>
            <a:ext cx="3646804" cy="223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1160780" indent="-12700">
              <a:lnSpc>
                <a:spcPct val="1396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Example</a:t>
            </a:r>
            <a:r>
              <a:rPr sz="2400" b="1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problems:  </a:t>
            </a:r>
            <a:r>
              <a:rPr sz="2400" b="1" spc="-5" dirty="0">
                <a:latin typeface="Carlito"/>
                <a:cs typeface="Carlito"/>
              </a:rPr>
              <a:t>Example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2:</a:t>
            </a:r>
            <a:endParaRPr sz="2400">
              <a:latin typeface="Carlito"/>
              <a:cs typeface="Carlito"/>
            </a:endParaRPr>
          </a:p>
          <a:p>
            <a:pPr marL="1642110">
              <a:lnSpc>
                <a:spcPct val="100000"/>
              </a:lnSpc>
              <a:spcBef>
                <a:spcPts val="525"/>
              </a:spcBef>
              <a:tabLst>
                <a:tab pos="2504440" algn="l"/>
                <a:tab pos="3169285" algn="l"/>
              </a:tabLst>
            </a:pPr>
            <a:r>
              <a:rPr sz="3150" spc="1139" baseline="-3968" dirty="0">
                <a:latin typeface="Symbol"/>
                <a:cs typeface="Symbol"/>
              </a:rPr>
              <a:t></a:t>
            </a:r>
            <a:r>
              <a:rPr sz="2100" spc="760" dirty="0">
                <a:latin typeface="Times New Roman"/>
                <a:cs typeface="Times New Roman"/>
              </a:rPr>
              <a:t>3	</a:t>
            </a:r>
            <a:r>
              <a:rPr sz="2100" spc="770" dirty="0">
                <a:latin typeface="Times New Roman"/>
                <a:cs typeface="Times New Roman"/>
              </a:rPr>
              <a:t>2	</a:t>
            </a:r>
            <a:r>
              <a:rPr sz="2100" spc="745" dirty="0">
                <a:latin typeface="Times New Roman"/>
                <a:cs typeface="Times New Roman"/>
              </a:rPr>
              <a:t>4</a:t>
            </a:r>
            <a:r>
              <a:rPr sz="3150" spc="1117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  <a:p>
            <a:pPr marL="1642110">
              <a:lnSpc>
                <a:spcPts val="2310"/>
              </a:lnSpc>
              <a:spcBef>
                <a:spcPts val="1650"/>
              </a:spcBef>
              <a:tabLst>
                <a:tab pos="2499995" algn="l"/>
                <a:tab pos="3417570" algn="l"/>
              </a:tabLst>
            </a:pPr>
            <a:r>
              <a:rPr sz="2100" spc="590" dirty="0">
                <a:latin typeface="Symbol"/>
                <a:cs typeface="Symbol"/>
              </a:rPr>
              <a:t></a:t>
            </a:r>
            <a:r>
              <a:rPr sz="2100" spc="590" dirty="0">
                <a:latin typeface="Times New Roman"/>
                <a:cs typeface="Times New Roman"/>
              </a:rPr>
              <a:t>	</a:t>
            </a:r>
            <a:r>
              <a:rPr sz="3150" spc="1155" baseline="27777" dirty="0">
                <a:latin typeface="Times New Roman"/>
                <a:cs typeface="Times New Roman"/>
              </a:rPr>
              <a:t>0	</a:t>
            </a:r>
            <a:r>
              <a:rPr sz="2100" spc="59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  <a:p>
            <a:pPr marL="1642110">
              <a:lnSpc>
                <a:spcPts val="2310"/>
              </a:lnSpc>
              <a:tabLst>
                <a:tab pos="2504440" algn="l"/>
                <a:tab pos="3169285" algn="l"/>
              </a:tabLst>
            </a:pPr>
            <a:r>
              <a:rPr sz="3150" spc="352" baseline="2645" dirty="0">
                <a:latin typeface="Symbol"/>
                <a:cs typeface="Symbol"/>
              </a:rPr>
              <a:t></a:t>
            </a:r>
            <a:r>
              <a:rPr sz="3150" spc="352" baseline="-14550" dirty="0">
                <a:latin typeface="Symbol"/>
                <a:cs typeface="Symbol"/>
              </a:rPr>
              <a:t></a:t>
            </a:r>
            <a:r>
              <a:rPr sz="2100" spc="235" dirty="0">
                <a:latin typeface="Times New Roman"/>
                <a:cs typeface="Times New Roman"/>
              </a:rPr>
              <a:t>4	</a:t>
            </a:r>
            <a:r>
              <a:rPr sz="2100" spc="770" dirty="0">
                <a:latin typeface="Times New Roman"/>
                <a:cs typeface="Times New Roman"/>
              </a:rPr>
              <a:t>2	</a:t>
            </a:r>
            <a:r>
              <a:rPr sz="2100" spc="229" dirty="0">
                <a:latin typeface="Times New Roman"/>
                <a:cs typeface="Times New Roman"/>
              </a:rPr>
              <a:t>3</a:t>
            </a:r>
            <a:r>
              <a:rPr sz="3150" spc="345" baseline="2645" dirty="0">
                <a:latin typeface="Symbol"/>
                <a:cs typeface="Symbol"/>
              </a:rPr>
              <a:t></a:t>
            </a:r>
            <a:r>
              <a:rPr sz="3150" spc="345" baseline="-14550" dirty="0">
                <a:latin typeface="Symbol"/>
                <a:cs typeface="Symbol"/>
              </a:rPr>
              <a:t></a:t>
            </a:r>
            <a:endParaRPr sz="3150" baseline="-14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050254395C3E49BCDCEFE7F8E07AA2" ma:contentTypeVersion="2" ma:contentTypeDescription="Create a new document." ma:contentTypeScope="" ma:versionID="37bf67e13c068e83487a1b31e9c18644">
  <xsd:schema xmlns:xsd="http://www.w3.org/2001/XMLSchema" xmlns:xs="http://www.w3.org/2001/XMLSchema" xmlns:p="http://schemas.microsoft.com/office/2006/metadata/properties" xmlns:ns2="c6092e82-d6ff-490a-84f8-96c9ea7ebcfe" targetNamespace="http://schemas.microsoft.com/office/2006/metadata/properties" ma:root="true" ma:fieldsID="1e224081b2cb67c381857545930fa988" ns2:_="">
    <xsd:import namespace="c6092e82-d6ff-490a-84f8-96c9ea7eb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92e82-d6ff-490a-84f8-96c9ea7ebc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62CC27-502D-4CB1-84DC-6AD9537FCE2F}"/>
</file>

<file path=customXml/itemProps2.xml><?xml version="1.0" encoding="utf-8"?>
<ds:datastoreItem xmlns:ds="http://schemas.openxmlformats.org/officeDocument/2006/customXml" ds:itemID="{9FE9667B-B857-43FE-A452-2F5A9D3D4746}"/>
</file>

<file path=customXml/itemProps3.xml><?xml version="1.0" encoding="utf-8"?>
<ds:datastoreItem xmlns:ds="http://schemas.openxmlformats.org/officeDocument/2006/customXml" ds:itemID="{3E8D2729-E3B9-482A-AC1C-44DF5191556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160</Words>
  <Application>Microsoft Office PowerPoint</Application>
  <PresentationFormat>On-screen Show (16:9)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Carlito</vt:lpstr>
      <vt:lpstr>Symbol</vt:lpstr>
      <vt:lpstr>Times New Roman</vt:lpstr>
      <vt:lpstr>Office Theme</vt:lpstr>
      <vt:lpstr>QR Decomposition with Gram-Schmidt</vt:lpstr>
      <vt:lpstr>QR Decomposition with Gram-Schmidt</vt:lpstr>
      <vt:lpstr>QR Decomposition with Gram-Schmidt</vt:lpstr>
      <vt:lpstr>QR Decomposition with Gram-Schmidt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Dr.Girish  V R</cp:lastModifiedBy>
  <cp:revision>1</cp:revision>
  <dcterms:created xsi:type="dcterms:W3CDTF">2022-04-05T15:59:31Z</dcterms:created>
  <dcterms:modified xsi:type="dcterms:W3CDTF">2022-04-05T16:04:53Z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2022-04-05T00:00:00Z</vt:filetime>
  </property>
  <property fmtid="{D5CDD505-2E9C-101B-9397-08002B2CF9AE}" pid="5" name="ContentTypeId">
    <vt:lpwstr>0x010100BD050254395C3E49BCDCEFE7F8E07AA2</vt:lpwstr>
  </property>
</Properties>
</file>