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jx5JtUm0Y8PFzNMmEeESXXMU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customschemas.google.com/relationships/presentationmetadata" Target="meta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italic.fntdata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84370" y="195420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84370" y="1001027"/>
            <a:ext cx="7886700" cy="3611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1914" y="102393"/>
            <a:ext cx="702086" cy="66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2"/>
          <p:cNvCxnSpPr/>
          <p:nvPr/>
        </p:nvCxnSpPr>
        <p:spPr>
          <a:xfrm>
            <a:off x="0" y="818146"/>
            <a:ext cx="5717406" cy="0"/>
          </a:xfrm>
          <a:prstGeom prst="straightConnector1">
            <a:avLst/>
          </a:prstGeom>
          <a:noFill/>
          <a:ln cap="flat" cmpd="sng" w="38100">
            <a:solidFill>
              <a:srgbClr val="D26C2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2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20" name="Google Shape;120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24" name="Google Shape;124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23" name="Google Shape;23;p1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7" name="Google Shape;27;p1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3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31" name="Google Shape;3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3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35" name="Google Shape;35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3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9" name="Google Shape;39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8" name="Google Shape;4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2" name="Google Shape;5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9" name="Google Shape;89;p1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94" name="Google Shape;94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9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8" name="Google Shape;98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icrosoft.com/en-us/azure/architecture/best-practices/auto-scaling" TargetMode="External"/><Relationship Id="rId10" Type="http://schemas.openxmlformats.org/officeDocument/2006/relationships/hyperlink" Target="https://docs.aws.amazon.com/elasticbeanstalk/latest/dg/using-features.managing.a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Serverless_computing" TargetMode="External"/><Relationship Id="rId4" Type="http://schemas.openxmlformats.org/officeDocument/2006/relationships/hyperlink" Target="https://en.wikipedia.org/wiki/Serverless_Framework" TargetMode="External"/><Relationship Id="rId9" Type="http://schemas.openxmlformats.org/officeDocument/2006/relationships/hyperlink" Target="https://docs.aws.amazon.com/elasticbeanstalk/latest/dg/environments-cfg-autoscaling-triggers.html" TargetMode="External"/><Relationship Id="rId5" Type="http://schemas.openxmlformats.org/officeDocument/2006/relationships/hyperlink" Target="https://aws.amazon.com/lambda/" TargetMode="External"/><Relationship Id="rId6" Type="http://schemas.openxmlformats.org/officeDocument/2006/relationships/hyperlink" Target="https://www.serverless.com/aws-lambda/" TargetMode="External"/><Relationship Id="rId7" Type="http://schemas.openxmlformats.org/officeDocument/2006/relationships/hyperlink" Target="https://www.cloudflare.com/en-in/learning/serverless/glossary/serverless-vs-paas/" TargetMode="External"/><Relationship Id="rId8" Type="http://schemas.openxmlformats.org/officeDocument/2006/relationships/hyperlink" Target="https://www.cloudflare.com/learning/serverless/glossary/platform-as-a-service-paa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004036" y="1346660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Assignment 1: Serverless Computing</a:t>
            </a:r>
            <a:endParaRPr/>
          </a:p>
        </p:txBody>
      </p:sp>
      <p:sp>
        <p:nvSpPr>
          <p:cNvPr id="137" name="Google Shape;137;p1"/>
          <p:cNvSpPr txBox="1"/>
          <p:nvPr>
            <p:ph idx="1" type="body"/>
          </p:nvPr>
        </p:nvSpPr>
        <p:spPr>
          <a:xfrm>
            <a:off x="1177289" y="2571750"/>
            <a:ext cx="78867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Prof. Venkatesh Prasad</a:t>
            </a:r>
            <a:endParaRPr b="1" sz="16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TA’s: Murali Krishna, Nidhi Bharatiya</a:t>
            </a:r>
            <a:endParaRPr b="1" sz="1600"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95" y="2127504"/>
            <a:ext cx="2430734" cy="231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93131" y="64344"/>
            <a:ext cx="562291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3131" y="394184"/>
            <a:ext cx="5999819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i="0" lang="en" sz="1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Cloud Computing Service Models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185302" y="878116"/>
            <a:ext cx="90654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 (IaaS)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physical hardware (servers, disks, and networks) is abstracted </a:t>
            </a:r>
            <a:b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into virtual resources and allocated.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Platform as a service (PaaS)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platform built on top of the abstracted hardware</a:t>
            </a: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Commands provided allow allocation of middleware servers 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(e.g., a database of a certain size), configure and load data 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into the middleware. You can think of it as a provided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env.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Software as a service (SaaS)</a:t>
            </a:r>
            <a:endParaRPr b="1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the complete application (or solution) as a 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375" y="1436001"/>
            <a:ext cx="3129275" cy="29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0" y="740402"/>
            <a:ext cx="9077400" cy="4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41734"/>
              <a:buNone/>
            </a:pP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There are other service models too, each with varying levels of </a:t>
            </a:r>
            <a:r>
              <a:rPr b="1" lang="en" sz="1456"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! Some important ones are:</a:t>
            </a:r>
            <a:endParaRPr sz="1456"/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41734"/>
              <a:buFont typeface="Arial"/>
              <a:buNone/>
            </a:pPr>
            <a:r>
              <a:rPr b="1" lang="en" sz="1456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CaaS (Container as a Service)</a:t>
            </a:r>
            <a:endParaRPr sz="1456"/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41734"/>
              <a:buNone/>
            </a:pP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 form of container-based virtualization.</a:t>
            </a:r>
            <a:br>
              <a:rPr lang="en" sz="1456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56">
                <a:latin typeface="Calibri"/>
                <a:ea typeface="Calibri"/>
                <a:cs typeface="Calibri"/>
                <a:sym typeface="Calibri"/>
              </a:rPr>
              <a:t>Container engines, orchestration and the underlying </a:t>
            </a:r>
            <a:r>
              <a:rPr b="1" lang="en" sz="1456">
                <a:latin typeface="Calibri"/>
                <a:ea typeface="Calibri"/>
                <a:cs typeface="Calibri"/>
                <a:sym typeface="Calibri"/>
              </a:rPr>
              <a:t>compute resources</a:t>
            </a: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 sz="1456">
                <a:latin typeface="Calibri"/>
                <a:ea typeface="Calibri"/>
                <a:cs typeface="Calibri"/>
                <a:sym typeface="Calibri"/>
              </a:rPr>
            </a:b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are delivered to users as a service  from a cloud provider.</a:t>
            </a:r>
            <a:endParaRPr sz="1456"/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41734"/>
              <a:buNone/>
            </a:pP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E.g. Google Container Engine (GKE), AWS (ECS), Azure (ACS)</a:t>
            </a:r>
            <a:endParaRPr sz="1456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41734"/>
              <a:buNone/>
            </a:pPr>
            <a:r>
              <a:rPr b="1" lang="en" sz="1456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HaaS (Hardware as a Service) </a:t>
            </a:r>
            <a:endParaRPr b="1" sz="1456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41734"/>
              <a:buNone/>
            </a:pP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Computing power is leased from a central provider. If you look at an EC2</a:t>
            </a:r>
            <a:br>
              <a:rPr lang="en" sz="1456">
                <a:latin typeface="Calibri"/>
                <a:ea typeface="Calibri"/>
                <a:cs typeface="Calibri"/>
                <a:sym typeface="Calibri"/>
              </a:rPr>
            </a:b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instance, you will see the HaaS</a:t>
            </a:r>
            <a:r>
              <a:rPr b="1" lang="en" sz="1456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being mentioned there. </a:t>
            </a:r>
            <a:endParaRPr sz="1456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41734"/>
              <a:buFont typeface="Arial"/>
              <a:buNone/>
            </a:pPr>
            <a:r>
              <a:rPr lang="en" sz="1456">
                <a:latin typeface="Calibri"/>
                <a:ea typeface="Calibri"/>
                <a:cs typeface="Calibri"/>
                <a:sym typeface="Calibri"/>
              </a:rPr>
              <a:t>Eg. EC2 is also a HaaS from a cloud provider.</a:t>
            </a:r>
            <a:endParaRPr b="1" sz="1456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7023"/>
              <a:buNone/>
            </a:pPr>
            <a:r>
              <a:rPr b="1" lang="en" sz="192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FaaS (Function as a Service)</a:t>
            </a:r>
            <a:endParaRPr b="1" sz="1929"/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14695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rovides a platform allowing customers to develop,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run, and manage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 functionalities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without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complexity of building and maintaining the infrastructure.</a:t>
            </a:r>
            <a:endParaRPr b="1"/>
          </a:p>
          <a:p>
            <a:pPr indent="0" lvl="0" marL="127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14695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E.g. AWS (Lambda), Google Cloud Function 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66493" y="64344"/>
            <a:ext cx="562291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66493" y="394184"/>
            <a:ext cx="5999819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Cloud Computing Service Models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00" y="1254900"/>
            <a:ext cx="3699200" cy="248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301490" y="156919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Serverless Computing/Function as a Service 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" y="515575"/>
            <a:ext cx="77034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41275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he user is abstracted further from any infrastructure requirement, although the servers still exist on the cloud service provider’s (eg: AWS) side. It is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‘serverless’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in the sense that it is no longer the user/developer’s responsibility to manage a server.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You can deploy and run code/web application or a function without provisioning, managing or configuring the infrastructure. Simply write and upload the code or container image and you are done.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l">
              <a:lnSpc>
                <a:spcPct val="120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cloud service provider executes the program on behalf of the user and manages the servers.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301490" y="156919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Serverless Computing/Function as a Service (Cont.) </a:t>
            </a:r>
            <a:endParaRPr/>
          </a:p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2" y="948225"/>
            <a:ext cx="74718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1275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Serverless is typically a ‘pay as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go’ model; meaning that the user incurs lesser costs than if they were to provision resources up front!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Users can o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ptimize code execution time and performance with the right function memory size.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Typically used with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icroservice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where each microservice is a separate FaaS function.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Autoscales automatically by spinning up more instances of the program as demand increases.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2750" rtl="0" algn="just">
              <a:lnSpc>
                <a:spcPct val="120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ts val="1300"/>
              <a:buFont typeface="Noto Sans Symbols"/>
              <a:buChar char="▪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 resources are allocated when the program is not in use. (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 can this lead to a ‘cold start’ problem?)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05238" y="214671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0" y="886915"/>
            <a:ext cx="9044700" cy="4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Serverless computing offered by AWS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create self-contained applications (“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”) in any of the supported languages and provide it as a zip file, create their own from scratch, or use container images.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will take care of execution and server management (for a fee, of course.)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can serve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web pages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process data streams, perform calculations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or even integrate lambda with other AWS services.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lambda function is run as a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which is allocated RAM and CPUs at initialization. (You will learn more about containers soon!)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Users are charged based on this allocation multiplied by the time the function runs for.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484370" y="195420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0" y="1001025"/>
            <a:ext cx="88611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https://en.wikipedia.org/wiki/Serverless_computing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https://en.wikipedia.org/wiki/Serverless_Framework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https://aws.amazon.com/lambda/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https://www.serverless.com/aws-lambda/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https://www.cloudflare.com/en-in/learning/serverless/glossary/serverless-vs-paas/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https://www.cloudflare.com/learning/serverless/glossary/platform-as-a-service-paas/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https://docs.aws.amazon.com/elasticbeanstalk/latest/dg/environments-cfg-autoscaling-triggers.html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https://docs.aws.amazon.com/elasticbeanstalk/latest/dg/using-features.managing.as.html</a:t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296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https://docs.microsoft.com/en-us/azure/architecture/best-practices/auto-scaling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84370" y="195420"/>
            <a:ext cx="7886700" cy="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85EA11525DB408B4FE29B7B5C38D4" ma:contentTypeVersion="4" ma:contentTypeDescription="Create a new document." ma:contentTypeScope="" ma:versionID="d7d65afa88ee5efa5264293eb613ec4a">
  <xsd:schema xmlns:xsd="http://www.w3.org/2001/XMLSchema" xmlns:xs="http://www.w3.org/2001/XMLSchema" xmlns:p="http://schemas.microsoft.com/office/2006/metadata/properties" xmlns:ns2="741f85ba-0a71-4388-9eff-0f55eff8c4dd" targetNamespace="http://schemas.microsoft.com/office/2006/metadata/properties" ma:root="true" ma:fieldsID="4d5d11363666a42a5d3704364f651928" ns2:_="">
    <xsd:import namespace="741f85ba-0a71-4388-9eff-0f55eff8c4d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f85ba-0a71-4388-9eff-0f55eff8c4d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84B936-613D-4476-B3D8-B8DE222A8E7F}"/>
</file>

<file path=customXml/itemProps2.xml><?xml version="1.0" encoding="utf-8"?>
<ds:datastoreItem xmlns:ds="http://schemas.openxmlformats.org/officeDocument/2006/customXml" ds:itemID="{EFE42362-CBA9-45B1-8C7C-93DD9D71B34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