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6" r:id="rId5"/>
    <p:sldId id="260" r:id="rId6"/>
    <p:sldId id="274" r:id="rId7"/>
    <p:sldId id="262" r:id="rId8"/>
    <p:sldId id="263" r:id="rId9"/>
    <p:sldId id="267" r:id="rId10"/>
    <p:sldId id="27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2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16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7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9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1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3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1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9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2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987E7-9484-DE43-B80C-6C44C1463BEB}" type="datetimeFigureOut">
              <a:rPr lang="en-US" smtClean="0"/>
              <a:t>28/10/14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EB0D8-C4A1-8144-A6DD-4BE71BD8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396622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tilliumText22L Bold"/>
                <a:cs typeface="TitilliumText22L Bold"/>
              </a:rPr>
              <a:t>Ad Revenue Optimization</a:t>
            </a:r>
          </a:p>
          <a:p>
            <a:pPr algn="ctr"/>
            <a:r>
              <a:rPr lang="en-US" sz="2800" b="1" dirty="0" smtClean="0">
                <a:latin typeface="TitilliumText22L Bold"/>
                <a:cs typeface="TitilliumText22L Bold"/>
              </a:rPr>
              <a:t> for Web Publishers </a:t>
            </a:r>
            <a:endParaRPr lang="en-US" sz="2800" b="1" dirty="0">
              <a:latin typeface="TitilliumText22L Bold"/>
              <a:cs typeface="TitilliumText22L Bol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4"/>
          <a:stretch/>
        </p:blipFill>
        <p:spPr>
          <a:xfrm>
            <a:off x="1524000" y="156228"/>
            <a:ext cx="6096000" cy="284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8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Founders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3659718"/>
            <a:ext cx="7751688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Ankit Oberoi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Co-founded Innobuzz (2007) – InfoSec Training &amp; Products, MNC – Empanelled with CERT-IN, DSCI &amp; NASSCOM.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Pre-Innobuzz, web solutions business.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Atul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Co-founded </a:t>
            </a:r>
            <a:r>
              <a:rPr lang="en-US" dirty="0" smtClean="0"/>
              <a:t>Innobuzz (2007).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Pre-Innobuzz, UGC websites (monetized with AdSense).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algn="ctr"/>
            <a:r>
              <a:rPr lang="en-US" b="1" dirty="0" smtClean="0"/>
              <a:t>Team Size:</a:t>
            </a:r>
            <a:r>
              <a:rPr lang="en-US" dirty="0" smtClean="0"/>
              <a:t> 4 People (including founders)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341" y="1124328"/>
            <a:ext cx="4729844" cy="23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74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s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74"/>
          <a:stretch/>
        </p:blipFill>
        <p:spPr>
          <a:xfrm>
            <a:off x="0" y="0"/>
            <a:ext cx="9144000" cy="26862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6277656"/>
            <a:ext cx="9143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www.adpushup.com</a:t>
            </a:r>
            <a:r>
              <a:rPr lang="en-US" sz="2400" dirty="0" smtClean="0"/>
              <a:t>                                            </a:t>
            </a:r>
            <a:r>
              <a:rPr lang="en-US" sz="2400" dirty="0" err="1" smtClean="0"/>
              <a:t>ankit@adpushup.com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912375" y="3255634"/>
            <a:ext cx="560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20828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2000695"/>
            <a:ext cx="7751688" cy="4255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Advertising CTRs (click through rates) have been falling</a:t>
            </a:r>
            <a:r>
              <a:rPr lang="en-US" sz="2000" baseline="30000" dirty="0"/>
              <a:t>[1]</a:t>
            </a:r>
            <a:r>
              <a:rPr lang="en-US" sz="2000" dirty="0" smtClean="0"/>
              <a:t> constantly and one of the primary reason behind it is banner blindness.</a:t>
            </a:r>
            <a:endParaRPr lang="en-US" sz="20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Current Players such as Ad Networks/Exchanges/SSPs help publishers improve the CTR/RPM primarily by making the ads more relevant (through user bucketing/targeting), improving the fill rates and finding the highest bidder for each impression (RTB).</a:t>
            </a:r>
          </a:p>
          <a:p>
            <a:endParaRPr lang="en-US" sz="2000" dirty="0"/>
          </a:p>
          <a:p>
            <a:r>
              <a:rPr lang="en-US" sz="2000" dirty="0" smtClean="0"/>
              <a:t>But they have no direct control over the last mile of the road, which is the placement of ads on the publisher’s website.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1400" b="1" baseline="30000" dirty="0"/>
              <a:t>[1</a:t>
            </a:r>
            <a:r>
              <a:rPr lang="en-US" sz="1400" b="1" baseline="30000" dirty="0" smtClean="0"/>
              <a:t>] </a:t>
            </a:r>
            <a:r>
              <a:rPr lang="en-US" sz="1050" dirty="0" smtClean="0"/>
              <a:t>DoubleClick </a:t>
            </a:r>
            <a:r>
              <a:rPr lang="en-US" sz="1050" dirty="0"/>
              <a:t>for Advertisers, a cross section of regions, January and December 2009, Published July 2010</a:t>
            </a:r>
            <a:endParaRPr lang="en-US" sz="1050" dirty="0" smtClean="0"/>
          </a:p>
        </p:txBody>
      </p:sp>
    </p:spTree>
    <p:extLst>
      <p:ext uri="{BB962C8B-B14F-4D97-AF65-F5344CB8AC3E}">
        <p14:creationId xmlns:p14="http://schemas.microsoft.com/office/powerpoint/2010/main" val="397517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2000695"/>
            <a:ext cx="7751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Publishers can optimize their ad revenues by testing different ad placements, ad sizes and ad types, which improves the </a:t>
            </a:r>
            <a:r>
              <a:rPr lang="en-US" sz="2000" b="1" dirty="0" smtClean="0"/>
              <a:t>CTR (Click through rate)</a:t>
            </a:r>
            <a:r>
              <a:rPr lang="en-US" sz="2000" dirty="0" smtClean="0"/>
              <a:t> and </a:t>
            </a:r>
            <a:r>
              <a:rPr lang="en-US" sz="2000" b="1" dirty="0" smtClean="0"/>
              <a:t>RPM (Revenue per Thousand Impressions)</a:t>
            </a:r>
            <a:r>
              <a:rPr lang="en-US" sz="2000" dirty="0" smtClean="0"/>
              <a:t> for them.</a:t>
            </a:r>
          </a:p>
          <a:p>
            <a:endParaRPr lang="en-US" sz="2000" dirty="0"/>
          </a:p>
          <a:p>
            <a:r>
              <a:rPr lang="en-US" sz="2000" dirty="0" smtClean="0"/>
              <a:t>Further, using constant optimization, they can easily fight the big evil called </a:t>
            </a:r>
            <a:r>
              <a:rPr lang="en-US" sz="2000" b="1" dirty="0" smtClean="0"/>
              <a:t>Banner Blindness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071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Why Now?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2000695"/>
            <a:ext cx="7751688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AdTech</a:t>
            </a:r>
            <a:r>
              <a:rPr lang="en-US" sz="2000" dirty="0" smtClean="0"/>
              <a:t> is growing. Display Advertising (display</a:t>
            </a:r>
            <a:r>
              <a:rPr lang="en-US" sz="2000" dirty="0"/>
              <a:t>, mobile and video) is </a:t>
            </a:r>
            <a:r>
              <a:rPr lang="en-US" sz="2000" dirty="0" smtClean="0"/>
              <a:t>forecasted to grow from approximately $43 billion in 2012 to $90 billion in 2017</a:t>
            </a:r>
            <a:r>
              <a:rPr lang="en-US" sz="2000" baseline="30000" dirty="0"/>
              <a:t>[1]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AdTech</a:t>
            </a:r>
            <a:r>
              <a:rPr lang="en-US" sz="2000" dirty="0" smtClean="0"/>
              <a:t> investments have been able to do IPOs recently (Rubicon,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Rocketfuel</a:t>
            </a:r>
            <a:r>
              <a:rPr lang="es-ES_tradnl" sz="2000" dirty="0" smtClean="0"/>
              <a:t>, </a:t>
            </a:r>
            <a:r>
              <a:rPr lang="es-ES_tradnl" sz="2000" dirty="0" err="1" smtClean="0"/>
              <a:t>Marin</a:t>
            </a:r>
            <a:r>
              <a:rPr lang="en-US" sz="2000" dirty="0" smtClean="0"/>
              <a:t>). </a:t>
            </a:r>
            <a:r>
              <a:rPr lang="en-US" sz="2000" dirty="0" err="1" smtClean="0"/>
              <a:t>Outbrain</a:t>
            </a:r>
            <a:r>
              <a:rPr lang="en-US" sz="2000" dirty="0" smtClean="0"/>
              <a:t>, </a:t>
            </a:r>
            <a:r>
              <a:rPr lang="en-US" sz="2000" dirty="0" err="1" smtClean="0"/>
              <a:t>RadiumOne</a:t>
            </a:r>
            <a:r>
              <a:rPr lang="en-US" sz="2000" dirty="0" smtClean="0"/>
              <a:t> and more to file soon.</a:t>
            </a:r>
          </a:p>
          <a:p>
            <a:endParaRPr lang="en-US" sz="2000" dirty="0" smtClean="0"/>
          </a:p>
          <a:p>
            <a:r>
              <a:rPr lang="en-US" sz="2000" dirty="0" smtClean="0"/>
              <a:t>A/B Testing is a hot market (</a:t>
            </a:r>
            <a:r>
              <a:rPr lang="en-US" sz="2000" dirty="0" err="1" smtClean="0"/>
              <a:t>Optimizely</a:t>
            </a:r>
            <a:r>
              <a:rPr lang="en-US" sz="2000" dirty="0" smtClean="0"/>
              <a:t>, VWO) and no one is using it for Publishers, yet.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4400" dirty="0"/>
          </a:p>
          <a:p>
            <a:r>
              <a:rPr lang="en-US" sz="1400" b="1" baseline="30000" dirty="0" smtClean="0"/>
              <a:t>[1]</a:t>
            </a:r>
            <a:r>
              <a:rPr lang="en-US" sz="3200" b="1" baseline="30000" dirty="0" smtClean="0"/>
              <a:t> </a:t>
            </a:r>
            <a:r>
              <a:rPr lang="en-US" sz="1050" dirty="0" smtClean="0"/>
              <a:t>Rubicon S-1 Filing (</a:t>
            </a:r>
            <a:r>
              <a:rPr lang="pl-PL" sz="1050" dirty="0"/>
              <a:t>http://</a:t>
            </a:r>
            <a:r>
              <a:rPr lang="pl-PL" sz="1050" dirty="0" err="1"/>
              <a:t>www.sec.gov</a:t>
            </a:r>
            <a:r>
              <a:rPr lang="pl-PL" sz="1050" dirty="0"/>
              <a:t>/</a:t>
            </a:r>
            <a:r>
              <a:rPr lang="pl-PL" sz="1050" dirty="0" err="1"/>
              <a:t>Archives</a:t>
            </a:r>
            <a:r>
              <a:rPr lang="pl-PL" sz="1050" dirty="0"/>
              <a:t>/</a:t>
            </a:r>
            <a:r>
              <a:rPr lang="pl-PL" sz="1050" dirty="0" err="1"/>
              <a:t>edgar</a:t>
            </a:r>
            <a:r>
              <a:rPr lang="pl-PL" sz="1050" dirty="0"/>
              <a:t>/data/1595974/000119312514034389/d652651ds1.</a:t>
            </a:r>
            <a:r>
              <a:rPr lang="pl-PL" sz="1050" dirty="0" smtClean="0"/>
              <a:t>htm)</a:t>
            </a:r>
            <a:endParaRPr lang="en-US" sz="105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2974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Product</a:t>
            </a:r>
          </a:p>
        </p:txBody>
      </p:sp>
      <p:pic>
        <p:nvPicPr>
          <p:cNvPr id="4" name="Picture 3" descr="Screen Shot 2014-05-30 at 2.22.29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4" t="15492" r="3405"/>
          <a:stretch/>
        </p:blipFill>
        <p:spPr>
          <a:xfrm>
            <a:off x="2537143" y="1094448"/>
            <a:ext cx="4100723" cy="24976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9914" y="3590802"/>
            <a:ext cx="77516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AdPushup uses advanced A/B Testing (a proprietary multi-arm bandit solution) to web </a:t>
            </a:r>
            <a:r>
              <a:rPr lang="en-US" sz="2000" dirty="0"/>
              <a:t>publishers </a:t>
            </a:r>
            <a:r>
              <a:rPr lang="en-US" sz="2000" dirty="0" smtClean="0"/>
              <a:t>optimize </a:t>
            </a:r>
            <a:r>
              <a:rPr lang="en-US" sz="2000" dirty="0"/>
              <a:t>ad </a:t>
            </a:r>
            <a:r>
              <a:rPr lang="en-US" sz="2000" dirty="0" smtClean="0"/>
              <a:t>revenues by </a:t>
            </a:r>
            <a:r>
              <a:rPr lang="en-US" sz="2000" dirty="0"/>
              <a:t>using advanced a/b testing between different ad placements, ad sizes, ad </a:t>
            </a:r>
            <a:r>
              <a:rPr lang="en-US" sz="2000" dirty="0" smtClean="0"/>
              <a:t>colors </a:t>
            </a:r>
            <a:r>
              <a:rPr lang="en-US" sz="2000" dirty="0"/>
              <a:t>and types (such as image </a:t>
            </a:r>
            <a:r>
              <a:rPr lang="en-US" sz="2000" dirty="0" err="1"/>
              <a:t>vs</a:t>
            </a:r>
            <a:r>
              <a:rPr lang="en-US" sz="2000" dirty="0"/>
              <a:t> text)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/>
              <a:t>All this simply by using a simple visual editor and no programming knowledge.</a:t>
            </a:r>
          </a:p>
          <a:p>
            <a:endParaRPr lang="en-US" sz="2000" dirty="0"/>
          </a:p>
          <a:p>
            <a:r>
              <a:rPr lang="en-US" sz="2000" dirty="0" smtClean="0"/>
              <a:t>After finding the best variation, It keeps a check on banner blindness to keep your placements optimized at all times and can help fight </a:t>
            </a:r>
            <a:r>
              <a:rPr lang="en-US" sz="2000" dirty="0" err="1" smtClean="0"/>
              <a:t>AdBlock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79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Case 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9914" y="1197092"/>
            <a:ext cx="7751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RPM (Revenue per thousand impressions) Optimized from $3.82 to $12.1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4" y="1776069"/>
            <a:ext cx="8005335" cy="5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Milestones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2000695"/>
            <a:ext cx="7751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May 2013 – Starts as weekend project.</a:t>
            </a:r>
          </a:p>
          <a:p>
            <a:endParaRPr lang="en-US" sz="2000" dirty="0"/>
          </a:p>
          <a:p>
            <a:r>
              <a:rPr lang="en-US" sz="2000" dirty="0" smtClean="0"/>
              <a:t>Aug 2013 – </a:t>
            </a:r>
            <a:r>
              <a:rPr lang="en-US" sz="2000" dirty="0" err="1" smtClean="0"/>
              <a:t>PoC</a:t>
            </a:r>
            <a:r>
              <a:rPr lang="en-US" sz="2000" dirty="0" smtClean="0"/>
              <a:t> Testing using JS Hacks.</a:t>
            </a:r>
          </a:p>
          <a:p>
            <a:endParaRPr lang="en-US" sz="2000" dirty="0"/>
          </a:p>
          <a:p>
            <a:r>
              <a:rPr lang="en-US" sz="2000" dirty="0" smtClean="0"/>
              <a:t>Jan 2014 – Founders commit full-time.</a:t>
            </a:r>
          </a:p>
          <a:p>
            <a:endParaRPr lang="en-US" sz="2000" dirty="0"/>
          </a:p>
          <a:p>
            <a:r>
              <a:rPr lang="en-US" sz="2000" dirty="0" smtClean="0"/>
              <a:t>March 2014 – First private beta release. Enrollment begins.</a:t>
            </a:r>
          </a:p>
          <a:p>
            <a:endParaRPr lang="en-US" sz="2000" dirty="0"/>
          </a:p>
          <a:p>
            <a:r>
              <a:rPr lang="en-US" sz="2000" dirty="0" smtClean="0"/>
              <a:t>May 2014 – We’re optimizing 10 million monthly ad impressions. </a:t>
            </a:r>
          </a:p>
        </p:txBody>
      </p:sp>
    </p:spTree>
    <p:extLst>
      <p:ext uri="{BB962C8B-B14F-4D97-AF65-F5344CB8AC3E}">
        <p14:creationId xmlns:p14="http://schemas.microsoft.com/office/powerpoint/2010/main" val="412806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Traction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518" y="1800063"/>
            <a:ext cx="81554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March 2014				500,000 impressions</a:t>
            </a:r>
          </a:p>
          <a:p>
            <a:endParaRPr lang="en-US" sz="3200" dirty="0" smtClean="0"/>
          </a:p>
          <a:p>
            <a:r>
              <a:rPr lang="en-US" sz="3200" dirty="0" smtClean="0"/>
              <a:t>April 2014					3 Million impressions</a:t>
            </a:r>
          </a:p>
          <a:p>
            <a:endParaRPr lang="en-US" sz="3200" dirty="0"/>
          </a:p>
          <a:p>
            <a:r>
              <a:rPr lang="en-US" sz="3200" dirty="0" smtClean="0"/>
              <a:t>May 2014					10 million impressions</a:t>
            </a:r>
          </a:p>
          <a:p>
            <a:endParaRPr lang="en-US" sz="3200" dirty="0"/>
          </a:p>
          <a:p>
            <a:r>
              <a:rPr lang="en-US" sz="3200" dirty="0"/>
              <a:t>June </a:t>
            </a:r>
            <a:r>
              <a:rPr lang="en-US" sz="3200" dirty="0" smtClean="0"/>
              <a:t>2014					32 </a:t>
            </a:r>
            <a:r>
              <a:rPr lang="en-US" sz="3200" dirty="0"/>
              <a:t>million </a:t>
            </a:r>
            <a:r>
              <a:rPr lang="en-US" sz="3200" dirty="0" smtClean="0"/>
              <a:t>impressions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32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79581"/>
            <a:ext cx="9144000" cy="646331"/>
          </a:xfrm>
          <a:prstGeom prst="rect">
            <a:avLst/>
          </a:prstGeom>
          <a:solidFill>
            <a:srgbClr val="D9273A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tilliumText22L Bold"/>
                <a:cs typeface="TitilliumText22L Bold"/>
              </a:rPr>
              <a:t> The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718" y="2000695"/>
            <a:ext cx="77516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monetize using a hybrid model after hitting critical mass (1 Billion impressions).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We can monetize by:</a:t>
            </a:r>
          </a:p>
          <a:p>
            <a:r>
              <a:rPr lang="en-US" sz="2000" dirty="0" smtClean="0"/>
              <a:t>1) SaaS plans (fixed prices</a:t>
            </a:r>
            <a:r>
              <a:rPr lang="en-US" sz="2000" dirty="0"/>
              <a:t> </a:t>
            </a:r>
            <a:r>
              <a:rPr lang="en-US" sz="2000" dirty="0" smtClean="0"/>
              <a:t>based on impressions) for Large Publishers.</a:t>
            </a:r>
          </a:p>
          <a:p>
            <a:endParaRPr lang="en-US" sz="2000" dirty="0"/>
          </a:p>
          <a:p>
            <a:r>
              <a:rPr lang="en-US" sz="2000" dirty="0" smtClean="0"/>
              <a:t>2) Serving additional ad units (display/native) for the medium and long tail.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3) Helping publisher monetize the inventory being lost to Ad Blockers</a:t>
            </a:r>
          </a:p>
        </p:txBody>
      </p:sp>
    </p:spTree>
    <p:extLst>
      <p:ext uri="{BB962C8B-B14F-4D97-AF65-F5344CB8AC3E}">
        <p14:creationId xmlns:p14="http://schemas.microsoft.com/office/powerpoint/2010/main" val="19778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614</Words>
  <Application>Microsoft Macintosh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</dc:creator>
  <cp:lastModifiedBy>Ankit</cp:lastModifiedBy>
  <cp:revision>82</cp:revision>
  <dcterms:created xsi:type="dcterms:W3CDTF">2014-05-29T20:03:56Z</dcterms:created>
  <dcterms:modified xsi:type="dcterms:W3CDTF">2014-10-27T19:32:21Z</dcterms:modified>
</cp:coreProperties>
</file>