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72" r:id="rId15"/>
    <p:sldId id="273" r:id="rId16"/>
    <p:sldId id="274" r:id="rId17"/>
    <p:sldId id="275" r:id="rId18"/>
    <p:sldId id="276" r:id="rId19"/>
    <p:sldId id="277" r:id="rId20"/>
    <p:sldId id="268"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4de736cdeabe5971/Dokumen/Employee%20work%20location%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de736cdeabe5971/Dokumen/Employee%20work%20location%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4de736cdeabe5971/Dokumen/Employee%20work%20location%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4de736cdeabe5971/Dokumen/Employee%20work%20location%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4de736cdeabe5971/Dokumen/Employee%20work%20location%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4de736cdeabe5971/Dokumen/Employee%20work%20location%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4de736cdeabe5971/Dokumen/Employee%20work%20location%20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4de736cdeabe5971/Dokumen/Employee%20work%20location%20analysi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work location analysis.xlsx]Sheet3!PivotTable3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Auckland</c:v>
                </c:pt>
              </c:strCache>
            </c:strRef>
          </c:tx>
          <c:spPr>
            <a:solidFill>
              <a:schemeClr val="accent1"/>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Sheet3!$B$5:$B$182</c:f>
              <c:numCache>
                <c:formatCode>General</c:formatCode>
                <c:ptCount val="177"/>
                <c:pt idx="14">
                  <c:v>160338.84</c:v>
                </c:pt>
                <c:pt idx="27">
                  <c:v>96753.78</c:v>
                </c:pt>
                <c:pt idx="32">
                  <c:v>68008.55</c:v>
                </c:pt>
                <c:pt idx="48">
                  <c:v>100424.23</c:v>
                </c:pt>
                <c:pt idx="49">
                  <c:v>72876.91</c:v>
                </c:pt>
                <c:pt idx="62">
                  <c:v>83396.5</c:v>
                </c:pt>
                <c:pt idx="63">
                  <c:v>42161.77</c:v>
                </c:pt>
                <c:pt idx="65">
                  <c:v>119022.49</c:v>
                </c:pt>
                <c:pt idx="70">
                  <c:v>91645.04</c:v>
                </c:pt>
                <c:pt idx="72">
                  <c:v>61214.26</c:v>
                </c:pt>
                <c:pt idx="73">
                  <c:v>81897.789999999994</c:v>
                </c:pt>
                <c:pt idx="81">
                  <c:v>50449.46</c:v>
                </c:pt>
                <c:pt idx="99">
                  <c:v>37362.300000000003</c:v>
                </c:pt>
                <c:pt idx="116">
                  <c:v>0</c:v>
                </c:pt>
                <c:pt idx="151">
                  <c:v>100731.95</c:v>
                </c:pt>
                <c:pt idx="154">
                  <c:v>100371.31</c:v>
                </c:pt>
                <c:pt idx="156">
                  <c:v>118442.54</c:v>
                </c:pt>
                <c:pt idx="159">
                  <c:v>57419.35</c:v>
                </c:pt>
                <c:pt idx="173">
                  <c:v>28974.03</c:v>
                </c:pt>
              </c:numCache>
            </c:numRef>
          </c:val>
          <c:extLst>
            <c:ext xmlns:c16="http://schemas.microsoft.com/office/drawing/2014/chart" uri="{C3380CC4-5D6E-409C-BE32-E72D297353CC}">
              <c16:uniqueId val="{00000000-7D3C-40DE-98F6-459D14FFF94A}"/>
            </c:ext>
          </c:extLst>
        </c:ser>
        <c:ser>
          <c:idx val="1"/>
          <c:order val="1"/>
          <c:tx>
            <c:strRef>
              <c:f>Sheet3!$C$3:$C$4</c:f>
              <c:strCache>
                <c:ptCount val="1"/>
                <c:pt idx="0">
                  <c:v>Chennai</c:v>
                </c:pt>
              </c:strCache>
            </c:strRef>
          </c:tx>
          <c:spPr>
            <a:solidFill>
              <a:schemeClr val="accent2"/>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Sheet3!$C$5:$C$182</c:f>
              <c:numCache>
                <c:formatCode>General</c:formatCode>
                <c:ptCount val="177"/>
                <c:pt idx="25">
                  <c:v>67957.899999999994</c:v>
                </c:pt>
                <c:pt idx="26">
                  <c:v>76876.479999999996</c:v>
                </c:pt>
                <c:pt idx="53">
                  <c:v>39784.239999999998</c:v>
                </c:pt>
                <c:pt idx="54">
                  <c:v>0</c:v>
                </c:pt>
                <c:pt idx="56">
                  <c:v>39700.82</c:v>
                </c:pt>
                <c:pt idx="64">
                  <c:v>95677.9</c:v>
                </c:pt>
                <c:pt idx="74">
                  <c:v>116767.63</c:v>
                </c:pt>
                <c:pt idx="78">
                  <c:v>37062.1</c:v>
                </c:pt>
                <c:pt idx="83">
                  <c:v>71924.850000000006</c:v>
                </c:pt>
                <c:pt idx="86">
                  <c:v>47646.95</c:v>
                </c:pt>
                <c:pt idx="94">
                  <c:v>28481.16</c:v>
                </c:pt>
                <c:pt idx="96">
                  <c:v>107107.6</c:v>
                </c:pt>
                <c:pt idx="102">
                  <c:v>75804.7</c:v>
                </c:pt>
                <c:pt idx="106">
                  <c:v>79567.69</c:v>
                </c:pt>
                <c:pt idx="107">
                  <c:v>40445.29</c:v>
                </c:pt>
                <c:pt idx="112">
                  <c:v>63555.73</c:v>
                </c:pt>
                <c:pt idx="115">
                  <c:v>86233.83</c:v>
                </c:pt>
                <c:pt idx="123">
                  <c:v>52748.63</c:v>
                </c:pt>
                <c:pt idx="127">
                  <c:v>86010.54</c:v>
                </c:pt>
                <c:pt idx="138">
                  <c:v>104903.79</c:v>
                </c:pt>
                <c:pt idx="140">
                  <c:v>52270.22</c:v>
                </c:pt>
                <c:pt idx="150">
                  <c:v>89829.33</c:v>
                </c:pt>
                <c:pt idx="162">
                  <c:v>61688.77</c:v>
                </c:pt>
                <c:pt idx="170">
                  <c:v>66572.58</c:v>
                </c:pt>
              </c:numCache>
            </c:numRef>
          </c:val>
          <c:extLst>
            <c:ext xmlns:c16="http://schemas.microsoft.com/office/drawing/2014/chart" uri="{C3380CC4-5D6E-409C-BE32-E72D297353CC}">
              <c16:uniqueId val="{00000008-7D3C-40DE-98F6-459D14FFF94A}"/>
            </c:ext>
          </c:extLst>
        </c:ser>
        <c:ser>
          <c:idx val="2"/>
          <c:order val="2"/>
          <c:tx>
            <c:strRef>
              <c:f>Sheet3!$D$3:$D$4</c:f>
              <c:strCache>
                <c:ptCount val="1"/>
                <c:pt idx="0">
                  <c:v>Columbus</c:v>
                </c:pt>
              </c:strCache>
            </c:strRef>
          </c:tx>
          <c:spPr>
            <a:solidFill>
              <a:schemeClr val="accent3"/>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Sheet3!$D$5:$D$182</c:f>
              <c:numCache>
                <c:formatCode>General</c:formatCode>
                <c:ptCount val="177"/>
                <c:pt idx="2">
                  <c:v>52963.65</c:v>
                </c:pt>
                <c:pt idx="3">
                  <c:v>68860.399999999994</c:v>
                </c:pt>
                <c:pt idx="4">
                  <c:v>65699.02</c:v>
                </c:pt>
                <c:pt idx="8">
                  <c:v>69192.850000000006</c:v>
                </c:pt>
                <c:pt idx="12">
                  <c:v>85918.61</c:v>
                </c:pt>
                <c:pt idx="15">
                  <c:v>181768.64</c:v>
                </c:pt>
                <c:pt idx="18">
                  <c:v>113747.56</c:v>
                </c:pt>
                <c:pt idx="19">
                  <c:v>67633.850000000006</c:v>
                </c:pt>
                <c:pt idx="21">
                  <c:v>104335.03999999999</c:v>
                </c:pt>
                <c:pt idx="29">
                  <c:v>101187.36</c:v>
                </c:pt>
                <c:pt idx="37">
                  <c:v>35943.620000000003</c:v>
                </c:pt>
                <c:pt idx="42">
                  <c:v>110042.37</c:v>
                </c:pt>
                <c:pt idx="60">
                  <c:v>39969.72</c:v>
                </c:pt>
                <c:pt idx="69">
                  <c:v>97105.19</c:v>
                </c:pt>
                <c:pt idx="91">
                  <c:v>92704.48</c:v>
                </c:pt>
                <c:pt idx="98">
                  <c:v>58861.19</c:v>
                </c:pt>
                <c:pt idx="105">
                  <c:v>88511.17</c:v>
                </c:pt>
                <c:pt idx="121">
                  <c:v>58744.17</c:v>
                </c:pt>
                <c:pt idx="164">
                  <c:v>107898.52</c:v>
                </c:pt>
                <c:pt idx="165">
                  <c:v>106665.67</c:v>
                </c:pt>
                <c:pt idx="168">
                  <c:v>80695.740000000005</c:v>
                </c:pt>
              </c:numCache>
            </c:numRef>
          </c:val>
          <c:extLst>
            <c:ext xmlns:c16="http://schemas.microsoft.com/office/drawing/2014/chart" uri="{C3380CC4-5D6E-409C-BE32-E72D297353CC}">
              <c16:uniqueId val="{00000009-7D3C-40DE-98F6-459D14FFF94A}"/>
            </c:ext>
          </c:extLst>
        </c:ser>
        <c:ser>
          <c:idx val="3"/>
          <c:order val="3"/>
          <c:tx>
            <c:strRef>
              <c:f>Sheet3!$E$3:$E$4</c:f>
              <c:strCache>
                <c:ptCount val="1"/>
                <c:pt idx="0">
                  <c:v>Hyderabad</c:v>
                </c:pt>
              </c:strCache>
            </c:strRef>
          </c:tx>
          <c:spPr>
            <a:solidFill>
              <a:schemeClr val="accent4"/>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Sheet3!$E$5:$E$182</c:f>
              <c:numCache>
                <c:formatCode>General</c:formatCode>
                <c:ptCount val="177"/>
                <c:pt idx="9">
                  <c:v>61624.77</c:v>
                </c:pt>
                <c:pt idx="13">
                  <c:v>78443.78</c:v>
                </c:pt>
                <c:pt idx="16">
                  <c:v>75733.740000000005</c:v>
                </c:pt>
                <c:pt idx="22">
                  <c:v>96555.53</c:v>
                </c:pt>
                <c:pt idx="28">
                  <c:v>70649.460000000006</c:v>
                </c:pt>
                <c:pt idx="31">
                  <c:v>213550.28</c:v>
                </c:pt>
                <c:pt idx="43">
                  <c:v>70755.5</c:v>
                </c:pt>
                <c:pt idx="50">
                  <c:v>61994.76</c:v>
                </c:pt>
                <c:pt idx="51">
                  <c:v>50310.09</c:v>
                </c:pt>
                <c:pt idx="52">
                  <c:v>89690.38</c:v>
                </c:pt>
                <c:pt idx="55">
                  <c:v>71570.990000000005</c:v>
                </c:pt>
                <c:pt idx="68">
                  <c:v>115191.38</c:v>
                </c:pt>
                <c:pt idx="71">
                  <c:v>32192.15</c:v>
                </c:pt>
                <c:pt idx="75">
                  <c:v>95954.02</c:v>
                </c:pt>
                <c:pt idx="76">
                  <c:v>74924.649999999994</c:v>
                </c:pt>
                <c:pt idx="79">
                  <c:v>71371.37</c:v>
                </c:pt>
                <c:pt idx="82">
                  <c:v>92336.08</c:v>
                </c:pt>
                <c:pt idx="84">
                  <c:v>152607.64000000001</c:v>
                </c:pt>
                <c:pt idx="93">
                  <c:v>84762.76</c:v>
                </c:pt>
                <c:pt idx="94">
                  <c:v>28481.16</c:v>
                </c:pt>
                <c:pt idx="103">
                  <c:v>44403.77</c:v>
                </c:pt>
                <c:pt idx="104">
                  <c:v>36536.26</c:v>
                </c:pt>
                <c:pt idx="114">
                  <c:v>63705.4</c:v>
                </c:pt>
                <c:pt idx="118">
                  <c:v>57002.02</c:v>
                </c:pt>
                <c:pt idx="134">
                  <c:v>104802.63</c:v>
                </c:pt>
                <c:pt idx="137">
                  <c:v>88425.08</c:v>
                </c:pt>
                <c:pt idx="139">
                  <c:v>51165.37</c:v>
                </c:pt>
                <c:pt idx="141">
                  <c:v>58935.92</c:v>
                </c:pt>
                <c:pt idx="149">
                  <c:v>86556.96</c:v>
                </c:pt>
                <c:pt idx="166">
                  <c:v>33031.26</c:v>
                </c:pt>
                <c:pt idx="172">
                  <c:v>102934.09</c:v>
                </c:pt>
                <c:pt idx="175">
                  <c:v>76932.600000000006</c:v>
                </c:pt>
              </c:numCache>
            </c:numRef>
          </c:val>
          <c:extLst>
            <c:ext xmlns:c16="http://schemas.microsoft.com/office/drawing/2014/chart" uri="{C3380CC4-5D6E-409C-BE32-E72D297353CC}">
              <c16:uniqueId val="{0000000A-7D3C-40DE-98F6-459D14FFF94A}"/>
            </c:ext>
          </c:extLst>
        </c:ser>
        <c:ser>
          <c:idx val="4"/>
          <c:order val="4"/>
          <c:tx>
            <c:strRef>
              <c:f>Sheet3!$F$3:$F$4</c:f>
              <c:strCache>
                <c:ptCount val="1"/>
                <c:pt idx="0">
                  <c:v>Remote</c:v>
                </c:pt>
              </c:strCache>
            </c:strRef>
          </c:tx>
          <c:spPr>
            <a:solidFill>
              <a:schemeClr val="accent5"/>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Sheet3!$F$5:$F$182</c:f>
              <c:numCache>
                <c:formatCode>General</c:formatCode>
                <c:ptCount val="177"/>
                <c:pt idx="1">
                  <c:v>36547.58</c:v>
                </c:pt>
                <c:pt idx="6">
                  <c:v>41934.71</c:v>
                </c:pt>
                <c:pt idx="11">
                  <c:v>32496.880000000001</c:v>
                </c:pt>
                <c:pt idx="23">
                  <c:v>89838.77</c:v>
                </c:pt>
                <c:pt idx="30">
                  <c:v>88034.67</c:v>
                </c:pt>
                <c:pt idx="33">
                  <c:v>31816.57</c:v>
                </c:pt>
                <c:pt idx="34">
                  <c:v>75974.990000000005</c:v>
                </c:pt>
                <c:pt idx="35">
                  <c:v>68980.52</c:v>
                </c:pt>
                <c:pt idx="36">
                  <c:v>31042.51</c:v>
                </c:pt>
                <c:pt idx="39">
                  <c:v>75475.929999999993</c:v>
                </c:pt>
                <c:pt idx="44">
                  <c:v>49915.14</c:v>
                </c:pt>
                <c:pt idx="45">
                  <c:v>86558.58</c:v>
                </c:pt>
                <c:pt idx="57">
                  <c:v>47362.62</c:v>
                </c:pt>
                <c:pt idx="58">
                  <c:v>143647.12</c:v>
                </c:pt>
                <c:pt idx="61">
                  <c:v>67818.14</c:v>
                </c:pt>
                <c:pt idx="66">
                  <c:v>28160.79</c:v>
                </c:pt>
                <c:pt idx="85">
                  <c:v>31172.77</c:v>
                </c:pt>
                <c:pt idx="87">
                  <c:v>68887.839999999997</c:v>
                </c:pt>
                <c:pt idx="88">
                  <c:v>69163.39</c:v>
                </c:pt>
                <c:pt idx="89">
                  <c:v>99460.78</c:v>
                </c:pt>
                <c:pt idx="97">
                  <c:v>84309.95</c:v>
                </c:pt>
                <c:pt idx="101">
                  <c:v>66017.179999999993</c:v>
                </c:pt>
                <c:pt idx="111">
                  <c:v>0</c:v>
                </c:pt>
                <c:pt idx="113">
                  <c:v>225556.56</c:v>
                </c:pt>
                <c:pt idx="117">
                  <c:v>31241.24</c:v>
                </c:pt>
                <c:pt idx="119">
                  <c:v>42314.39</c:v>
                </c:pt>
                <c:pt idx="122">
                  <c:v>78840.23</c:v>
                </c:pt>
                <c:pt idx="128">
                  <c:v>223630.98</c:v>
                </c:pt>
                <c:pt idx="129">
                  <c:v>85879.23</c:v>
                </c:pt>
                <c:pt idx="131">
                  <c:v>105468.7</c:v>
                </c:pt>
                <c:pt idx="133">
                  <c:v>62195.47</c:v>
                </c:pt>
                <c:pt idx="135">
                  <c:v>111229.47</c:v>
                </c:pt>
                <c:pt idx="144">
                  <c:v>69913.39</c:v>
                </c:pt>
                <c:pt idx="146">
                  <c:v>146720.76</c:v>
                </c:pt>
                <c:pt idx="152">
                  <c:v>43329.22</c:v>
                </c:pt>
                <c:pt idx="157">
                  <c:v>39535.49</c:v>
                </c:pt>
                <c:pt idx="158">
                  <c:v>108872.77</c:v>
                </c:pt>
                <c:pt idx="161">
                  <c:v>83191.95</c:v>
                </c:pt>
                <c:pt idx="167">
                  <c:v>104038.9</c:v>
                </c:pt>
                <c:pt idx="171">
                  <c:v>54137.05</c:v>
                </c:pt>
                <c:pt idx="174">
                  <c:v>113616.23</c:v>
                </c:pt>
                <c:pt idx="176">
                  <c:v>76320.44</c:v>
                </c:pt>
              </c:numCache>
            </c:numRef>
          </c:val>
          <c:extLst>
            <c:ext xmlns:c16="http://schemas.microsoft.com/office/drawing/2014/chart" uri="{C3380CC4-5D6E-409C-BE32-E72D297353CC}">
              <c16:uniqueId val="{0000000B-7D3C-40DE-98F6-459D14FFF94A}"/>
            </c:ext>
          </c:extLst>
        </c:ser>
        <c:ser>
          <c:idx val="5"/>
          <c:order val="5"/>
          <c:tx>
            <c:strRef>
              <c:f>Sheet3!$G$3:$G$4</c:f>
              <c:strCache>
                <c:ptCount val="1"/>
                <c:pt idx="0">
                  <c:v>Seattle</c:v>
                </c:pt>
              </c:strCache>
            </c:strRef>
          </c:tx>
          <c:spPr>
            <a:solidFill>
              <a:schemeClr val="accent6"/>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Sheet3!$G$5:$G$182</c:f>
              <c:numCache>
                <c:formatCode>General</c:formatCode>
                <c:ptCount val="177"/>
                <c:pt idx="0">
                  <c:v>88689.09</c:v>
                </c:pt>
                <c:pt idx="7">
                  <c:v>44845.33</c:v>
                </c:pt>
                <c:pt idx="10">
                  <c:v>95017.1</c:v>
                </c:pt>
                <c:pt idx="38">
                  <c:v>44447.26</c:v>
                </c:pt>
                <c:pt idx="40">
                  <c:v>89605.13</c:v>
                </c:pt>
                <c:pt idx="41">
                  <c:v>118516.38</c:v>
                </c:pt>
                <c:pt idx="59">
                  <c:v>90697.67</c:v>
                </c:pt>
                <c:pt idx="77">
                  <c:v>133730.98000000001</c:v>
                </c:pt>
                <c:pt idx="80">
                  <c:v>93128.34</c:v>
                </c:pt>
                <c:pt idx="100">
                  <c:v>99683.67</c:v>
                </c:pt>
                <c:pt idx="108">
                  <c:v>73488.679999999993</c:v>
                </c:pt>
                <c:pt idx="110">
                  <c:v>84598.88</c:v>
                </c:pt>
                <c:pt idx="132">
                  <c:v>112645.99</c:v>
                </c:pt>
                <c:pt idx="142">
                  <c:v>88360.79</c:v>
                </c:pt>
                <c:pt idx="145">
                  <c:v>109163.39</c:v>
                </c:pt>
                <c:pt idx="148">
                  <c:v>59434.18</c:v>
                </c:pt>
                <c:pt idx="163">
                  <c:v>69764.100000000006</c:v>
                </c:pt>
              </c:numCache>
            </c:numRef>
          </c:val>
          <c:extLst>
            <c:ext xmlns:c16="http://schemas.microsoft.com/office/drawing/2014/chart" uri="{C3380CC4-5D6E-409C-BE32-E72D297353CC}">
              <c16:uniqueId val="{0000000C-7D3C-40DE-98F6-459D14FFF94A}"/>
            </c:ext>
          </c:extLst>
        </c:ser>
        <c:ser>
          <c:idx val="6"/>
          <c:order val="6"/>
          <c:tx>
            <c:strRef>
              <c:f>Sheet3!$H$3:$H$4</c:f>
              <c:strCache>
                <c:ptCount val="1"/>
                <c:pt idx="0">
                  <c:v>Wellington</c:v>
                </c:pt>
              </c:strCache>
            </c:strRef>
          </c:tx>
          <c:spPr>
            <a:solidFill>
              <a:schemeClr val="accent1">
                <a:lumMod val="60000"/>
              </a:schemeClr>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Sheet3!$H$5:$H$182</c:f>
              <c:numCache>
                <c:formatCode>General</c:formatCode>
                <c:ptCount val="177"/>
                <c:pt idx="5">
                  <c:v>74279.009999999995</c:v>
                </c:pt>
                <c:pt idx="17">
                  <c:v>114465.93</c:v>
                </c:pt>
                <c:pt idx="24">
                  <c:v>111049.84</c:v>
                </c:pt>
                <c:pt idx="46">
                  <c:v>114425.19</c:v>
                </c:pt>
                <c:pt idx="47">
                  <c:v>118976.16</c:v>
                </c:pt>
                <c:pt idx="52">
                  <c:v>89690.38</c:v>
                </c:pt>
                <c:pt idx="67">
                  <c:v>63447.07</c:v>
                </c:pt>
                <c:pt idx="92">
                  <c:v>114177.23</c:v>
                </c:pt>
                <c:pt idx="95">
                  <c:v>138114.64000000001</c:v>
                </c:pt>
                <c:pt idx="109">
                  <c:v>52246.29</c:v>
                </c:pt>
                <c:pt idx="124">
                  <c:v>72843.23</c:v>
                </c:pt>
                <c:pt idx="125">
                  <c:v>0</c:v>
                </c:pt>
                <c:pt idx="126">
                  <c:v>85455.53</c:v>
                </c:pt>
                <c:pt idx="130">
                  <c:v>50855.53</c:v>
                </c:pt>
                <c:pt idx="136">
                  <c:v>110906.35</c:v>
                </c:pt>
                <c:pt idx="143">
                  <c:v>40753.54</c:v>
                </c:pt>
                <c:pt idx="147">
                  <c:v>109143.17</c:v>
                </c:pt>
                <c:pt idx="155">
                  <c:v>114691.03</c:v>
                </c:pt>
                <c:pt idx="160">
                  <c:v>99448.78</c:v>
                </c:pt>
                <c:pt idx="169">
                  <c:v>84745.93</c:v>
                </c:pt>
              </c:numCache>
            </c:numRef>
          </c:val>
          <c:extLst>
            <c:ext xmlns:c16="http://schemas.microsoft.com/office/drawing/2014/chart" uri="{C3380CC4-5D6E-409C-BE32-E72D297353CC}">
              <c16:uniqueId val="{0000000D-7D3C-40DE-98F6-459D14FFF94A}"/>
            </c:ext>
          </c:extLst>
        </c:ser>
        <c:dLbls>
          <c:showLegendKey val="0"/>
          <c:showVal val="0"/>
          <c:showCatName val="0"/>
          <c:showSerName val="0"/>
          <c:showPercent val="0"/>
          <c:showBubbleSize val="0"/>
        </c:dLbls>
        <c:gapWidth val="219"/>
        <c:overlap val="-27"/>
        <c:axId val="689237280"/>
        <c:axId val="689229376"/>
      </c:barChart>
      <c:catAx>
        <c:axId val="689237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689229376"/>
        <c:crosses val="autoZero"/>
        <c:auto val="1"/>
        <c:lblAlgn val="ctr"/>
        <c:lblOffset val="100"/>
        <c:noMultiLvlLbl val="0"/>
      </c:catAx>
      <c:valAx>
        <c:axId val="689229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689237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3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work location analysis.xlsx]Sheet3!PivotTable3</c:name>
    <c:fmtId val="7"/>
  </c:pivotSource>
  <c:chart>
    <c:title>
      <c:overlay val="0"/>
      <c:spPr>
        <a:noFill/>
        <a:ln>
          <a:noFill/>
        </a:ln>
        <a:effectLst/>
      </c:spPr>
      <c:txPr>
        <a:bodyPr rot="0" spcFirstLastPara="1" vertOverflow="ellipsis" vert="horz" wrap="square" anchor="ctr" anchorCtr="1"/>
        <a:lstStyle/>
        <a:p>
          <a:pPr>
            <a:defRPr sz="15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Auckland</c:v>
                </c:pt>
              </c:strCache>
            </c:strRef>
          </c:tx>
          <c:spPr>
            <a:solidFill>
              <a:schemeClr val="accent1"/>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Sheet3!$B$5:$B$182</c:f>
              <c:numCache>
                <c:formatCode>General</c:formatCode>
                <c:ptCount val="177"/>
                <c:pt idx="14">
                  <c:v>160338.84</c:v>
                </c:pt>
                <c:pt idx="27">
                  <c:v>96753.78</c:v>
                </c:pt>
                <c:pt idx="32">
                  <c:v>68008.55</c:v>
                </c:pt>
                <c:pt idx="48">
                  <c:v>100424.23</c:v>
                </c:pt>
                <c:pt idx="49">
                  <c:v>72876.91</c:v>
                </c:pt>
                <c:pt idx="62">
                  <c:v>83396.5</c:v>
                </c:pt>
                <c:pt idx="63">
                  <c:v>42161.77</c:v>
                </c:pt>
                <c:pt idx="65">
                  <c:v>119022.49</c:v>
                </c:pt>
                <c:pt idx="70">
                  <c:v>91645.04</c:v>
                </c:pt>
                <c:pt idx="72">
                  <c:v>61214.26</c:v>
                </c:pt>
                <c:pt idx="73">
                  <c:v>81897.789999999994</c:v>
                </c:pt>
                <c:pt idx="81">
                  <c:v>50449.46</c:v>
                </c:pt>
                <c:pt idx="99">
                  <c:v>37362.300000000003</c:v>
                </c:pt>
                <c:pt idx="116">
                  <c:v>0</c:v>
                </c:pt>
                <c:pt idx="151">
                  <c:v>100731.95</c:v>
                </c:pt>
                <c:pt idx="154">
                  <c:v>100371.31</c:v>
                </c:pt>
                <c:pt idx="156">
                  <c:v>118442.54</c:v>
                </c:pt>
                <c:pt idx="159">
                  <c:v>57419.35</c:v>
                </c:pt>
                <c:pt idx="173">
                  <c:v>28974.03</c:v>
                </c:pt>
              </c:numCache>
            </c:numRef>
          </c:val>
          <c:extLst>
            <c:ext xmlns:c16="http://schemas.microsoft.com/office/drawing/2014/chart" uri="{C3380CC4-5D6E-409C-BE32-E72D297353CC}">
              <c16:uniqueId val="{00000000-C154-48A4-BED7-868BE3E19C49}"/>
            </c:ext>
          </c:extLst>
        </c:ser>
        <c:ser>
          <c:idx val="1"/>
          <c:order val="1"/>
          <c:tx>
            <c:strRef>
              <c:f>Sheet3!$C$3:$C$4</c:f>
              <c:strCache>
                <c:ptCount val="1"/>
                <c:pt idx="0">
                  <c:v>Chennai</c:v>
                </c:pt>
              </c:strCache>
            </c:strRef>
          </c:tx>
          <c:spPr>
            <a:solidFill>
              <a:schemeClr val="accent2"/>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Sheet3!$C$5:$C$182</c:f>
              <c:numCache>
                <c:formatCode>General</c:formatCode>
                <c:ptCount val="177"/>
                <c:pt idx="25">
                  <c:v>67957.899999999994</c:v>
                </c:pt>
                <c:pt idx="26">
                  <c:v>76876.479999999996</c:v>
                </c:pt>
                <c:pt idx="53">
                  <c:v>39784.239999999998</c:v>
                </c:pt>
                <c:pt idx="54">
                  <c:v>0</c:v>
                </c:pt>
                <c:pt idx="56">
                  <c:v>39700.82</c:v>
                </c:pt>
                <c:pt idx="64">
                  <c:v>95677.9</c:v>
                </c:pt>
                <c:pt idx="74">
                  <c:v>116767.63</c:v>
                </c:pt>
                <c:pt idx="78">
                  <c:v>37062.1</c:v>
                </c:pt>
                <c:pt idx="83">
                  <c:v>71924.850000000006</c:v>
                </c:pt>
                <c:pt idx="86">
                  <c:v>47646.95</c:v>
                </c:pt>
                <c:pt idx="94">
                  <c:v>28481.16</c:v>
                </c:pt>
                <c:pt idx="96">
                  <c:v>107107.6</c:v>
                </c:pt>
                <c:pt idx="102">
                  <c:v>75804.7</c:v>
                </c:pt>
                <c:pt idx="106">
                  <c:v>79567.69</c:v>
                </c:pt>
                <c:pt idx="107">
                  <c:v>40445.29</c:v>
                </c:pt>
                <c:pt idx="112">
                  <c:v>63555.73</c:v>
                </c:pt>
                <c:pt idx="115">
                  <c:v>86233.83</c:v>
                </c:pt>
                <c:pt idx="123">
                  <c:v>52748.63</c:v>
                </c:pt>
                <c:pt idx="127">
                  <c:v>86010.54</c:v>
                </c:pt>
                <c:pt idx="138">
                  <c:v>104903.79</c:v>
                </c:pt>
                <c:pt idx="140">
                  <c:v>52270.22</c:v>
                </c:pt>
                <c:pt idx="150">
                  <c:v>89829.33</c:v>
                </c:pt>
                <c:pt idx="162">
                  <c:v>61688.77</c:v>
                </c:pt>
                <c:pt idx="170">
                  <c:v>66572.58</c:v>
                </c:pt>
              </c:numCache>
            </c:numRef>
          </c:val>
          <c:extLst>
            <c:ext xmlns:c16="http://schemas.microsoft.com/office/drawing/2014/chart" uri="{C3380CC4-5D6E-409C-BE32-E72D297353CC}">
              <c16:uniqueId val="{00000002-C154-48A4-BED7-868BE3E19C49}"/>
            </c:ext>
          </c:extLst>
        </c:ser>
        <c:ser>
          <c:idx val="2"/>
          <c:order val="2"/>
          <c:tx>
            <c:strRef>
              <c:f>Sheet3!$D$3:$D$4</c:f>
              <c:strCache>
                <c:ptCount val="1"/>
                <c:pt idx="0">
                  <c:v>Columbus</c:v>
                </c:pt>
              </c:strCache>
            </c:strRef>
          </c:tx>
          <c:spPr>
            <a:solidFill>
              <a:schemeClr val="accent3"/>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Sheet3!$D$5:$D$182</c:f>
              <c:numCache>
                <c:formatCode>General</c:formatCode>
                <c:ptCount val="177"/>
                <c:pt idx="2">
                  <c:v>52963.65</c:v>
                </c:pt>
                <c:pt idx="3">
                  <c:v>68860.399999999994</c:v>
                </c:pt>
                <c:pt idx="4">
                  <c:v>65699.02</c:v>
                </c:pt>
                <c:pt idx="8">
                  <c:v>69192.850000000006</c:v>
                </c:pt>
                <c:pt idx="12">
                  <c:v>85918.61</c:v>
                </c:pt>
                <c:pt idx="15">
                  <c:v>181768.64</c:v>
                </c:pt>
                <c:pt idx="18">
                  <c:v>113747.56</c:v>
                </c:pt>
                <c:pt idx="19">
                  <c:v>67633.850000000006</c:v>
                </c:pt>
                <c:pt idx="21">
                  <c:v>104335.03999999999</c:v>
                </c:pt>
                <c:pt idx="29">
                  <c:v>101187.36</c:v>
                </c:pt>
                <c:pt idx="37">
                  <c:v>35943.620000000003</c:v>
                </c:pt>
                <c:pt idx="42">
                  <c:v>110042.37</c:v>
                </c:pt>
                <c:pt idx="60">
                  <c:v>39969.72</c:v>
                </c:pt>
                <c:pt idx="69">
                  <c:v>97105.19</c:v>
                </c:pt>
                <c:pt idx="91">
                  <c:v>92704.48</c:v>
                </c:pt>
                <c:pt idx="98">
                  <c:v>58861.19</c:v>
                </c:pt>
                <c:pt idx="105">
                  <c:v>88511.17</c:v>
                </c:pt>
                <c:pt idx="121">
                  <c:v>58744.17</c:v>
                </c:pt>
                <c:pt idx="164">
                  <c:v>107898.52</c:v>
                </c:pt>
                <c:pt idx="165">
                  <c:v>106665.67</c:v>
                </c:pt>
                <c:pt idx="168">
                  <c:v>80695.740000000005</c:v>
                </c:pt>
              </c:numCache>
            </c:numRef>
          </c:val>
          <c:extLst>
            <c:ext xmlns:c16="http://schemas.microsoft.com/office/drawing/2014/chart" uri="{C3380CC4-5D6E-409C-BE32-E72D297353CC}">
              <c16:uniqueId val="{00000003-C154-48A4-BED7-868BE3E19C49}"/>
            </c:ext>
          </c:extLst>
        </c:ser>
        <c:ser>
          <c:idx val="3"/>
          <c:order val="3"/>
          <c:tx>
            <c:strRef>
              <c:f>Sheet3!$E$3:$E$4</c:f>
              <c:strCache>
                <c:ptCount val="1"/>
                <c:pt idx="0">
                  <c:v>Hyderabad</c:v>
                </c:pt>
              </c:strCache>
            </c:strRef>
          </c:tx>
          <c:spPr>
            <a:solidFill>
              <a:schemeClr val="accent4"/>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Sheet3!$E$5:$E$182</c:f>
              <c:numCache>
                <c:formatCode>General</c:formatCode>
                <c:ptCount val="177"/>
                <c:pt idx="9">
                  <c:v>61624.77</c:v>
                </c:pt>
                <c:pt idx="13">
                  <c:v>78443.78</c:v>
                </c:pt>
                <c:pt idx="16">
                  <c:v>75733.740000000005</c:v>
                </c:pt>
                <c:pt idx="22">
                  <c:v>96555.53</c:v>
                </c:pt>
                <c:pt idx="28">
                  <c:v>70649.460000000006</c:v>
                </c:pt>
                <c:pt idx="31">
                  <c:v>213550.28</c:v>
                </c:pt>
                <c:pt idx="43">
                  <c:v>70755.5</c:v>
                </c:pt>
                <c:pt idx="50">
                  <c:v>61994.76</c:v>
                </c:pt>
                <c:pt idx="51">
                  <c:v>50310.09</c:v>
                </c:pt>
                <c:pt idx="52">
                  <c:v>89690.38</c:v>
                </c:pt>
                <c:pt idx="55">
                  <c:v>71570.990000000005</c:v>
                </c:pt>
                <c:pt idx="68">
                  <c:v>115191.38</c:v>
                </c:pt>
                <c:pt idx="71">
                  <c:v>32192.15</c:v>
                </c:pt>
                <c:pt idx="75">
                  <c:v>95954.02</c:v>
                </c:pt>
                <c:pt idx="76">
                  <c:v>74924.649999999994</c:v>
                </c:pt>
                <c:pt idx="79">
                  <c:v>71371.37</c:v>
                </c:pt>
                <c:pt idx="82">
                  <c:v>92336.08</c:v>
                </c:pt>
                <c:pt idx="84">
                  <c:v>152607.64000000001</c:v>
                </c:pt>
                <c:pt idx="93">
                  <c:v>84762.76</c:v>
                </c:pt>
                <c:pt idx="94">
                  <c:v>28481.16</c:v>
                </c:pt>
                <c:pt idx="103">
                  <c:v>44403.77</c:v>
                </c:pt>
                <c:pt idx="104">
                  <c:v>36536.26</c:v>
                </c:pt>
                <c:pt idx="114">
                  <c:v>63705.4</c:v>
                </c:pt>
                <c:pt idx="118">
                  <c:v>57002.02</c:v>
                </c:pt>
                <c:pt idx="134">
                  <c:v>104802.63</c:v>
                </c:pt>
                <c:pt idx="137">
                  <c:v>88425.08</c:v>
                </c:pt>
                <c:pt idx="139">
                  <c:v>51165.37</c:v>
                </c:pt>
                <c:pt idx="141">
                  <c:v>58935.92</c:v>
                </c:pt>
                <c:pt idx="149">
                  <c:v>86556.96</c:v>
                </c:pt>
                <c:pt idx="166">
                  <c:v>33031.26</c:v>
                </c:pt>
                <c:pt idx="172">
                  <c:v>102934.09</c:v>
                </c:pt>
                <c:pt idx="175">
                  <c:v>76932.600000000006</c:v>
                </c:pt>
              </c:numCache>
            </c:numRef>
          </c:val>
          <c:extLst>
            <c:ext xmlns:c16="http://schemas.microsoft.com/office/drawing/2014/chart" uri="{C3380CC4-5D6E-409C-BE32-E72D297353CC}">
              <c16:uniqueId val="{00000004-C154-48A4-BED7-868BE3E19C49}"/>
            </c:ext>
          </c:extLst>
        </c:ser>
        <c:ser>
          <c:idx val="4"/>
          <c:order val="4"/>
          <c:tx>
            <c:strRef>
              <c:f>Sheet3!$F$3:$F$4</c:f>
              <c:strCache>
                <c:ptCount val="1"/>
                <c:pt idx="0">
                  <c:v>Remote</c:v>
                </c:pt>
              </c:strCache>
            </c:strRef>
          </c:tx>
          <c:spPr>
            <a:solidFill>
              <a:schemeClr val="accent5"/>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Sheet3!$F$5:$F$182</c:f>
              <c:numCache>
                <c:formatCode>General</c:formatCode>
                <c:ptCount val="177"/>
                <c:pt idx="1">
                  <c:v>36547.58</c:v>
                </c:pt>
                <c:pt idx="6">
                  <c:v>41934.71</c:v>
                </c:pt>
                <c:pt idx="11">
                  <c:v>32496.880000000001</c:v>
                </c:pt>
                <c:pt idx="23">
                  <c:v>89838.77</c:v>
                </c:pt>
                <c:pt idx="30">
                  <c:v>88034.67</c:v>
                </c:pt>
                <c:pt idx="33">
                  <c:v>31816.57</c:v>
                </c:pt>
                <c:pt idx="34">
                  <c:v>75974.990000000005</c:v>
                </c:pt>
                <c:pt idx="35">
                  <c:v>68980.52</c:v>
                </c:pt>
                <c:pt idx="36">
                  <c:v>31042.51</c:v>
                </c:pt>
                <c:pt idx="39">
                  <c:v>75475.929999999993</c:v>
                </c:pt>
                <c:pt idx="44">
                  <c:v>49915.14</c:v>
                </c:pt>
                <c:pt idx="45">
                  <c:v>86558.58</c:v>
                </c:pt>
                <c:pt idx="57">
                  <c:v>47362.62</c:v>
                </c:pt>
                <c:pt idx="58">
                  <c:v>143647.12</c:v>
                </c:pt>
                <c:pt idx="61">
                  <c:v>67818.14</c:v>
                </c:pt>
                <c:pt idx="66">
                  <c:v>28160.79</c:v>
                </c:pt>
                <c:pt idx="85">
                  <c:v>31172.77</c:v>
                </c:pt>
                <c:pt idx="87">
                  <c:v>68887.839999999997</c:v>
                </c:pt>
                <c:pt idx="88">
                  <c:v>69163.39</c:v>
                </c:pt>
                <c:pt idx="89">
                  <c:v>99460.78</c:v>
                </c:pt>
                <c:pt idx="97">
                  <c:v>84309.95</c:v>
                </c:pt>
                <c:pt idx="101">
                  <c:v>66017.179999999993</c:v>
                </c:pt>
                <c:pt idx="111">
                  <c:v>0</c:v>
                </c:pt>
                <c:pt idx="113">
                  <c:v>225556.56</c:v>
                </c:pt>
                <c:pt idx="117">
                  <c:v>31241.24</c:v>
                </c:pt>
                <c:pt idx="119">
                  <c:v>42314.39</c:v>
                </c:pt>
                <c:pt idx="122">
                  <c:v>78840.23</c:v>
                </c:pt>
                <c:pt idx="128">
                  <c:v>223630.98</c:v>
                </c:pt>
                <c:pt idx="129">
                  <c:v>85879.23</c:v>
                </c:pt>
                <c:pt idx="131">
                  <c:v>105468.7</c:v>
                </c:pt>
                <c:pt idx="133">
                  <c:v>62195.47</c:v>
                </c:pt>
                <c:pt idx="135">
                  <c:v>111229.47</c:v>
                </c:pt>
                <c:pt idx="144">
                  <c:v>69913.39</c:v>
                </c:pt>
                <c:pt idx="146">
                  <c:v>146720.76</c:v>
                </c:pt>
                <c:pt idx="152">
                  <c:v>43329.22</c:v>
                </c:pt>
                <c:pt idx="157">
                  <c:v>39535.49</c:v>
                </c:pt>
                <c:pt idx="158">
                  <c:v>108872.77</c:v>
                </c:pt>
                <c:pt idx="161">
                  <c:v>83191.95</c:v>
                </c:pt>
                <c:pt idx="167">
                  <c:v>104038.9</c:v>
                </c:pt>
                <c:pt idx="171">
                  <c:v>54137.05</c:v>
                </c:pt>
                <c:pt idx="174">
                  <c:v>113616.23</c:v>
                </c:pt>
                <c:pt idx="176">
                  <c:v>76320.44</c:v>
                </c:pt>
              </c:numCache>
            </c:numRef>
          </c:val>
          <c:extLst>
            <c:ext xmlns:c16="http://schemas.microsoft.com/office/drawing/2014/chart" uri="{C3380CC4-5D6E-409C-BE32-E72D297353CC}">
              <c16:uniqueId val="{00000005-C154-48A4-BED7-868BE3E19C49}"/>
            </c:ext>
          </c:extLst>
        </c:ser>
        <c:ser>
          <c:idx val="5"/>
          <c:order val="5"/>
          <c:tx>
            <c:strRef>
              <c:f>Sheet3!$G$3:$G$4</c:f>
              <c:strCache>
                <c:ptCount val="1"/>
                <c:pt idx="0">
                  <c:v>Seattle</c:v>
                </c:pt>
              </c:strCache>
            </c:strRef>
          </c:tx>
          <c:spPr>
            <a:solidFill>
              <a:schemeClr val="accent6"/>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Sheet3!$G$5:$G$182</c:f>
              <c:numCache>
                <c:formatCode>General</c:formatCode>
                <c:ptCount val="177"/>
                <c:pt idx="0">
                  <c:v>88689.09</c:v>
                </c:pt>
                <c:pt idx="7">
                  <c:v>44845.33</c:v>
                </c:pt>
                <c:pt idx="10">
                  <c:v>95017.1</c:v>
                </c:pt>
                <c:pt idx="38">
                  <c:v>44447.26</c:v>
                </c:pt>
                <c:pt idx="40">
                  <c:v>89605.13</c:v>
                </c:pt>
                <c:pt idx="41">
                  <c:v>118516.38</c:v>
                </c:pt>
                <c:pt idx="59">
                  <c:v>90697.67</c:v>
                </c:pt>
                <c:pt idx="77">
                  <c:v>133730.98000000001</c:v>
                </c:pt>
                <c:pt idx="80">
                  <c:v>93128.34</c:v>
                </c:pt>
                <c:pt idx="100">
                  <c:v>99683.67</c:v>
                </c:pt>
                <c:pt idx="108">
                  <c:v>73488.679999999993</c:v>
                </c:pt>
                <c:pt idx="110">
                  <c:v>84598.88</c:v>
                </c:pt>
                <c:pt idx="132">
                  <c:v>112645.99</c:v>
                </c:pt>
                <c:pt idx="142">
                  <c:v>88360.79</c:v>
                </c:pt>
                <c:pt idx="145">
                  <c:v>109163.39</c:v>
                </c:pt>
                <c:pt idx="148">
                  <c:v>59434.18</c:v>
                </c:pt>
                <c:pt idx="163">
                  <c:v>69764.100000000006</c:v>
                </c:pt>
              </c:numCache>
            </c:numRef>
          </c:val>
          <c:extLst>
            <c:ext xmlns:c16="http://schemas.microsoft.com/office/drawing/2014/chart" uri="{C3380CC4-5D6E-409C-BE32-E72D297353CC}">
              <c16:uniqueId val="{00000006-C154-48A4-BED7-868BE3E19C49}"/>
            </c:ext>
          </c:extLst>
        </c:ser>
        <c:ser>
          <c:idx val="6"/>
          <c:order val="6"/>
          <c:tx>
            <c:strRef>
              <c:f>Sheet3!$H$3:$H$4</c:f>
              <c:strCache>
                <c:ptCount val="1"/>
                <c:pt idx="0">
                  <c:v>Wellington</c:v>
                </c:pt>
              </c:strCache>
            </c:strRef>
          </c:tx>
          <c:spPr>
            <a:solidFill>
              <a:schemeClr val="accent1">
                <a:lumMod val="60000"/>
              </a:schemeClr>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Sheet3!$H$5:$H$182</c:f>
              <c:numCache>
                <c:formatCode>General</c:formatCode>
                <c:ptCount val="177"/>
                <c:pt idx="5">
                  <c:v>74279.009999999995</c:v>
                </c:pt>
                <c:pt idx="17">
                  <c:v>114465.93</c:v>
                </c:pt>
                <c:pt idx="24">
                  <c:v>111049.84</c:v>
                </c:pt>
                <c:pt idx="46">
                  <c:v>114425.19</c:v>
                </c:pt>
                <c:pt idx="47">
                  <c:v>118976.16</c:v>
                </c:pt>
                <c:pt idx="52">
                  <c:v>89690.38</c:v>
                </c:pt>
                <c:pt idx="67">
                  <c:v>63447.07</c:v>
                </c:pt>
                <c:pt idx="92">
                  <c:v>114177.23</c:v>
                </c:pt>
                <c:pt idx="95">
                  <c:v>138114.64000000001</c:v>
                </c:pt>
                <c:pt idx="109">
                  <c:v>52246.29</c:v>
                </c:pt>
                <c:pt idx="124">
                  <c:v>72843.23</c:v>
                </c:pt>
                <c:pt idx="125">
                  <c:v>0</c:v>
                </c:pt>
                <c:pt idx="126">
                  <c:v>85455.53</c:v>
                </c:pt>
                <c:pt idx="130">
                  <c:v>50855.53</c:v>
                </c:pt>
                <c:pt idx="136">
                  <c:v>110906.35</c:v>
                </c:pt>
                <c:pt idx="143">
                  <c:v>40753.54</c:v>
                </c:pt>
                <c:pt idx="147">
                  <c:v>109143.17</c:v>
                </c:pt>
                <c:pt idx="155">
                  <c:v>114691.03</c:v>
                </c:pt>
                <c:pt idx="160">
                  <c:v>99448.78</c:v>
                </c:pt>
                <c:pt idx="169">
                  <c:v>84745.93</c:v>
                </c:pt>
              </c:numCache>
            </c:numRef>
          </c:val>
          <c:extLst>
            <c:ext xmlns:c16="http://schemas.microsoft.com/office/drawing/2014/chart" uri="{C3380CC4-5D6E-409C-BE32-E72D297353CC}">
              <c16:uniqueId val="{00000007-C154-48A4-BED7-868BE3E19C49}"/>
            </c:ext>
          </c:extLst>
        </c:ser>
        <c:dLbls>
          <c:showLegendKey val="0"/>
          <c:showVal val="0"/>
          <c:showCatName val="0"/>
          <c:showSerName val="0"/>
          <c:showPercent val="0"/>
          <c:showBubbleSize val="0"/>
        </c:dLbls>
        <c:gapWidth val="219"/>
        <c:overlap val="-27"/>
        <c:axId val="689237280"/>
        <c:axId val="689229376"/>
      </c:barChart>
      <c:catAx>
        <c:axId val="689237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689229376"/>
        <c:crosses val="autoZero"/>
        <c:auto val="1"/>
        <c:lblAlgn val="ctr"/>
        <c:lblOffset val="100"/>
        <c:noMultiLvlLbl val="0"/>
      </c:catAx>
      <c:valAx>
        <c:axId val="689229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689237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3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work location analysis.xlsx]Sheet3!PivotTable3</c:name>
    <c:fmtId val="11"/>
  </c:pivotSource>
  <c:chart>
    <c:title>
      <c:overlay val="0"/>
      <c:spPr>
        <a:noFill/>
        <a:ln>
          <a:noFill/>
        </a:ln>
        <a:effectLst/>
      </c:spPr>
      <c:txPr>
        <a:bodyPr rot="0" spcFirstLastPara="1" vertOverflow="ellipsis" vert="horz" wrap="square" anchor="ctr" anchorCtr="1"/>
        <a:lstStyle/>
        <a:p>
          <a:pPr>
            <a:defRPr sz="15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Auckland</c:v>
                </c:pt>
              </c:strCache>
            </c:strRef>
          </c:tx>
          <c:spPr>
            <a:solidFill>
              <a:schemeClr val="accent1"/>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Sheet3!$B$5:$B$182</c:f>
              <c:numCache>
                <c:formatCode>General</c:formatCode>
                <c:ptCount val="177"/>
                <c:pt idx="14">
                  <c:v>160338.84</c:v>
                </c:pt>
                <c:pt idx="27">
                  <c:v>96753.78</c:v>
                </c:pt>
                <c:pt idx="32">
                  <c:v>68008.55</c:v>
                </c:pt>
                <c:pt idx="48">
                  <c:v>100424.23</c:v>
                </c:pt>
                <c:pt idx="49">
                  <c:v>72876.91</c:v>
                </c:pt>
                <c:pt idx="62">
                  <c:v>83396.5</c:v>
                </c:pt>
                <c:pt idx="63">
                  <c:v>42161.77</c:v>
                </c:pt>
                <c:pt idx="65">
                  <c:v>119022.49</c:v>
                </c:pt>
                <c:pt idx="70">
                  <c:v>91645.04</c:v>
                </c:pt>
                <c:pt idx="72">
                  <c:v>61214.26</c:v>
                </c:pt>
                <c:pt idx="73">
                  <c:v>81897.789999999994</c:v>
                </c:pt>
                <c:pt idx="81">
                  <c:v>50449.46</c:v>
                </c:pt>
                <c:pt idx="99">
                  <c:v>37362.300000000003</c:v>
                </c:pt>
                <c:pt idx="116">
                  <c:v>0</c:v>
                </c:pt>
                <c:pt idx="151">
                  <c:v>100731.95</c:v>
                </c:pt>
                <c:pt idx="154">
                  <c:v>100371.31</c:v>
                </c:pt>
                <c:pt idx="156">
                  <c:v>118442.54</c:v>
                </c:pt>
                <c:pt idx="159">
                  <c:v>57419.35</c:v>
                </c:pt>
                <c:pt idx="173">
                  <c:v>28974.03</c:v>
                </c:pt>
              </c:numCache>
            </c:numRef>
          </c:val>
          <c:extLst>
            <c:ext xmlns:c16="http://schemas.microsoft.com/office/drawing/2014/chart" uri="{C3380CC4-5D6E-409C-BE32-E72D297353CC}">
              <c16:uniqueId val="{00000000-320E-46D0-8992-507100A25DA9}"/>
            </c:ext>
          </c:extLst>
        </c:ser>
        <c:ser>
          <c:idx val="1"/>
          <c:order val="1"/>
          <c:tx>
            <c:strRef>
              <c:f>Sheet3!$C$3:$C$4</c:f>
              <c:strCache>
                <c:ptCount val="1"/>
                <c:pt idx="0">
                  <c:v>Chennai</c:v>
                </c:pt>
              </c:strCache>
            </c:strRef>
          </c:tx>
          <c:spPr>
            <a:solidFill>
              <a:schemeClr val="accent2"/>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Sheet3!$C$5:$C$182</c:f>
              <c:numCache>
                <c:formatCode>General</c:formatCode>
                <c:ptCount val="177"/>
                <c:pt idx="25">
                  <c:v>67957.899999999994</c:v>
                </c:pt>
                <c:pt idx="26">
                  <c:v>76876.479999999996</c:v>
                </c:pt>
                <c:pt idx="53">
                  <c:v>39784.239999999998</c:v>
                </c:pt>
                <c:pt idx="54">
                  <c:v>0</c:v>
                </c:pt>
                <c:pt idx="56">
                  <c:v>39700.82</c:v>
                </c:pt>
                <c:pt idx="64">
                  <c:v>95677.9</c:v>
                </c:pt>
                <c:pt idx="74">
                  <c:v>116767.63</c:v>
                </c:pt>
                <c:pt idx="78">
                  <c:v>37062.1</c:v>
                </c:pt>
                <c:pt idx="83">
                  <c:v>71924.850000000006</c:v>
                </c:pt>
                <c:pt idx="86">
                  <c:v>47646.95</c:v>
                </c:pt>
                <c:pt idx="94">
                  <c:v>28481.16</c:v>
                </c:pt>
                <c:pt idx="96">
                  <c:v>107107.6</c:v>
                </c:pt>
                <c:pt idx="102">
                  <c:v>75804.7</c:v>
                </c:pt>
                <c:pt idx="106">
                  <c:v>79567.69</c:v>
                </c:pt>
                <c:pt idx="107">
                  <c:v>40445.29</c:v>
                </c:pt>
                <c:pt idx="112">
                  <c:v>63555.73</c:v>
                </c:pt>
                <c:pt idx="115">
                  <c:v>86233.83</c:v>
                </c:pt>
                <c:pt idx="123">
                  <c:v>52748.63</c:v>
                </c:pt>
                <c:pt idx="127">
                  <c:v>86010.54</c:v>
                </c:pt>
                <c:pt idx="138">
                  <c:v>104903.79</c:v>
                </c:pt>
                <c:pt idx="140">
                  <c:v>52270.22</c:v>
                </c:pt>
                <c:pt idx="150">
                  <c:v>89829.33</c:v>
                </c:pt>
                <c:pt idx="162">
                  <c:v>61688.77</c:v>
                </c:pt>
                <c:pt idx="170">
                  <c:v>66572.58</c:v>
                </c:pt>
              </c:numCache>
            </c:numRef>
          </c:val>
          <c:extLst>
            <c:ext xmlns:c16="http://schemas.microsoft.com/office/drawing/2014/chart" uri="{C3380CC4-5D6E-409C-BE32-E72D297353CC}">
              <c16:uniqueId val="{00000002-320E-46D0-8992-507100A25DA9}"/>
            </c:ext>
          </c:extLst>
        </c:ser>
        <c:ser>
          <c:idx val="2"/>
          <c:order val="2"/>
          <c:tx>
            <c:strRef>
              <c:f>Sheet3!$D$3:$D$4</c:f>
              <c:strCache>
                <c:ptCount val="1"/>
                <c:pt idx="0">
                  <c:v>Columbus</c:v>
                </c:pt>
              </c:strCache>
            </c:strRef>
          </c:tx>
          <c:spPr>
            <a:solidFill>
              <a:schemeClr val="accent3"/>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Sheet3!$D$5:$D$182</c:f>
              <c:numCache>
                <c:formatCode>General</c:formatCode>
                <c:ptCount val="177"/>
                <c:pt idx="2">
                  <c:v>52963.65</c:v>
                </c:pt>
                <c:pt idx="3">
                  <c:v>68860.399999999994</c:v>
                </c:pt>
                <c:pt idx="4">
                  <c:v>65699.02</c:v>
                </c:pt>
                <c:pt idx="8">
                  <c:v>69192.850000000006</c:v>
                </c:pt>
                <c:pt idx="12">
                  <c:v>85918.61</c:v>
                </c:pt>
                <c:pt idx="15">
                  <c:v>181768.64</c:v>
                </c:pt>
                <c:pt idx="18">
                  <c:v>113747.56</c:v>
                </c:pt>
                <c:pt idx="19">
                  <c:v>67633.850000000006</c:v>
                </c:pt>
                <c:pt idx="21">
                  <c:v>104335.03999999999</c:v>
                </c:pt>
                <c:pt idx="29">
                  <c:v>101187.36</c:v>
                </c:pt>
                <c:pt idx="37">
                  <c:v>35943.620000000003</c:v>
                </c:pt>
                <c:pt idx="42">
                  <c:v>110042.37</c:v>
                </c:pt>
                <c:pt idx="60">
                  <c:v>39969.72</c:v>
                </c:pt>
                <c:pt idx="69">
                  <c:v>97105.19</c:v>
                </c:pt>
                <c:pt idx="91">
                  <c:v>92704.48</c:v>
                </c:pt>
                <c:pt idx="98">
                  <c:v>58861.19</c:v>
                </c:pt>
                <c:pt idx="105">
                  <c:v>88511.17</c:v>
                </c:pt>
                <c:pt idx="121">
                  <c:v>58744.17</c:v>
                </c:pt>
                <c:pt idx="164">
                  <c:v>107898.52</c:v>
                </c:pt>
                <c:pt idx="165">
                  <c:v>106665.67</c:v>
                </c:pt>
                <c:pt idx="168">
                  <c:v>80695.740000000005</c:v>
                </c:pt>
              </c:numCache>
            </c:numRef>
          </c:val>
          <c:extLst>
            <c:ext xmlns:c16="http://schemas.microsoft.com/office/drawing/2014/chart" uri="{C3380CC4-5D6E-409C-BE32-E72D297353CC}">
              <c16:uniqueId val="{00000003-320E-46D0-8992-507100A25DA9}"/>
            </c:ext>
          </c:extLst>
        </c:ser>
        <c:ser>
          <c:idx val="3"/>
          <c:order val="3"/>
          <c:tx>
            <c:strRef>
              <c:f>Sheet3!$E$3:$E$4</c:f>
              <c:strCache>
                <c:ptCount val="1"/>
                <c:pt idx="0">
                  <c:v>Hyderabad</c:v>
                </c:pt>
              </c:strCache>
            </c:strRef>
          </c:tx>
          <c:spPr>
            <a:solidFill>
              <a:schemeClr val="accent4"/>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Sheet3!$E$5:$E$182</c:f>
              <c:numCache>
                <c:formatCode>General</c:formatCode>
                <c:ptCount val="177"/>
                <c:pt idx="9">
                  <c:v>61624.77</c:v>
                </c:pt>
                <c:pt idx="13">
                  <c:v>78443.78</c:v>
                </c:pt>
                <c:pt idx="16">
                  <c:v>75733.740000000005</c:v>
                </c:pt>
                <c:pt idx="22">
                  <c:v>96555.53</c:v>
                </c:pt>
                <c:pt idx="28">
                  <c:v>70649.460000000006</c:v>
                </c:pt>
                <c:pt idx="31">
                  <c:v>213550.28</c:v>
                </c:pt>
                <c:pt idx="43">
                  <c:v>70755.5</c:v>
                </c:pt>
                <c:pt idx="50">
                  <c:v>61994.76</c:v>
                </c:pt>
                <c:pt idx="51">
                  <c:v>50310.09</c:v>
                </c:pt>
                <c:pt idx="52">
                  <c:v>89690.38</c:v>
                </c:pt>
                <c:pt idx="55">
                  <c:v>71570.990000000005</c:v>
                </c:pt>
                <c:pt idx="68">
                  <c:v>115191.38</c:v>
                </c:pt>
                <c:pt idx="71">
                  <c:v>32192.15</c:v>
                </c:pt>
                <c:pt idx="75">
                  <c:v>95954.02</c:v>
                </c:pt>
                <c:pt idx="76">
                  <c:v>74924.649999999994</c:v>
                </c:pt>
                <c:pt idx="79">
                  <c:v>71371.37</c:v>
                </c:pt>
                <c:pt idx="82">
                  <c:v>92336.08</c:v>
                </c:pt>
                <c:pt idx="84">
                  <c:v>152607.64000000001</c:v>
                </c:pt>
                <c:pt idx="93">
                  <c:v>84762.76</c:v>
                </c:pt>
                <c:pt idx="94">
                  <c:v>28481.16</c:v>
                </c:pt>
                <c:pt idx="103">
                  <c:v>44403.77</c:v>
                </c:pt>
                <c:pt idx="104">
                  <c:v>36536.26</c:v>
                </c:pt>
                <c:pt idx="114">
                  <c:v>63705.4</c:v>
                </c:pt>
                <c:pt idx="118">
                  <c:v>57002.02</c:v>
                </c:pt>
                <c:pt idx="134">
                  <c:v>104802.63</c:v>
                </c:pt>
                <c:pt idx="137">
                  <c:v>88425.08</c:v>
                </c:pt>
                <c:pt idx="139">
                  <c:v>51165.37</c:v>
                </c:pt>
                <c:pt idx="141">
                  <c:v>58935.92</c:v>
                </c:pt>
                <c:pt idx="149">
                  <c:v>86556.96</c:v>
                </c:pt>
                <c:pt idx="166">
                  <c:v>33031.26</c:v>
                </c:pt>
                <c:pt idx="172">
                  <c:v>102934.09</c:v>
                </c:pt>
                <c:pt idx="175">
                  <c:v>76932.600000000006</c:v>
                </c:pt>
              </c:numCache>
            </c:numRef>
          </c:val>
          <c:extLst>
            <c:ext xmlns:c16="http://schemas.microsoft.com/office/drawing/2014/chart" uri="{C3380CC4-5D6E-409C-BE32-E72D297353CC}">
              <c16:uniqueId val="{00000004-320E-46D0-8992-507100A25DA9}"/>
            </c:ext>
          </c:extLst>
        </c:ser>
        <c:ser>
          <c:idx val="4"/>
          <c:order val="4"/>
          <c:tx>
            <c:strRef>
              <c:f>Sheet3!$F$3:$F$4</c:f>
              <c:strCache>
                <c:ptCount val="1"/>
                <c:pt idx="0">
                  <c:v>Remote</c:v>
                </c:pt>
              </c:strCache>
            </c:strRef>
          </c:tx>
          <c:spPr>
            <a:solidFill>
              <a:schemeClr val="accent5"/>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Sheet3!$F$5:$F$182</c:f>
              <c:numCache>
                <c:formatCode>General</c:formatCode>
                <c:ptCount val="177"/>
                <c:pt idx="1">
                  <c:v>36547.58</c:v>
                </c:pt>
                <c:pt idx="6">
                  <c:v>41934.71</c:v>
                </c:pt>
                <c:pt idx="11">
                  <c:v>32496.880000000001</c:v>
                </c:pt>
                <c:pt idx="23">
                  <c:v>89838.77</c:v>
                </c:pt>
                <c:pt idx="30">
                  <c:v>88034.67</c:v>
                </c:pt>
                <c:pt idx="33">
                  <c:v>31816.57</c:v>
                </c:pt>
                <c:pt idx="34">
                  <c:v>75974.990000000005</c:v>
                </c:pt>
                <c:pt idx="35">
                  <c:v>68980.52</c:v>
                </c:pt>
                <c:pt idx="36">
                  <c:v>31042.51</c:v>
                </c:pt>
                <c:pt idx="39">
                  <c:v>75475.929999999993</c:v>
                </c:pt>
                <c:pt idx="44">
                  <c:v>49915.14</c:v>
                </c:pt>
                <c:pt idx="45">
                  <c:v>86558.58</c:v>
                </c:pt>
                <c:pt idx="57">
                  <c:v>47362.62</c:v>
                </c:pt>
                <c:pt idx="58">
                  <c:v>143647.12</c:v>
                </c:pt>
                <c:pt idx="61">
                  <c:v>67818.14</c:v>
                </c:pt>
                <c:pt idx="66">
                  <c:v>28160.79</c:v>
                </c:pt>
                <c:pt idx="85">
                  <c:v>31172.77</c:v>
                </c:pt>
                <c:pt idx="87">
                  <c:v>68887.839999999997</c:v>
                </c:pt>
                <c:pt idx="88">
                  <c:v>69163.39</c:v>
                </c:pt>
                <c:pt idx="89">
                  <c:v>99460.78</c:v>
                </c:pt>
                <c:pt idx="97">
                  <c:v>84309.95</c:v>
                </c:pt>
                <c:pt idx="101">
                  <c:v>66017.179999999993</c:v>
                </c:pt>
                <c:pt idx="111">
                  <c:v>0</c:v>
                </c:pt>
                <c:pt idx="113">
                  <c:v>225556.56</c:v>
                </c:pt>
                <c:pt idx="117">
                  <c:v>31241.24</c:v>
                </c:pt>
                <c:pt idx="119">
                  <c:v>42314.39</c:v>
                </c:pt>
                <c:pt idx="122">
                  <c:v>78840.23</c:v>
                </c:pt>
                <c:pt idx="128">
                  <c:v>223630.98</c:v>
                </c:pt>
                <c:pt idx="129">
                  <c:v>85879.23</c:v>
                </c:pt>
                <c:pt idx="131">
                  <c:v>105468.7</c:v>
                </c:pt>
                <c:pt idx="133">
                  <c:v>62195.47</c:v>
                </c:pt>
                <c:pt idx="135">
                  <c:v>111229.47</c:v>
                </c:pt>
                <c:pt idx="144">
                  <c:v>69913.39</c:v>
                </c:pt>
                <c:pt idx="146">
                  <c:v>146720.76</c:v>
                </c:pt>
                <c:pt idx="152">
                  <c:v>43329.22</c:v>
                </c:pt>
                <c:pt idx="157">
                  <c:v>39535.49</c:v>
                </c:pt>
                <c:pt idx="158">
                  <c:v>108872.77</c:v>
                </c:pt>
                <c:pt idx="161">
                  <c:v>83191.95</c:v>
                </c:pt>
                <c:pt idx="167">
                  <c:v>104038.9</c:v>
                </c:pt>
                <c:pt idx="171">
                  <c:v>54137.05</c:v>
                </c:pt>
                <c:pt idx="174">
                  <c:v>113616.23</c:v>
                </c:pt>
                <c:pt idx="176">
                  <c:v>76320.44</c:v>
                </c:pt>
              </c:numCache>
            </c:numRef>
          </c:val>
          <c:extLst>
            <c:ext xmlns:c16="http://schemas.microsoft.com/office/drawing/2014/chart" uri="{C3380CC4-5D6E-409C-BE32-E72D297353CC}">
              <c16:uniqueId val="{00000005-320E-46D0-8992-507100A25DA9}"/>
            </c:ext>
          </c:extLst>
        </c:ser>
        <c:ser>
          <c:idx val="5"/>
          <c:order val="5"/>
          <c:tx>
            <c:strRef>
              <c:f>Sheet3!$G$3:$G$4</c:f>
              <c:strCache>
                <c:ptCount val="1"/>
                <c:pt idx="0">
                  <c:v>Seattle</c:v>
                </c:pt>
              </c:strCache>
            </c:strRef>
          </c:tx>
          <c:spPr>
            <a:solidFill>
              <a:schemeClr val="accent6"/>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Sheet3!$G$5:$G$182</c:f>
              <c:numCache>
                <c:formatCode>General</c:formatCode>
                <c:ptCount val="177"/>
                <c:pt idx="0">
                  <c:v>88689.09</c:v>
                </c:pt>
                <c:pt idx="7">
                  <c:v>44845.33</c:v>
                </c:pt>
                <c:pt idx="10">
                  <c:v>95017.1</c:v>
                </c:pt>
                <c:pt idx="38">
                  <c:v>44447.26</c:v>
                </c:pt>
                <c:pt idx="40">
                  <c:v>89605.13</c:v>
                </c:pt>
                <c:pt idx="41">
                  <c:v>118516.38</c:v>
                </c:pt>
                <c:pt idx="59">
                  <c:v>90697.67</c:v>
                </c:pt>
                <c:pt idx="77">
                  <c:v>133730.98000000001</c:v>
                </c:pt>
                <c:pt idx="80">
                  <c:v>93128.34</c:v>
                </c:pt>
                <c:pt idx="100">
                  <c:v>99683.67</c:v>
                </c:pt>
                <c:pt idx="108">
                  <c:v>73488.679999999993</c:v>
                </c:pt>
                <c:pt idx="110">
                  <c:v>84598.88</c:v>
                </c:pt>
                <c:pt idx="132">
                  <c:v>112645.99</c:v>
                </c:pt>
                <c:pt idx="142">
                  <c:v>88360.79</c:v>
                </c:pt>
                <c:pt idx="145">
                  <c:v>109163.39</c:v>
                </c:pt>
                <c:pt idx="148">
                  <c:v>59434.18</c:v>
                </c:pt>
                <c:pt idx="163">
                  <c:v>69764.100000000006</c:v>
                </c:pt>
              </c:numCache>
            </c:numRef>
          </c:val>
          <c:extLst>
            <c:ext xmlns:c16="http://schemas.microsoft.com/office/drawing/2014/chart" uri="{C3380CC4-5D6E-409C-BE32-E72D297353CC}">
              <c16:uniqueId val="{00000006-320E-46D0-8992-507100A25DA9}"/>
            </c:ext>
          </c:extLst>
        </c:ser>
        <c:ser>
          <c:idx val="6"/>
          <c:order val="6"/>
          <c:tx>
            <c:strRef>
              <c:f>Sheet3!$H$3:$H$4</c:f>
              <c:strCache>
                <c:ptCount val="1"/>
                <c:pt idx="0">
                  <c:v>Wellington</c:v>
                </c:pt>
              </c:strCache>
            </c:strRef>
          </c:tx>
          <c:spPr>
            <a:solidFill>
              <a:schemeClr val="accent1">
                <a:lumMod val="60000"/>
              </a:schemeClr>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Sheet3!$H$5:$H$182</c:f>
              <c:numCache>
                <c:formatCode>General</c:formatCode>
                <c:ptCount val="177"/>
                <c:pt idx="5">
                  <c:v>74279.009999999995</c:v>
                </c:pt>
                <c:pt idx="17">
                  <c:v>114465.93</c:v>
                </c:pt>
                <c:pt idx="24">
                  <c:v>111049.84</c:v>
                </c:pt>
                <c:pt idx="46">
                  <c:v>114425.19</c:v>
                </c:pt>
                <c:pt idx="47">
                  <c:v>118976.16</c:v>
                </c:pt>
                <c:pt idx="52">
                  <c:v>89690.38</c:v>
                </c:pt>
                <c:pt idx="67">
                  <c:v>63447.07</c:v>
                </c:pt>
                <c:pt idx="92">
                  <c:v>114177.23</c:v>
                </c:pt>
                <c:pt idx="95">
                  <c:v>138114.64000000001</c:v>
                </c:pt>
                <c:pt idx="109">
                  <c:v>52246.29</c:v>
                </c:pt>
                <c:pt idx="124">
                  <c:v>72843.23</c:v>
                </c:pt>
                <c:pt idx="125">
                  <c:v>0</c:v>
                </c:pt>
                <c:pt idx="126">
                  <c:v>85455.53</c:v>
                </c:pt>
                <c:pt idx="130">
                  <c:v>50855.53</c:v>
                </c:pt>
                <c:pt idx="136">
                  <c:v>110906.35</c:v>
                </c:pt>
                <c:pt idx="143">
                  <c:v>40753.54</c:v>
                </c:pt>
                <c:pt idx="147">
                  <c:v>109143.17</c:v>
                </c:pt>
                <c:pt idx="155">
                  <c:v>114691.03</c:v>
                </c:pt>
                <c:pt idx="160">
                  <c:v>99448.78</c:v>
                </c:pt>
                <c:pt idx="169">
                  <c:v>84745.93</c:v>
                </c:pt>
              </c:numCache>
            </c:numRef>
          </c:val>
          <c:extLst>
            <c:ext xmlns:c16="http://schemas.microsoft.com/office/drawing/2014/chart" uri="{C3380CC4-5D6E-409C-BE32-E72D297353CC}">
              <c16:uniqueId val="{00000007-320E-46D0-8992-507100A25DA9}"/>
            </c:ext>
          </c:extLst>
        </c:ser>
        <c:dLbls>
          <c:showLegendKey val="0"/>
          <c:showVal val="0"/>
          <c:showCatName val="0"/>
          <c:showSerName val="0"/>
          <c:showPercent val="0"/>
          <c:showBubbleSize val="0"/>
        </c:dLbls>
        <c:gapWidth val="219"/>
        <c:overlap val="-27"/>
        <c:axId val="689237280"/>
        <c:axId val="689229376"/>
      </c:barChart>
      <c:catAx>
        <c:axId val="689237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689229376"/>
        <c:crosses val="autoZero"/>
        <c:auto val="1"/>
        <c:lblAlgn val="ctr"/>
        <c:lblOffset val="100"/>
        <c:noMultiLvlLbl val="0"/>
      </c:catAx>
      <c:valAx>
        <c:axId val="689229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689237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3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work location analysis.xlsx]Sheet3!PivotTable3</c:name>
    <c:fmtId val="16"/>
  </c:pivotSource>
  <c:chart>
    <c:title>
      <c:overlay val="0"/>
      <c:spPr>
        <a:noFill/>
        <a:ln>
          <a:noFill/>
        </a:ln>
        <a:effectLst/>
      </c:spPr>
      <c:txPr>
        <a:bodyPr rot="0" spcFirstLastPara="1" vertOverflow="ellipsis" vert="horz" wrap="square" anchor="ctr" anchorCtr="1"/>
        <a:lstStyle/>
        <a:p>
          <a:pPr>
            <a:defRPr sz="15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Auckland</c:v>
                </c:pt>
              </c:strCache>
            </c:strRef>
          </c:tx>
          <c:spPr>
            <a:solidFill>
              <a:schemeClr val="accent1"/>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Sheet3!$B$5:$B$182</c:f>
              <c:numCache>
                <c:formatCode>General</c:formatCode>
                <c:ptCount val="177"/>
                <c:pt idx="14">
                  <c:v>160338.84</c:v>
                </c:pt>
                <c:pt idx="27">
                  <c:v>96753.78</c:v>
                </c:pt>
                <c:pt idx="32">
                  <c:v>68008.55</c:v>
                </c:pt>
                <c:pt idx="48">
                  <c:v>100424.23</c:v>
                </c:pt>
                <c:pt idx="49">
                  <c:v>72876.91</c:v>
                </c:pt>
                <c:pt idx="62">
                  <c:v>83396.5</c:v>
                </c:pt>
                <c:pt idx="63">
                  <c:v>42161.77</c:v>
                </c:pt>
                <c:pt idx="65">
                  <c:v>119022.49</c:v>
                </c:pt>
                <c:pt idx="70">
                  <c:v>91645.04</c:v>
                </c:pt>
                <c:pt idx="72">
                  <c:v>61214.26</c:v>
                </c:pt>
                <c:pt idx="73">
                  <c:v>81897.789999999994</c:v>
                </c:pt>
                <c:pt idx="81">
                  <c:v>50449.46</c:v>
                </c:pt>
                <c:pt idx="99">
                  <c:v>37362.300000000003</c:v>
                </c:pt>
                <c:pt idx="116">
                  <c:v>0</c:v>
                </c:pt>
                <c:pt idx="151">
                  <c:v>100731.95</c:v>
                </c:pt>
                <c:pt idx="154">
                  <c:v>100371.31</c:v>
                </c:pt>
                <c:pt idx="156">
                  <c:v>118442.54</c:v>
                </c:pt>
                <c:pt idx="159">
                  <c:v>57419.35</c:v>
                </c:pt>
                <c:pt idx="173">
                  <c:v>28974.03</c:v>
                </c:pt>
              </c:numCache>
            </c:numRef>
          </c:val>
          <c:extLst>
            <c:ext xmlns:c16="http://schemas.microsoft.com/office/drawing/2014/chart" uri="{C3380CC4-5D6E-409C-BE32-E72D297353CC}">
              <c16:uniqueId val="{00000000-EE91-4603-874D-535633D45725}"/>
            </c:ext>
          </c:extLst>
        </c:ser>
        <c:ser>
          <c:idx val="1"/>
          <c:order val="1"/>
          <c:tx>
            <c:strRef>
              <c:f>Sheet3!$C$3:$C$4</c:f>
              <c:strCache>
                <c:ptCount val="1"/>
                <c:pt idx="0">
                  <c:v>Chennai</c:v>
                </c:pt>
              </c:strCache>
            </c:strRef>
          </c:tx>
          <c:spPr>
            <a:solidFill>
              <a:schemeClr val="accent2"/>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Sheet3!$C$5:$C$182</c:f>
              <c:numCache>
                <c:formatCode>General</c:formatCode>
                <c:ptCount val="177"/>
                <c:pt idx="25">
                  <c:v>67957.899999999994</c:v>
                </c:pt>
                <c:pt idx="26">
                  <c:v>76876.479999999996</c:v>
                </c:pt>
                <c:pt idx="53">
                  <c:v>39784.239999999998</c:v>
                </c:pt>
                <c:pt idx="54">
                  <c:v>0</c:v>
                </c:pt>
                <c:pt idx="56">
                  <c:v>39700.82</c:v>
                </c:pt>
                <c:pt idx="64">
                  <c:v>95677.9</c:v>
                </c:pt>
                <c:pt idx="74">
                  <c:v>116767.63</c:v>
                </c:pt>
                <c:pt idx="78">
                  <c:v>37062.1</c:v>
                </c:pt>
                <c:pt idx="83">
                  <c:v>71924.850000000006</c:v>
                </c:pt>
                <c:pt idx="86">
                  <c:v>47646.95</c:v>
                </c:pt>
                <c:pt idx="94">
                  <c:v>28481.16</c:v>
                </c:pt>
                <c:pt idx="96">
                  <c:v>107107.6</c:v>
                </c:pt>
                <c:pt idx="102">
                  <c:v>75804.7</c:v>
                </c:pt>
                <c:pt idx="106">
                  <c:v>79567.69</c:v>
                </c:pt>
                <c:pt idx="107">
                  <c:v>40445.29</c:v>
                </c:pt>
                <c:pt idx="112">
                  <c:v>63555.73</c:v>
                </c:pt>
                <c:pt idx="115">
                  <c:v>86233.83</c:v>
                </c:pt>
                <c:pt idx="123">
                  <c:v>52748.63</c:v>
                </c:pt>
                <c:pt idx="127">
                  <c:v>86010.54</c:v>
                </c:pt>
                <c:pt idx="138">
                  <c:v>104903.79</c:v>
                </c:pt>
                <c:pt idx="140">
                  <c:v>52270.22</c:v>
                </c:pt>
                <c:pt idx="150">
                  <c:v>89829.33</c:v>
                </c:pt>
                <c:pt idx="162">
                  <c:v>61688.77</c:v>
                </c:pt>
                <c:pt idx="170">
                  <c:v>66572.58</c:v>
                </c:pt>
              </c:numCache>
            </c:numRef>
          </c:val>
          <c:extLst>
            <c:ext xmlns:c16="http://schemas.microsoft.com/office/drawing/2014/chart" uri="{C3380CC4-5D6E-409C-BE32-E72D297353CC}">
              <c16:uniqueId val="{00000002-EE91-4603-874D-535633D45725}"/>
            </c:ext>
          </c:extLst>
        </c:ser>
        <c:ser>
          <c:idx val="2"/>
          <c:order val="2"/>
          <c:tx>
            <c:strRef>
              <c:f>Sheet3!$D$3:$D$4</c:f>
              <c:strCache>
                <c:ptCount val="1"/>
                <c:pt idx="0">
                  <c:v>Columbus</c:v>
                </c:pt>
              </c:strCache>
            </c:strRef>
          </c:tx>
          <c:spPr>
            <a:solidFill>
              <a:schemeClr val="accent3"/>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Sheet3!$D$5:$D$182</c:f>
              <c:numCache>
                <c:formatCode>General</c:formatCode>
                <c:ptCount val="177"/>
                <c:pt idx="2">
                  <c:v>52963.65</c:v>
                </c:pt>
                <c:pt idx="3">
                  <c:v>68860.399999999994</c:v>
                </c:pt>
                <c:pt idx="4">
                  <c:v>65699.02</c:v>
                </c:pt>
                <c:pt idx="8">
                  <c:v>69192.850000000006</c:v>
                </c:pt>
                <c:pt idx="12">
                  <c:v>85918.61</c:v>
                </c:pt>
                <c:pt idx="15">
                  <c:v>181768.64</c:v>
                </c:pt>
                <c:pt idx="18">
                  <c:v>113747.56</c:v>
                </c:pt>
                <c:pt idx="19">
                  <c:v>67633.850000000006</c:v>
                </c:pt>
                <c:pt idx="21">
                  <c:v>104335.03999999999</c:v>
                </c:pt>
                <c:pt idx="29">
                  <c:v>101187.36</c:v>
                </c:pt>
                <c:pt idx="37">
                  <c:v>35943.620000000003</c:v>
                </c:pt>
                <c:pt idx="42">
                  <c:v>110042.37</c:v>
                </c:pt>
                <c:pt idx="60">
                  <c:v>39969.72</c:v>
                </c:pt>
                <c:pt idx="69">
                  <c:v>97105.19</c:v>
                </c:pt>
                <c:pt idx="91">
                  <c:v>92704.48</c:v>
                </c:pt>
                <c:pt idx="98">
                  <c:v>58861.19</c:v>
                </c:pt>
                <c:pt idx="105">
                  <c:v>88511.17</c:v>
                </c:pt>
                <c:pt idx="121">
                  <c:v>58744.17</c:v>
                </c:pt>
                <c:pt idx="164">
                  <c:v>107898.52</c:v>
                </c:pt>
                <c:pt idx="165">
                  <c:v>106665.67</c:v>
                </c:pt>
                <c:pt idx="168">
                  <c:v>80695.740000000005</c:v>
                </c:pt>
              </c:numCache>
            </c:numRef>
          </c:val>
          <c:extLst>
            <c:ext xmlns:c16="http://schemas.microsoft.com/office/drawing/2014/chart" uri="{C3380CC4-5D6E-409C-BE32-E72D297353CC}">
              <c16:uniqueId val="{00000003-EE91-4603-874D-535633D45725}"/>
            </c:ext>
          </c:extLst>
        </c:ser>
        <c:ser>
          <c:idx val="3"/>
          <c:order val="3"/>
          <c:tx>
            <c:strRef>
              <c:f>Sheet3!$E$3:$E$4</c:f>
              <c:strCache>
                <c:ptCount val="1"/>
                <c:pt idx="0">
                  <c:v>Hyderabad</c:v>
                </c:pt>
              </c:strCache>
            </c:strRef>
          </c:tx>
          <c:spPr>
            <a:solidFill>
              <a:schemeClr val="accent4"/>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Sheet3!$E$5:$E$182</c:f>
              <c:numCache>
                <c:formatCode>General</c:formatCode>
                <c:ptCount val="177"/>
                <c:pt idx="9">
                  <c:v>61624.77</c:v>
                </c:pt>
                <c:pt idx="13">
                  <c:v>78443.78</c:v>
                </c:pt>
                <c:pt idx="16">
                  <c:v>75733.740000000005</c:v>
                </c:pt>
                <c:pt idx="22">
                  <c:v>96555.53</c:v>
                </c:pt>
                <c:pt idx="28">
                  <c:v>70649.460000000006</c:v>
                </c:pt>
                <c:pt idx="31">
                  <c:v>213550.28</c:v>
                </c:pt>
                <c:pt idx="43">
                  <c:v>70755.5</c:v>
                </c:pt>
                <c:pt idx="50">
                  <c:v>61994.76</c:v>
                </c:pt>
                <c:pt idx="51">
                  <c:v>50310.09</c:v>
                </c:pt>
                <c:pt idx="52">
                  <c:v>89690.38</c:v>
                </c:pt>
                <c:pt idx="55">
                  <c:v>71570.990000000005</c:v>
                </c:pt>
                <c:pt idx="68">
                  <c:v>115191.38</c:v>
                </c:pt>
                <c:pt idx="71">
                  <c:v>32192.15</c:v>
                </c:pt>
                <c:pt idx="75">
                  <c:v>95954.02</c:v>
                </c:pt>
                <c:pt idx="76">
                  <c:v>74924.649999999994</c:v>
                </c:pt>
                <c:pt idx="79">
                  <c:v>71371.37</c:v>
                </c:pt>
                <c:pt idx="82">
                  <c:v>92336.08</c:v>
                </c:pt>
                <c:pt idx="84">
                  <c:v>152607.64000000001</c:v>
                </c:pt>
                <c:pt idx="93">
                  <c:v>84762.76</c:v>
                </c:pt>
                <c:pt idx="94">
                  <c:v>28481.16</c:v>
                </c:pt>
                <c:pt idx="103">
                  <c:v>44403.77</c:v>
                </c:pt>
                <c:pt idx="104">
                  <c:v>36536.26</c:v>
                </c:pt>
                <c:pt idx="114">
                  <c:v>63705.4</c:v>
                </c:pt>
                <c:pt idx="118">
                  <c:v>57002.02</c:v>
                </c:pt>
                <c:pt idx="134">
                  <c:v>104802.63</c:v>
                </c:pt>
                <c:pt idx="137">
                  <c:v>88425.08</c:v>
                </c:pt>
                <c:pt idx="139">
                  <c:v>51165.37</c:v>
                </c:pt>
                <c:pt idx="141">
                  <c:v>58935.92</c:v>
                </c:pt>
                <c:pt idx="149">
                  <c:v>86556.96</c:v>
                </c:pt>
                <c:pt idx="166">
                  <c:v>33031.26</c:v>
                </c:pt>
                <c:pt idx="172">
                  <c:v>102934.09</c:v>
                </c:pt>
                <c:pt idx="175">
                  <c:v>76932.600000000006</c:v>
                </c:pt>
              </c:numCache>
            </c:numRef>
          </c:val>
          <c:extLst>
            <c:ext xmlns:c16="http://schemas.microsoft.com/office/drawing/2014/chart" uri="{C3380CC4-5D6E-409C-BE32-E72D297353CC}">
              <c16:uniqueId val="{00000004-EE91-4603-874D-535633D45725}"/>
            </c:ext>
          </c:extLst>
        </c:ser>
        <c:ser>
          <c:idx val="4"/>
          <c:order val="4"/>
          <c:tx>
            <c:strRef>
              <c:f>Sheet3!$F$3:$F$4</c:f>
              <c:strCache>
                <c:ptCount val="1"/>
                <c:pt idx="0">
                  <c:v>Remote</c:v>
                </c:pt>
              </c:strCache>
            </c:strRef>
          </c:tx>
          <c:spPr>
            <a:solidFill>
              <a:schemeClr val="accent5"/>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Sheet3!$F$5:$F$182</c:f>
              <c:numCache>
                <c:formatCode>General</c:formatCode>
                <c:ptCount val="177"/>
                <c:pt idx="1">
                  <c:v>36547.58</c:v>
                </c:pt>
                <c:pt idx="6">
                  <c:v>41934.71</c:v>
                </c:pt>
                <c:pt idx="11">
                  <c:v>32496.880000000001</c:v>
                </c:pt>
                <c:pt idx="23">
                  <c:v>89838.77</c:v>
                </c:pt>
                <c:pt idx="30">
                  <c:v>88034.67</c:v>
                </c:pt>
                <c:pt idx="33">
                  <c:v>31816.57</c:v>
                </c:pt>
                <c:pt idx="34">
                  <c:v>75974.990000000005</c:v>
                </c:pt>
                <c:pt idx="35">
                  <c:v>68980.52</c:v>
                </c:pt>
                <c:pt idx="36">
                  <c:v>31042.51</c:v>
                </c:pt>
                <c:pt idx="39">
                  <c:v>75475.929999999993</c:v>
                </c:pt>
                <c:pt idx="44">
                  <c:v>49915.14</c:v>
                </c:pt>
                <c:pt idx="45">
                  <c:v>86558.58</c:v>
                </c:pt>
                <c:pt idx="57">
                  <c:v>47362.62</c:v>
                </c:pt>
                <c:pt idx="58">
                  <c:v>143647.12</c:v>
                </c:pt>
                <c:pt idx="61">
                  <c:v>67818.14</c:v>
                </c:pt>
                <c:pt idx="66">
                  <c:v>28160.79</c:v>
                </c:pt>
                <c:pt idx="85">
                  <c:v>31172.77</c:v>
                </c:pt>
                <c:pt idx="87">
                  <c:v>68887.839999999997</c:v>
                </c:pt>
                <c:pt idx="88">
                  <c:v>69163.39</c:v>
                </c:pt>
                <c:pt idx="89">
                  <c:v>99460.78</c:v>
                </c:pt>
                <c:pt idx="97">
                  <c:v>84309.95</c:v>
                </c:pt>
                <c:pt idx="101">
                  <c:v>66017.179999999993</c:v>
                </c:pt>
                <c:pt idx="111">
                  <c:v>0</c:v>
                </c:pt>
                <c:pt idx="113">
                  <c:v>225556.56</c:v>
                </c:pt>
                <c:pt idx="117">
                  <c:v>31241.24</c:v>
                </c:pt>
                <c:pt idx="119">
                  <c:v>42314.39</c:v>
                </c:pt>
                <c:pt idx="122">
                  <c:v>78840.23</c:v>
                </c:pt>
                <c:pt idx="128">
                  <c:v>223630.98</c:v>
                </c:pt>
                <c:pt idx="129">
                  <c:v>85879.23</c:v>
                </c:pt>
                <c:pt idx="131">
                  <c:v>105468.7</c:v>
                </c:pt>
                <c:pt idx="133">
                  <c:v>62195.47</c:v>
                </c:pt>
                <c:pt idx="135">
                  <c:v>111229.47</c:v>
                </c:pt>
                <c:pt idx="144">
                  <c:v>69913.39</c:v>
                </c:pt>
                <c:pt idx="146">
                  <c:v>146720.76</c:v>
                </c:pt>
                <c:pt idx="152">
                  <c:v>43329.22</c:v>
                </c:pt>
                <c:pt idx="157">
                  <c:v>39535.49</c:v>
                </c:pt>
                <c:pt idx="158">
                  <c:v>108872.77</c:v>
                </c:pt>
                <c:pt idx="161">
                  <c:v>83191.95</c:v>
                </c:pt>
                <c:pt idx="167">
                  <c:v>104038.9</c:v>
                </c:pt>
                <c:pt idx="171">
                  <c:v>54137.05</c:v>
                </c:pt>
                <c:pt idx="174">
                  <c:v>113616.23</c:v>
                </c:pt>
                <c:pt idx="176">
                  <c:v>76320.44</c:v>
                </c:pt>
              </c:numCache>
            </c:numRef>
          </c:val>
          <c:extLst>
            <c:ext xmlns:c16="http://schemas.microsoft.com/office/drawing/2014/chart" uri="{C3380CC4-5D6E-409C-BE32-E72D297353CC}">
              <c16:uniqueId val="{00000005-EE91-4603-874D-535633D45725}"/>
            </c:ext>
          </c:extLst>
        </c:ser>
        <c:ser>
          <c:idx val="5"/>
          <c:order val="5"/>
          <c:tx>
            <c:strRef>
              <c:f>Sheet3!$G$3:$G$4</c:f>
              <c:strCache>
                <c:ptCount val="1"/>
                <c:pt idx="0">
                  <c:v>Seattle</c:v>
                </c:pt>
              </c:strCache>
            </c:strRef>
          </c:tx>
          <c:spPr>
            <a:solidFill>
              <a:schemeClr val="accent6"/>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Sheet3!$G$5:$G$182</c:f>
              <c:numCache>
                <c:formatCode>General</c:formatCode>
                <c:ptCount val="177"/>
                <c:pt idx="0">
                  <c:v>88689.09</c:v>
                </c:pt>
                <c:pt idx="7">
                  <c:v>44845.33</c:v>
                </c:pt>
                <c:pt idx="10">
                  <c:v>95017.1</c:v>
                </c:pt>
                <c:pt idx="38">
                  <c:v>44447.26</c:v>
                </c:pt>
                <c:pt idx="40">
                  <c:v>89605.13</c:v>
                </c:pt>
                <c:pt idx="41">
                  <c:v>118516.38</c:v>
                </c:pt>
                <c:pt idx="59">
                  <c:v>90697.67</c:v>
                </c:pt>
                <c:pt idx="77">
                  <c:v>133730.98000000001</c:v>
                </c:pt>
                <c:pt idx="80">
                  <c:v>93128.34</c:v>
                </c:pt>
                <c:pt idx="100">
                  <c:v>99683.67</c:v>
                </c:pt>
                <c:pt idx="108">
                  <c:v>73488.679999999993</c:v>
                </c:pt>
                <c:pt idx="110">
                  <c:v>84598.88</c:v>
                </c:pt>
                <c:pt idx="132">
                  <c:v>112645.99</c:v>
                </c:pt>
                <c:pt idx="142">
                  <c:v>88360.79</c:v>
                </c:pt>
                <c:pt idx="145">
                  <c:v>109163.39</c:v>
                </c:pt>
                <c:pt idx="148">
                  <c:v>59434.18</c:v>
                </c:pt>
                <c:pt idx="163">
                  <c:v>69764.100000000006</c:v>
                </c:pt>
              </c:numCache>
            </c:numRef>
          </c:val>
          <c:extLst>
            <c:ext xmlns:c16="http://schemas.microsoft.com/office/drawing/2014/chart" uri="{C3380CC4-5D6E-409C-BE32-E72D297353CC}">
              <c16:uniqueId val="{00000006-EE91-4603-874D-535633D45725}"/>
            </c:ext>
          </c:extLst>
        </c:ser>
        <c:ser>
          <c:idx val="6"/>
          <c:order val="6"/>
          <c:tx>
            <c:strRef>
              <c:f>Sheet3!$H$3:$H$4</c:f>
              <c:strCache>
                <c:ptCount val="1"/>
                <c:pt idx="0">
                  <c:v>Wellington</c:v>
                </c:pt>
              </c:strCache>
            </c:strRef>
          </c:tx>
          <c:spPr>
            <a:solidFill>
              <a:schemeClr val="accent1">
                <a:lumMod val="60000"/>
              </a:schemeClr>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Sheet3!$H$5:$H$182</c:f>
              <c:numCache>
                <c:formatCode>General</c:formatCode>
                <c:ptCount val="177"/>
                <c:pt idx="5">
                  <c:v>74279.009999999995</c:v>
                </c:pt>
                <c:pt idx="17">
                  <c:v>114465.93</c:v>
                </c:pt>
                <c:pt idx="24">
                  <c:v>111049.84</c:v>
                </c:pt>
                <c:pt idx="46">
                  <c:v>114425.19</c:v>
                </c:pt>
                <c:pt idx="47">
                  <c:v>118976.16</c:v>
                </c:pt>
                <c:pt idx="52">
                  <c:v>89690.38</c:v>
                </c:pt>
                <c:pt idx="67">
                  <c:v>63447.07</c:v>
                </c:pt>
                <c:pt idx="92">
                  <c:v>114177.23</c:v>
                </c:pt>
                <c:pt idx="95">
                  <c:v>138114.64000000001</c:v>
                </c:pt>
                <c:pt idx="109">
                  <c:v>52246.29</c:v>
                </c:pt>
                <c:pt idx="124">
                  <c:v>72843.23</c:v>
                </c:pt>
                <c:pt idx="125">
                  <c:v>0</c:v>
                </c:pt>
                <c:pt idx="126">
                  <c:v>85455.53</c:v>
                </c:pt>
                <c:pt idx="130">
                  <c:v>50855.53</c:v>
                </c:pt>
                <c:pt idx="136">
                  <c:v>110906.35</c:v>
                </c:pt>
                <c:pt idx="143">
                  <c:v>40753.54</c:v>
                </c:pt>
                <c:pt idx="147">
                  <c:v>109143.17</c:v>
                </c:pt>
                <c:pt idx="155">
                  <c:v>114691.03</c:v>
                </c:pt>
                <c:pt idx="160">
                  <c:v>99448.78</c:v>
                </c:pt>
                <c:pt idx="169">
                  <c:v>84745.93</c:v>
                </c:pt>
              </c:numCache>
            </c:numRef>
          </c:val>
          <c:extLst>
            <c:ext xmlns:c16="http://schemas.microsoft.com/office/drawing/2014/chart" uri="{C3380CC4-5D6E-409C-BE32-E72D297353CC}">
              <c16:uniqueId val="{00000007-EE91-4603-874D-535633D45725}"/>
            </c:ext>
          </c:extLst>
        </c:ser>
        <c:dLbls>
          <c:showLegendKey val="0"/>
          <c:showVal val="0"/>
          <c:showCatName val="0"/>
          <c:showSerName val="0"/>
          <c:showPercent val="0"/>
          <c:showBubbleSize val="0"/>
        </c:dLbls>
        <c:gapWidth val="219"/>
        <c:overlap val="-27"/>
        <c:axId val="689237280"/>
        <c:axId val="689229376"/>
      </c:barChart>
      <c:catAx>
        <c:axId val="689237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689229376"/>
        <c:crosses val="autoZero"/>
        <c:auto val="1"/>
        <c:lblAlgn val="ctr"/>
        <c:lblOffset val="100"/>
        <c:noMultiLvlLbl val="0"/>
      </c:catAx>
      <c:valAx>
        <c:axId val="689229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689237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3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work location analysis.xlsx]Sheet3!PivotTable3</c:name>
    <c:fmtId val="20"/>
  </c:pivotSource>
  <c:chart>
    <c:title>
      <c:overlay val="0"/>
      <c:spPr>
        <a:noFill/>
        <a:ln>
          <a:noFill/>
        </a:ln>
        <a:effectLst/>
      </c:spPr>
      <c:txPr>
        <a:bodyPr rot="0" spcFirstLastPara="1" vertOverflow="ellipsis" vert="horz" wrap="square" anchor="ctr" anchorCtr="1"/>
        <a:lstStyle/>
        <a:p>
          <a:pPr>
            <a:defRPr sz="15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Auckland</c:v>
                </c:pt>
              </c:strCache>
            </c:strRef>
          </c:tx>
          <c:spPr>
            <a:solidFill>
              <a:schemeClr val="accent1"/>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Sheet3!$B$5:$B$182</c:f>
              <c:numCache>
                <c:formatCode>General</c:formatCode>
                <c:ptCount val="177"/>
                <c:pt idx="14">
                  <c:v>160338.84</c:v>
                </c:pt>
                <c:pt idx="27">
                  <c:v>96753.78</c:v>
                </c:pt>
                <c:pt idx="32">
                  <c:v>68008.55</c:v>
                </c:pt>
                <c:pt idx="48">
                  <c:v>100424.23</c:v>
                </c:pt>
                <c:pt idx="49">
                  <c:v>72876.91</c:v>
                </c:pt>
                <c:pt idx="62">
                  <c:v>83396.5</c:v>
                </c:pt>
                <c:pt idx="63">
                  <c:v>42161.77</c:v>
                </c:pt>
                <c:pt idx="65">
                  <c:v>119022.49</c:v>
                </c:pt>
                <c:pt idx="70">
                  <c:v>91645.04</c:v>
                </c:pt>
                <c:pt idx="72">
                  <c:v>61214.26</c:v>
                </c:pt>
                <c:pt idx="73">
                  <c:v>81897.789999999994</c:v>
                </c:pt>
                <c:pt idx="81">
                  <c:v>50449.46</c:v>
                </c:pt>
                <c:pt idx="99">
                  <c:v>37362.300000000003</c:v>
                </c:pt>
                <c:pt idx="116">
                  <c:v>0</c:v>
                </c:pt>
                <c:pt idx="151">
                  <c:v>100731.95</c:v>
                </c:pt>
                <c:pt idx="154">
                  <c:v>100371.31</c:v>
                </c:pt>
                <c:pt idx="156">
                  <c:v>118442.54</c:v>
                </c:pt>
                <c:pt idx="159">
                  <c:v>57419.35</c:v>
                </c:pt>
                <c:pt idx="173">
                  <c:v>28974.03</c:v>
                </c:pt>
              </c:numCache>
            </c:numRef>
          </c:val>
          <c:extLst>
            <c:ext xmlns:c16="http://schemas.microsoft.com/office/drawing/2014/chart" uri="{C3380CC4-5D6E-409C-BE32-E72D297353CC}">
              <c16:uniqueId val="{00000000-D360-4004-A69A-C93059BB398C}"/>
            </c:ext>
          </c:extLst>
        </c:ser>
        <c:ser>
          <c:idx val="1"/>
          <c:order val="1"/>
          <c:tx>
            <c:strRef>
              <c:f>Sheet3!$C$3:$C$4</c:f>
              <c:strCache>
                <c:ptCount val="1"/>
                <c:pt idx="0">
                  <c:v>Chennai</c:v>
                </c:pt>
              </c:strCache>
            </c:strRef>
          </c:tx>
          <c:spPr>
            <a:solidFill>
              <a:schemeClr val="accent2"/>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Sheet3!$C$5:$C$182</c:f>
              <c:numCache>
                <c:formatCode>General</c:formatCode>
                <c:ptCount val="177"/>
                <c:pt idx="25">
                  <c:v>67957.899999999994</c:v>
                </c:pt>
                <c:pt idx="26">
                  <c:v>76876.479999999996</c:v>
                </c:pt>
                <c:pt idx="53">
                  <c:v>39784.239999999998</c:v>
                </c:pt>
                <c:pt idx="54">
                  <c:v>0</c:v>
                </c:pt>
                <c:pt idx="56">
                  <c:v>39700.82</c:v>
                </c:pt>
                <c:pt idx="64">
                  <c:v>95677.9</c:v>
                </c:pt>
                <c:pt idx="74">
                  <c:v>116767.63</c:v>
                </c:pt>
                <c:pt idx="78">
                  <c:v>37062.1</c:v>
                </c:pt>
                <c:pt idx="83">
                  <c:v>71924.850000000006</c:v>
                </c:pt>
                <c:pt idx="86">
                  <c:v>47646.95</c:v>
                </c:pt>
                <c:pt idx="94">
                  <c:v>28481.16</c:v>
                </c:pt>
                <c:pt idx="96">
                  <c:v>107107.6</c:v>
                </c:pt>
                <c:pt idx="102">
                  <c:v>75804.7</c:v>
                </c:pt>
                <c:pt idx="106">
                  <c:v>79567.69</c:v>
                </c:pt>
                <c:pt idx="107">
                  <c:v>40445.29</c:v>
                </c:pt>
                <c:pt idx="112">
                  <c:v>63555.73</c:v>
                </c:pt>
                <c:pt idx="115">
                  <c:v>86233.83</c:v>
                </c:pt>
                <c:pt idx="123">
                  <c:v>52748.63</c:v>
                </c:pt>
                <c:pt idx="127">
                  <c:v>86010.54</c:v>
                </c:pt>
                <c:pt idx="138">
                  <c:v>104903.79</c:v>
                </c:pt>
                <c:pt idx="140">
                  <c:v>52270.22</c:v>
                </c:pt>
                <c:pt idx="150">
                  <c:v>89829.33</c:v>
                </c:pt>
                <c:pt idx="162">
                  <c:v>61688.77</c:v>
                </c:pt>
                <c:pt idx="170">
                  <c:v>66572.58</c:v>
                </c:pt>
              </c:numCache>
            </c:numRef>
          </c:val>
          <c:extLst>
            <c:ext xmlns:c16="http://schemas.microsoft.com/office/drawing/2014/chart" uri="{C3380CC4-5D6E-409C-BE32-E72D297353CC}">
              <c16:uniqueId val="{00000002-D360-4004-A69A-C93059BB398C}"/>
            </c:ext>
          </c:extLst>
        </c:ser>
        <c:ser>
          <c:idx val="2"/>
          <c:order val="2"/>
          <c:tx>
            <c:strRef>
              <c:f>Sheet3!$D$3:$D$4</c:f>
              <c:strCache>
                <c:ptCount val="1"/>
                <c:pt idx="0">
                  <c:v>Columbus</c:v>
                </c:pt>
              </c:strCache>
            </c:strRef>
          </c:tx>
          <c:spPr>
            <a:solidFill>
              <a:schemeClr val="accent3"/>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Sheet3!$D$5:$D$182</c:f>
              <c:numCache>
                <c:formatCode>General</c:formatCode>
                <c:ptCount val="177"/>
                <c:pt idx="2">
                  <c:v>52963.65</c:v>
                </c:pt>
                <c:pt idx="3">
                  <c:v>68860.399999999994</c:v>
                </c:pt>
                <c:pt idx="4">
                  <c:v>65699.02</c:v>
                </c:pt>
                <c:pt idx="8">
                  <c:v>69192.850000000006</c:v>
                </c:pt>
                <c:pt idx="12">
                  <c:v>85918.61</c:v>
                </c:pt>
                <c:pt idx="15">
                  <c:v>181768.64</c:v>
                </c:pt>
                <c:pt idx="18">
                  <c:v>113747.56</c:v>
                </c:pt>
                <c:pt idx="19">
                  <c:v>67633.850000000006</c:v>
                </c:pt>
                <c:pt idx="21">
                  <c:v>104335.03999999999</c:v>
                </c:pt>
                <c:pt idx="29">
                  <c:v>101187.36</c:v>
                </c:pt>
                <c:pt idx="37">
                  <c:v>35943.620000000003</c:v>
                </c:pt>
                <c:pt idx="42">
                  <c:v>110042.37</c:v>
                </c:pt>
                <c:pt idx="60">
                  <c:v>39969.72</c:v>
                </c:pt>
                <c:pt idx="69">
                  <c:v>97105.19</c:v>
                </c:pt>
                <c:pt idx="91">
                  <c:v>92704.48</c:v>
                </c:pt>
                <c:pt idx="98">
                  <c:v>58861.19</c:v>
                </c:pt>
                <c:pt idx="105">
                  <c:v>88511.17</c:v>
                </c:pt>
                <c:pt idx="121">
                  <c:v>58744.17</c:v>
                </c:pt>
                <c:pt idx="164">
                  <c:v>107898.52</c:v>
                </c:pt>
                <c:pt idx="165">
                  <c:v>106665.67</c:v>
                </c:pt>
                <c:pt idx="168">
                  <c:v>80695.740000000005</c:v>
                </c:pt>
              </c:numCache>
            </c:numRef>
          </c:val>
          <c:extLst>
            <c:ext xmlns:c16="http://schemas.microsoft.com/office/drawing/2014/chart" uri="{C3380CC4-5D6E-409C-BE32-E72D297353CC}">
              <c16:uniqueId val="{00000003-D360-4004-A69A-C93059BB398C}"/>
            </c:ext>
          </c:extLst>
        </c:ser>
        <c:ser>
          <c:idx val="3"/>
          <c:order val="3"/>
          <c:tx>
            <c:strRef>
              <c:f>Sheet3!$E$3:$E$4</c:f>
              <c:strCache>
                <c:ptCount val="1"/>
                <c:pt idx="0">
                  <c:v>Hyderabad</c:v>
                </c:pt>
              </c:strCache>
            </c:strRef>
          </c:tx>
          <c:spPr>
            <a:solidFill>
              <a:schemeClr val="accent4"/>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Sheet3!$E$5:$E$182</c:f>
              <c:numCache>
                <c:formatCode>General</c:formatCode>
                <c:ptCount val="177"/>
                <c:pt idx="9">
                  <c:v>61624.77</c:v>
                </c:pt>
                <c:pt idx="13">
                  <c:v>78443.78</c:v>
                </c:pt>
                <c:pt idx="16">
                  <c:v>75733.740000000005</c:v>
                </c:pt>
                <c:pt idx="22">
                  <c:v>96555.53</c:v>
                </c:pt>
                <c:pt idx="28">
                  <c:v>70649.460000000006</c:v>
                </c:pt>
                <c:pt idx="31">
                  <c:v>213550.28</c:v>
                </c:pt>
                <c:pt idx="43">
                  <c:v>70755.5</c:v>
                </c:pt>
                <c:pt idx="50">
                  <c:v>61994.76</c:v>
                </c:pt>
                <c:pt idx="51">
                  <c:v>50310.09</c:v>
                </c:pt>
                <c:pt idx="52">
                  <c:v>89690.38</c:v>
                </c:pt>
                <c:pt idx="55">
                  <c:v>71570.990000000005</c:v>
                </c:pt>
                <c:pt idx="68">
                  <c:v>115191.38</c:v>
                </c:pt>
                <c:pt idx="71">
                  <c:v>32192.15</c:v>
                </c:pt>
                <c:pt idx="75">
                  <c:v>95954.02</c:v>
                </c:pt>
                <c:pt idx="76">
                  <c:v>74924.649999999994</c:v>
                </c:pt>
                <c:pt idx="79">
                  <c:v>71371.37</c:v>
                </c:pt>
                <c:pt idx="82">
                  <c:v>92336.08</c:v>
                </c:pt>
                <c:pt idx="84">
                  <c:v>152607.64000000001</c:v>
                </c:pt>
                <c:pt idx="93">
                  <c:v>84762.76</c:v>
                </c:pt>
                <c:pt idx="94">
                  <c:v>28481.16</c:v>
                </c:pt>
                <c:pt idx="103">
                  <c:v>44403.77</c:v>
                </c:pt>
                <c:pt idx="104">
                  <c:v>36536.26</c:v>
                </c:pt>
                <c:pt idx="114">
                  <c:v>63705.4</c:v>
                </c:pt>
                <c:pt idx="118">
                  <c:v>57002.02</c:v>
                </c:pt>
                <c:pt idx="134">
                  <c:v>104802.63</c:v>
                </c:pt>
                <c:pt idx="137">
                  <c:v>88425.08</c:v>
                </c:pt>
                <c:pt idx="139">
                  <c:v>51165.37</c:v>
                </c:pt>
                <c:pt idx="141">
                  <c:v>58935.92</c:v>
                </c:pt>
                <c:pt idx="149">
                  <c:v>86556.96</c:v>
                </c:pt>
                <c:pt idx="166">
                  <c:v>33031.26</c:v>
                </c:pt>
                <c:pt idx="172">
                  <c:v>102934.09</c:v>
                </c:pt>
                <c:pt idx="175">
                  <c:v>76932.600000000006</c:v>
                </c:pt>
              </c:numCache>
            </c:numRef>
          </c:val>
          <c:extLst>
            <c:ext xmlns:c16="http://schemas.microsoft.com/office/drawing/2014/chart" uri="{C3380CC4-5D6E-409C-BE32-E72D297353CC}">
              <c16:uniqueId val="{00000004-D360-4004-A69A-C93059BB398C}"/>
            </c:ext>
          </c:extLst>
        </c:ser>
        <c:ser>
          <c:idx val="4"/>
          <c:order val="4"/>
          <c:tx>
            <c:strRef>
              <c:f>Sheet3!$F$3:$F$4</c:f>
              <c:strCache>
                <c:ptCount val="1"/>
                <c:pt idx="0">
                  <c:v>Remote</c:v>
                </c:pt>
              </c:strCache>
            </c:strRef>
          </c:tx>
          <c:spPr>
            <a:solidFill>
              <a:schemeClr val="accent5"/>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Sheet3!$F$5:$F$182</c:f>
              <c:numCache>
                <c:formatCode>General</c:formatCode>
                <c:ptCount val="177"/>
                <c:pt idx="1">
                  <c:v>36547.58</c:v>
                </c:pt>
                <c:pt idx="6">
                  <c:v>41934.71</c:v>
                </c:pt>
                <c:pt idx="11">
                  <c:v>32496.880000000001</c:v>
                </c:pt>
                <c:pt idx="23">
                  <c:v>89838.77</c:v>
                </c:pt>
                <c:pt idx="30">
                  <c:v>88034.67</c:v>
                </c:pt>
                <c:pt idx="33">
                  <c:v>31816.57</c:v>
                </c:pt>
                <c:pt idx="34">
                  <c:v>75974.990000000005</c:v>
                </c:pt>
                <c:pt idx="35">
                  <c:v>68980.52</c:v>
                </c:pt>
                <c:pt idx="36">
                  <c:v>31042.51</c:v>
                </c:pt>
                <c:pt idx="39">
                  <c:v>75475.929999999993</c:v>
                </c:pt>
                <c:pt idx="44">
                  <c:v>49915.14</c:v>
                </c:pt>
                <c:pt idx="45">
                  <c:v>86558.58</c:v>
                </c:pt>
                <c:pt idx="57">
                  <c:v>47362.62</c:v>
                </c:pt>
                <c:pt idx="58">
                  <c:v>143647.12</c:v>
                </c:pt>
                <c:pt idx="61">
                  <c:v>67818.14</c:v>
                </c:pt>
                <c:pt idx="66">
                  <c:v>28160.79</c:v>
                </c:pt>
                <c:pt idx="85">
                  <c:v>31172.77</c:v>
                </c:pt>
                <c:pt idx="87">
                  <c:v>68887.839999999997</c:v>
                </c:pt>
                <c:pt idx="88">
                  <c:v>69163.39</c:v>
                </c:pt>
                <c:pt idx="89">
                  <c:v>99460.78</c:v>
                </c:pt>
                <c:pt idx="97">
                  <c:v>84309.95</c:v>
                </c:pt>
                <c:pt idx="101">
                  <c:v>66017.179999999993</c:v>
                </c:pt>
                <c:pt idx="111">
                  <c:v>0</c:v>
                </c:pt>
                <c:pt idx="113">
                  <c:v>225556.56</c:v>
                </c:pt>
                <c:pt idx="117">
                  <c:v>31241.24</c:v>
                </c:pt>
                <c:pt idx="119">
                  <c:v>42314.39</c:v>
                </c:pt>
                <c:pt idx="122">
                  <c:v>78840.23</c:v>
                </c:pt>
                <c:pt idx="128">
                  <c:v>223630.98</c:v>
                </c:pt>
                <c:pt idx="129">
                  <c:v>85879.23</c:v>
                </c:pt>
                <c:pt idx="131">
                  <c:v>105468.7</c:v>
                </c:pt>
                <c:pt idx="133">
                  <c:v>62195.47</c:v>
                </c:pt>
                <c:pt idx="135">
                  <c:v>111229.47</c:v>
                </c:pt>
                <c:pt idx="144">
                  <c:v>69913.39</c:v>
                </c:pt>
                <c:pt idx="146">
                  <c:v>146720.76</c:v>
                </c:pt>
                <c:pt idx="152">
                  <c:v>43329.22</c:v>
                </c:pt>
                <c:pt idx="157">
                  <c:v>39535.49</c:v>
                </c:pt>
                <c:pt idx="158">
                  <c:v>108872.77</c:v>
                </c:pt>
                <c:pt idx="161">
                  <c:v>83191.95</c:v>
                </c:pt>
                <c:pt idx="167">
                  <c:v>104038.9</c:v>
                </c:pt>
                <c:pt idx="171">
                  <c:v>54137.05</c:v>
                </c:pt>
                <c:pt idx="174">
                  <c:v>113616.23</c:v>
                </c:pt>
                <c:pt idx="176">
                  <c:v>76320.44</c:v>
                </c:pt>
              </c:numCache>
            </c:numRef>
          </c:val>
          <c:extLst>
            <c:ext xmlns:c16="http://schemas.microsoft.com/office/drawing/2014/chart" uri="{C3380CC4-5D6E-409C-BE32-E72D297353CC}">
              <c16:uniqueId val="{00000005-D360-4004-A69A-C93059BB398C}"/>
            </c:ext>
          </c:extLst>
        </c:ser>
        <c:ser>
          <c:idx val="5"/>
          <c:order val="5"/>
          <c:tx>
            <c:strRef>
              <c:f>Sheet3!$G$3:$G$4</c:f>
              <c:strCache>
                <c:ptCount val="1"/>
                <c:pt idx="0">
                  <c:v>Seattle</c:v>
                </c:pt>
              </c:strCache>
            </c:strRef>
          </c:tx>
          <c:spPr>
            <a:solidFill>
              <a:schemeClr val="accent6"/>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Sheet3!$G$5:$G$182</c:f>
              <c:numCache>
                <c:formatCode>General</c:formatCode>
                <c:ptCount val="177"/>
                <c:pt idx="0">
                  <c:v>88689.09</c:v>
                </c:pt>
                <c:pt idx="7">
                  <c:v>44845.33</c:v>
                </c:pt>
                <c:pt idx="10">
                  <c:v>95017.1</c:v>
                </c:pt>
                <c:pt idx="38">
                  <c:v>44447.26</c:v>
                </c:pt>
                <c:pt idx="40">
                  <c:v>89605.13</c:v>
                </c:pt>
                <c:pt idx="41">
                  <c:v>118516.38</c:v>
                </c:pt>
                <c:pt idx="59">
                  <c:v>90697.67</c:v>
                </c:pt>
                <c:pt idx="77">
                  <c:v>133730.98000000001</c:v>
                </c:pt>
                <c:pt idx="80">
                  <c:v>93128.34</c:v>
                </c:pt>
                <c:pt idx="100">
                  <c:v>99683.67</c:v>
                </c:pt>
                <c:pt idx="108">
                  <c:v>73488.679999999993</c:v>
                </c:pt>
                <c:pt idx="110">
                  <c:v>84598.88</c:v>
                </c:pt>
                <c:pt idx="132">
                  <c:v>112645.99</c:v>
                </c:pt>
                <c:pt idx="142">
                  <c:v>88360.79</c:v>
                </c:pt>
                <c:pt idx="145">
                  <c:v>109163.39</c:v>
                </c:pt>
                <c:pt idx="148">
                  <c:v>59434.18</c:v>
                </c:pt>
                <c:pt idx="163">
                  <c:v>69764.100000000006</c:v>
                </c:pt>
              </c:numCache>
            </c:numRef>
          </c:val>
          <c:extLst>
            <c:ext xmlns:c16="http://schemas.microsoft.com/office/drawing/2014/chart" uri="{C3380CC4-5D6E-409C-BE32-E72D297353CC}">
              <c16:uniqueId val="{00000006-D360-4004-A69A-C93059BB398C}"/>
            </c:ext>
          </c:extLst>
        </c:ser>
        <c:ser>
          <c:idx val="6"/>
          <c:order val="6"/>
          <c:tx>
            <c:strRef>
              <c:f>Sheet3!$H$3:$H$4</c:f>
              <c:strCache>
                <c:ptCount val="1"/>
                <c:pt idx="0">
                  <c:v>Wellington</c:v>
                </c:pt>
              </c:strCache>
            </c:strRef>
          </c:tx>
          <c:spPr>
            <a:solidFill>
              <a:schemeClr val="accent1">
                <a:lumMod val="60000"/>
              </a:schemeClr>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Sheet3!$H$5:$H$182</c:f>
              <c:numCache>
                <c:formatCode>General</c:formatCode>
                <c:ptCount val="177"/>
                <c:pt idx="5">
                  <c:v>74279.009999999995</c:v>
                </c:pt>
                <c:pt idx="17">
                  <c:v>114465.93</c:v>
                </c:pt>
                <c:pt idx="24">
                  <c:v>111049.84</c:v>
                </c:pt>
                <c:pt idx="46">
                  <c:v>114425.19</c:v>
                </c:pt>
                <c:pt idx="47">
                  <c:v>118976.16</c:v>
                </c:pt>
                <c:pt idx="52">
                  <c:v>89690.38</c:v>
                </c:pt>
                <c:pt idx="67">
                  <c:v>63447.07</c:v>
                </c:pt>
                <c:pt idx="92">
                  <c:v>114177.23</c:v>
                </c:pt>
                <c:pt idx="95">
                  <c:v>138114.64000000001</c:v>
                </c:pt>
                <c:pt idx="109">
                  <c:v>52246.29</c:v>
                </c:pt>
                <c:pt idx="124">
                  <c:v>72843.23</c:v>
                </c:pt>
                <c:pt idx="125">
                  <c:v>0</c:v>
                </c:pt>
                <c:pt idx="126">
                  <c:v>85455.53</c:v>
                </c:pt>
                <c:pt idx="130">
                  <c:v>50855.53</c:v>
                </c:pt>
                <c:pt idx="136">
                  <c:v>110906.35</c:v>
                </c:pt>
                <c:pt idx="143">
                  <c:v>40753.54</c:v>
                </c:pt>
                <c:pt idx="147">
                  <c:v>109143.17</c:v>
                </c:pt>
                <c:pt idx="155">
                  <c:v>114691.03</c:v>
                </c:pt>
                <c:pt idx="160">
                  <c:v>99448.78</c:v>
                </c:pt>
                <c:pt idx="169">
                  <c:v>84745.93</c:v>
                </c:pt>
              </c:numCache>
            </c:numRef>
          </c:val>
          <c:extLst>
            <c:ext xmlns:c16="http://schemas.microsoft.com/office/drawing/2014/chart" uri="{C3380CC4-5D6E-409C-BE32-E72D297353CC}">
              <c16:uniqueId val="{00000007-D360-4004-A69A-C93059BB398C}"/>
            </c:ext>
          </c:extLst>
        </c:ser>
        <c:dLbls>
          <c:showLegendKey val="0"/>
          <c:showVal val="0"/>
          <c:showCatName val="0"/>
          <c:showSerName val="0"/>
          <c:showPercent val="0"/>
          <c:showBubbleSize val="0"/>
        </c:dLbls>
        <c:gapWidth val="219"/>
        <c:overlap val="-27"/>
        <c:axId val="689237280"/>
        <c:axId val="689229376"/>
      </c:barChart>
      <c:catAx>
        <c:axId val="689237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689229376"/>
        <c:crosses val="autoZero"/>
        <c:auto val="1"/>
        <c:lblAlgn val="ctr"/>
        <c:lblOffset val="100"/>
        <c:noMultiLvlLbl val="0"/>
      </c:catAx>
      <c:valAx>
        <c:axId val="689229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689237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3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work location analysis.xlsx]Sheet3!PivotTable3</c:name>
    <c:fmtId val="24"/>
  </c:pivotSource>
  <c:chart>
    <c:title>
      <c:overlay val="0"/>
      <c:spPr>
        <a:noFill/>
        <a:ln>
          <a:noFill/>
        </a:ln>
        <a:effectLst/>
      </c:spPr>
      <c:txPr>
        <a:bodyPr rot="0" spcFirstLastPara="1" vertOverflow="ellipsis" vert="horz" wrap="square" anchor="ctr" anchorCtr="1"/>
        <a:lstStyle/>
        <a:p>
          <a:pPr>
            <a:defRPr sz="15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Auckland</c:v>
                </c:pt>
              </c:strCache>
            </c:strRef>
          </c:tx>
          <c:spPr>
            <a:solidFill>
              <a:schemeClr val="accent1"/>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Sheet3!$B$5:$B$182</c:f>
              <c:numCache>
                <c:formatCode>General</c:formatCode>
                <c:ptCount val="177"/>
                <c:pt idx="14">
                  <c:v>160338.84</c:v>
                </c:pt>
                <c:pt idx="27">
                  <c:v>96753.78</c:v>
                </c:pt>
                <c:pt idx="32">
                  <c:v>68008.55</c:v>
                </c:pt>
                <c:pt idx="48">
                  <c:v>100424.23</c:v>
                </c:pt>
                <c:pt idx="49">
                  <c:v>72876.91</c:v>
                </c:pt>
                <c:pt idx="62">
                  <c:v>83396.5</c:v>
                </c:pt>
                <c:pt idx="63">
                  <c:v>42161.77</c:v>
                </c:pt>
                <c:pt idx="65">
                  <c:v>119022.49</c:v>
                </c:pt>
                <c:pt idx="70">
                  <c:v>91645.04</c:v>
                </c:pt>
                <c:pt idx="72">
                  <c:v>61214.26</c:v>
                </c:pt>
                <c:pt idx="73">
                  <c:v>81897.789999999994</c:v>
                </c:pt>
                <c:pt idx="81">
                  <c:v>50449.46</c:v>
                </c:pt>
                <c:pt idx="99">
                  <c:v>37362.300000000003</c:v>
                </c:pt>
                <c:pt idx="116">
                  <c:v>0</c:v>
                </c:pt>
                <c:pt idx="151">
                  <c:v>100731.95</c:v>
                </c:pt>
                <c:pt idx="154">
                  <c:v>100371.31</c:v>
                </c:pt>
                <c:pt idx="156">
                  <c:v>118442.54</c:v>
                </c:pt>
                <c:pt idx="159">
                  <c:v>57419.35</c:v>
                </c:pt>
                <c:pt idx="173">
                  <c:v>28974.03</c:v>
                </c:pt>
              </c:numCache>
            </c:numRef>
          </c:val>
          <c:extLst>
            <c:ext xmlns:c16="http://schemas.microsoft.com/office/drawing/2014/chart" uri="{C3380CC4-5D6E-409C-BE32-E72D297353CC}">
              <c16:uniqueId val="{00000000-95FF-4368-B163-12AEAB9EF713}"/>
            </c:ext>
          </c:extLst>
        </c:ser>
        <c:ser>
          <c:idx val="1"/>
          <c:order val="1"/>
          <c:tx>
            <c:strRef>
              <c:f>Sheet3!$C$3:$C$4</c:f>
              <c:strCache>
                <c:ptCount val="1"/>
                <c:pt idx="0">
                  <c:v>Chennai</c:v>
                </c:pt>
              </c:strCache>
            </c:strRef>
          </c:tx>
          <c:spPr>
            <a:solidFill>
              <a:schemeClr val="accent2"/>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Sheet3!$C$5:$C$182</c:f>
              <c:numCache>
                <c:formatCode>General</c:formatCode>
                <c:ptCount val="177"/>
                <c:pt idx="25">
                  <c:v>67957.899999999994</c:v>
                </c:pt>
                <c:pt idx="26">
                  <c:v>76876.479999999996</c:v>
                </c:pt>
                <c:pt idx="53">
                  <c:v>39784.239999999998</c:v>
                </c:pt>
                <c:pt idx="54">
                  <c:v>0</c:v>
                </c:pt>
                <c:pt idx="56">
                  <c:v>39700.82</c:v>
                </c:pt>
                <c:pt idx="64">
                  <c:v>95677.9</c:v>
                </c:pt>
                <c:pt idx="74">
                  <c:v>116767.63</c:v>
                </c:pt>
                <c:pt idx="78">
                  <c:v>37062.1</c:v>
                </c:pt>
                <c:pt idx="83">
                  <c:v>71924.850000000006</c:v>
                </c:pt>
                <c:pt idx="86">
                  <c:v>47646.95</c:v>
                </c:pt>
                <c:pt idx="94">
                  <c:v>28481.16</c:v>
                </c:pt>
                <c:pt idx="96">
                  <c:v>107107.6</c:v>
                </c:pt>
                <c:pt idx="102">
                  <c:v>75804.7</c:v>
                </c:pt>
                <c:pt idx="106">
                  <c:v>79567.69</c:v>
                </c:pt>
                <c:pt idx="107">
                  <c:v>40445.29</c:v>
                </c:pt>
                <c:pt idx="112">
                  <c:v>63555.73</c:v>
                </c:pt>
                <c:pt idx="115">
                  <c:v>86233.83</c:v>
                </c:pt>
                <c:pt idx="123">
                  <c:v>52748.63</c:v>
                </c:pt>
                <c:pt idx="127">
                  <c:v>86010.54</c:v>
                </c:pt>
                <c:pt idx="138">
                  <c:v>104903.79</c:v>
                </c:pt>
                <c:pt idx="140">
                  <c:v>52270.22</c:v>
                </c:pt>
                <c:pt idx="150">
                  <c:v>89829.33</c:v>
                </c:pt>
                <c:pt idx="162">
                  <c:v>61688.77</c:v>
                </c:pt>
                <c:pt idx="170">
                  <c:v>66572.58</c:v>
                </c:pt>
              </c:numCache>
            </c:numRef>
          </c:val>
          <c:extLst>
            <c:ext xmlns:c16="http://schemas.microsoft.com/office/drawing/2014/chart" uri="{C3380CC4-5D6E-409C-BE32-E72D297353CC}">
              <c16:uniqueId val="{00000002-95FF-4368-B163-12AEAB9EF713}"/>
            </c:ext>
          </c:extLst>
        </c:ser>
        <c:ser>
          <c:idx val="2"/>
          <c:order val="2"/>
          <c:tx>
            <c:strRef>
              <c:f>Sheet3!$D$3:$D$4</c:f>
              <c:strCache>
                <c:ptCount val="1"/>
                <c:pt idx="0">
                  <c:v>Columbus</c:v>
                </c:pt>
              </c:strCache>
            </c:strRef>
          </c:tx>
          <c:spPr>
            <a:solidFill>
              <a:schemeClr val="accent3"/>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Sheet3!$D$5:$D$182</c:f>
              <c:numCache>
                <c:formatCode>General</c:formatCode>
                <c:ptCount val="177"/>
                <c:pt idx="2">
                  <c:v>52963.65</c:v>
                </c:pt>
                <c:pt idx="3">
                  <c:v>68860.399999999994</c:v>
                </c:pt>
                <c:pt idx="4">
                  <c:v>65699.02</c:v>
                </c:pt>
                <c:pt idx="8">
                  <c:v>69192.850000000006</c:v>
                </c:pt>
                <c:pt idx="12">
                  <c:v>85918.61</c:v>
                </c:pt>
                <c:pt idx="15">
                  <c:v>181768.64</c:v>
                </c:pt>
                <c:pt idx="18">
                  <c:v>113747.56</c:v>
                </c:pt>
                <c:pt idx="19">
                  <c:v>67633.850000000006</c:v>
                </c:pt>
                <c:pt idx="21">
                  <c:v>104335.03999999999</c:v>
                </c:pt>
                <c:pt idx="29">
                  <c:v>101187.36</c:v>
                </c:pt>
                <c:pt idx="37">
                  <c:v>35943.620000000003</c:v>
                </c:pt>
                <c:pt idx="42">
                  <c:v>110042.37</c:v>
                </c:pt>
                <c:pt idx="60">
                  <c:v>39969.72</c:v>
                </c:pt>
                <c:pt idx="69">
                  <c:v>97105.19</c:v>
                </c:pt>
                <c:pt idx="91">
                  <c:v>92704.48</c:v>
                </c:pt>
                <c:pt idx="98">
                  <c:v>58861.19</c:v>
                </c:pt>
                <c:pt idx="105">
                  <c:v>88511.17</c:v>
                </c:pt>
                <c:pt idx="121">
                  <c:v>58744.17</c:v>
                </c:pt>
                <c:pt idx="164">
                  <c:v>107898.52</c:v>
                </c:pt>
                <c:pt idx="165">
                  <c:v>106665.67</c:v>
                </c:pt>
                <c:pt idx="168">
                  <c:v>80695.740000000005</c:v>
                </c:pt>
              </c:numCache>
            </c:numRef>
          </c:val>
          <c:extLst>
            <c:ext xmlns:c16="http://schemas.microsoft.com/office/drawing/2014/chart" uri="{C3380CC4-5D6E-409C-BE32-E72D297353CC}">
              <c16:uniqueId val="{00000003-95FF-4368-B163-12AEAB9EF713}"/>
            </c:ext>
          </c:extLst>
        </c:ser>
        <c:ser>
          <c:idx val="3"/>
          <c:order val="3"/>
          <c:tx>
            <c:strRef>
              <c:f>Sheet3!$E$3:$E$4</c:f>
              <c:strCache>
                <c:ptCount val="1"/>
                <c:pt idx="0">
                  <c:v>Hyderabad</c:v>
                </c:pt>
              </c:strCache>
            </c:strRef>
          </c:tx>
          <c:spPr>
            <a:solidFill>
              <a:schemeClr val="accent4"/>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Sheet3!$E$5:$E$182</c:f>
              <c:numCache>
                <c:formatCode>General</c:formatCode>
                <c:ptCount val="177"/>
                <c:pt idx="9">
                  <c:v>61624.77</c:v>
                </c:pt>
                <c:pt idx="13">
                  <c:v>78443.78</c:v>
                </c:pt>
                <c:pt idx="16">
                  <c:v>75733.740000000005</c:v>
                </c:pt>
                <c:pt idx="22">
                  <c:v>96555.53</c:v>
                </c:pt>
                <c:pt idx="28">
                  <c:v>70649.460000000006</c:v>
                </c:pt>
                <c:pt idx="31">
                  <c:v>213550.28</c:v>
                </c:pt>
                <c:pt idx="43">
                  <c:v>70755.5</c:v>
                </c:pt>
                <c:pt idx="50">
                  <c:v>61994.76</c:v>
                </c:pt>
                <c:pt idx="51">
                  <c:v>50310.09</c:v>
                </c:pt>
                <c:pt idx="52">
                  <c:v>89690.38</c:v>
                </c:pt>
                <c:pt idx="55">
                  <c:v>71570.990000000005</c:v>
                </c:pt>
                <c:pt idx="68">
                  <c:v>115191.38</c:v>
                </c:pt>
                <c:pt idx="71">
                  <c:v>32192.15</c:v>
                </c:pt>
                <c:pt idx="75">
                  <c:v>95954.02</c:v>
                </c:pt>
                <c:pt idx="76">
                  <c:v>74924.649999999994</c:v>
                </c:pt>
                <c:pt idx="79">
                  <c:v>71371.37</c:v>
                </c:pt>
                <c:pt idx="82">
                  <c:v>92336.08</c:v>
                </c:pt>
                <c:pt idx="84">
                  <c:v>152607.64000000001</c:v>
                </c:pt>
                <c:pt idx="93">
                  <c:v>84762.76</c:v>
                </c:pt>
                <c:pt idx="94">
                  <c:v>28481.16</c:v>
                </c:pt>
                <c:pt idx="103">
                  <c:v>44403.77</c:v>
                </c:pt>
                <c:pt idx="104">
                  <c:v>36536.26</c:v>
                </c:pt>
                <c:pt idx="114">
                  <c:v>63705.4</c:v>
                </c:pt>
                <c:pt idx="118">
                  <c:v>57002.02</c:v>
                </c:pt>
                <c:pt idx="134">
                  <c:v>104802.63</c:v>
                </c:pt>
                <c:pt idx="137">
                  <c:v>88425.08</c:v>
                </c:pt>
                <c:pt idx="139">
                  <c:v>51165.37</c:v>
                </c:pt>
                <c:pt idx="141">
                  <c:v>58935.92</c:v>
                </c:pt>
                <c:pt idx="149">
                  <c:v>86556.96</c:v>
                </c:pt>
                <c:pt idx="166">
                  <c:v>33031.26</c:v>
                </c:pt>
                <c:pt idx="172">
                  <c:v>102934.09</c:v>
                </c:pt>
                <c:pt idx="175">
                  <c:v>76932.600000000006</c:v>
                </c:pt>
              </c:numCache>
            </c:numRef>
          </c:val>
          <c:extLst>
            <c:ext xmlns:c16="http://schemas.microsoft.com/office/drawing/2014/chart" uri="{C3380CC4-5D6E-409C-BE32-E72D297353CC}">
              <c16:uniqueId val="{00000004-95FF-4368-B163-12AEAB9EF713}"/>
            </c:ext>
          </c:extLst>
        </c:ser>
        <c:ser>
          <c:idx val="4"/>
          <c:order val="4"/>
          <c:tx>
            <c:strRef>
              <c:f>Sheet3!$F$3:$F$4</c:f>
              <c:strCache>
                <c:ptCount val="1"/>
                <c:pt idx="0">
                  <c:v>Remote</c:v>
                </c:pt>
              </c:strCache>
            </c:strRef>
          </c:tx>
          <c:spPr>
            <a:solidFill>
              <a:schemeClr val="accent5"/>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Sheet3!$F$5:$F$182</c:f>
              <c:numCache>
                <c:formatCode>General</c:formatCode>
                <c:ptCount val="177"/>
                <c:pt idx="1">
                  <c:v>36547.58</c:v>
                </c:pt>
                <c:pt idx="6">
                  <c:v>41934.71</c:v>
                </c:pt>
                <c:pt idx="11">
                  <c:v>32496.880000000001</c:v>
                </c:pt>
                <c:pt idx="23">
                  <c:v>89838.77</c:v>
                </c:pt>
                <c:pt idx="30">
                  <c:v>88034.67</c:v>
                </c:pt>
                <c:pt idx="33">
                  <c:v>31816.57</c:v>
                </c:pt>
                <c:pt idx="34">
                  <c:v>75974.990000000005</c:v>
                </c:pt>
                <c:pt idx="35">
                  <c:v>68980.52</c:v>
                </c:pt>
                <c:pt idx="36">
                  <c:v>31042.51</c:v>
                </c:pt>
                <c:pt idx="39">
                  <c:v>75475.929999999993</c:v>
                </c:pt>
                <c:pt idx="44">
                  <c:v>49915.14</c:v>
                </c:pt>
                <c:pt idx="45">
                  <c:v>86558.58</c:v>
                </c:pt>
                <c:pt idx="57">
                  <c:v>47362.62</c:v>
                </c:pt>
                <c:pt idx="58">
                  <c:v>143647.12</c:v>
                </c:pt>
                <c:pt idx="61">
                  <c:v>67818.14</c:v>
                </c:pt>
                <c:pt idx="66">
                  <c:v>28160.79</c:v>
                </c:pt>
                <c:pt idx="85">
                  <c:v>31172.77</c:v>
                </c:pt>
                <c:pt idx="87">
                  <c:v>68887.839999999997</c:v>
                </c:pt>
                <c:pt idx="88">
                  <c:v>69163.39</c:v>
                </c:pt>
                <c:pt idx="89">
                  <c:v>99460.78</c:v>
                </c:pt>
                <c:pt idx="97">
                  <c:v>84309.95</c:v>
                </c:pt>
                <c:pt idx="101">
                  <c:v>66017.179999999993</c:v>
                </c:pt>
                <c:pt idx="111">
                  <c:v>0</c:v>
                </c:pt>
                <c:pt idx="113">
                  <c:v>225556.56</c:v>
                </c:pt>
                <c:pt idx="117">
                  <c:v>31241.24</c:v>
                </c:pt>
                <c:pt idx="119">
                  <c:v>42314.39</c:v>
                </c:pt>
                <c:pt idx="122">
                  <c:v>78840.23</c:v>
                </c:pt>
                <c:pt idx="128">
                  <c:v>223630.98</c:v>
                </c:pt>
                <c:pt idx="129">
                  <c:v>85879.23</c:v>
                </c:pt>
                <c:pt idx="131">
                  <c:v>105468.7</c:v>
                </c:pt>
                <c:pt idx="133">
                  <c:v>62195.47</c:v>
                </c:pt>
                <c:pt idx="135">
                  <c:v>111229.47</c:v>
                </c:pt>
                <c:pt idx="144">
                  <c:v>69913.39</c:v>
                </c:pt>
                <c:pt idx="146">
                  <c:v>146720.76</c:v>
                </c:pt>
                <c:pt idx="152">
                  <c:v>43329.22</c:v>
                </c:pt>
                <c:pt idx="157">
                  <c:v>39535.49</c:v>
                </c:pt>
                <c:pt idx="158">
                  <c:v>108872.77</c:v>
                </c:pt>
                <c:pt idx="161">
                  <c:v>83191.95</c:v>
                </c:pt>
                <c:pt idx="167">
                  <c:v>104038.9</c:v>
                </c:pt>
                <c:pt idx="171">
                  <c:v>54137.05</c:v>
                </c:pt>
                <c:pt idx="174">
                  <c:v>113616.23</c:v>
                </c:pt>
                <c:pt idx="176">
                  <c:v>76320.44</c:v>
                </c:pt>
              </c:numCache>
            </c:numRef>
          </c:val>
          <c:extLst>
            <c:ext xmlns:c16="http://schemas.microsoft.com/office/drawing/2014/chart" uri="{C3380CC4-5D6E-409C-BE32-E72D297353CC}">
              <c16:uniqueId val="{00000005-95FF-4368-B163-12AEAB9EF713}"/>
            </c:ext>
          </c:extLst>
        </c:ser>
        <c:ser>
          <c:idx val="5"/>
          <c:order val="5"/>
          <c:tx>
            <c:strRef>
              <c:f>Sheet3!$G$3:$G$4</c:f>
              <c:strCache>
                <c:ptCount val="1"/>
                <c:pt idx="0">
                  <c:v>Seattle</c:v>
                </c:pt>
              </c:strCache>
            </c:strRef>
          </c:tx>
          <c:spPr>
            <a:solidFill>
              <a:schemeClr val="accent6"/>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Sheet3!$G$5:$G$182</c:f>
              <c:numCache>
                <c:formatCode>General</c:formatCode>
                <c:ptCount val="177"/>
                <c:pt idx="0">
                  <c:v>88689.09</c:v>
                </c:pt>
                <c:pt idx="7">
                  <c:v>44845.33</c:v>
                </c:pt>
                <c:pt idx="10">
                  <c:v>95017.1</c:v>
                </c:pt>
                <c:pt idx="38">
                  <c:v>44447.26</c:v>
                </c:pt>
                <c:pt idx="40">
                  <c:v>89605.13</c:v>
                </c:pt>
                <c:pt idx="41">
                  <c:v>118516.38</c:v>
                </c:pt>
                <c:pt idx="59">
                  <c:v>90697.67</c:v>
                </c:pt>
                <c:pt idx="77">
                  <c:v>133730.98000000001</c:v>
                </c:pt>
                <c:pt idx="80">
                  <c:v>93128.34</c:v>
                </c:pt>
                <c:pt idx="100">
                  <c:v>99683.67</c:v>
                </c:pt>
                <c:pt idx="108">
                  <c:v>73488.679999999993</c:v>
                </c:pt>
                <c:pt idx="110">
                  <c:v>84598.88</c:v>
                </c:pt>
                <c:pt idx="132">
                  <c:v>112645.99</c:v>
                </c:pt>
                <c:pt idx="142">
                  <c:v>88360.79</c:v>
                </c:pt>
                <c:pt idx="145">
                  <c:v>109163.39</c:v>
                </c:pt>
                <c:pt idx="148">
                  <c:v>59434.18</c:v>
                </c:pt>
                <c:pt idx="163">
                  <c:v>69764.100000000006</c:v>
                </c:pt>
              </c:numCache>
            </c:numRef>
          </c:val>
          <c:extLst>
            <c:ext xmlns:c16="http://schemas.microsoft.com/office/drawing/2014/chart" uri="{C3380CC4-5D6E-409C-BE32-E72D297353CC}">
              <c16:uniqueId val="{00000006-95FF-4368-B163-12AEAB9EF713}"/>
            </c:ext>
          </c:extLst>
        </c:ser>
        <c:ser>
          <c:idx val="6"/>
          <c:order val="6"/>
          <c:tx>
            <c:strRef>
              <c:f>Sheet3!$H$3:$H$4</c:f>
              <c:strCache>
                <c:ptCount val="1"/>
                <c:pt idx="0">
                  <c:v>Wellington</c:v>
                </c:pt>
              </c:strCache>
            </c:strRef>
          </c:tx>
          <c:spPr>
            <a:solidFill>
              <a:schemeClr val="accent1">
                <a:lumMod val="60000"/>
              </a:schemeClr>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Sheet3!$H$5:$H$182</c:f>
              <c:numCache>
                <c:formatCode>General</c:formatCode>
                <c:ptCount val="177"/>
                <c:pt idx="5">
                  <c:v>74279.009999999995</c:v>
                </c:pt>
                <c:pt idx="17">
                  <c:v>114465.93</c:v>
                </c:pt>
                <c:pt idx="24">
                  <c:v>111049.84</c:v>
                </c:pt>
                <c:pt idx="46">
                  <c:v>114425.19</c:v>
                </c:pt>
                <c:pt idx="47">
                  <c:v>118976.16</c:v>
                </c:pt>
                <c:pt idx="52">
                  <c:v>89690.38</c:v>
                </c:pt>
                <c:pt idx="67">
                  <c:v>63447.07</c:v>
                </c:pt>
                <c:pt idx="92">
                  <c:v>114177.23</c:v>
                </c:pt>
                <c:pt idx="95">
                  <c:v>138114.64000000001</c:v>
                </c:pt>
                <c:pt idx="109">
                  <c:v>52246.29</c:v>
                </c:pt>
                <c:pt idx="124">
                  <c:v>72843.23</c:v>
                </c:pt>
                <c:pt idx="125">
                  <c:v>0</c:v>
                </c:pt>
                <c:pt idx="126">
                  <c:v>85455.53</c:v>
                </c:pt>
                <c:pt idx="130">
                  <c:v>50855.53</c:v>
                </c:pt>
                <c:pt idx="136">
                  <c:v>110906.35</c:v>
                </c:pt>
                <c:pt idx="143">
                  <c:v>40753.54</c:v>
                </c:pt>
                <c:pt idx="147">
                  <c:v>109143.17</c:v>
                </c:pt>
                <c:pt idx="155">
                  <c:v>114691.03</c:v>
                </c:pt>
                <c:pt idx="160">
                  <c:v>99448.78</c:v>
                </c:pt>
                <c:pt idx="169">
                  <c:v>84745.93</c:v>
                </c:pt>
              </c:numCache>
            </c:numRef>
          </c:val>
          <c:extLst>
            <c:ext xmlns:c16="http://schemas.microsoft.com/office/drawing/2014/chart" uri="{C3380CC4-5D6E-409C-BE32-E72D297353CC}">
              <c16:uniqueId val="{00000007-95FF-4368-B163-12AEAB9EF713}"/>
            </c:ext>
          </c:extLst>
        </c:ser>
        <c:dLbls>
          <c:showLegendKey val="0"/>
          <c:showVal val="0"/>
          <c:showCatName val="0"/>
          <c:showSerName val="0"/>
          <c:showPercent val="0"/>
          <c:showBubbleSize val="0"/>
        </c:dLbls>
        <c:gapWidth val="219"/>
        <c:overlap val="-27"/>
        <c:axId val="689237280"/>
        <c:axId val="689229376"/>
      </c:barChart>
      <c:catAx>
        <c:axId val="689237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689229376"/>
        <c:crosses val="autoZero"/>
        <c:auto val="1"/>
        <c:lblAlgn val="ctr"/>
        <c:lblOffset val="100"/>
        <c:noMultiLvlLbl val="0"/>
      </c:catAx>
      <c:valAx>
        <c:axId val="689229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689237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3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work location analysis.xlsx]Sheet3!PivotTable3</c:name>
    <c:fmtId val="28"/>
  </c:pivotSource>
  <c:chart>
    <c:title>
      <c:overlay val="0"/>
      <c:spPr>
        <a:noFill/>
        <a:ln>
          <a:noFill/>
        </a:ln>
        <a:effectLst/>
      </c:spPr>
      <c:txPr>
        <a:bodyPr rot="0" spcFirstLastPara="1" vertOverflow="ellipsis" vert="horz" wrap="square" anchor="ctr" anchorCtr="1"/>
        <a:lstStyle/>
        <a:p>
          <a:pPr>
            <a:defRPr sz="15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Auckland</c:v>
                </c:pt>
              </c:strCache>
            </c:strRef>
          </c:tx>
          <c:spPr>
            <a:solidFill>
              <a:schemeClr val="accent1"/>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Sheet3!$B$5:$B$182</c:f>
              <c:numCache>
                <c:formatCode>General</c:formatCode>
                <c:ptCount val="177"/>
                <c:pt idx="14">
                  <c:v>160338.84</c:v>
                </c:pt>
                <c:pt idx="27">
                  <c:v>96753.78</c:v>
                </c:pt>
                <c:pt idx="32">
                  <c:v>68008.55</c:v>
                </c:pt>
                <c:pt idx="48">
                  <c:v>100424.23</c:v>
                </c:pt>
                <c:pt idx="49">
                  <c:v>72876.91</c:v>
                </c:pt>
                <c:pt idx="62">
                  <c:v>83396.5</c:v>
                </c:pt>
                <c:pt idx="63">
                  <c:v>42161.77</c:v>
                </c:pt>
                <c:pt idx="65">
                  <c:v>119022.49</c:v>
                </c:pt>
                <c:pt idx="70">
                  <c:v>91645.04</c:v>
                </c:pt>
                <c:pt idx="72">
                  <c:v>61214.26</c:v>
                </c:pt>
                <c:pt idx="73">
                  <c:v>81897.789999999994</c:v>
                </c:pt>
                <c:pt idx="81">
                  <c:v>50449.46</c:v>
                </c:pt>
                <c:pt idx="99">
                  <c:v>37362.300000000003</c:v>
                </c:pt>
                <c:pt idx="116">
                  <c:v>0</c:v>
                </c:pt>
                <c:pt idx="151">
                  <c:v>100731.95</c:v>
                </c:pt>
                <c:pt idx="154">
                  <c:v>100371.31</c:v>
                </c:pt>
                <c:pt idx="156">
                  <c:v>118442.54</c:v>
                </c:pt>
                <c:pt idx="159">
                  <c:v>57419.35</c:v>
                </c:pt>
                <c:pt idx="173">
                  <c:v>28974.03</c:v>
                </c:pt>
              </c:numCache>
            </c:numRef>
          </c:val>
          <c:extLst>
            <c:ext xmlns:c16="http://schemas.microsoft.com/office/drawing/2014/chart" uri="{C3380CC4-5D6E-409C-BE32-E72D297353CC}">
              <c16:uniqueId val="{00000000-7144-4FEA-BCBC-444350E5A099}"/>
            </c:ext>
          </c:extLst>
        </c:ser>
        <c:ser>
          <c:idx val="1"/>
          <c:order val="1"/>
          <c:tx>
            <c:strRef>
              <c:f>Sheet3!$C$3:$C$4</c:f>
              <c:strCache>
                <c:ptCount val="1"/>
                <c:pt idx="0">
                  <c:v>Chennai</c:v>
                </c:pt>
              </c:strCache>
            </c:strRef>
          </c:tx>
          <c:spPr>
            <a:solidFill>
              <a:schemeClr val="accent2"/>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Sheet3!$C$5:$C$182</c:f>
              <c:numCache>
                <c:formatCode>General</c:formatCode>
                <c:ptCount val="177"/>
                <c:pt idx="25">
                  <c:v>67957.899999999994</c:v>
                </c:pt>
                <c:pt idx="26">
                  <c:v>76876.479999999996</c:v>
                </c:pt>
                <c:pt idx="53">
                  <c:v>39784.239999999998</c:v>
                </c:pt>
                <c:pt idx="54">
                  <c:v>0</c:v>
                </c:pt>
                <c:pt idx="56">
                  <c:v>39700.82</c:v>
                </c:pt>
                <c:pt idx="64">
                  <c:v>95677.9</c:v>
                </c:pt>
                <c:pt idx="74">
                  <c:v>116767.63</c:v>
                </c:pt>
                <c:pt idx="78">
                  <c:v>37062.1</c:v>
                </c:pt>
                <c:pt idx="83">
                  <c:v>71924.850000000006</c:v>
                </c:pt>
                <c:pt idx="86">
                  <c:v>47646.95</c:v>
                </c:pt>
                <c:pt idx="94">
                  <c:v>28481.16</c:v>
                </c:pt>
                <c:pt idx="96">
                  <c:v>107107.6</c:v>
                </c:pt>
                <c:pt idx="102">
                  <c:v>75804.7</c:v>
                </c:pt>
                <c:pt idx="106">
                  <c:v>79567.69</c:v>
                </c:pt>
                <c:pt idx="107">
                  <c:v>40445.29</c:v>
                </c:pt>
                <c:pt idx="112">
                  <c:v>63555.73</c:v>
                </c:pt>
                <c:pt idx="115">
                  <c:v>86233.83</c:v>
                </c:pt>
                <c:pt idx="123">
                  <c:v>52748.63</c:v>
                </c:pt>
                <c:pt idx="127">
                  <c:v>86010.54</c:v>
                </c:pt>
                <c:pt idx="138">
                  <c:v>104903.79</c:v>
                </c:pt>
                <c:pt idx="140">
                  <c:v>52270.22</c:v>
                </c:pt>
                <c:pt idx="150">
                  <c:v>89829.33</c:v>
                </c:pt>
                <c:pt idx="162">
                  <c:v>61688.77</c:v>
                </c:pt>
                <c:pt idx="170">
                  <c:v>66572.58</c:v>
                </c:pt>
              </c:numCache>
            </c:numRef>
          </c:val>
          <c:extLst>
            <c:ext xmlns:c16="http://schemas.microsoft.com/office/drawing/2014/chart" uri="{C3380CC4-5D6E-409C-BE32-E72D297353CC}">
              <c16:uniqueId val="{00000002-7144-4FEA-BCBC-444350E5A099}"/>
            </c:ext>
          </c:extLst>
        </c:ser>
        <c:ser>
          <c:idx val="2"/>
          <c:order val="2"/>
          <c:tx>
            <c:strRef>
              <c:f>Sheet3!$D$3:$D$4</c:f>
              <c:strCache>
                <c:ptCount val="1"/>
                <c:pt idx="0">
                  <c:v>Columbus</c:v>
                </c:pt>
              </c:strCache>
            </c:strRef>
          </c:tx>
          <c:spPr>
            <a:solidFill>
              <a:schemeClr val="accent3"/>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Sheet3!$D$5:$D$182</c:f>
              <c:numCache>
                <c:formatCode>General</c:formatCode>
                <c:ptCount val="177"/>
                <c:pt idx="2">
                  <c:v>52963.65</c:v>
                </c:pt>
                <c:pt idx="3">
                  <c:v>68860.399999999994</c:v>
                </c:pt>
                <c:pt idx="4">
                  <c:v>65699.02</c:v>
                </c:pt>
                <c:pt idx="8">
                  <c:v>69192.850000000006</c:v>
                </c:pt>
                <c:pt idx="12">
                  <c:v>85918.61</c:v>
                </c:pt>
                <c:pt idx="15">
                  <c:v>181768.64</c:v>
                </c:pt>
                <c:pt idx="18">
                  <c:v>113747.56</c:v>
                </c:pt>
                <c:pt idx="19">
                  <c:v>67633.850000000006</c:v>
                </c:pt>
                <c:pt idx="21">
                  <c:v>104335.03999999999</c:v>
                </c:pt>
                <c:pt idx="29">
                  <c:v>101187.36</c:v>
                </c:pt>
                <c:pt idx="37">
                  <c:v>35943.620000000003</c:v>
                </c:pt>
                <c:pt idx="42">
                  <c:v>110042.37</c:v>
                </c:pt>
                <c:pt idx="60">
                  <c:v>39969.72</c:v>
                </c:pt>
                <c:pt idx="69">
                  <c:v>97105.19</c:v>
                </c:pt>
                <c:pt idx="91">
                  <c:v>92704.48</c:v>
                </c:pt>
                <c:pt idx="98">
                  <c:v>58861.19</c:v>
                </c:pt>
                <c:pt idx="105">
                  <c:v>88511.17</c:v>
                </c:pt>
                <c:pt idx="121">
                  <c:v>58744.17</c:v>
                </c:pt>
                <c:pt idx="164">
                  <c:v>107898.52</c:v>
                </c:pt>
                <c:pt idx="165">
                  <c:v>106665.67</c:v>
                </c:pt>
                <c:pt idx="168">
                  <c:v>80695.740000000005</c:v>
                </c:pt>
              </c:numCache>
            </c:numRef>
          </c:val>
          <c:extLst>
            <c:ext xmlns:c16="http://schemas.microsoft.com/office/drawing/2014/chart" uri="{C3380CC4-5D6E-409C-BE32-E72D297353CC}">
              <c16:uniqueId val="{00000003-7144-4FEA-BCBC-444350E5A099}"/>
            </c:ext>
          </c:extLst>
        </c:ser>
        <c:ser>
          <c:idx val="3"/>
          <c:order val="3"/>
          <c:tx>
            <c:strRef>
              <c:f>Sheet3!$E$3:$E$4</c:f>
              <c:strCache>
                <c:ptCount val="1"/>
                <c:pt idx="0">
                  <c:v>Hyderabad</c:v>
                </c:pt>
              </c:strCache>
            </c:strRef>
          </c:tx>
          <c:spPr>
            <a:solidFill>
              <a:schemeClr val="accent4"/>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Sheet3!$E$5:$E$182</c:f>
              <c:numCache>
                <c:formatCode>General</c:formatCode>
                <c:ptCount val="177"/>
                <c:pt idx="9">
                  <c:v>61624.77</c:v>
                </c:pt>
                <c:pt idx="13">
                  <c:v>78443.78</c:v>
                </c:pt>
                <c:pt idx="16">
                  <c:v>75733.740000000005</c:v>
                </c:pt>
                <c:pt idx="22">
                  <c:v>96555.53</c:v>
                </c:pt>
                <c:pt idx="28">
                  <c:v>70649.460000000006</c:v>
                </c:pt>
                <c:pt idx="31">
                  <c:v>213550.28</c:v>
                </c:pt>
                <c:pt idx="43">
                  <c:v>70755.5</c:v>
                </c:pt>
                <c:pt idx="50">
                  <c:v>61994.76</c:v>
                </c:pt>
                <c:pt idx="51">
                  <c:v>50310.09</c:v>
                </c:pt>
                <c:pt idx="52">
                  <c:v>89690.38</c:v>
                </c:pt>
                <c:pt idx="55">
                  <c:v>71570.990000000005</c:v>
                </c:pt>
                <c:pt idx="68">
                  <c:v>115191.38</c:v>
                </c:pt>
                <c:pt idx="71">
                  <c:v>32192.15</c:v>
                </c:pt>
                <c:pt idx="75">
                  <c:v>95954.02</c:v>
                </c:pt>
                <c:pt idx="76">
                  <c:v>74924.649999999994</c:v>
                </c:pt>
                <c:pt idx="79">
                  <c:v>71371.37</c:v>
                </c:pt>
                <c:pt idx="82">
                  <c:v>92336.08</c:v>
                </c:pt>
                <c:pt idx="84">
                  <c:v>152607.64000000001</c:v>
                </c:pt>
                <c:pt idx="93">
                  <c:v>84762.76</c:v>
                </c:pt>
                <c:pt idx="94">
                  <c:v>28481.16</c:v>
                </c:pt>
                <c:pt idx="103">
                  <c:v>44403.77</c:v>
                </c:pt>
                <c:pt idx="104">
                  <c:v>36536.26</c:v>
                </c:pt>
                <c:pt idx="114">
                  <c:v>63705.4</c:v>
                </c:pt>
                <c:pt idx="118">
                  <c:v>57002.02</c:v>
                </c:pt>
                <c:pt idx="134">
                  <c:v>104802.63</c:v>
                </c:pt>
                <c:pt idx="137">
                  <c:v>88425.08</c:v>
                </c:pt>
                <c:pt idx="139">
                  <c:v>51165.37</c:v>
                </c:pt>
                <c:pt idx="141">
                  <c:v>58935.92</c:v>
                </c:pt>
                <c:pt idx="149">
                  <c:v>86556.96</c:v>
                </c:pt>
                <c:pt idx="166">
                  <c:v>33031.26</c:v>
                </c:pt>
                <c:pt idx="172">
                  <c:v>102934.09</c:v>
                </c:pt>
                <c:pt idx="175">
                  <c:v>76932.600000000006</c:v>
                </c:pt>
              </c:numCache>
            </c:numRef>
          </c:val>
          <c:extLst>
            <c:ext xmlns:c16="http://schemas.microsoft.com/office/drawing/2014/chart" uri="{C3380CC4-5D6E-409C-BE32-E72D297353CC}">
              <c16:uniqueId val="{00000004-7144-4FEA-BCBC-444350E5A099}"/>
            </c:ext>
          </c:extLst>
        </c:ser>
        <c:ser>
          <c:idx val="4"/>
          <c:order val="4"/>
          <c:tx>
            <c:strRef>
              <c:f>Sheet3!$F$3:$F$4</c:f>
              <c:strCache>
                <c:ptCount val="1"/>
                <c:pt idx="0">
                  <c:v>Remote</c:v>
                </c:pt>
              </c:strCache>
            </c:strRef>
          </c:tx>
          <c:spPr>
            <a:solidFill>
              <a:schemeClr val="accent5"/>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Sheet3!$F$5:$F$182</c:f>
              <c:numCache>
                <c:formatCode>General</c:formatCode>
                <c:ptCount val="177"/>
                <c:pt idx="1">
                  <c:v>36547.58</c:v>
                </c:pt>
                <c:pt idx="6">
                  <c:v>41934.71</c:v>
                </c:pt>
                <c:pt idx="11">
                  <c:v>32496.880000000001</c:v>
                </c:pt>
                <c:pt idx="23">
                  <c:v>89838.77</c:v>
                </c:pt>
                <c:pt idx="30">
                  <c:v>88034.67</c:v>
                </c:pt>
                <c:pt idx="33">
                  <c:v>31816.57</c:v>
                </c:pt>
                <c:pt idx="34">
                  <c:v>75974.990000000005</c:v>
                </c:pt>
                <c:pt idx="35">
                  <c:v>68980.52</c:v>
                </c:pt>
                <c:pt idx="36">
                  <c:v>31042.51</c:v>
                </c:pt>
                <c:pt idx="39">
                  <c:v>75475.929999999993</c:v>
                </c:pt>
                <c:pt idx="44">
                  <c:v>49915.14</c:v>
                </c:pt>
                <c:pt idx="45">
                  <c:v>86558.58</c:v>
                </c:pt>
                <c:pt idx="57">
                  <c:v>47362.62</c:v>
                </c:pt>
                <c:pt idx="58">
                  <c:v>143647.12</c:v>
                </c:pt>
                <c:pt idx="61">
                  <c:v>67818.14</c:v>
                </c:pt>
                <c:pt idx="66">
                  <c:v>28160.79</c:v>
                </c:pt>
                <c:pt idx="85">
                  <c:v>31172.77</c:v>
                </c:pt>
                <c:pt idx="87">
                  <c:v>68887.839999999997</c:v>
                </c:pt>
                <c:pt idx="88">
                  <c:v>69163.39</c:v>
                </c:pt>
                <c:pt idx="89">
                  <c:v>99460.78</c:v>
                </c:pt>
                <c:pt idx="97">
                  <c:v>84309.95</c:v>
                </c:pt>
                <c:pt idx="101">
                  <c:v>66017.179999999993</c:v>
                </c:pt>
                <c:pt idx="111">
                  <c:v>0</c:v>
                </c:pt>
                <c:pt idx="113">
                  <c:v>225556.56</c:v>
                </c:pt>
                <c:pt idx="117">
                  <c:v>31241.24</c:v>
                </c:pt>
                <c:pt idx="119">
                  <c:v>42314.39</c:v>
                </c:pt>
                <c:pt idx="122">
                  <c:v>78840.23</c:v>
                </c:pt>
                <c:pt idx="128">
                  <c:v>223630.98</c:v>
                </c:pt>
                <c:pt idx="129">
                  <c:v>85879.23</c:v>
                </c:pt>
                <c:pt idx="131">
                  <c:v>105468.7</c:v>
                </c:pt>
                <c:pt idx="133">
                  <c:v>62195.47</c:v>
                </c:pt>
                <c:pt idx="135">
                  <c:v>111229.47</c:v>
                </c:pt>
                <c:pt idx="144">
                  <c:v>69913.39</c:v>
                </c:pt>
                <c:pt idx="146">
                  <c:v>146720.76</c:v>
                </c:pt>
                <c:pt idx="152">
                  <c:v>43329.22</c:v>
                </c:pt>
                <c:pt idx="157">
                  <c:v>39535.49</c:v>
                </c:pt>
                <c:pt idx="158">
                  <c:v>108872.77</c:v>
                </c:pt>
                <c:pt idx="161">
                  <c:v>83191.95</c:v>
                </c:pt>
                <c:pt idx="167">
                  <c:v>104038.9</c:v>
                </c:pt>
                <c:pt idx="171">
                  <c:v>54137.05</c:v>
                </c:pt>
                <c:pt idx="174">
                  <c:v>113616.23</c:v>
                </c:pt>
                <c:pt idx="176">
                  <c:v>76320.44</c:v>
                </c:pt>
              </c:numCache>
            </c:numRef>
          </c:val>
          <c:extLst>
            <c:ext xmlns:c16="http://schemas.microsoft.com/office/drawing/2014/chart" uri="{C3380CC4-5D6E-409C-BE32-E72D297353CC}">
              <c16:uniqueId val="{00000005-7144-4FEA-BCBC-444350E5A099}"/>
            </c:ext>
          </c:extLst>
        </c:ser>
        <c:ser>
          <c:idx val="5"/>
          <c:order val="5"/>
          <c:tx>
            <c:strRef>
              <c:f>Sheet3!$G$3:$G$4</c:f>
              <c:strCache>
                <c:ptCount val="1"/>
                <c:pt idx="0">
                  <c:v>Seattle</c:v>
                </c:pt>
              </c:strCache>
            </c:strRef>
          </c:tx>
          <c:spPr>
            <a:solidFill>
              <a:schemeClr val="accent6"/>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Sheet3!$G$5:$G$182</c:f>
              <c:numCache>
                <c:formatCode>General</c:formatCode>
                <c:ptCount val="177"/>
                <c:pt idx="0">
                  <c:v>88689.09</c:v>
                </c:pt>
                <c:pt idx="7">
                  <c:v>44845.33</c:v>
                </c:pt>
                <c:pt idx="10">
                  <c:v>95017.1</c:v>
                </c:pt>
                <c:pt idx="38">
                  <c:v>44447.26</c:v>
                </c:pt>
                <c:pt idx="40">
                  <c:v>89605.13</c:v>
                </c:pt>
                <c:pt idx="41">
                  <c:v>118516.38</c:v>
                </c:pt>
                <c:pt idx="59">
                  <c:v>90697.67</c:v>
                </c:pt>
                <c:pt idx="77">
                  <c:v>133730.98000000001</c:v>
                </c:pt>
                <c:pt idx="80">
                  <c:v>93128.34</c:v>
                </c:pt>
                <c:pt idx="100">
                  <c:v>99683.67</c:v>
                </c:pt>
                <c:pt idx="108">
                  <c:v>73488.679999999993</c:v>
                </c:pt>
                <c:pt idx="110">
                  <c:v>84598.88</c:v>
                </c:pt>
                <c:pt idx="132">
                  <c:v>112645.99</c:v>
                </c:pt>
                <c:pt idx="142">
                  <c:v>88360.79</c:v>
                </c:pt>
                <c:pt idx="145">
                  <c:v>109163.39</c:v>
                </c:pt>
                <c:pt idx="148">
                  <c:v>59434.18</c:v>
                </c:pt>
                <c:pt idx="163">
                  <c:v>69764.100000000006</c:v>
                </c:pt>
              </c:numCache>
            </c:numRef>
          </c:val>
          <c:extLst>
            <c:ext xmlns:c16="http://schemas.microsoft.com/office/drawing/2014/chart" uri="{C3380CC4-5D6E-409C-BE32-E72D297353CC}">
              <c16:uniqueId val="{00000006-7144-4FEA-BCBC-444350E5A099}"/>
            </c:ext>
          </c:extLst>
        </c:ser>
        <c:ser>
          <c:idx val="6"/>
          <c:order val="6"/>
          <c:tx>
            <c:strRef>
              <c:f>Sheet3!$H$3:$H$4</c:f>
              <c:strCache>
                <c:ptCount val="1"/>
                <c:pt idx="0">
                  <c:v>Wellington</c:v>
                </c:pt>
              </c:strCache>
            </c:strRef>
          </c:tx>
          <c:spPr>
            <a:solidFill>
              <a:schemeClr val="accent1">
                <a:lumMod val="60000"/>
              </a:schemeClr>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Sheet3!$H$5:$H$182</c:f>
              <c:numCache>
                <c:formatCode>General</c:formatCode>
                <c:ptCount val="177"/>
                <c:pt idx="5">
                  <c:v>74279.009999999995</c:v>
                </c:pt>
                <c:pt idx="17">
                  <c:v>114465.93</c:v>
                </c:pt>
                <c:pt idx="24">
                  <c:v>111049.84</c:v>
                </c:pt>
                <c:pt idx="46">
                  <c:v>114425.19</c:v>
                </c:pt>
                <c:pt idx="47">
                  <c:v>118976.16</c:v>
                </c:pt>
                <c:pt idx="52">
                  <c:v>89690.38</c:v>
                </c:pt>
                <c:pt idx="67">
                  <c:v>63447.07</c:v>
                </c:pt>
                <c:pt idx="92">
                  <c:v>114177.23</c:v>
                </c:pt>
                <c:pt idx="95">
                  <c:v>138114.64000000001</c:v>
                </c:pt>
                <c:pt idx="109">
                  <c:v>52246.29</c:v>
                </c:pt>
                <c:pt idx="124">
                  <c:v>72843.23</c:v>
                </c:pt>
                <c:pt idx="125">
                  <c:v>0</c:v>
                </c:pt>
                <c:pt idx="126">
                  <c:v>85455.53</c:v>
                </c:pt>
                <c:pt idx="130">
                  <c:v>50855.53</c:v>
                </c:pt>
                <c:pt idx="136">
                  <c:v>110906.35</c:v>
                </c:pt>
                <c:pt idx="143">
                  <c:v>40753.54</c:v>
                </c:pt>
                <c:pt idx="147">
                  <c:v>109143.17</c:v>
                </c:pt>
                <c:pt idx="155">
                  <c:v>114691.03</c:v>
                </c:pt>
                <c:pt idx="160">
                  <c:v>99448.78</c:v>
                </c:pt>
                <c:pt idx="169">
                  <c:v>84745.93</c:v>
                </c:pt>
              </c:numCache>
            </c:numRef>
          </c:val>
          <c:extLst>
            <c:ext xmlns:c16="http://schemas.microsoft.com/office/drawing/2014/chart" uri="{C3380CC4-5D6E-409C-BE32-E72D297353CC}">
              <c16:uniqueId val="{00000007-7144-4FEA-BCBC-444350E5A099}"/>
            </c:ext>
          </c:extLst>
        </c:ser>
        <c:dLbls>
          <c:showLegendKey val="0"/>
          <c:showVal val="0"/>
          <c:showCatName val="0"/>
          <c:showSerName val="0"/>
          <c:showPercent val="0"/>
          <c:showBubbleSize val="0"/>
        </c:dLbls>
        <c:gapWidth val="219"/>
        <c:overlap val="-27"/>
        <c:axId val="689237280"/>
        <c:axId val="689229376"/>
      </c:barChart>
      <c:catAx>
        <c:axId val="689237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689229376"/>
        <c:crosses val="autoZero"/>
        <c:auto val="1"/>
        <c:lblAlgn val="ctr"/>
        <c:lblOffset val="100"/>
        <c:noMultiLvlLbl val="0"/>
      </c:catAx>
      <c:valAx>
        <c:axId val="689229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689237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3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work location analysis.xlsx]Sheet3!PivotTable3</c:name>
    <c:fmtId val="32"/>
  </c:pivotSource>
  <c:chart>
    <c:title>
      <c:overlay val="0"/>
      <c:spPr>
        <a:noFill/>
        <a:ln>
          <a:noFill/>
        </a:ln>
        <a:effectLst/>
      </c:spPr>
      <c:txPr>
        <a:bodyPr rot="0" spcFirstLastPara="1" vertOverflow="ellipsis" vert="horz" wrap="square" anchor="ctr" anchorCtr="1"/>
        <a:lstStyle/>
        <a:p>
          <a:pPr>
            <a:defRPr sz="15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Auckland</c:v>
                </c:pt>
              </c:strCache>
            </c:strRef>
          </c:tx>
          <c:spPr>
            <a:solidFill>
              <a:schemeClr val="accent1"/>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Sheet3!$B$5:$B$182</c:f>
              <c:numCache>
                <c:formatCode>General</c:formatCode>
                <c:ptCount val="177"/>
                <c:pt idx="14">
                  <c:v>160338.84</c:v>
                </c:pt>
                <c:pt idx="27">
                  <c:v>96753.78</c:v>
                </c:pt>
                <c:pt idx="32">
                  <c:v>68008.55</c:v>
                </c:pt>
                <c:pt idx="48">
                  <c:v>100424.23</c:v>
                </c:pt>
                <c:pt idx="49">
                  <c:v>72876.91</c:v>
                </c:pt>
                <c:pt idx="62">
                  <c:v>83396.5</c:v>
                </c:pt>
                <c:pt idx="63">
                  <c:v>42161.77</c:v>
                </c:pt>
                <c:pt idx="65">
                  <c:v>119022.49</c:v>
                </c:pt>
                <c:pt idx="70">
                  <c:v>91645.04</c:v>
                </c:pt>
                <c:pt idx="72">
                  <c:v>61214.26</c:v>
                </c:pt>
                <c:pt idx="73">
                  <c:v>81897.789999999994</c:v>
                </c:pt>
                <c:pt idx="81">
                  <c:v>50449.46</c:v>
                </c:pt>
                <c:pt idx="99">
                  <c:v>37362.300000000003</c:v>
                </c:pt>
                <c:pt idx="116">
                  <c:v>0</c:v>
                </c:pt>
                <c:pt idx="151">
                  <c:v>100731.95</c:v>
                </c:pt>
                <c:pt idx="154">
                  <c:v>100371.31</c:v>
                </c:pt>
                <c:pt idx="156">
                  <c:v>118442.54</c:v>
                </c:pt>
                <c:pt idx="159">
                  <c:v>57419.35</c:v>
                </c:pt>
                <c:pt idx="173">
                  <c:v>28974.03</c:v>
                </c:pt>
              </c:numCache>
            </c:numRef>
          </c:val>
          <c:extLst>
            <c:ext xmlns:c16="http://schemas.microsoft.com/office/drawing/2014/chart" uri="{C3380CC4-5D6E-409C-BE32-E72D297353CC}">
              <c16:uniqueId val="{00000000-F624-4500-AD6F-87C3F29209B9}"/>
            </c:ext>
          </c:extLst>
        </c:ser>
        <c:ser>
          <c:idx val="1"/>
          <c:order val="1"/>
          <c:tx>
            <c:strRef>
              <c:f>Sheet3!$C$3:$C$4</c:f>
              <c:strCache>
                <c:ptCount val="1"/>
                <c:pt idx="0">
                  <c:v>Chennai</c:v>
                </c:pt>
              </c:strCache>
            </c:strRef>
          </c:tx>
          <c:spPr>
            <a:solidFill>
              <a:schemeClr val="accent2"/>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Sheet3!$C$5:$C$182</c:f>
              <c:numCache>
                <c:formatCode>General</c:formatCode>
                <c:ptCount val="177"/>
                <c:pt idx="25">
                  <c:v>67957.899999999994</c:v>
                </c:pt>
                <c:pt idx="26">
                  <c:v>76876.479999999996</c:v>
                </c:pt>
                <c:pt idx="53">
                  <c:v>39784.239999999998</c:v>
                </c:pt>
                <c:pt idx="54">
                  <c:v>0</c:v>
                </c:pt>
                <c:pt idx="56">
                  <c:v>39700.82</c:v>
                </c:pt>
                <c:pt idx="64">
                  <c:v>95677.9</c:v>
                </c:pt>
                <c:pt idx="74">
                  <c:v>116767.63</c:v>
                </c:pt>
                <c:pt idx="78">
                  <c:v>37062.1</c:v>
                </c:pt>
                <c:pt idx="83">
                  <c:v>71924.850000000006</c:v>
                </c:pt>
                <c:pt idx="86">
                  <c:v>47646.95</c:v>
                </c:pt>
                <c:pt idx="94">
                  <c:v>28481.16</c:v>
                </c:pt>
                <c:pt idx="96">
                  <c:v>107107.6</c:v>
                </c:pt>
                <c:pt idx="102">
                  <c:v>75804.7</c:v>
                </c:pt>
                <c:pt idx="106">
                  <c:v>79567.69</c:v>
                </c:pt>
                <c:pt idx="107">
                  <c:v>40445.29</c:v>
                </c:pt>
                <c:pt idx="112">
                  <c:v>63555.73</c:v>
                </c:pt>
                <c:pt idx="115">
                  <c:v>86233.83</c:v>
                </c:pt>
                <c:pt idx="123">
                  <c:v>52748.63</c:v>
                </c:pt>
                <c:pt idx="127">
                  <c:v>86010.54</c:v>
                </c:pt>
                <c:pt idx="138">
                  <c:v>104903.79</c:v>
                </c:pt>
                <c:pt idx="140">
                  <c:v>52270.22</c:v>
                </c:pt>
                <c:pt idx="150">
                  <c:v>89829.33</c:v>
                </c:pt>
                <c:pt idx="162">
                  <c:v>61688.77</c:v>
                </c:pt>
                <c:pt idx="170">
                  <c:v>66572.58</c:v>
                </c:pt>
              </c:numCache>
            </c:numRef>
          </c:val>
          <c:extLst>
            <c:ext xmlns:c16="http://schemas.microsoft.com/office/drawing/2014/chart" uri="{C3380CC4-5D6E-409C-BE32-E72D297353CC}">
              <c16:uniqueId val="{00000002-F624-4500-AD6F-87C3F29209B9}"/>
            </c:ext>
          </c:extLst>
        </c:ser>
        <c:ser>
          <c:idx val="2"/>
          <c:order val="2"/>
          <c:tx>
            <c:strRef>
              <c:f>Sheet3!$D$3:$D$4</c:f>
              <c:strCache>
                <c:ptCount val="1"/>
                <c:pt idx="0">
                  <c:v>Columbus</c:v>
                </c:pt>
              </c:strCache>
            </c:strRef>
          </c:tx>
          <c:spPr>
            <a:solidFill>
              <a:schemeClr val="accent3"/>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Sheet3!$D$5:$D$182</c:f>
              <c:numCache>
                <c:formatCode>General</c:formatCode>
                <c:ptCount val="177"/>
                <c:pt idx="2">
                  <c:v>52963.65</c:v>
                </c:pt>
                <c:pt idx="3">
                  <c:v>68860.399999999994</c:v>
                </c:pt>
                <c:pt idx="4">
                  <c:v>65699.02</c:v>
                </c:pt>
                <c:pt idx="8">
                  <c:v>69192.850000000006</c:v>
                </c:pt>
                <c:pt idx="12">
                  <c:v>85918.61</c:v>
                </c:pt>
                <c:pt idx="15">
                  <c:v>181768.64</c:v>
                </c:pt>
                <c:pt idx="18">
                  <c:v>113747.56</c:v>
                </c:pt>
                <c:pt idx="19">
                  <c:v>67633.850000000006</c:v>
                </c:pt>
                <c:pt idx="21">
                  <c:v>104335.03999999999</c:v>
                </c:pt>
                <c:pt idx="29">
                  <c:v>101187.36</c:v>
                </c:pt>
                <c:pt idx="37">
                  <c:v>35943.620000000003</c:v>
                </c:pt>
                <c:pt idx="42">
                  <c:v>110042.37</c:v>
                </c:pt>
                <c:pt idx="60">
                  <c:v>39969.72</c:v>
                </c:pt>
                <c:pt idx="69">
                  <c:v>97105.19</c:v>
                </c:pt>
                <c:pt idx="91">
                  <c:v>92704.48</c:v>
                </c:pt>
                <c:pt idx="98">
                  <c:v>58861.19</c:v>
                </c:pt>
                <c:pt idx="105">
                  <c:v>88511.17</c:v>
                </c:pt>
                <c:pt idx="121">
                  <c:v>58744.17</c:v>
                </c:pt>
                <c:pt idx="164">
                  <c:v>107898.52</c:v>
                </c:pt>
                <c:pt idx="165">
                  <c:v>106665.67</c:v>
                </c:pt>
                <c:pt idx="168">
                  <c:v>80695.740000000005</c:v>
                </c:pt>
              </c:numCache>
            </c:numRef>
          </c:val>
          <c:extLst>
            <c:ext xmlns:c16="http://schemas.microsoft.com/office/drawing/2014/chart" uri="{C3380CC4-5D6E-409C-BE32-E72D297353CC}">
              <c16:uniqueId val="{00000003-F624-4500-AD6F-87C3F29209B9}"/>
            </c:ext>
          </c:extLst>
        </c:ser>
        <c:ser>
          <c:idx val="3"/>
          <c:order val="3"/>
          <c:tx>
            <c:strRef>
              <c:f>Sheet3!$E$3:$E$4</c:f>
              <c:strCache>
                <c:ptCount val="1"/>
                <c:pt idx="0">
                  <c:v>Hyderabad</c:v>
                </c:pt>
              </c:strCache>
            </c:strRef>
          </c:tx>
          <c:spPr>
            <a:solidFill>
              <a:schemeClr val="accent4"/>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Sheet3!$E$5:$E$182</c:f>
              <c:numCache>
                <c:formatCode>General</c:formatCode>
                <c:ptCount val="177"/>
                <c:pt idx="9">
                  <c:v>61624.77</c:v>
                </c:pt>
                <c:pt idx="13">
                  <c:v>78443.78</c:v>
                </c:pt>
                <c:pt idx="16">
                  <c:v>75733.740000000005</c:v>
                </c:pt>
                <c:pt idx="22">
                  <c:v>96555.53</c:v>
                </c:pt>
                <c:pt idx="28">
                  <c:v>70649.460000000006</c:v>
                </c:pt>
                <c:pt idx="31">
                  <c:v>213550.28</c:v>
                </c:pt>
                <c:pt idx="43">
                  <c:v>70755.5</c:v>
                </c:pt>
                <c:pt idx="50">
                  <c:v>61994.76</c:v>
                </c:pt>
                <c:pt idx="51">
                  <c:v>50310.09</c:v>
                </c:pt>
                <c:pt idx="52">
                  <c:v>89690.38</c:v>
                </c:pt>
                <c:pt idx="55">
                  <c:v>71570.990000000005</c:v>
                </c:pt>
                <c:pt idx="68">
                  <c:v>115191.38</c:v>
                </c:pt>
                <c:pt idx="71">
                  <c:v>32192.15</c:v>
                </c:pt>
                <c:pt idx="75">
                  <c:v>95954.02</c:v>
                </c:pt>
                <c:pt idx="76">
                  <c:v>74924.649999999994</c:v>
                </c:pt>
                <c:pt idx="79">
                  <c:v>71371.37</c:v>
                </c:pt>
                <c:pt idx="82">
                  <c:v>92336.08</c:v>
                </c:pt>
                <c:pt idx="84">
                  <c:v>152607.64000000001</c:v>
                </c:pt>
                <c:pt idx="93">
                  <c:v>84762.76</c:v>
                </c:pt>
                <c:pt idx="94">
                  <c:v>28481.16</c:v>
                </c:pt>
                <c:pt idx="103">
                  <c:v>44403.77</c:v>
                </c:pt>
                <c:pt idx="104">
                  <c:v>36536.26</c:v>
                </c:pt>
                <c:pt idx="114">
                  <c:v>63705.4</c:v>
                </c:pt>
                <c:pt idx="118">
                  <c:v>57002.02</c:v>
                </c:pt>
                <c:pt idx="134">
                  <c:v>104802.63</c:v>
                </c:pt>
                <c:pt idx="137">
                  <c:v>88425.08</c:v>
                </c:pt>
                <c:pt idx="139">
                  <c:v>51165.37</c:v>
                </c:pt>
                <c:pt idx="141">
                  <c:v>58935.92</c:v>
                </c:pt>
                <c:pt idx="149">
                  <c:v>86556.96</c:v>
                </c:pt>
                <c:pt idx="166">
                  <c:v>33031.26</c:v>
                </c:pt>
                <c:pt idx="172">
                  <c:v>102934.09</c:v>
                </c:pt>
                <c:pt idx="175">
                  <c:v>76932.600000000006</c:v>
                </c:pt>
              </c:numCache>
            </c:numRef>
          </c:val>
          <c:extLst>
            <c:ext xmlns:c16="http://schemas.microsoft.com/office/drawing/2014/chart" uri="{C3380CC4-5D6E-409C-BE32-E72D297353CC}">
              <c16:uniqueId val="{00000004-F624-4500-AD6F-87C3F29209B9}"/>
            </c:ext>
          </c:extLst>
        </c:ser>
        <c:ser>
          <c:idx val="4"/>
          <c:order val="4"/>
          <c:tx>
            <c:strRef>
              <c:f>Sheet3!$F$3:$F$4</c:f>
              <c:strCache>
                <c:ptCount val="1"/>
                <c:pt idx="0">
                  <c:v>Remote</c:v>
                </c:pt>
              </c:strCache>
            </c:strRef>
          </c:tx>
          <c:spPr>
            <a:solidFill>
              <a:schemeClr val="accent5"/>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Sheet3!$F$5:$F$182</c:f>
              <c:numCache>
                <c:formatCode>General</c:formatCode>
                <c:ptCount val="177"/>
                <c:pt idx="1">
                  <c:v>36547.58</c:v>
                </c:pt>
                <c:pt idx="6">
                  <c:v>41934.71</c:v>
                </c:pt>
                <c:pt idx="11">
                  <c:v>32496.880000000001</c:v>
                </c:pt>
                <c:pt idx="23">
                  <c:v>89838.77</c:v>
                </c:pt>
                <c:pt idx="30">
                  <c:v>88034.67</c:v>
                </c:pt>
                <c:pt idx="33">
                  <c:v>31816.57</c:v>
                </c:pt>
                <c:pt idx="34">
                  <c:v>75974.990000000005</c:v>
                </c:pt>
                <c:pt idx="35">
                  <c:v>68980.52</c:v>
                </c:pt>
                <c:pt idx="36">
                  <c:v>31042.51</c:v>
                </c:pt>
                <c:pt idx="39">
                  <c:v>75475.929999999993</c:v>
                </c:pt>
                <c:pt idx="44">
                  <c:v>49915.14</c:v>
                </c:pt>
                <c:pt idx="45">
                  <c:v>86558.58</c:v>
                </c:pt>
                <c:pt idx="57">
                  <c:v>47362.62</c:v>
                </c:pt>
                <c:pt idx="58">
                  <c:v>143647.12</c:v>
                </c:pt>
                <c:pt idx="61">
                  <c:v>67818.14</c:v>
                </c:pt>
                <c:pt idx="66">
                  <c:v>28160.79</c:v>
                </c:pt>
                <c:pt idx="85">
                  <c:v>31172.77</c:v>
                </c:pt>
                <c:pt idx="87">
                  <c:v>68887.839999999997</c:v>
                </c:pt>
                <c:pt idx="88">
                  <c:v>69163.39</c:v>
                </c:pt>
                <c:pt idx="89">
                  <c:v>99460.78</c:v>
                </c:pt>
                <c:pt idx="97">
                  <c:v>84309.95</c:v>
                </c:pt>
                <c:pt idx="101">
                  <c:v>66017.179999999993</c:v>
                </c:pt>
                <c:pt idx="111">
                  <c:v>0</c:v>
                </c:pt>
                <c:pt idx="113">
                  <c:v>225556.56</c:v>
                </c:pt>
                <c:pt idx="117">
                  <c:v>31241.24</c:v>
                </c:pt>
                <c:pt idx="119">
                  <c:v>42314.39</c:v>
                </c:pt>
                <c:pt idx="122">
                  <c:v>78840.23</c:v>
                </c:pt>
                <c:pt idx="128">
                  <c:v>223630.98</c:v>
                </c:pt>
                <c:pt idx="129">
                  <c:v>85879.23</c:v>
                </c:pt>
                <c:pt idx="131">
                  <c:v>105468.7</c:v>
                </c:pt>
                <c:pt idx="133">
                  <c:v>62195.47</c:v>
                </c:pt>
                <c:pt idx="135">
                  <c:v>111229.47</c:v>
                </c:pt>
                <c:pt idx="144">
                  <c:v>69913.39</c:v>
                </c:pt>
                <c:pt idx="146">
                  <c:v>146720.76</c:v>
                </c:pt>
                <c:pt idx="152">
                  <c:v>43329.22</c:v>
                </c:pt>
                <c:pt idx="157">
                  <c:v>39535.49</c:v>
                </c:pt>
                <c:pt idx="158">
                  <c:v>108872.77</c:v>
                </c:pt>
                <c:pt idx="161">
                  <c:v>83191.95</c:v>
                </c:pt>
                <c:pt idx="167">
                  <c:v>104038.9</c:v>
                </c:pt>
                <c:pt idx="171">
                  <c:v>54137.05</c:v>
                </c:pt>
                <c:pt idx="174">
                  <c:v>113616.23</c:v>
                </c:pt>
                <c:pt idx="176">
                  <c:v>76320.44</c:v>
                </c:pt>
              </c:numCache>
            </c:numRef>
          </c:val>
          <c:extLst>
            <c:ext xmlns:c16="http://schemas.microsoft.com/office/drawing/2014/chart" uri="{C3380CC4-5D6E-409C-BE32-E72D297353CC}">
              <c16:uniqueId val="{00000005-F624-4500-AD6F-87C3F29209B9}"/>
            </c:ext>
          </c:extLst>
        </c:ser>
        <c:ser>
          <c:idx val="5"/>
          <c:order val="5"/>
          <c:tx>
            <c:strRef>
              <c:f>Sheet3!$G$3:$G$4</c:f>
              <c:strCache>
                <c:ptCount val="1"/>
                <c:pt idx="0">
                  <c:v>Seattle</c:v>
                </c:pt>
              </c:strCache>
            </c:strRef>
          </c:tx>
          <c:spPr>
            <a:solidFill>
              <a:schemeClr val="accent6"/>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Sheet3!$G$5:$G$182</c:f>
              <c:numCache>
                <c:formatCode>General</c:formatCode>
                <c:ptCount val="177"/>
                <c:pt idx="0">
                  <c:v>88689.09</c:v>
                </c:pt>
                <c:pt idx="7">
                  <c:v>44845.33</c:v>
                </c:pt>
                <c:pt idx="10">
                  <c:v>95017.1</c:v>
                </c:pt>
                <c:pt idx="38">
                  <c:v>44447.26</c:v>
                </c:pt>
                <c:pt idx="40">
                  <c:v>89605.13</c:v>
                </c:pt>
                <c:pt idx="41">
                  <c:v>118516.38</c:v>
                </c:pt>
                <c:pt idx="59">
                  <c:v>90697.67</c:v>
                </c:pt>
                <c:pt idx="77">
                  <c:v>133730.98000000001</c:v>
                </c:pt>
                <c:pt idx="80">
                  <c:v>93128.34</c:v>
                </c:pt>
                <c:pt idx="100">
                  <c:v>99683.67</c:v>
                </c:pt>
                <c:pt idx="108">
                  <c:v>73488.679999999993</c:v>
                </c:pt>
                <c:pt idx="110">
                  <c:v>84598.88</c:v>
                </c:pt>
                <c:pt idx="132">
                  <c:v>112645.99</c:v>
                </c:pt>
                <c:pt idx="142">
                  <c:v>88360.79</c:v>
                </c:pt>
                <c:pt idx="145">
                  <c:v>109163.39</c:v>
                </c:pt>
                <c:pt idx="148">
                  <c:v>59434.18</c:v>
                </c:pt>
                <c:pt idx="163">
                  <c:v>69764.100000000006</c:v>
                </c:pt>
              </c:numCache>
            </c:numRef>
          </c:val>
          <c:extLst>
            <c:ext xmlns:c16="http://schemas.microsoft.com/office/drawing/2014/chart" uri="{C3380CC4-5D6E-409C-BE32-E72D297353CC}">
              <c16:uniqueId val="{00000006-F624-4500-AD6F-87C3F29209B9}"/>
            </c:ext>
          </c:extLst>
        </c:ser>
        <c:ser>
          <c:idx val="6"/>
          <c:order val="6"/>
          <c:tx>
            <c:strRef>
              <c:f>Sheet3!$H$3:$H$4</c:f>
              <c:strCache>
                <c:ptCount val="1"/>
                <c:pt idx="0">
                  <c:v>Wellington</c:v>
                </c:pt>
              </c:strCache>
            </c:strRef>
          </c:tx>
          <c:spPr>
            <a:solidFill>
              <a:schemeClr val="accent1">
                <a:lumMod val="60000"/>
              </a:schemeClr>
            </a:solidFill>
            <a:ln>
              <a:noFill/>
            </a:ln>
            <a:effectLst/>
          </c:spPr>
          <c:invertIfNegative val="0"/>
          <c:cat>
            <c:strRef>
              <c:f>Sheet3!$A$5:$A$182</c:f>
              <c:strCache>
                <c:ptCount val="17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strCache>
            </c:strRef>
          </c:cat>
          <c:val>
            <c:numRef>
              <c:f>Sheet3!$H$5:$H$182</c:f>
              <c:numCache>
                <c:formatCode>General</c:formatCode>
                <c:ptCount val="177"/>
                <c:pt idx="5">
                  <c:v>74279.009999999995</c:v>
                </c:pt>
                <c:pt idx="17">
                  <c:v>114465.93</c:v>
                </c:pt>
                <c:pt idx="24">
                  <c:v>111049.84</c:v>
                </c:pt>
                <c:pt idx="46">
                  <c:v>114425.19</c:v>
                </c:pt>
                <c:pt idx="47">
                  <c:v>118976.16</c:v>
                </c:pt>
                <c:pt idx="52">
                  <c:v>89690.38</c:v>
                </c:pt>
                <c:pt idx="67">
                  <c:v>63447.07</c:v>
                </c:pt>
                <c:pt idx="92">
                  <c:v>114177.23</c:v>
                </c:pt>
                <c:pt idx="95">
                  <c:v>138114.64000000001</c:v>
                </c:pt>
                <c:pt idx="109">
                  <c:v>52246.29</c:v>
                </c:pt>
                <c:pt idx="124">
                  <c:v>72843.23</c:v>
                </c:pt>
                <c:pt idx="125">
                  <c:v>0</c:v>
                </c:pt>
                <c:pt idx="126">
                  <c:v>85455.53</c:v>
                </c:pt>
                <c:pt idx="130">
                  <c:v>50855.53</c:v>
                </c:pt>
                <c:pt idx="136">
                  <c:v>110906.35</c:v>
                </c:pt>
                <c:pt idx="143">
                  <c:v>40753.54</c:v>
                </c:pt>
                <c:pt idx="147">
                  <c:v>109143.17</c:v>
                </c:pt>
                <c:pt idx="155">
                  <c:v>114691.03</c:v>
                </c:pt>
                <c:pt idx="160">
                  <c:v>99448.78</c:v>
                </c:pt>
                <c:pt idx="169">
                  <c:v>84745.93</c:v>
                </c:pt>
              </c:numCache>
            </c:numRef>
          </c:val>
          <c:extLst>
            <c:ext xmlns:c16="http://schemas.microsoft.com/office/drawing/2014/chart" uri="{C3380CC4-5D6E-409C-BE32-E72D297353CC}">
              <c16:uniqueId val="{00000007-F624-4500-AD6F-87C3F29209B9}"/>
            </c:ext>
          </c:extLst>
        </c:ser>
        <c:dLbls>
          <c:showLegendKey val="0"/>
          <c:showVal val="0"/>
          <c:showCatName val="0"/>
          <c:showSerName val="0"/>
          <c:showPercent val="0"/>
          <c:showBubbleSize val="0"/>
        </c:dLbls>
        <c:gapWidth val="219"/>
        <c:overlap val="-27"/>
        <c:axId val="689237280"/>
        <c:axId val="689229376"/>
      </c:barChart>
      <c:catAx>
        <c:axId val="689237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689229376"/>
        <c:crosses val="autoZero"/>
        <c:auto val="1"/>
        <c:lblAlgn val="ctr"/>
        <c:lblOffset val="100"/>
        <c:noMultiLvlLbl val="0"/>
      </c:catAx>
      <c:valAx>
        <c:axId val="689229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689237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3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svg"/><Relationship Id="rId11" Type="http://schemas.openxmlformats.org/officeDocument/2006/relationships/image" Target="../media/image16.sv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sv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87419" y="3352800"/>
            <a:ext cx="8610600" cy="2308324"/>
          </a:xfrm>
          <a:prstGeom prst="rect">
            <a:avLst/>
          </a:prstGeom>
          <a:noFill/>
        </p:spPr>
        <p:txBody>
          <a:bodyPr wrap="square" rtlCol="0">
            <a:spAutoFit/>
          </a:bodyPr>
          <a:lstStyle/>
          <a:p>
            <a:r>
              <a:rPr lang="en-US" sz="2400" dirty="0"/>
              <a:t>STUDENT NAME: NAVIN JOSHUA P</a:t>
            </a:r>
          </a:p>
          <a:p>
            <a:r>
              <a:rPr lang="en-US" sz="2400" dirty="0"/>
              <a:t>REGISTER NO:      312212131</a:t>
            </a:r>
          </a:p>
          <a:p>
            <a:r>
              <a:rPr lang="en-US" sz="2400" dirty="0"/>
              <a:t>DEPARTMENT:       B.COM GENERAL</a:t>
            </a:r>
          </a:p>
          <a:p>
            <a:r>
              <a:rPr lang="en-US" sz="2400" dirty="0"/>
              <a:t>COLLEGE         :       MAR GREGORIOS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a16="http://schemas.microsoft.com/office/drawing/2014/main" id="{D0305D82-19B6-45E1-8F32-98375D53FAEE}"/>
              </a:ext>
            </a:extLst>
          </p:cNvPr>
          <p:cNvSpPr txBox="1"/>
          <p:nvPr/>
        </p:nvSpPr>
        <p:spPr>
          <a:xfrm>
            <a:off x="4011724" y="796413"/>
            <a:ext cx="8362787" cy="7263527"/>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Data collection :</a:t>
            </a:r>
          </a:p>
          <a:p>
            <a:pPr marL="342900" indent="-342900">
              <a:buAutoNum type="arabicPeriod"/>
            </a:pPr>
            <a:r>
              <a:rPr lang="en-US" sz="2800" dirty="0">
                <a:latin typeface="Times New Roman" panose="02020603050405020304" pitchFamily="18" charset="0"/>
                <a:cs typeface="Times New Roman" panose="02020603050405020304" pitchFamily="18" charset="0"/>
              </a:rPr>
              <a:t>Kaggle.com</a:t>
            </a:r>
          </a:p>
          <a:p>
            <a:pPr marL="342900" indent="-342900">
              <a:buAutoNum type="arabicPeriod"/>
            </a:pPr>
            <a:r>
              <a:rPr lang="en-US" sz="2800" dirty="0">
                <a:latin typeface="Times New Roman" panose="02020603050405020304" pitchFamily="18" charset="0"/>
                <a:cs typeface="Times New Roman" panose="02020603050405020304" pitchFamily="18" charset="0"/>
              </a:rPr>
              <a:t>Employee data set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Feature collection :</a:t>
            </a:r>
          </a:p>
          <a:p>
            <a:pPr marL="342900" indent="-342900">
              <a:buAutoNum type="arabicPeriod"/>
            </a:pPr>
            <a:r>
              <a:rPr lang="en-US" sz="2800" dirty="0">
                <a:latin typeface="Times New Roman" panose="02020603050405020304" pitchFamily="18" charset="0"/>
                <a:cs typeface="Times New Roman" panose="02020603050405020304" pitchFamily="18" charset="0"/>
              </a:rPr>
              <a:t>Employee ID</a:t>
            </a:r>
          </a:p>
          <a:p>
            <a:pPr marL="342900" indent="-342900">
              <a:buAutoNum type="arabicPeriod"/>
            </a:pPr>
            <a:r>
              <a:rPr lang="en-US" sz="2800" dirty="0">
                <a:latin typeface="Times New Roman" panose="02020603050405020304" pitchFamily="18" charset="0"/>
                <a:cs typeface="Times New Roman" panose="02020603050405020304" pitchFamily="18" charset="0"/>
              </a:rPr>
              <a:t>Employee’s name</a:t>
            </a:r>
          </a:p>
          <a:p>
            <a:pPr marL="342900" indent="-342900">
              <a:buAutoNum type="arabicPeriod"/>
            </a:pPr>
            <a:r>
              <a:rPr lang="en-US" sz="2800" dirty="0">
                <a:latin typeface="Times New Roman" panose="02020603050405020304" pitchFamily="18" charset="0"/>
                <a:cs typeface="Times New Roman" panose="02020603050405020304" pitchFamily="18" charset="0"/>
              </a:rPr>
              <a:t>Salary</a:t>
            </a:r>
          </a:p>
          <a:p>
            <a:pPr marL="342900" indent="-342900">
              <a:buAutoNum type="arabicPeriod"/>
            </a:pPr>
            <a:r>
              <a:rPr lang="en-US" sz="2800" dirty="0">
                <a:latin typeface="Times New Roman" panose="02020603050405020304" pitchFamily="18" charset="0"/>
                <a:cs typeface="Times New Roman" panose="02020603050405020304" pitchFamily="18" charset="0"/>
              </a:rPr>
              <a:t>Gender</a:t>
            </a:r>
          </a:p>
          <a:p>
            <a:pPr marL="342900" indent="-342900">
              <a:buAutoNum type="arabicPeriod"/>
            </a:pPr>
            <a:r>
              <a:rPr lang="en-US" sz="2800" dirty="0">
                <a:latin typeface="Times New Roman" panose="02020603050405020304" pitchFamily="18" charset="0"/>
                <a:cs typeface="Times New Roman" panose="02020603050405020304" pitchFamily="18" charset="0"/>
              </a:rPr>
              <a:t>Employment type</a:t>
            </a:r>
          </a:p>
          <a:p>
            <a:pPr marL="342900" indent="-342900">
              <a:buAutoNum type="arabicPeriod"/>
            </a:pPr>
            <a:r>
              <a:rPr lang="en-US" sz="2800" dirty="0">
                <a:latin typeface="Times New Roman" panose="02020603050405020304" pitchFamily="18" charset="0"/>
                <a:cs typeface="Times New Roman" panose="02020603050405020304" pitchFamily="18" charset="0"/>
              </a:rPr>
              <a:t>Work location </a:t>
            </a:r>
          </a:p>
          <a:p>
            <a:pPr marL="342900" indent="-342900">
              <a:buAutoNum type="arabicPeriod"/>
            </a:pPr>
            <a:r>
              <a:rPr lang="en-US" sz="2800" dirty="0">
                <a:latin typeface="Times New Roman" panose="02020603050405020304" pitchFamily="18" charset="0"/>
                <a:cs typeface="Times New Roman" panose="02020603050405020304" pitchFamily="18" charset="0"/>
              </a:rPr>
              <a:t>FTE</a:t>
            </a:r>
          </a:p>
          <a:p>
            <a:pPr marL="342900" indent="-342900">
              <a:buAutoNum type="arabicPeriod"/>
            </a:pPr>
            <a:r>
              <a:rPr lang="en-US" sz="2800" dirty="0">
                <a:latin typeface="Times New Roman" panose="02020603050405020304" pitchFamily="18" charset="0"/>
                <a:cs typeface="Times New Roman" panose="02020603050405020304" pitchFamily="18" charset="0"/>
              </a:rPr>
              <a:t>Department </a:t>
            </a:r>
          </a:p>
          <a:p>
            <a:pPr marL="342900" indent="-342900">
              <a:buAutoNum type="arabicPeriod"/>
            </a:pPr>
            <a:r>
              <a:rPr lang="en-US" sz="2800" dirty="0">
                <a:latin typeface="Times New Roman" panose="02020603050405020304" pitchFamily="18" charset="0"/>
                <a:cs typeface="Times New Roman" panose="02020603050405020304" pitchFamily="18" charset="0"/>
              </a:rPr>
              <a:t>Start date</a:t>
            </a:r>
          </a:p>
          <a:p>
            <a:pPr marL="342900" indent="-342900">
              <a:buAutoNum type="arabicPeriod"/>
            </a:pPr>
            <a:endParaRPr lang="en-US" sz="2800" dirty="0">
              <a:latin typeface="Times New Roman" panose="02020603050405020304" pitchFamily="18" charset="0"/>
              <a:cs typeface="Times New Roman" panose="02020603050405020304" pitchFamily="18" charset="0"/>
            </a:endParaRPr>
          </a:p>
          <a:p>
            <a:pPr marL="342900" indent="-342900">
              <a:buAutoNum type="arabicPeriod"/>
            </a:pPr>
            <a:endParaRPr lang="en-US" sz="2800" dirty="0">
              <a:latin typeface="Times New Roman" panose="02020603050405020304" pitchFamily="18" charset="0"/>
              <a:cs typeface="Times New Roman" panose="02020603050405020304" pitchFamily="18" charset="0"/>
            </a:endParaRPr>
          </a:p>
          <a:p>
            <a:pPr marL="342900" indent="-342900">
              <a:buAutoNum type="arabicPeriod"/>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C5F344F3-EF5F-4805-9CE0-838C8483F599}"/>
              </a:ext>
            </a:extLst>
          </p:cNvPr>
          <p:cNvSpPr txBox="1"/>
          <p:nvPr/>
        </p:nvSpPr>
        <p:spPr>
          <a:xfrm>
            <a:off x="1295400" y="1327923"/>
            <a:ext cx="7391400" cy="4247317"/>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Data cleaning :</a:t>
            </a:r>
          </a:p>
          <a:p>
            <a:pPr marL="342900" indent="-342900">
              <a:buAutoNum type="arabicPeriod"/>
            </a:pPr>
            <a:r>
              <a:rPr lang="en-IN" sz="2800" dirty="0">
                <a:latin typeface="Times New Roman" panose="02020603050405020304" pitchFamily="18" charset="0"/>
                <a:cs typeface="Times New Roman" panose="02020603050405020304" pitchFamily="18" charset="0"/>
              </a:rPr>
              <a:t>Sorting by employment type</a:t>
            </a:r>
          </a:p>
          <a:p>
            <a:pPr marL="342900" indent="-342900">
              <a:buAutoNum type="arabicPeriod"/>
            </a:pPr>
            <a:r>
              <a:rPr lang="en-IN" sz="2800" dirty="0">
                <a:latin typeface="Times New Roman" panose="02020603050405020304" pitchFamily="18" charset="0"/>
                <a:cs typeface="Times New Roman" panose="02020603050405020304" pitchFamily="18" charset="0"/>
              </a:rPr>
              <a:t>Highlighting salary and employment type</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Summary :</a:t>
            </a:r>
          </a:p>
          <a:p>
            <a:pPr marL="514350" indent="-514350">
              <a:buAutoNum type="arabicPeriod"/>
            </a:pPr>
            <a:r>
              <a:rPr lang="en-IN" sz="2800" dirty="0">
                <a:latin typeface="Times New Roman" panose="02020603050405020304" pitchFamily="18" charset="0"/>
                <a:cs typeface="Times New Roman" panose="02020603050405020304" pitchFamily="18" charset="0"/>
              </a:rPr>
              <a:t>Pivot table - summarising data</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Visualization :</a:t>
            </a:r>
          </a:p>
          <a:p>
            <a:pPr marL="514350" indent="-514350">
              <a:buAutoNum type="arabicPeriod"/>
            </a:pPr>
            <a:r>
              <a:rPr lang="en-IN" sz="2800" dirty="0">
                <a:latin typeface="Times New Roman" panose="02020603050405020304" pitchFamily="18" charset="0"/>
                <a:cs typeface="Times New Roman" panose="02020603050405020304" pitchFamily="18" charset="0"/>
              </a:rPr>
              <a:t>Clustered column</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9556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C68B7FCB-00CA-44B3-AECD-CB32F0E4671A}"/>
              </a:ext>
            </a:extLst>
          </p:cNvPr>
          <p:cNvGraphicFramePr>
            <a:graphicFrameLocks/>
          </p:cNvGraphicFramePr>
          <p:nvPr>
            <p:extLst>
              <p:ext uri="{D42A27DB-BD31-4B8C-83A1-F6EECF244321}">
                <p14:modId xmlns:p14="http://schemas.microsoft.com/office/powerpoint/2010/main" val="2803624128"/>
              </p:ext>
            </p:extLst>
          </p:nvPr>
        </p:nvGraphicFramePr>
        <p:xfrm>
          <a:off x="1143000" y="1295400"/>
          <a:ext cx="7924800" cy="53498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C68B7FCB-00CA-44B3-AECD-CB32F0E4671A}"/>
              </a:ext>
            </a:extLst>
          </p:cNvPr>
          <p:cNvGraphicFramePr>
            <a:graphicFrameLocks/>
          </p:cNvGraphicFramePr>
          <p:nvPr>
            <p:extLst>
              <p:ext uri="{D42A27DB-BD31-4B8C-83A1-F6EECF244321}">
                <p14:modId xmlns:p14="http://schemas.microsoft.com/office/powerpoint/2010/main" val="3020572582"/>
              </p:ext>
            </p:extLst>
          </p:nvPr>
        </p:nvGraphicFramePr>
        <p:xfrm>
          <a:off x="533400" y="1295400"/>
          <a:ext cx="8458200" cy="4876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122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C68B7FCB-00CA-44B3-AECD-CB32F0E4671A}"/>
              </a:ext>
            </a:extLst>
          </p:cNvPr>
          <p:cNvGraphicFramePr>
            <a:graphicFrameLocks/>
          </p:cNvGraphicFramePr>
          <p:nvPr>
            <p:extLst>
              <p:ext uri="{D42A27DB-BD31-4B8C-83A1-F6EECF244321}">
                <p14:modId xmlns:p14="http://schemas.microsoft.com/office/powerpoint/2010/main" val="2942374479"/>
              </p:ext>
            </p:extLst>
          </p:nvPr>
        </p:nvGraphicFramePr>
        <p:xfrm>
          <a:off x="1066800" y="1347371"/>
          <a:ext cx="8377237" cy="51339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93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86569C6-4801-41A8-BDE4-73B94C290EF5}"/>
              </a:ext>
            </a:extLst>
          </p:cNvPr>
          <p:cNvGraphicFramePr>
            <a:graphicFrameLocks/>
          </p:cNvGraphicFramePr>
          <p:nvPr>
            <p:extLst>
              <p:ext uri="{D42A27DB-BD31-4B8C-83A1-F6EECF244321}">
                <p14:modId xmlns:p14="http://schemas.microsoft.com/office/powerpoint/2010/main" val="259722484"/>
              </p:ext>
            </p:extLst>
          </p:nvPr>
        </p:nvGraphicFramePr>
        <p:xfrm>
          <a:off x="1143000" y="1295400"/>
          <a:ext cx="7924800" cy="53498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19792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AD2EE224-3677-479D-85E6-99E8A90367AB}"/>
              </a:ext>
            </a:extLst>
          </p:cNvPr>
          <p:cNvGraphicFramePr>
            <a:graphicFrameLocks/>
          </p:cNvGraphicFramePr>
          <p:nvPr>
            <p:extLst>
              <p:ext uri="{D42A27DB-BD31-4B8C-83A1-F6EECF244321}">
                <p14:modId xmlns:p14="http://schemas.microsoft.com/office/powerpoint/2010/main" val="3283902538"/>
              </p:ext>
            </p:extLst>
          </p:nvPr>
        </p:nvGraphicFramePr>
        <p:xfrm>
          <a:off x="1143000" y="1295400"/>
          <a:ext cx="7924800" cy="53498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0812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A9936FEA-ACBC-4BE2-B9AA-EFE3090E339F}"/>
              </a:ext>
            </a:extLst>
          </p:cNvPr>
          <p:cNvGraphicFramePr>
            <a:graphicFrameLocks/>
          </p:cNvGraphicFramePr>
          <p:nvPr>
            <p:extLst>
              <p:ext uri="{D42A27DB-BD31-4B8C-83A1-F6EECF244321}">
                <p14:modId xmlns:p14="http://schemas.microsoft.com/office/powerpoint/2010/main" val="1745417729"/>
              </p:ext>
            </p:extLst>
          </p:nvPr>
        </p:nvGraphicFramePr>
        <p:xfrm>
          <a:off x="1143000" y="1295400"/>
          <a:ext cx="7924800" cy="53498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06312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18</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160E4E6-5057-4A4B-97DA-B016D4A7F698}"/>
              </a:ext>
            </a:extLst>
          </p:cNvPr>
          <p:cNvGraphicFramePr>
            <a:graphicFrameLocks/>
          </p:cNvGraphicFramePr>
          <p:nvPr>
            <p:extLst>
              <p:ext uri="{D42A27DB-BD31-4B8C-83A1-F6EECF244321}">
                <p14:modId xmlns:p14="http://schemas.microsoft.com/office/powerpoint/2010/main" val="257819323"/>
              </p:ext>
            </p:extLst>
          </p:nvPr>
        </p:nvGraphicFramePr>
        <p:xfrm>
          <a:off x="1143000" y="1295400"/>
          <a:ext cx="7924800" cy="53498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284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228C7808-A7F6-4F9E-BF46-0E39487487EA}"/>
              </a:ext>
            </a:extLst>
          </p:cNvPr>
          <p:cNvGraphicFramePr>
            <a:graphicFrameLocks/>
          </p:cNvGraphicFramePr>
          <p:nvPr>
            <p:extLst>
              <p:ext uri="{D42A27DB-BD31-4B8C-83A1-F6EECF244321}">
                <p14:modId xmlns:p14="http://schemas.microsoft.com/office/powerpoint/2010/main" val="4140846728"/>
              </p:ext>
            </p:extLst>
          </p:nvPr>
        </p:nvGraphicFramePr>
        <p:xfrm>
          <a:off x="1143000" y="1295400"/>
          <a:ext cx="7924800" cy="53498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354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Work Location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EA587AF-F442-4A2B-BC34-1DAA16F74E92}"/>
              </a:ext>
            </a:extLst>
          </p:cNvPr>
          <p:cNvSpPr txBox="1"/>
          <p:nvPr/>
        </p:nvSpPr>
        <p:spPr>
          <a:xfrm>
            <a:off x="747958" y="1371600"/>
            <a:ext cx="9296400" cy="4401205"/>
          </a:xfrm>
          <a:prstGeom prst="rect">
            <a:avLst/>
          </a:prstGeom>
          <a:noFill/>
        </p:spPr>
        <p:txBody>
          <a:bodyPr wrap="square">
            <a:spAutoFit/>
          </a:bodyPr>
          <a:lstStyle/>
          <a:p>
            <a:r>
              <a:rPr lang="en-US" sz="2800" dirty="0">
                <a:solidFill>
                  <a:srgbClr val="1F1F1F"/>
                </a:solidFill>
                <a:latin typeface="Times New Roman" panose="02020603050405020304" pitchFamily="18" charset="0"/>
                <a:cs typeface="Times New Roman" panose="02020603050405020304" pitchFamily="18" charset="0"/>
              </a:rPr>
              <a:t>I</a:t>
            </a:r>
            <a:r>
              <a:rPr lang="en-US" sz="2800" b="0" i="0" dirty="0">
                <a:solidFill>
                  <a:srgbClr val="1F1F1F"/>
                </a:solidFill>
                <a:effectLst/>
                <a:latin typeface="Times New Roman" panose="02020603050405020304" pitchFamily="18" charset="0"/>
                <a:cs typeface="Times New Roman" panose="02020603050405020304" pitchFamily="18" charset="0"/>
              </a:rPr>
              <a:t>t helps businesses find the ideal location for opening their new offices, store locations, or manufacturing units by </a:t>
            </a:r>
            <a:r>
              <a:rPr lang="en-US" sz="2800" b="0" i="0" dirty="0" err="1">
                <a:solidFill>
                  <a:srgbClr val="1F1F1F"/>
                </a:solidFill>
                <a:effectLst/>
                <a:latin typeface="Times New Roman" panose="02020603050405020304" pitchFamily="18" charset="0"/>
                <a:cs typeface="Times New Roman" panose="02020603050405020304" pitchFamily="18" charset="0"/>
              </a:rPr>
              <a:t>analysising</a:t>
            </a:r>
            <a:r>
              <a:rPr lang="en-US" sz="2800" b="0" i="0" dirty="0">
                <a:solidFill>
                  <a:srgbClr val="1F1F1F"/>
                </a:solidFill>
                <a:effectLst/>
                <a:latin typeface="Times New Roman" panose="02020603050405020304" pitchFamily="18" charset="0"/>
                <a:cs typeface="Times New Roman" panose="02020603050405020304" pitchFamily="18" charset="0"/>
              </a:rPr>
              <a:t>  audience demographics, psychographics, brand affinities, trade areas, pathing, and other important factors. Location analysis also accelerates the decision-making process for organizations. </a:t>
            </a:r>
            <a:r>
              <a:rPr lang="en-US" sz="2800" b="0" i="0" dirty="0">
                <a:solidFill>
                  <a:srgbClr val="474747"/>
                </a:solidFill>
                <a:effectLst/>
                <a:latin typeface="Google Sans"/>
              </a:rPr>
              <a:t>It helps organizations gain valuable insights into the spatial aspects of their data, enabling better decision-making, improved operational efficiency, targeted marketing strategies and the ability to identify new opportunities or mitigate risks associated with specific geographic locations.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298696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73A8EDC-13ED-4868-9EB5-D392F8BCA505}"/>
              </a:ext>
            </a:extLst>
          </p:cNvPr>
          <p:cNvSpPr txBox="1"/>
          <p:nvPr/>
        </p:nvSpPr>
        <p:spPr>
          <a:xfrm>
            <a:off x="868484" y="1725139"/>
            <a:ext cx="8351715" cy="2677656"/>
          </a:xfrm>
          <a:prstGeom prst="rect">
            <a:avLst/>
          </a:prstGeom>
          <a:noFill/>
        </p:spPr>
        <p:txBody>
          <a:bodyPr wrap="square">
            <a:spAutoFit/>
          </a:bodyPr>
          <a:lstStyle/>
          <a:p>
            <a:r>
              <a:rPr lang="en-US" sz="2800" b="0" i="0" dirty="0">
                <a:solidFill>
                  <a:srgbClr val="001E2E"/>
                </a:solidFill>
                <a:effectLst/>
                <a:latin typeface="Times New Roman" panose="02020603050405020304" pitchFamily="18" charset="0"/>
                <a:cs typeface="Times New Roman" panose="02020603050405020304" pitchFamily="18" charset="0"/>
              </a:rPr>
              <a:t>Location analysis is a study of how location affects various aspects of a business, including operations, customer behavior, and market trends. It can help organizations make strategic decisions about where to open new stores or facilities, and how to optimize their supply chain and transportation routes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DC44F4D-291C-40D7-954A-E0674A9AB1BE}"/>
              </a:ext>
            </a:extLst>
          </p:cNvPr>
          <p:cNvSpPr txBox="1"/>
          <p:nvPr/>
        </p:nvSpPr>
        <p:spPr>
          <a:xfrm>
            <a:off x="676275" y="2019300"/>
            <a:ext cx="8653616" cy="3539430"/>
          </a:xfrm>
          <a:prstGeom prst="rect">
            <a:avLst/>
          </a:prstGeom>
          <a:noFill/>
        </p:spPr>
        <p:txBody>
          <a:bodyPr wrap="square">
            <a:spAutoFit/>
          </a:bodyPr>
          <a:lstStyle/>
          <a:p>
            <a:r>
              <a:rPr lang="en-US" sz="2800" b="0" i="0" dirty="0">
                <a:effectLst/>
                <a:latin typeface="Times New Roman" panose="02020603050405020304" pitchFamily="18" charset="0"/>
                <a:cs typeface="Times New Roman" panose="02020603050405020304" pitchFamily="18" charset="0"/>
              </a:rPr>
              <a:t>Location analysis is the subfield of geography that examines urban economic systems, with an emphasis on the placement and siting of public and private facilities. Location analysis is grounded in location theory and has emerged into a highly interdisciplinary area of inquiry. It helps to identify how many employees are works in different location from the host company. This will create a chanc</a:t>
            </a:r>
            <a:r>
              <a:rPr lang="en-US" sz="2800" dirty="0">
                <a:latin typeface="Times New Roman" panose="02020603050405020304" pitchFamily="18" charset="0"/>
                <a:cs typeface="Times New Roman" panose="02020603050405020304" pitchFamily="18" charset="0"/>
              </a:rPr>
              <a:t>e to the establishment of the company.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Graphic 8" descr="City with solid fill">
            <a:extLst>
              <a:ext uri="{FF2B5EF4-FFF2-40B4-BE49-F238E27FC236}">
                <a16:creationId xmlns:a16="http://schemas.microsoft.com/office/drawing/2014/main" id="{B6E046E3-C0F3-45A6-BE1D-F030406F80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9452" y="1562100"/>
            <a:ext cx="914400" cy="914400"/>
          </a:xfrm>
          <a:prstGeom prst="rect">
            <a:avLst/>
          </a:prstGeom>
        </p:spPr>
      </p:pic>
      <p:sp>
        <p:nvSpPr>
          <p:cNvPr id="11" name="TextBox 10">
            <a:extLst>
              <a:ext uri="{FF2B5EF4-FFF2-40B4-BE49-F238E27FC236}">
                <a16:creationId xmlns:a16="http://schemas.microsoft.com/office/drawing/2014/main" id="{36B1990C-FB3B-4203-A125-878862EB8ABA}"/>
              </a:ext>
            </a:extLst>
          </p:cNvPr>
          <p:cNvSpPr txBox="1"/>
          <p:nvPr/>
        </p:nvSpPr>
        <p:spPr>
          <a:xfrm>
            <a:off x="1981200" y="1857375"/>
            <a:ext cx="6105832"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Organization</a:t>
            </a:r>
            <a:endParaRPr lang="en-IN" sz="2800" dirty="0">
              <a:latin typeface="Times New Roman" panose="02020603050405020304" pitchFamily="18" charset="0"/>
              <a:cs typeface="Times New Roman" panose="02020603050405020304" pitchFamily="18" charset="0"/>
            </a:endParaRPr>
          </a:p>
        </p:txBody>
      </p:sp>
      <p:pic>
        <p:nvPicPr>
          <p:cNvPr id="12" name="Graphic 11" descr="Employee badge with solid fill">
            <a:extLst>
              <a:ext uri="{FF2B5EF4-FFF2-40B4-BE49-F238E27FC236}">
                <a16:creationId xmlns:a16="http://schemas.microsoft.com/office/drawing/2014/main" id="{C43A0ADC-3C69-4BCD-88A5-C0189C2DB9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403" y="2419476"/>
            <a:ext cx="914400" cy="914400"/>
          </a:xfrm>
          <a:prstGeom prst="rect">
            <a:avLst/>
          </a:prstGeom>
        </p:spPr>
      </p:pic>
      <p:sp>
        <p:nvSpPr>
          <p:cNvPr id="14" name="TextBox 13">
            <a:extLst>
              <a:ext uri="{FF2B5EF4-FFF2-40B4-BE49-F238E27FC236}">
                <a16:creationId xmlns:a16="http://schemas.microsoft.com/office/drawing/2014/main" id="{869DF68D-1379-4F91-B773-ED9F9BF4F612}"/>
              </a:ext>
            </a:extLst>
          </p:cNvPr>
          <p:cNvSpPr txBox="1"/>
          <p:nvPr/>
        </p:nvSpPr>
        <p:spPr>
          <a:xfrm>
            <a:off x="1981200" y="2615066"/>
            <a:ext cx="6105832"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Employee</a:t>
            </a:r>
            <a:endParaRPr lang="en-IN" sz="28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B4AD052D-BE34-46FE-AB24-3FC834FF21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203" y="3394524"/>
            <a:ext cx="990600" cy="990600"/>
          </a:xfrm>
          <a:prstGeom prst="rect">
            <a:avLst/>
          </a:prstGeom>
        </p:spPr>
      </p:pic>
      <p:sp>
        <p:nvSpPr>
          <p:cNvPr id="17" name="TextBox 16">
            <a:extLst>
              <a:ext uri="{FF2B5EF4-FFF2-40B4-BE49-F238E27FC236}">
                <a16:creationId xmlns:a16="http://schemas.microsoft.com/office/drawing/2014/main" id="{D9E3D1A7-B391-4752-BAFE-30E70500615A}"/>
              </a:ext>
            </a:extLst>
          </p:cNvPr>
          <p:cNvSpPr txBox="1"/>
          <p:nvPr/>
        </p:nvSpPr>
        <p:spPr>
          <a:xfrm>
            <a:off x="1981200" y="3635942"/>
            <a:ext cx="6105832"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Employer</a:t>
            </a:r>
            <a:endParaRPr lang="en-IN" sz="2800" dirty="0">
              <a:latin typeface="Times New Roman" panose="02020603050405020304" pitchFamily="18" charset="0"/>
              <a:cs typeface="Times New Roman" panose="02020603050405020304" pitchFamily="18" charset="0"/>
            </a:endParaRPr>
          </a:p>
        </p:txBody>
      </p:sp>
      <p:pic>
        <p:nvPicPr>
          <p:cNvPr id="18" name="Graphic 17" descr="Person with idea with solid fill">
            <a:extLst>
              <a:ext uri="{FF2B5EF4-FFF2-40B4-BE49-F238E27FC236}">
                <a16:creationId xmlns:a16="http://schemas.microsoft.com/office/drawing/2014/main" id="{4BA35BB2-7634-4C33-8AAB-4DD4EDDC6E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8205" y="4558920"/>
            <a:ext cx="1210596" cy="990600"/>
          </a:xfrm>
          <a:prstGeom prst="rect">
            <a:avLst/>
          </a:prstGeom>
        </p:spPr>
      </p:pic>
      <p:sp>
        <p:nvSpPr>
          <p:cNvPr id="20" name="TextBox 19">
            <a:extLst>
              <a:ext uri="{FF2B5EF4-FFF2-40B4-BE49-F238E27FC236}">
                <a16:creationId xmlns:a16="http://schemas.microsoft.com/office/drawing/2014/main" id="{027A74AC-B2A8-4D9A-AAFA-5383351A1E22}"/>
              </a:ext>
            </a:extLst>
          </p:cNvPr>
          <p:cNvSpPr txBox="1"/>
          <p:nvPr/>
        </p:nvSpPr>
        <p:spPr>
          <a:xfrm>
            <a:off x="1981200" y="4678337"/>
            <a:ext cx="6105832"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Manager</a:t>
            </a:r>
            <a:endParaRPr lang="en-IN" sz="2800" dirty="0">
              <a:latin typeface="Times New Roman" panose="02020603050405020304" pitchFamily="18" charset="0"/>
              <a:cs typeface="Times New Roman" panose="02020603050405020304" pitchFamily="18" charset="0"/>
            </a:endParaRPr>
          </a:p>
        </p:txBody>
      </p:sp>
      <p:pic>
        <p:nvPicPr>
          <p:cNvPr id="21" name="Graphic 20" descr="Users with solid fill">
            <a:extLst>
              <a:ext uri="{FF2B5EF4-FFF2-40B4-BE49-F238E27FC236}">
                <a16:creationId xmlns:a16="http://schemas.microsoft.com/office/drawing/2014/main" id="{DA6C1440-3FF6-4569-B8BE-A3B27116822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8706" y="5723316"/>
            <a:ext cx="914400" cy="914400"/>
          </a:xfrm>
          <a:prstGeom prst="rect">
            <a:avLst/>
          </a:prstGeom>
        </p:spPr>
      </p:pic>
      <p:sp>
        <p:nvSpPr>
          <p:cNvPr id="23" name="TextBox 22">
            <a:extLst>
              <a:ext uri="{FF2B5EF4-FFF2-40B4-BE49-F238E27FC236}">
                <a16:creationId xmlns:a16="http://schemas.microsoft.com/office/drawing/2014/main" id="{BBA603F4-5BEC-4F06-AB10-C30441C155B7}"/>
              </a:ext>
            </a:extLst>
          </p:cNvPr>
          <p:cNvSpPr txBox="1"/>
          <p:nvPr/>
        </p:nvSpPr>
        <p:spPr>
          <a:xfrm>
            <a:off x="1981200" y="5850743"/>
            <a:ext cx="6105832"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Organization Members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B58F9FD-7FAF-4890-9B6E-E0E89B0A7737}"/>
              </a:ext>
            </a:extLst>
          </p:cNvPr>
          <p:cNvSpPr txBox="1"/>
          <p:nvPr/>
        </p:nvSpPr>
        <p:spPr>
          <a:xfrm>
            <a:off x="3043084" y="1931731"/>
            <a:ext cx="6105832" cy="2523768"/>
          </a:xfrm>
          <a:prstGeom prst="rect">
            <a:avLst/>
          </a:prstGeom>
          <a:noFill/>
        </p:spPr>
        <p:txBody>
          <a:bodyPr wrap="square">
            <a:spAutoFit/>
          </a:bodyPr>
          <a:lstStyle/>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Conditional formatting - Highlight salary and employment type</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Sorting - location</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Pivot table - Summary</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Graph -  Data Visualization</a:t>
            </a:r>
          </a:p>
          <a:p>
            <a:pPr marL="342900" indent="-342900">
              <a:buFont typeface="+mj-lt"/>
              <a:buAutoNum type="arabicPeriod"/>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52A7DB0-5480-437C-A6BC-A8D18418E540}"/>
              </a:ext>
            </a:extLst>
          </p:cNvPr>
          <p:cNvSpPr txBox="1"/>
          <p:nvPr/>
        </p:nvSpPr>
        <p:spPr>
          <a:xfrm>
            <a:off x="755332" y="1358549"/>
            <a:ext cx="7474268" cy="5109091"/>
          </a:xfrm>
          <a:prstGeom prst="rect">
            <a:avLst/>
          </a:prstGeom>
          <a:noFill/>
        </p:spPr>
        <p:txBody>
          <a:bodyPr wrap="square">
            <a:spAutoFit/>
          </a:bodyPr>
          <a:lstStyle/>
          <a:p>
            <a:pPr algn="l" fontAlgn="base"/>
            <a:r>
              <a:rPr lang="en-US" sz="2800" b="0" i="0" dirty="0">
                <a:effectLst/>
                <a:latin typeface="Times New Roman" panose="02020603050405020304" pitchFamily="18" charset="0"/>
                <a:cs typeface="Times New Roman" panose="02020603050405020304" pitchFamily="18" charset="0"/>
              </a:rPr>
              <a:t>Employee Data Set -  Kaggle.com</a:t>
            </a:r>
          </a:p>
          <a:p>
            <a:pPr algn="l" fontAlgn="base"/>
            <a:endParaRPr lang="en-US" sz="2800" b="0" i="0" dirty="0">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800" b="0" i="0" dirty="0">
                <a:effectLst/>
                <a:latin typeface="Times New Roman" panose="02020603050405020304" pitchFamily="18" charset="0"/>
                <a:cs typeface="Times New Roman" panose="02020603050405020304" pitchFamily="18" charset="0"/>
              </a:rPr>
              <a:t>ID - Unique identifier of each employee</a:t>
            </a:r>
          </a:p>
          <a:p>
            <a:pPr algn="l" fontAlgn="base">
              <a:buFont typeface="+mj-lt"/>
              <a:buAutoNum type="arabicPeriod"/>
            </a:pPr>
            <a:r>
              <a:rPr lang="en-US" sz="2800" b="0" i="0" dirty="0">
                <a:effectLst/>
                <a:latin typeface="Times New Roman" panose="02020603050405020304" pitchFamily="18" charset="0"/>
                <a:cs typeface="Times New Roman" panose="02020603050405020304" pitchFamily="18" charset="0"/>
              </a:rPr>
              <a:t>Name- the </a:t>
            </a:r>
            <a:r>
              <a:rPr lang="en-US" sz="2800" dirty="0">
                <a:latin typeface="Times New Roman" panose="02020603050405020304" pitchFamily="18" charset="0"/>
                <a:cs typeface="Times New Roman" panose="02020603050405020304" pitchFamily="18" charset="0"/>
              </a:rPr>
              <a:t>name</a:t>
            </a:r>
            <a:r>
              <a:rPr lang="en-US" sz="2800" b="0" i="0" dirty="0">
                <a:effectLst/>
                <a:latin typeface="Times New Roman" panose="02020603050405020304" pitchFamily="18" charset="0"/>
                <a:cs typeface="Times New Roman" panose="02020603050405020304" pitchFamily="18" charset="0"/>
              </a:rPr>
              <a:t> of the employee</a:t>
            </a:r>
          </a:p>
          <a:p>
            <a:pPr algn="l" fontAlgn="base">
              <a:buFont typeface="+mj-lt"/>
              <a:buAutoNum type="arabicPeriod"/>
            </a:pPr>
            <a:r>
              <a:rPr lang="en-US" sz="2800" b="0" i="0" dirty="0">
                <a:effectLst/>
                <a:latin typeface="Times New Roman" panose="02020603050405020304" pitchFamily="18" charset="0"/>
                <a:cs typeface="Times New Roman" panose="02020603050405020304" pitchFamily="18" charset="0"/>
              </a:rPr>
              <a:t>Gender -If the employee is Male/Female</a:t>
            </a:r>
          </a:p>
          <a:p>
            <a:pPr algn="l" fontAlgn="base">
              <a:buFont typeface="+mj-lt"/>
              <a:buAutoNum type="arabicPeriod"/>
            </a:pPr>
            <a:r>
              <a:rPr lang="en-US" sz="2800" b="0" i="0" dirty="0">
                <a:effectLst/>
                <a:latin typeface="Times New Roman" panose="02020603050405020304" pitchFamily="18" charset="0"/>
                <a:cs typeface="Times New Roman" panose="02020603050405020304" pitchFamily="18" charset="0"/>
              </a:rPr>
              <a:t>Salary- what is the salary earned by the employ</a:t>
            </a:r>
          </a:p>
          <a:p>
            <a:pPr algn="l" fontAlgn="base">
              <a:buFont typeface="+mj-lt"/>
              <a:buAutoNum type="arabicPeriod"/>
            </a:pPr>
            <a:r>
              <a:rPr lang="en-US" sz="2800" dirty="0">
                <a:latin typeface="Times New Roman" panose="02020603050405020304" pitchFamily="18" charset="0"/>
                <a:cs typeface="Times New Roman" panose="02020603050405020304" pitchFamily="18" charset="0"/>
              </a:rPr>
              <a:t>Employment type</a:t>
            </a:r>
          </a:p>
          <a:p>
            <a:pPr algn="l" fontAlgn="base">
              <a:buFont typeface="+mj-lt"/>
              <a:buAutoNum type="arabicPeriod"/>
            </a:pPr>
            <a:r>
              <a:rPr lang="en-US" sz="2800" dirty="0">
                <a:latin typeface="Times New Roman" panose="02020603050405020304" pitchFamily="18" charset="0"/>
                <a:cs typeface="Times New Roman" panose="02020603050405020304" pitchFamily="18" charset="0"/>
              </a:rPr>
              <a:t> Work location</a:t>
            </a:r>
          </a:p>
          <a:p>
            <a:pPr algn="l" fontAlgn="base">
              <a:buFont typeface="+mj-lt"/>
              <a:buAutoNum type="arabicPeriod"/>
            </a:pPr>
            <a:r>
              <a:rPr lang="en-US" sz="2800" dirty="0">
                <a:latin typeface="Times New Roman" panose="02020603050405020304" pitchFamily="18" charset="0"/>
                <a:cs typeface="Times New Roman" panose="02020603050405020304" pitchFamily="18" charset="0"/>
              </a:rPr>
              <a:t> FTE</a:t>
            </a:r>
          </a:p>
          <a:p>
            <a:pPr algn="l" fontAlgn="base">
              <a:buFont typeface="+mj-lt"/>
              <a:buAutoNum type="arabicPeriod"/>
            </a:pPr>
            <a:r>
              <a:rPr lang="en-US" sz="2800" dirty="0">
                <a:latin typeface="Times New Roman" panose="02020603050405020304" pitchFamily="18" charset="0"/>
                <a:cs typeface="Times New Roman" panose="02020603050405020304" pitchFamily="18" charset="0"/>
              </a:rPr>
              <a:t>  Department</a:t>
            </a:r>
          </a:p>
          <a:p>
            <a:pPr algn="l" fontAlgn="base">
              <a:buFont typeface="+mj-lt"/>
              <a:buAutoNum type="arabicPeriod"/>
            </a:pPr>
            <a:r>
              <a:rPr lang="en-US" sz="2800" dirty="0">
                <a:latin typeface="Times New Roman" panose="02020603050405020304" pitchFamily="18" charset="0"/>
                <a:cs typeface="Times New Roman" panose="02020603050405020304" pitchFamily="18" charset="0"/>
              </a:rPr>
              <a:t> Strat date</a:t>
            </a:r>
          </a:p>
          <a:p>
            <a:pPr algn="l" fontAlgn="base">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Step 1 : select the cell want to split</a:t>
            </a:r>
          </a:p>
          <a:p>
            <a:r>
              <a:rPr lang="en-IN" sz="2800" dirty="0">
                <a:latin typeface="Times New Roman" panose="02020603050405020304" pitchFamily="18" charset="0"/>
                <a:cs typeface="Times New Roman" panose="02020603050405020304" pitchFamily="18" charset="0"/>
              </a:rPr>
              <a:t>Step 2 : click data on the ribbon</a:t>
            </a:r>
          </a:p>
          <a:p>
            <a:r>
              <a:rPr lang="en-IN" sz="2800" dirty="0">
                <a:latin typeface="Times New Roman" panose="02020603050405020304" pitchFamily="18" charset="0"/>
                <a:cs typeface="Times New Roman" panose="02020603050405020304" pitchFamily="18" charset="0"/>
              </a:rPr>
              <a:t>Step 3 : click text to columns</a:t>
            </a:r>
          </a:p>
          <a:p>
            <a:r>
              <a:rPr lang="en-IN" sz="2800" dirty="0">
                <a:latin typeface="Times New Roman" panose="02020603050405020304" pitchFamily="18" charset="0"/>
                <a:cs typeface="Times New Roman" panose="02020603050405020304" pitchFamily="18" charset="0"/>
              </a:rPr>
              <a:t>Step 4 : select Delimited</a:t>
            </a:r>
          </a:p>
          <a:p>
            <a:r>
              <a:rPr lang="en-IN" sz="2800" dirty="0">
                <a:latin typeface="Times New Roman" panose="02020603050405020304" pitchFamily="18" charset="0"/>
                <a:cs typeface="Times New Roman" panose="02020603050405020304" pitchFamily="18" charset="0"/>
              </a:rPr>
              <a:t>Step 5 : select comma delimit and click ok </a:t>
            </a:r>
          </a:p>
          <a:p>
            <a:r>
              <a:rPr lang="en-IN" sz="2800" dirty="0">
                <a:latin typeface="Times New Roman" panose="02020603050405020304" pitchFamily="18" charset="0"/>
                <a:cs typeface="Times New Roman" panose="02020603050405020304" pitchFamily="18" charset="0"/>
              </a:rPr>
              <a:t>Step 6 :  now the data is split into different cell.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519</Words>
  <Application>Microsoft Office PowerPoint</Application>
  <PresentationFormat>Widescreen</PresentationFormat>
  <Paragraphs>117</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Google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RESULTS</vt:lpstr>
      <vt:lpstr>RESULTS</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kirubakar r</cp:lastModifiedBy>
  <cp:revision>18</cp:revision>
  <dcterms:created xsi:type="dcterms:W3CDTF">2024-03-29T15:07:22Z</dcterms:created>
  <dcterms:modified xsi:type="dcterms:W3CDTF">2024-08-31T16:13:12Z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