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36" y="-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9906000"/>
          </a:xfrm>
          <a:custGeom>
            <a:avLst/>
            <a:gdLst/>
            <a:ahLst/>
            <a:cxnLst/>
            <a:rect l="l" t="t" r="r" b="b"/>
            <a:pathLst>
              <a:path w="6858000" h="9906000">
                <a:moveTo>
                  <a:pt x="6858000" y="0"/>
                </a:moveTo>
                <a:lnTo>
                  <a:pt x="0" y="0"/>
                </a:lnTo>
                <a:lnTo>
                  <a:pt x="0" y="9905999"/>
                </a:lnTo>
                <a:lnTo>
                  <a:pt x="6858000" y="9905999"/>
                </a:lnTo>
                <a:lnTo>
                  <a:pt x="685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6"/>
            <a:ext cx="6858000" cy="38783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4221" y="4986020"/>
            <a:ext cx="491934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Arial MT"/>
                <a:cs typeface="Arial MT"/>
              </a:rPr>
              <a:t>Hello and welcome,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 </a:t>
            </a:r>
            <a:r>
              <a:rPr sz="1200" spc="-5" dirty="0">
                <a:latin typeface="Arial MT"/>
                <a:cs typeface="Arial MT"/>
              </a:rPr>
              <a:t>name 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Navinkumar T K 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today</a:t>
            </a:r>
            <a:r>
              <a:rPr sz="1200" dirty="0">
                <a:latin typeface="Arial MT"/>
                <a:cs typeface="Arial MT"/>
              </a:rPr>
              <a:t> 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 presenting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 the results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 Analytics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43525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summarize: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tackled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found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5</a:t>
            </a:r>
            <a:r>
              <a:rPr sz="1200" spc="-5" dirty="0">
                <a:latin typeface="Arial MT"/>
                <a:cs typeface="Arial MT"/>
              </a:rPr>
              <a:t> 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asked,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also went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 step further.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50">
              <a:latin typeface="Arial MT"/>
              <a:cs typeface="Arial MT"/>
            </a:endParaRPr>
          </a:p>
          <a:p>
            <a:pPr marL="12700" marR="361950">
              <a:lnSpc>
                <a:spcPts val="1390"/>
              </a:lnSpc>
              <a:buChar char="-"/>
              <a:tabLst>
                <a:tab pos="1066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found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science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two 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categories,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suggesting 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 "real-life"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"factual"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12700" marR="81280">
              <a:lnSpc>
                <a:spcPct val="100000"/>
              </a:lnSpc>
              <a:buChar char="-"/>
              <a:tabLst>
                <a:tab pos="1066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also found 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was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common theme amongst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category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could be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signal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using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could use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boost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engagement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 further.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example,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 could run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campaign 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work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brands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promote content.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250">
              <a:latin typeface="Arial MT"/>
              <a:cs typeface="Arial MT"/>
            </a:endParaRPr>
          </a:p>
          <a:p>
            <a:pPr marL="12700" marR="229235" algn="just">
              <a:lnSpc>
                <a:spcPct val="99400"/>
              </a:lnSpc>
              <a:buChar char="-"/>
              <a:tabLst>
                <a:tab pos="106680" algn="l"/>
              </a:tabLst>
            </a:pPr>
            <a:r>
              <a:rPr sz="1200" spc="-5" dirty="0">
                <a:latin typeface="Arial MT"/>
                <a:cs typeface="Arial MT"/>
              </a:rPr>
              <a:t>As much as this analysis was insightful, we are ready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take it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the next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 and we have the expertise within Accenture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help you realize these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kinds of insights in production across your organization and in real-time. </a:t>
            </a:r>
            <a:r>
              <a:rPr sz="1200" dirty="0">
                <a:latin typeface="Arial MT"/>
                <a:cs typeface="Arial MT"/>
              </a:rPr>
              <a:t>We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love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help you with this.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73828"/>
            <a:ext cx="53213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Thank 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listening,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please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ask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questions that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have!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0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19395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Today's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agenda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 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255904">
              <a:lnSpc>
                <a:spcPct val="103299"/>
              </a:lnSpc>
              <a:buAutoNum type="arabicPeriod"/>
              <a:tabLst>
                <a:tab pos="1828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recap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overall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give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high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level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we're tackling and the specific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requirements.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  <a:buAutoNum type="arabicPeriod"/>
              <a:tabLst>
                <a:tab pos="182880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will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specific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been focusing on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 some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background as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why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big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150">
              <a:latin typeface="Arial MT"/>
              <a:cs typeface="Arial MT"/>
            </a:endParaRPr>
          </a:p>
          <a:p>
            <a:pPr marL="12700" marR="184785">
              <a:lnSpc>
                <a:spcPct val="10500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introducing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problem,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over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team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tackling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/>
            </a:pPr>
            <a:endParaRPr sz="1100">
              <a:latin typeface="Arial MT"/>
              <a:cs typeface="Arial MT"/>
            </a:endParaRPr>
          </a:p>
          <a:p>
            <a:pPr marL="12700" marR="139065">
              <a:lnSpc>
                <a:spcPct val="103299"/>
              </a:lnSpc>
              <a:buAutoNum type="arabicPeriod"/>
              <a:tabLst>
                <a:tab pos="182880" algn="l"/>
              </a:tabLst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 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high-level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followed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complete this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clarity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tackle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kinds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12700" marR="250825">
              <a:lnSpc>
                <a:spcPts val="139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 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results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visualizatio's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wrap up,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summarize and open for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0990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things off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let</a:t>
            </a:r>
            <a:r>
              <a:rPr sz="1200" dirty="0">
                <a:latin typeface="Arial MT"/>
                <a:cs typeface="Arial MT"/>
              </a:rPr>
              <a:t> me</a:t>
            </a:r>
            <a:r>
              <a:rPr sz="1200" spc="-5" dirty="0">
                <a:latin typeface="Arial MT"/>
                <a:cs typeface="Arial MT"/>
              </a:rPr>
              <a:t> recap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engagement.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84455" algn="just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We, Accenture have embarked on </a:t>
            </a:r>
            <a:r>
              <a:rPr sz="1200" dirty="0">
                <a:latin typeface="Arial MT"/>
                <a:cs typeface="Arial MT"/>
              </a:rPr>
              <a:t>a 3 </a:t>
            </a:r>
            <a:r>
              <a:rPr sz="1200" spc="-5" dirty="0">
                <a:latin typeface="Arial MT"/>
                <a:cs typeface="Arial MT"/>
              </a:rPr>
              <a:t>month pilot with Social Buzz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focus 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 </a:t>
            </a:r>
            <a:r>
              <a:rPr sz="1200" spc="-5" dirty="0">
                <a:latin typeface="Arial MT"/>
                <a:cs typeface="Arial MT"/>
              </a:rPr>
              <a:t>main tasks, aligned with some of the biggest challenges that you're currently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facing.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200" spc="-5" dirty="0">
                <a:latin typeface="Arial MT"/>
                <a:cs typeface="Arial MT"/>
              </a:rPr>
              <a:t>Social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Buzz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reached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huge scale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recent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years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become recognized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global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unicorn company.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are here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help you manage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scale and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guide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 in the right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direction.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 MT"/>
              <a:cs typeface="Arial MT"/>
            </a:endParaRPr>
          </a:p>
          <a:p>
            <a:pPr marL="12700" marR="130810">
              <a:lnSpc>
                <a:spcPct val="98700"/>
              </a:lnSpc>
            </a:pPr>
            <a:r>
              <a:rPr sz="1200" spc="-5" dirty="0">
                <a:latin typeface="Arial MT"/>
                <a:cs typeface="Arial MT"/>
              </a:rPr>
              <a:t>Firstly,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will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 doing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 audit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big data practice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sharing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best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practices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industry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Secondly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guiding you through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successful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IPO,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 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deep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knowledge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within our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 conducted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 analysis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5" dirty="0">
                <a:latin typeface="Arial MT"/>
                <a:cs typeface="Arial MT"/>
              </a:rPr>
              <a:t> find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regarding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5" dirty="0">
                <a:latin typeface="Arial MT"/>
                <a:cs typeface="Arial MT"/>
              </a:rPr>
              <a:t> 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6705" cy="45885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Arial MT"/>
                <a:cs typeface="Arial MT"/>
              </a:rPr>
              <a:t>Focusing 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point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mentioned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Analytics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 has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been specifically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focused 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 marR="133985">
              <a:lnSpc>
                <a:spcPts val="139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Clearly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scale,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lot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such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vast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amounts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comes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challenges.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give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background on how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much data you've been creating: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You told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receives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100000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</a:t>
            </a:r>
            <a:endParaRPr sz="1200">
              <a:latin typeface="Arial MT"/>
              <a:cs typeface="Arial MT"/>
            </a:endParaRPr>
          </a:p>
          <a:p>
            <a:pPr marL="12700" marR="115570">
              <a:lnSpc>
                <a:spcPts val="1390"/>
              </a:lnSpc>
              <a:spcBef>
                <a:spcPts val="135"/>
              </a:spcBef>
            </a:pPr>
            <a:r>
              <a:rPr sz="1200" spc="-5" dirty="0">
                <a:latin typeface="Arial MT"/>
                <a:cs typeface="Arial MT"/>
              </a:rPr>
              <a:t>amounts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36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500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000 posts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year,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unstructured data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making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make sense of.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 marR="83185">
              <a:lnSpc>
                <a:spcPct val="1008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king.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look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some 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biggest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world,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example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YouTube,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Facebook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Netflix...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all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businesses...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capitalize on it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when there is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-5" dirty="0">
                <a:latin typeface="Arial MT"/>
                <a:cs typeface="Arial MT"/>
              </a:rPr>
              <a:t> much?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 MT"/>
              <a:cs typeface="Arial MT"/>
            </a:endParaRPr>
          </a:p>
          <a:p>
            <a:pPr marL="12700" marR="36195">
              <a:lnSpc>
                <a:spcPct val="101699"/>
              </a:lnSpc>
            </a:pPr>
            <a:r>
              <a:rPr sz="1200" spc="-5" dirty="0">
                <a:latin typeface="Arial MT"/>
                <a:cs typeface="Arial MT"/>
              </a:rPr>
              <a:t>It's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about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harvesting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possible...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real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understanding and crunching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gain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deeper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 of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audience and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therefore provide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-5" dirty="0">
                <a:latin typeface="Arial MT"/>
                <a:cs typeface="Arial MT"/>
              </a:rPr>
              <a:t> more personalized and enjoyable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61594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And 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analytics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insights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we've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uncovered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exactly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take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production 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scale.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58765" cy="221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275">
              <a:lnSpc>
                <a:spcPct val="994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Talking about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large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practice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Accenture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had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-5" dirty="0">
                <a:latin typeface="Arial MT"/>
                <a:cs typeface="Arial MT"/>
              </a:rPr>
              <a:t> team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 </a:t>
            </a:r>
            <a:r>
              <a:rPr sz="1200" spc="-5" dirty="0">
                <a:latin typeface="Arial MT"/>
                <a:cs typeface="Arial MT"/>
              </a:rPr>
              <a:t>people primarily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focusing 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task.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Andrew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Fleming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Chief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Technical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Architect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helped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guide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team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produce high quality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</a:pPr>
            <a:r>
              <a:rPr sz="1200" spc="-5" dirty="0">
                <a:latin typeface="Arial MT"/>
                <a:cs typeface="Arial MT"/>
              </a:rPr>
              <a:t>Marcus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Rompton,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senior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principal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worked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the worlds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biggest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clients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solving their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problems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was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heavily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involved 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 engineering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 marR="62230">
              <a:lnSpc>
                <a:spcPct val="100800"/>
              </a:lnSpc>
            </a:pPr>
            <a:r>
              <a:rPr sz="1200" spc="-5" dirty="0">
                <a:latin typeface="Arial MT"/>
                <a:cs typeface="Arial MT"/>
              </a:rPr>
              <a:t>And finally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myself,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[NAME],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who was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solely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taking leadership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guidance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delivering high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quality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raw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turning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 business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decisions.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6829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 did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tackle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problem?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Well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approached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steps: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understanding</a:t>
            </a:r>
            <a:r>
              <a:rPr sz="1200" dirty="0">
                <a:latin typeface="Arial MT"/>
                <a:cs typeface="Arial MT"/>
              </a:rPr>
              <a:t> -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key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success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understand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detail.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took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domain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2700" marR="87630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cleaning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then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cleaned 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available datasets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thought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about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 ideal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should look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 for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eriod"/>
            </a:pPr>
            <a:endParaRPr sz="1150">
              <a:latin typeface="Arial MT"/>
              <a:cs typeface="Arial MT"/>
            </a:endParaRPr>
          </a:p>
          <a:p>
            <a:pPr marL="12700" marR="134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modelling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ensuring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 was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clean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needed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process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into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-5" dirty="0">
                <a:latin typeface="Arial MT"/>
                <a:cs typeface="Arial MT"/>
              </a:rPr>
              <a:t> dataset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precisely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answer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 questions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produce the results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needed.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2700" marR="41275">
              <a:lnSpc>
                <a:spcPct val="10080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Data analysis</a:t>
            </a:r>
            <a:r>
              <a:rPr sz="1200" dirty="0">
                <a:latin typeface="Arial MT"/>
                <a:cs typeface="Arial MT"/>
              </a:rPr>
              <a:t> 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used 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expertise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uncover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produce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visualizations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describe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12700" marR="50800">
              <a:lnSpc>
                <a:spcPts val="1390"/>
              </a:lnSpc>
              <a:buAutoNum type="arabicPeriod"/>
              <a:tabLst>
                <a:tab pos="182880" algn="l"/>
              </a:tabLst>
            </a:pPr>
            <a:r>
              <a:rPr sz="1200" spc="-5" dirty="0">
                <a:latin typeface="Arial MT"/>
                <a:cs typeface="Arial MT"/>
              </a:rPr>
              <a:t>And finally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 used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 insights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unlock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decisions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make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recommendations on next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steps.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28285" cy="2393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2550">
              <a:lnSpc>
                <a:spcPct val="97500"/>
              </a:lnSpc>
              <a:spcBef>
                <a:spcPts val="135"/>
              </a:spcBef>
            </a:pP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found 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had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total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16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unique categories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across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sample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dataset.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includes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things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51435">
              <a:lnSpc>
                <a:spcPct val="105000"/>
              </a:lnSpc>
            </a:pP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well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 were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1897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reactions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alone!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obviously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 animals!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2700" marR="1651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And also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common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month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post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January.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aligns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seasonal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trends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social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media users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need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reconnect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people after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calendar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 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Christmas.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20"/>
              </a:lnSpc>
            </a:pP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now,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onto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main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 is...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were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5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posts?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3"/>
            <a:ext cx="6858000" cy="3878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3530" cy="2393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77470">
              <a:lnSpc>
                <a:spcPct val="97500"/>
              </a:lnSpc>
              <a:spcBef>
                <a:spcPts val="135"/>
              </a:spcBef>
            </a:pP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5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posts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were animals,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food in descending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order.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140970">
              <a:lnSpc>
                <a:spcPct val="1008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Animals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had an aggregate popularity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score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around 74965.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interesting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see both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within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5,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really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food 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highly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engaging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eating ranks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slightly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than food,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 </a:t>
            </a:r>
            <a:r>
              <a:rPr sz="1200" spc="-5" dirty="0">
                <a:latin typeface="Arial MT"/>
                <a:cs typeface="Arial MT"/>
              </a:rPr>
              <a:t>perhaps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 may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skewed towards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healthy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eaters and health-conscious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also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interesting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see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suggest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people enjoy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consuming factual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snippets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learn something from.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6070" cy="2037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6530">
              <a:lnSpc>
                <a:spcPct val="994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Additionally,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 see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chart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%</a:t>
            </a:r>
            <a:r>
              <a:rPr sz="1200" spc="-5" dirty="0">
                <a:latin typeface="Arial MT"/>
                <a:cs typeface="Arial MT"/>
              </a:rPr>
              <a:t> split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popularity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top </a:t>
            </a:r>
            <a:r>
              <a:rPr sz="1200" dirty="0">
                <a:latin typeface="Arial MT"/>
                <a:cs typeface="Arial MT"/>
              </a:rPr>
              <a:t>5 </a:t>
            </a:r>
            <a:r>
              <a:rPr sz="1200" spc="-5" dirty="0">
                <a:latin typeface="Arial MT"/>
                <a:cs typeface="Arial MT"/>
              </a:rPr>
              <a:t>categories.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much difference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share 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each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however,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difference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2nd most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science,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largest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gap equal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5" dirty="0">
                <a:latin typeface="Arial MT"/>
                <a:cs typeface="Arial MT"/>
              </a:rPr>
              <a:t> 1.1%.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terms,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could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suggest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popular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category,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animals,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tailing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away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continue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more and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more popular.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avoid 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issue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where </a:t>
            </a:r>
            <a:r>
              <a:rPr sz="1200" dirty="0">
                <a:latin typeface="Arial MT"/>
                <a:cs typeface="Arial MT"/>
              </a:rPr>
              <a:t>1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consumes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entire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platform,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ensure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algorithms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govern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fair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balance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content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categories.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1390</Words>
  <Application>Microsoft Office PowerPoint</Application>
  <PresentationFormat>A4 Paper (210x297 mm)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Navinkumar T K G</cp:lastModifiedBy>
  <cp:revision>1</cp:revision>
  <dcterms:created xsi:type="dcterms:W3CDTF">2024-03-11T11:47:30Z</dcterms:created>
  <dcterms:modified xsi:type="dcterms:W3CDTF">2024-03-11T11:49:23Z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2024-03-11T00:00:00Z</vt:filetime>
  </property>
</Properties>
</file>