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1005" r:id="rId3"/>
    <p:sldId id="1038" r:id="rId4"/>
    <p:sldId id="1188" r:id="rId5"/>
    <p:sldId id="1189" r:id="rId6"/>
    <p:sldId id="1204" r:id="rId7"/>
    <p:sldId id="1185" r:id="rId8"/>
    <p:sldId id="1186" r:id="rId9"/>
    <p:sldId id="1187" r:id="rId10"/>
    <p:sldId id="1190" r:id="rId11"/>
    <p:sldId id="1195" r:id="rId12"/>
    <p:sldId id="1196" r:id="rId13"/>
    <p:sldId id="1197" r:id="rId14"/>
    <p:sldId id="1198" r:id="rId15"/>
    <p:sldId id="1199" r:id="rId16"/>
    <p:sldId id="1200" r:id="rId17"/>
    <p:sldId id="1201" r:id="rId18"/>
    <p:sldId id="1002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经典繁平黑" pitchFamily="1" charset="-122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经典繁平黑" pitchFamily="1" charset="-122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经典繁平黑" pitchFamily="1" charset="-122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经典繁平黑" pitchFamily="1" charset="-122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经典繁平黑" pitchFamily="1" charset="-122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经典繁平黑" pitchFamily="1" charset="-122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经典繁平黑" pitchFamily="1" charset="-122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经典繁平黑" pitchFamily="1" charset="-122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经典繁平黑" pitchFamily="1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4">
          <p15:clr>
            <a:srgbClr val="A4A3A4"/>
          </p15:clr>
        </p15:guide>
        <p15:guide id="2" orient="horz" pos="3820">
          <p15:clr>
            <a:srgbClr val="A4A3A4"/>
          </p15:clr>
        </p15:guide>
        <p15:guide id="3" orient="horz" pos="2987">
          <p15:clr>
            <a:srgbClr val="A4A3A4"/>
          </p15:clr>
        </p15:guide>
        <p15:guide id="4" orient="horz" pos="615">
          <p15:clr>
            <a:srgbClr val="A4A3A4"/>
          </p15:clr>
        </p15:guide>
        <p15:guide id="5" orient="horz" pos="4004">
          <p15:clr>
            <a:srgbClr val="A4A3A4"/>
          </p15:clr>
        </p15:guide>
        <p15:guide id="6" pos="5180">
          <p15:clr>
            <a:srgbClr val="A4A3A4"/>
          </p15:clr>
        </p15:guide>
        <p15:guide id="7" pos="414">
          <p15:clr>
            <a:srgbClr val="A4A3A4"/>
          </p15:clr>
        </p15:guide>
        <p15:guide id="8" pos="1997">
          <p15:clr>
            <a:srgbClr val="A4A3A4"/>
          </p15:clr>
        </p15:guide>
        <p15:guide id="9" pos="1064">
          <p15:clr>
            <a:srgbClr val="A4A3A4"/>
          </p15:clr>
        </p15:guide>
        <p15:guide id="10" pos="3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45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FF00"/>
    <a:srgbClr val="FF66FF"/>
    <a:srgbClr val="FF00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008" y="102"/>
      </p:cViewPr>
      <p:guideLst>
        <p:guide orient="horz" pos="614"/>
        <p:guide orient="horz" pos="3820"/>
        <p:guide orient="horz" pos="2987"/>
        <p:guide orient="horz" pos="615"/>
        <p:guide orient="horz" pos="4004"/>
        <p:guide pos="5180"/>
        <p:guide pos="414"/>
        <p:guide pos="1997"/>
        <p:guide pos="1064"/>
        <p:guide pos="3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1:11:13.121" idx="2">
    <p:pos x="3390" y="660"/>
    <p:text>需求范围外，按需报价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4:44:21.725" idx="20">
    <p:pos x="3390" y="796"/>
    <p:text>未完成</p:text>
    <p:extLst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5:10:34.990" idx="37">
    <p:pos x="10" y="10"/>
    <p:text>未完成，维修功能的新界面功能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5:10:52.701" idx="38">
    <p:pos x="10" y="10"/>
    <p:text>未完成，维修功能的新功能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1:34:40.407" idx="7">
    <p:pos x="5458" y="3176"/>
    <p:text>目前维修后自动返回到NG的地方，半成品维修后自动回到半成品测试，成品维修是否自动回到胶棒站，还是回到刷NG的地方，如果是返回到胶棒可以限定死后不可修改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5:11:33.999" idx="39">
    <p:pos x="5458" y="3312"/>
    <p:text>未完成，现在是从哪里异常返回哪里</p:text>
    <p:extLst>
      <p:ext uri="{C676402C-5697-4E1C-873F-D02D1690AC5C}">
        <p15:threadingInfo xmlns:p15="http://schemas.microsoft.com/office/powerpoint/2012/main" timeZoneBias="-480">
          <p15:parentCm authorId="1" idx="7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1:33:05.109" idx="6">
    <p:pos x="5391" y="3176"/>
    <p:text>可修改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5:11:42" idx="40">
    <p:pos x="5391" y="3312"/>
    <p:text>已完成</p:text>
    <p:extLst>
      <p:ext uri="{C676402C-5697-4E1C-873F-D02D1690AC5C}">
        <p15:threadingInfo xmlns:p15="http://schemas.microsoft.com/office/powerpoint/2012/main" timeZoneBias="-480">
          <p15:parentCm authorId="1" idx="6"/>
        </p15:threadingInfo>
      </p:ext>
    </p:extLst>
  </p:cm>
  <p:cm authorId="1" dt="2018-06-11T15:12:11.929" idx="41">
    <p:pos x="4077" y="3780"/>
    <p:text>完成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5:12:17.617" idx="42">
    <p:pos x="4077" y="3579"/>
    <p:text>完成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1:28:32.152" idx="4">
    <p:pos x="3182" y="3378"/>
    <p:text>可以修改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5:12:33.387" idx="43">
    <p:pos x="3182" y="3514"/>
    <p:text>已完成</p:text>
    <p:extLst>
      <p:ext uri="{C676402C-5697-4E1C-873F-D02D1690AC5C}">
        <p15:threadingInfo xmlns:p15="http://schemas.microsoft.com/office/powerpoint/2012/main" timeZoneBias="-480">
          <p15:parentCm authorId="1" idx="4"/>
        </p15:threadingInfo>
      </p:ext>
    </p:extLst>
  </p:cm>
  <p:cm authorId="1" dt="2018-06-11T11:28:42.615" idx="5">
    <p:pos x="2477" y="3176"/>
    <p:text>可以增加精度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5:12:38.450" idx="44">
    <p:pos x="2477" y="3312"/>
    <p:text>已完成</p:text>
    <p:extLst>
      <p:ext uri="{C676402C-5697-4E1C-873F-D02D1690AC5C}">
        <p15:threadingInfo xmlns:p15="http://schemas.microsoft.com/office/powerpoint/2012/main" timeZoneBias="-480">
          <p15:parentCm authorId="1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1:11:31.904" idx="3">
    <p:pos x="3390" y="660"/>
    <p:text>需求范围外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4:44:39.724" idx="21">
    <p:pos x="3390" y="796"/>
    <p:text>未完成</p:text>
    <p:extLst>
      <p:ext uri="{C676402C-5697-4E1C-873F-D02D1690AC5C}">
        <p15:threadingInfo xmlns:p15="http://schemas.microsoft.com/office/powerpoint/2012/main" timeZoneBias="-480">
          <p15:parentCm authorId="1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1:53:03.428" idx="9">
    <p:pos x="5318" y="3646"/>
    <p:text>更加产品型号导入pom，请在工单里下载模板后填写内容导入，工单内容如不存在是新增工单，如工单已存在是不导入工单数据，pom数据如不存在自动增加，已存在的不导入。按产品类型而不是按工单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4:44:51.883" idx="22">
    <p:pos x="5318" y="3782"/>
    <p:text>已完成，已有功能</p:text>
    <p:extLst>
      <p:ext uri="{C676402C-5697-4E1C-873F-D02D1690AC5C}">
        <p15:threadingInfo xmlns:p15="http://schemas.microsoft.com/office/powerpoint/2012/main" timeZoneBias="-480">
          <p15:parentCm authorId="1" idx="9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1:55:54.684" idx="10">
    <p:pos x="5436" y="3204"/>
    <p:text>是计数操作员登陆开始的数量，还是计算工单的数量，如计算工单数据量会导致效率下降，影响作业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4:45:32.940" idx="24">
    <p:pos x="5436" y="3340"/>
    <p:text>未完成，需求未明确</p:text>
    <p:extLst>
      <p:ext uri="{C676402C-5697-4E1C-873F-D02D1690AC5C}">
        <p15:threadingInfo xmlns:p15="http://schemas.microsoft.com/office/powerpoint/2012/main" timeZoneBias="-480">
          <p15:parentCm authorId="1" idx="10"/>
        </p15:threadingInfo>
      </p:ext>
    </p:extLst>
  </p:cm>
  <p:cm authorId="1" dt="2018-06-11T11:57:11.388" idx="11">
    <p:pos x="5391" y="3808"/>
    <p:text>可修改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4:45:10.316" idx="23">
    <p:pos x="5391" y="3944"/>
    <p:text>已完成</p:text>
    <p:extLst>
      <p:ext uri="{C676402C-5697-4E1C-873F-D02D1690AC5C}">
        <p15:threadingInfo xmlns:p15="http://schemas.microsoft.com/office/powerpoint/2012/main" timeZoneBias="-480">
          <p15:parentCm authorId="1" idx="11"/>
        </p15:threadingInfo>
      </p:ext>
    </p:extLst>
  </p:cm>
  <p:cm authorId="1" dt="2018-06-11T15:42:12.145" idx="45">
    <p:pos x="5536" y="3607"/>
    <p:text>已完成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1:57:33.261" idx="12">
    <p:pos x="5385" y="3204"/>
    <p:text>OK只需要刷一个条形码，NG必须先刷NG命令，否则OK的OK命令不能省，衡量下OK的数量比NG的数量大，建议不修改，如需修改OK必须加上OK命令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4:46:17.325" idx="25">
    <p:pos x="5385" y="3340"/>
    <p:text>未完成，不能更改的需求</p:text>
    <p:extLst>
      <p:ext uri="{C676402C-5697-4E1C-873F-D02D1690AC5C}">
        <p15:threadingInfo xmlns:p15="http://schemas.microsoft.com/office/powerpoint/2012/main" timeZoneBias="-480">
          <p15:parentCm authorId="1" idx="12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1:59:45.877" idx="13">
    <p:pos x="4300" y="3204"/>
    <p:text>可以增加此类型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4:46:39.532" idx="26">
    <p:pos x="4300" y="3340"/>
    <p:text>已完成</p:text>
    <p:extLst>
      <p:ext uri="{C676402C-5697-4E1C-873F-D02D1690AC5C}">
        <p15:threadingInfo xmlns:p15="http://schemas.microsoft.com/office/powerpoint/2012/main" timeZoneBias="-480">
          <p15:parentCm authorId="1" idx="13"/>
        </p15:threadingInfo>
      </p:ext>
    </p:extLst>
  </p:cm>
  <p:cm authorId="1" dt="2018-06-11T12:00:01.812" idx="14">
    <p:pos x="5419" y="3406"/>
    <p:text>系统只有三类角色，管理员，维修员，作业员。如需增加拉线站用户设计需要修改，而且用户绑定产线，与原来的设计有差别，重新设计设计内容多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4:47:18.572" idx="27">
    <p:pos x="5419" y="3542"/>
    <p:text>未完成，需要开发拉长角色增加拉线更改到用户数据结构</p:text>
    <p:extLst>
      <p:ext uri="{C676402C-5697-4E1C-873F-D02D1690AC5C}">
        <p15:threadingInfo xmlns:p15="http://schemas.microsoft.com/office/powerpoint/2012/main" timeZoneBias="-480">
          <p15:parentCm authorId="1" idx="14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2:02:52.515" idx="16">
    <p:pos x="4748" y="3607"/>
    <p:text>作业员不绑定拉线，作业员在那条拉线生产时在实际生产中变更。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4:49:46.624" idx="31">
    <p:pos x="4748" y="3743"/>
    <p:text>直接新增就回启动以前的账号</p:text>
    <p:extLst>
      <p:ext uri="{C676402C-5697-4E1C-873F-D02D1690AC5C}">
        <p15:threadingInfo xmlns:p15="http://schemas.microsoft.com/office/powerpoint/2012/main" timeZoneBias="-480">
          <p15:parentCm authorId="1" idx="16"/>
        </p15:threadingInfo>
      </p:ext>
    </p:extLst>
  </p:cm>
  <p:cm authorId="1" dt="2018-06-11T12:03:46.548" idx="17">
    <p:pos x="5430" y="3808"/>
    <p:text>增加逻辑删除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4:48:04.489" idx="29">
    <p:pos x="5430" y="3944"/>
    <p:text>已完成增加逻辑删除，不影响历史数据</p:text>
    <p:extLst>
      <p:ext uri="{C676402C-5697-4E1C-873F-D02D1690AC5C}">
        <p15:threadingInfo xmlns:p15="http://schemas.microsoft.com/office/powerpoint/2012/main" timeZoneBias="-480">
          <p15:parentCm authorId="1" idx="17"/>
        </p15:threadingInfo>
      </p:ext>
    </p:extLst>
  </p:cm>
  <p:cm authorId="1" dt="2018-06-11T12:04:01.347" idx="18">
    <p:pos x="2958" y="3204"/>
    <p:text>删除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4:47:43.244" idx="28">
    <p:pos x="2958" y="3340"/>
    <p:text>已完成</p:text>
    <p:extLst>
      <p:ext uri="{C676402C-5697-4E1C-873F-D02D1690AC5C}">
        <p15:threadingInfo xmlns:p15="http://schemas.microsoft.com/office/powerpoint/2012/main" timeZoneBias="-480">
          <p15:parentCm authorId="1" idx="18"/>
        </p15:threadingInfo>
      </p:ext>
    </p:extLst>
  </p:cm>
  <p:cm authorId="1" dt="2018-06-11T12:04:16.995" idx="19">
    <p:pos x="4077" y="3406"/>
    <p:text>目前没有拉长角色，需要增加设计内容广，建议使用维修人员角色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4:49:04.749" idx="30">
    <p:pos x="4077" y="3542"/>
    <p:text>未完成拉长角色，目前系统也是谁增加谁管理用户</p:text>
    <p:extLst>
      <p:ext uri="{C676402C-5697-4E1C-873F-D02D1690AC5C}">
        <p15:threadingInfo xmlns:p15="http://schemas.microsoft.com/office/powerpoint/2012/main" timeZoneBias="-480">
          <p15:parentCm authorId="1" idx="19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4:50:24.802" idx="32">
    <p:pos x="5391" y="3204"/>
    <p:text>已完成，半成品维修只能办成品维修人员完成，成品维修只能成品维修人员完成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4:51:46.221" idx="33">
    <p:pos x="5279" y="3607"/>
    <p:text>完成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1T14:57:18.002" idx="34">
    <p:pos x="5391" y="2416"/>
    <p:text>已完成，有线别查询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5:07:30.239" idx="35">
    <p:pos x="5279" y="3221"/>
    <p:text>已完成，开放权限</p:text>
    <p:extLst>
      <p:ext uri="{C676402C-5697-4E1C-873F-D02D1690AC5C}">
        <p15:threadingInfo xmlns:p15="http://schemas.microsoft.com/office/powerpoint/2012/main" timeZoneBias="-480"/>
      </p:ext>
    </p:extLst>
  </p:cm>
  <p:cm authorId="1" dt="2018-06-11T15:07:49.342" idx="36">
    <p:pos x="5430" y="2818"/>
    <p:text>未完成，现有维修功能，属于需求变更（维修后不需要录入其他工站数据，限定回到那个工站，产品必须流回到产线才能收集数据）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健康EMS事业部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l" fontAlgn="base"/>
            <a:endParaRPr/>
          </a:p>
        </p:txBody>
      </p:sp>
      <p:sp>
        <p:nvSpPr>
          <p:cNvPr id="12291" name="日期占位符 2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229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>
              <a:spcBef>
                <a:spcPct val="3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单击此处编辑母版文本样式</a:t>
            </a:r>
          </a:p>
          <a:p>
            <a:pPr lvl="0" indent="0">
              <a:spcBef>
                <a:spcPct val="3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第二级</a:t>
            </a:r>
          </a:p>
          <a:p>
            <a:pPr lvl="0" indent="0">
              <a:spcBef>
                <a:spcPct val="3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第三级</a:t>
            </a:r>
          </a:p>
          <a:p>
            <a:pPr lvl="0" indent="0">
              <a:spcBef>
                <a:spcPct val="3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第四级</a:t>
            </a:r>
          </a:p>
          <a:p>
            <a:pPr lvl="0" indent="0">
              <a:spcBef>
                <a:spcPct val="3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229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  <p:sp>
        <p:nvSpPr>
          <p:cNvPr id="1229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‹#›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1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10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11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12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13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14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15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16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17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2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3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4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5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6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7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8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经典繁平黑" pitchFamily="1" charset="-122"/>
                <a:ea typeface="经典繁平黑" pitchFamily="1" charset="-122"/>
                <a:cs typeface="+mn-cs"/>
              </a:rPr>
              <a:t>9</a:t>
            </a:fld>
            <a:endParaRPr lang="zh-CN" altLang="en-US" sz="1200" strike="noStrike" noProof="1">
              <a:latin typeface="经典繁平黑" pitchFamily="1" charset="-122"/>
              <a:ea typeface="经典繁平黑" pitchFamily="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lvl="0" algn="l" fontAlgn="base"/>
            <a:r>
              <a:rPr sz="1200" strike="noStrike" noProof="1">
                <a:ea typeface="经典繁平黑" pitchFamily="1" charset="-122"/>
              </a:rPr>
              <a:t>健康EMS事业部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 spd="slow">
    <p:cover dir="l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slow">
    <p:cover dir="l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slow">
    <p:cover dir="lu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slow">
    <p:cover dir="l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slow">
    <p:cover dir="lu"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 spd="slow">
    <p:cover dir="lu"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lu"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slow">
    <p:cover dir="lu"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slow">
    <p:cover dir="lu"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slow">
    <p:cover dir="lu"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slow">
    <p:cover dir="l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1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品牌书-0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13" y="0"/>
            <a:ext cx="9070975" cy="131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/>
          <p:nvPr/>
        </p:nvSpPr>
        <p:spPr>
          <a:xfrm>
            <a:off x="5724525" y="260350"/>
            <a:ext cx="3024188" cy="5762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indent="0" algn="ctr" eaLnBrk="0" hangingPunct="0"/>
            <a:endParaRPr lang="zh-CN" sz="1800">
              <a:solidFill>
                <a:srgbClr val="000000"/>
              </a:solidFill>
              <a:latin typeface="经典繁平黑" pitchFamily="1" charset="-122"/>
              <a:ea typeface="宋体" panose="02010600030101010101" pitchFamily="2" charset="-122"/>
              <a:sym typeface="经典繁平黑" pitchFamily="1" charset="-122"/>
            </a:endParaRPr>
          </a:p>
        </p:txBody>
      </p:sp>
      <p:sp>
        <p:nvSpPr>
          <p:cNvPr id="1028" name="AutoShape 4"/>
          <p:cNvSpPr/>
          <p:nvPr/>
        </p:nvSpPr>
        <p:spPr>
          <a:xfrm>
            <a:off x="323850" y="260350"/>
            <a:ext cx="8496300" cy="576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lvl="0" indent="0" algn="ctr" eaLnBrk="0" hangingPunct="0"/>
            <a:endParaRPr lang="zh-CN" sz="1800">
              <a:solidFill>
                <a:srgbClr val="000000"/>
              </a:solidFill>
              <a:latin typeface="经典繁平黑" pitchFamily="1" charset="-122"/>
              <a:ea typeface="宋体" panose="02010600030101010101" pitchFamily="2" charset="-122"/>
              <a:sym typeface="经典繁平黑" pitchFamily="1" charset="-122"/>
            </a:endParaRPr>
          </a:p>
        </p:txBody>
      </p:sp>
      <p:pic>
        <p:nvPicPr>
          <p:cNvPr id="1029" name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77050" y="260350"/>
            <a:ext cx="2001838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2pPr>
      <a:lvl3pPr marL="1143000" lvl="2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600200" lvl="3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057400" lvl="4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0475" y="2565400"/>
            <a:ext cx="6473825" cy="173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1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 dir="lu"/>
  </p:transition>
  <p:hf hdr="0" ftr="0" dt="0"/>
  <p:txStyles>
    <p:titleStyle>
      <a:lvl1pPr marL="0" lvl="0" indent="0" algn="ctr" eaLnBrk="0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2pPr>
      <a:lvl3pPr marL="1143000" lvl="2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600200" lvl="3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057400" lvl="4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经典繁平黑" pitchFamily="1" charset="-122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comments" Target="../comments/comment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slide" Target="slide1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1.xml"/><Relationship Id="rId5" Type="http://schemas.openxmlformats.org/officeDocument/2006/relationships/image" Target="../media/image14.png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>
    <p:cover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017270"/>
            <a:ext cx="8159750" cy="3811270"/>
          </a:xfrm>
          <a:prstGeom prst="rect">
            <a:avLst/>
          </a:prstGeom>
        </p:spPr>
      </p:pic>
      <p:sp>
        <p:nvSpPr>
          <p:cNvPr id="18435" name="TextBox 3"/>
          <p:cNvSpPr txBox="1"/>
          <p:nvPr/>
        </p:nvSpPr>
        <p:spPr>
          <a:xfrm>
            <a:off x="534988" y="280988"/>
            <a:ext cx="80724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维修管理</a:t>
            </a:r>
            <a:endParaRPr lang="en-US" altLang="zh-CN" sz="32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动作按钮: 上一张 5">
            <a:hlinkClick r:id="rId4" action="ppaction://hlinksldjump"/>
          </p:cNvPr>
          <p:cNvSpPr/>
          <p:nvPr/>
        </p:nvSpPr>
        <p:spPr>
          <a:xfrm>
            <a:off x="8717915" y="3810"/>
            <a:ext cx="431800" cy="360045"/>
          </a:xfrm>
          <a:prstGeom prst="actionButtonReturn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15" name="矩形 37"/>
          <p:cNvSpPr>
            <a:spLocks noChangeArrowheads="1"/>
          </p:cNvSpPr>
          <p:nvPr/>
        </p:nvSpPr>
        <p:spPr bwMode="auto">
          <a:xfrm>
            <a:off x="657225" y="5044440"/>
            <a:ext cx="8159115" cy="176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822D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ct val="20000"/>
              </a:spcBef>
              <a:buChar char="•"/>
              <a:defRPr sz="16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14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ct val="20000"/>
              </a:spcBef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维修功能仅开放给拉长设定的维修员，其他人员不能查看及操作，避免维修员维修时，系统数据异常；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半成品维修和成品维修页面全部删除批量维修功能，实际操作要求维修员维修扫码一台车，维修一台车，上传数据一台秤；</a:t>
            </a:r>
          </a:p>
        </p:txBody>
      </p:sp>
      <p:sp>
        <p:nvSpPr>
          <p:cNvPr id="4" name="矩形 3"/>
          <p:cNvSpPr/>
          <p:nvPr/>
        </p:nvSpPr>
        <p:spPr>
          <a:xfrm>
            <a:off x="7820660" y="1017270"/>
            <a:ext cx="897890" cy="3352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八边形 9"/>
          <p:cNvSpPr/>
          <p:nvPr/>
        </p:nvSpPr>
        <p:spPr>
          <a:xfrm>
            <a:off x="7460615" y="1017270"/>
            <a:ext cx="360045" cy="360045"/>
          </a:xfrm>
          <a:prstGeom prst="octago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033395" y="1879600"/>
            <a:ext cx="897890" cy="3352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八边形 7"/>
          <p:cNvSpPr/>
          <p:nvPr/>
        </p:nvSpPr>
        <p:spPr>
          <a:xfrm>
            <a:off x="4075430" y="1879600"/>
            <a:ext cx="360045" cy="360045"/>
          </a:xfrm>
          <a:prstGeom prst="octago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000" b="1">
                <a:solidFill>
                  <a:srgbClr val="FF0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b="35621"/>
          <a:stretch>
            <a:fillRect/>
          </a:stretch>
        </p:blipFill>
        <p:spPr>
          <a:xfrm>
            <a:off x="657225" y="1017270"/>
            <a:ext cx="8159750" cy="2453640"/>
          </a:xfrm>
          <a:prstGeom prst="rect">
            <a:avLst/>
          </a:prstGeom>
        </p:spPr>
      </p:pic>
      <p:sp>
        <p:nvSpPr>
          <p:cNvPr id="18435" name="TextBox 3"/>
          <p:cNvSpPr txBox="1"/>
          <p:nvPr/>
        </p:nvSpPr>
        <p:spPr>
          <a:xfrm>
            <a:off x="534988" y="280988"/>
            <a:ext cx="80724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维修管理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动作按钮: 上一张 5">
            <a:hlinkClick r:id="rId4" action="ppaction://hlinksldjump"/>
          </p:cNvPr>
          <p:cNvSpPr/>
          <p:nvPr/>
        </p:nvSpPr>
        <p:spPr>
          <a:xfrm>
            <a:off x="8717915" y="3810"/>
            <a:ext cx="431800" cy="360045"/>
          </a:xfrm>
          <a:prstGeom prst="actionButtonReturn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15" name="矩形 37"/>
          <p:cNvSpPr>
            <a:spLocks noChangeArrowheads="1"/>
          </p:cNvSpPr>
          <p:nvPr/>
        </p:nvSpPr>
        <p:spPr bwMode="auto">
          <a:xfrm>
            <a:off x="657225" y="3471545"/>
            <a:ext cx="8159115" cy="333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822D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ct val="20000"/>
              </a:spcBef>
              <a:buChar char="•"/>
              <a:defRPr sz="16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14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ct val="20000"/>
              </a:spcBef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维修员账号登录后，显示三个模块：维修查询、维修作业、产品追溯；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维修查询：仅提供给维修员查询自己线别及站别（半成品维修或成品维修）的不良品维修状况，不用显示其他维修站别的数据，方便该维修员掌握自己站别的不良品数量；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维修作业：参考员工作业界面，设想场景：维修员进入该界面后直接扫描不良品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SN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，系统自动带出该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SN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捆绑的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PO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信息，不是自己拉线的红色字体报警，开始维修产品（后面阐述详细要求）；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产品追溯：参考现有系统统计分析模板中产品追溯功能，将该子功能开发给维修员，维修员可以通过追溯的数据分析不良品是否和作业相关；</a:t>
            </a:r>
          </a:p>
        </p:txBody>
      </p:sp>
      <p:sp>
        <p:nvSpPr>
          <p:cNvPr id="10" name="八边形 9"/>
          <p:cNvSpPr/>
          <p:nvPr/>
        </p:nvSpPr>
        <p:spPr>
          <a:xfrm>
            <a:off x="1504950" y="1891665"/>
            <a:ext cx="360045" cy="360045"/>
          </a:xfrm>
          <a:prstGeom prst="octago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八边形 7"/>
          <p:cNvSpPr/>
          <p:nvPr/>
        </p:nvSpPr>
        <p:spPr>
          <a:xfrm>
            <a:off x="1504950" y="1519555"/>
            <a:ext cx="360045" cy="360045"/>
          </a:xfrm>
          <a:prstGeom prst="octago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矩形 8"/>
          <p:cNvSpPr/>
          <p:nvPr/>
        </p:nvSpPr>
        <p:spPr>
          <a:xfrm>
            <a:off x="740410" y="1627505"/>
            <a:ext cx="648335" cy="2520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0410" y="1920875"/>
            <a:ext cx="648335" cy="2520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/>
          <p:nvPr/>
        </p:nvGraphicFramePr>
        <p:xfrm>
          <a:off x="657225" y="993775"/>
          <a:ext cx="8159115" cy="334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r:id="rId4" imgW="10667365" imgH="5248275" progId="Paint.Picture">
                  <p:embed/>
                </p:oleObj>
              </mc:Choice>
              <mc:Fallback>
                <p:oleObj r:id="rId4" imgW="10667365" imgH="524827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7225" y="993775"/>
                        <a:ext cx="8159115" cy="334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Box 3"/>
          <p:cNvSpPr txBox="1"/>
          <p:nvPr/>
        </p:nvSpPr>
        <p:spPr>
          <a:xfrm>
            <a:off x="534988" y="280988"/>
            <a:ext cx="80724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维修作业界面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动作按钮: 上一张 5">
            <a:hlinkClick r:id="rId6" action="ppaction://hlinksldjump"/>
          </p:cNvPr>
          <p:cNvSpPr/>
          <p:nvPr/>
        </p:nvSpPr>
        <p:spPr>
          <a:xfrm>
            <a:off x="8717915" y="3810"/>
            <a:ext cx="431800" cy="360045"/>
          </a:xfrm>
          <a:prstGeom prst="actionButtonReturn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15" name="矩形 37"/>
          <p:cNvSpPr>
            <a:spLocks noChangeArrowheads="1"/>
          </p:cNvSpPr>
          <p:nvPr/>
        </p:nvSpPr>
        <p:spPr bwMode="auto">
          <a:xfrm>
            <a:off x="657225" y="4338955"/>
            <a:ext cx="8159115" cy="201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822D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ct val="20000"/>
              </a:spcBef>
              <a:buChar char="•"/>
              <a:defRPr sz="16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14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ct val="20000"/>
              </a:spcBef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维修作业界面设想：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AutoNum type="arabicPeriod"/>
            </a:pP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最顶上显示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品质管理系统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-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维修工作台；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AutoNum type="arabicPeriod"/>
            </a:pP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字段如上，较作业左面取消制单数量，要求工单号、线别、产品型号、产品类型依据扫描的不良品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SN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自动带出，站点统一为维修，维修好后的流程系统自动判断；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AutoNum type="arabicPeriod"/>
            </a:pP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作业场景：维修员拿到不良品后，扫描不良品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SN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，系统自动带出基本信息，同时在状态栏提示维修员开始维修，弹出小对话框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(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接下一页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)</a:t>
            </a:r>
            <a:endParaRPr lang="zh-CN" altLang="en-US" sz="1400" b="0">
              <a:solidFill>
                <a:srgbClr val="0000CC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endParaRPr lang="zh-CN" altLang="en-US" sz="1400" b="0">
              <a:solidFill>
                <a:srgbClr val="0000CC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014730"/>
            <a:ext cx="2066925" cy="2200275"/>
          </a:xfrm>
          <a:prstGeom prst="rect">
            <a:avLst/>
          </a:prstGeom>
        </p:spPr>
      </p:pic>
      <p:sp>
        <p:nvSpPr>
          <p:cNvPr id="18435" name="TextBox 3"/>
          <p:cNvSpPr txBox="1"/>
          <p:nvPr/>
        </p:nvSpPr>
        <p:spPr>
          <a:xfrm>
            <a:off x="534988" y="280988"/>
            <a:ext cx="80724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维修作业界面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动作按钮: 上一张 5">
            <a:hlinkClick r:id="rId4" action="ppaction://hlinksldjump"/>
          </p:cNvPr>
          <p:cNvSpPr/>
          <p:nvPr/>
        </p:nvSpPr>
        <p:spPr>
          <a:xfrm>
            <a:off x="8717915" y="3810"/>
            <a:ext cx="431800" cy="360045"/>
          </a:xfrm>
          <a:prstGeom prst="actionButtonReturn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15" name="矩形 37"/>
          <p:cNvSpPr>
            <a:spLocks noChangeArrowheads="1"/>
          </p:cNvSpPr>
          <p:nvPr/>
        </p:nvSpPr>
        <p:spPr bwMode="auto">
          <a:xfrm>
            <a:off x="657225" y="3505835"/>
            <a:ext cx="8159115" cy="300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822D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ct val="20000"/>
              </a:spcBef>
              <a:buChar char="•"/>
              <a:defRPr sz="16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14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ct val="20000"/>
              </a:spcBef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维修小对话框：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AutoNum type="arabicPeriod"/>
            </a:pP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弹出图示话框后，光标默认在对话框内闪烁，保证维修员可扫描输入（我们会将常见的维修过程制作成二维码贴在桌子上，直接扫码输入），扫码输入后，接到扫描仪自带的回车指令，系统会自动提交，代表维修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OK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AutoNum type="arabicPeriod"/>
            </a:pP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如果需要更换关键物料，单机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更换关键物料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”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，旁边会弹出新对话框（原对话框保留，不遮挡），如果需要更换多个关键物料，可持续点击添加，光标默认在最上面的框内闪烁（物料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1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原条码），作业员扫描原物料条码，光标自动移到第二个框内，扫描新条码（系统自动检测条码规则，以前三码判断物料是同一类别，从而保证新的条码和原条码是同一种物料），最后一个扫码完成后会自动提交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endParaRPr lang="zh-CN" altLang="en-US" sz="1400" b="0">
              <a:solidFill>
                <a:srgbClr val="0000CC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325" y="1014730"/>
            <a:ext cx="2066925" cy="1323975"/>
          </a:xfrm>
          <a:prstGeom prst="rect">
            <a:avLst/>
          </a:prstGeom>
        </p:spPr>
      </p:pic>
      <p:sp>
        <p:nvSpPr>
          <p:cNvPr id="11" name="圆角矩形标注 10"/>
          <p:cNvSpPr/>
          <p:nvPr/>
        </p:nvSpPr>
        <p:spPr>
          <a:xfrm>
            <a:off x="4759325" y="2700020"/>
            <a:ext cx="2841625" cy="805815"/>
          </a:xfrm>
          <a:prstGeom prst="wedgeRoundRectCallout">
            <a:avLst>
              <a:gd name="adj1" fmla="val -35184"/>
              <a:gd name="adj2" fmla="val -84200"/>
              <a:gd name="adj3" fmla="val 16667"/>
            </a:avLst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对话框要增加关闭按钮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"/>
          <p:cNvSpPr txBox="1"/>
          <p:nvPr/>
        </p:nvSpPr>
        <p:spPr>
          <a:xfrm>
            <a:off x="534988" y="280988"/>
            <a:ext cx="80724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维修流程设定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动作按钮: 上一张 5">
            <a:hlinkClick r:id="rId3" action="ppaction://hlinksldjump"/>
          </p:cNvPr>
          <p:cNvSpPr/>
          <p:nvPr/>
        </p:nvSpPr>
        <p:spPr>
          <a:xfrm>
            <a:off x="8717915" y="3810"/>
            <a:ext cx="431800" cy="360045"/>
          </a:xfrm>
          <a:prstGeom prst="actionButtonReturn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15" name="矩形 37"/>
          <p:cNvSpPr>
            <a:spLocks noChangeArrowheads="1"/>
          </p:cNvSpPr>
          <p:nvPr/>
        </p:nvSpPr>
        <p:spPr bwMode="auto">
          <a:xfrm>
            <a:off x="657225" y="4994910"/>
            <a:ext cx="815911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822D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ct val="20000"/>
              </a:spcBef>
              <a:buChar char="•"/>
              <a:defRPr sz="16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14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ct val="20000"/>
              </a:spcBef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系统依据刷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NG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的流程自动判断维修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OK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后的流程，如半成品测试刷了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NG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，维修后系统会提示重新做半成品测试，如校磅、验磅、测脂肪、测压力开机、外观检验刷了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NG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，维修后系统会提示重新校磅</a:t>
            </a:r>
            <a:r>
              <a:rPr lang="zh-CN" altLang="en-US" sz="1400" b="0" dirty="0">
                <a:solidFill>
                  <a:srgbClr val="0000CC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→验磅</a:t>
            </a:r>
            <a:r>
              <a:rPr lang="zh-CN" altLang="en-US" sz="1400" dirty="0">
                <a:solidFill>
                  <a:srgbClr val="0000CC"/>
                </a:solidFill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→测脂肪→测压力开机→（按照正常流程）</a:t>
            </a:r>
            <a:endParaRPr lang="zh-CN" altLang="en-US" sz="1400" b="0" dirty="0">
              <a:solidFill>
                <a:srgbClr val="0000CC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endParaRPr lang="zh-CN" altLang="en-US" sz="1400" b="0" dirty="0">
              <a:solidFill>
                <a:srgbClr val="0000CC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13358"/>
          <a:stretch>
            <a:fillRect/>
          </a:stretch>
        </p:blipFill>
        <p:spPr>
          <a:xfrm>
            <a:off x="657225" y="1004570"/>
            <a:ext cx="4067810" cy="39903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050" y="1004570"/>
            <a:ext cx="4086225" cy="39897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"/>
          <p:cNvSpPr txBox="1"/>
          <p:nvPr/>
        </p:nvSpPr>
        <p:spPr>
          <a:xfrm>
            <a:off x="534988" y="280988"/>
            <a:ext cx="80724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新增工单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动作按钮: 上一张 5">
            <a:hlinkClick r:id="rId3" action="ppaction://hlinksldjump"/>
          </p:cNvPr>
          <p:cNvSpPr/>
          <p:nvPr/>
        </p:nvSpPr>
        <p:spPr>
          <a:xfrm>
            <a:off x="8717915" y="3810"/>
            <a:ext cx="431800" cy="360045"/>
          </a:xfrm>
          <a:prstGeom prst="actionButtonReturn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15" name="矩形 37"/>
          <p:cNvSpPr>
            <a:spLocks noChangeArrowheads="1"/>
          </p:cNvSpPr>
          <p:nvPr/>
        </p:nvSpPr>
        <p:spPr bwMode="auto">
          <a:xfrm>
            <a:off x="657225" y="4994910"/>
            <a:ext cx="815911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822D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ct val="20000"/>
              </a:spcBef>
              <a:buChar char="•"/>
              <a:defRPr sz="16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14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ct val="20000"/>
              </a:spcBef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在工单列表新增工单，进入新建工单界面后，在选择产品型号下拉按钮时，带出来的不是产品型号，而是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编辑产品类型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”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中的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型号名称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”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字段，建议带出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型号代码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”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编辑产品类型页面中，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型号代码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”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描述建议修改成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产品型号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”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AutoNum type="arabicPeriod"/>
            </a:pP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编辑产品类型页面中，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“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型号名称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”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描述建议修改成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“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产品类型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”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；</a:t>
            </a:r>
            <a:endParaRPr lang="zh-CN" altLang="en-US" sz="1400" b="0" dirty="0">
              <a:solidFill>
                <a:srgbClr val="0000CC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AutoNum type="arabicPeriod"/>
            </a:pPr>
            <a:endParaRPr lang="zh-CN" altLang="en-US" sz="1400" b="0" dirty="0">
              <a:solidFill>
                <a:srgbClr val="0000CC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endParaRPr lang="zh-CN" altLang="en-US" sz="1400" b="0" dirty="0">
              <a:solidFill>
                <a:srgbClr val="0000CC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975995"/>
            <a:ext cx="8061325" cy="37655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36010" y="2420620"/>
            <a:ext cx="3383915" cy="2324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八边形 7"/>
          <p:cNvSpPr/>
          <p:nvPr/>
        </p:nvSpPr>
        <p:spPr>
          <a:xfrm>
            <a:off x="3171190" y="2357120"/>
            <a:ext cx="360045" cy="360045"/>
          </a:xfrm>
          <a:prstGeom prst="octago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1020" y="2927985"/>
            <a:ext cx="5142865" cy="20669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260725" y="3336925"/>
            <a:ext cx="1079500" cy="4121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八边形 13"/>
          <p:cNvSpPr/>
          <p:nvPr/>
        </p:nvSpPr>
        <p:spPr>
          <a:xfrm>
            <a:off x="2811145" y="3362960"/>
            <a:ext cx="360045" cy="360045"/>
          </a:xfrm>
          <a:prstGeom prst="octago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矩形 14"/>
          <p:cNvSpPr/>
          <p:nvPr/>
        </p:nvSpPr>
        <p:spPr>
          <a:xfrm>
            <a:off x="3260725" y="3835400"/>
            <a:ext cx="1079500" cy="4121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八边形 15"/>
          <p:cNvSpPr/>
          <p:nvPr/>
        </p:nvSpPr>
        <p:spPr>
          <a:xfrm>
            <a:off x="2811145" y="3861435"/>
            <a:ext cx="360045" cy="360045"/>
          </a:xfrm>
          <a:prstGeom prst="octago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000" b="1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"/>
          <p:cNvSpPr txBox="1"/>
          <p:nvPr/>
        </p:nvSpPr>
        <p:spPr>
          <a:xfrm>
            <a:off x="534988" y="280988"/>
            <a:ext cx="80724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产品追溯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动作按钮: 上一张 5">
            <a:hlinkClick r:id="rId3" action="ppaction://hlinksldjump"/>
          </p:cNvPr>
          <p:cNvSpPr/>
          <p:nvPr/>
        </p:nvSpPr>
        <p:spPr>
          <a:xfrm>
            <a:off x="8717915" y="3810"/>
            <a:ext cx="431800" cy="360045"/>
          </a:xfrm>
          <a:prstGeom prst="actionButtonReturn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15" name="矩形 37"/>
          <p:cNvSpPr>
            <a:spLocks noChangeArrowheads="1"/>
          </p:cNvSpPr>
          <p:nvPr/>
        </p:nvSpPr>
        <p:spPr bwMode="auto">
          <a:xfrm>
            <a:off x="657225" y="4994910"/>
            <a:ext cx="815911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822D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ct val="20000"/>
              </a:spcBef>
              <a:buChar char="•"/>
              <a:defRPr sz="16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14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ct val="20000"/>
              </a:spcBef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追溯记录各时间点显示建议精确到秒；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产品追溯记录建议顺序显示，从第一站开始显示；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endParaRPr lang="zh-CN" altLang="en-US" sz="1400" b="0" dirty="0">
              <a:solidFill>
                <a:srgbClr val="0000CC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993775"/>
            <a:ext cx="8159115" cy="38106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643063"/>
            <a:ext cx="8786813" cy="2035175"/>
          </a:xfrm>
          <a:prstGeom prst="rect">
            <a:avLst/>
          </a:prstGeom>
          <a:solidFill>
            <a:srgbClr val="FFD860"/>
          </a:solidFill>
          <a:ln w="88900" cap="sq" cmpd="sng">
            <a:pattFill prst="horz">
              <a:fgClr>
                <a:srgbClr val="000000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3555" name="文本框 49"/>
          <p:cNvSpPr/>
          <p:nvPr/>
        </p:nvSpPr>
        <p:spPr>
          <a:xfrm>
            <a:off x="1943100" y="3848100"/>
            <a:ext cx="6048375" cy="1397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EA5E6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感</a:t>
            </a:r>
            <a:r>
              <a:rPr lang="zh-CN" altLang="en-US" sz="8000" b="1" dirty="0">
                <a:solidFill>
                  <a:srgbClr val="EA6103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谢</a:t>
            </a:r>
            <a:r>
              <a:rPr lang="zh-CN" altLang="en-US" sz="8000" b="1" dirty="0">
                <a:solidFill>
                  <a:srgbClr val="0070C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聆听！</a:t>
            </a:r>
          </a:p>
        </p:txBody>
      </p:sp>
      <p:sp>
        <p:nvSpPr>
          <p:cNvPr id="23556" name="文本框 29"/>
          <p:cNvSpPr/>
          <p:nvPr/>
        </p:nvSpPr>
        <p:spPr>
          <a:xfrm>
            <a:off x="3671888" y="5173663"/>
            <a:ext cx="2252662" cy="679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x-none" sz="36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THE END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2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 tmFilter="0,0; .5, 1; 1, 1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ldLvl="0"/>
      <p:bldP spid="23556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圆角矩形 1"/>
          <p:cNvSpPr/>
          <p:nvPr/>
        </p:nvSpPr>
        <p:spPr>
          <a:xfrm>
            <a:off x="6137593" y="5017770"/>
            <a:ext cx="2792412" cy="1295400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0D0E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编 制：万志伟</a:t>
            </a:r>
            <a:endParaRPr lang="en-US" altLang="zh-CN" dirty="0"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时 间：</a:t>
            </a:r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20180607</a:t>
            </a:r>
          </a:p>
        </p:txBody>
      </p:sp>
      <p:sp>
        <p:nvSpPr>
          <p:cNvPr id="14338" name="文本框 2"/>
          <p:cNvSpPr/>
          <p:nvPr/>
        </p:nvSpPr>
        <p:spPr>
          <a:xfrm>
            <a:off x="785813" y="2286000"/>
            <a:ext cx="81438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sz="4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【</a:t>
            </a:r>
            <a:r>
              <a:rPr lang="en-US" sz="4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Wincent</a:t>
            </a:r>
            <a:r>
              <a:rPr sz="4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项目】</a:t>
            </a:r>
          </a:p>
          <a:p>
            <a:pPr algn="ctr"/>
            <a:r>
              <a:rPr lang="zh-CN" sz="4800" b="1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品质管理系统整改意见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"/>
          <p:cNvSpPr txBox="1"/>
          <p:nvPr/>
        </p:nvSpPr>
        <p:spPr>
          <a:xfrm>
            <a:off x="534988" y="280988"/>
            <a:ext cx="80724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【关键项】系统流程</a:t>
            </a:r>
            <a:r>
              <a:rPr lang="en-US" altLang="zh-CN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(1/2)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动作按钮: 上一张 5">
            <a:hlinkClick r:id="rId3" action="ppaction://hlinksldjump"/>
          </p:cNvPr>
          <p:cNvSpPr/>
          <p:nvPr/>
        </p:nvSpPr>
        <p:spPr>
          <a:xfrm>
            <a:off x="8717915" y="3810"/>
            <a:ext cx="431800" cy="360045"/>
          </a:xfrm>
          <a:prstGeom prst="actionButtonReturn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15" name="矩形 37"/>
          <p:cNvSpPr>
            <a:spLocks noChangeArrowheads="1"/>
          </p:cNvSpPr>
          <p:nvPr/>
        </p:nvSpPr>
        <p:spPr bwMode="auto">
          <a:xfrm>
            <a:off x="5380990" y="1047750"/>
            <a:ext cx="34353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822D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ct val="20000"/>
              </a:spcBef>
              <a:buChar char="•"/>
              <a:defRPr sz="16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14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ct val="20000"/>
              </a:spcBef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现有流程前段已经满足系统追溯的基本要求，但无法保证所有的产品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SN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全部跑完流程，如果有没跑完流程的产品出货到客人手上，会导致客人不信任我们的系统，因此必须增加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装外箱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”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及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堆放卡板入库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”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作业站别；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装外箱作业场景：打印系统刷彩盒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SN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标签，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N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台装则扫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N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个不同的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SN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，打印外箱标签，品质系统刷对应的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N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个不同的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SN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，再刷外箱标签，追溯系统建立简单的绑定关系；</a:t>
            </a:r>
            <a:r>
              <a:rPr lang="zh-CN" altLang="en-US" sz="140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（以后建议实现数据共享，只扫一遍彩盒</a:t>
            </a:r>
            <a:r>
              <a:rPr lang="en-US" altLang="zh-CN" sz="140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SN</a:t>
            </a:r>
            <a:r>
              <a:rPr lang="zh-CN" altLang="en-US" sz="140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，完成两步动作）；</a:t>
            </a:r>
            <a:endParaRPr lang="zh-TW" altLang="en-US" sz="2000" b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1047750"/>
            <a:ext cx="4723765" cy="461899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83030" y="3549650"/>
            <a:ext cx="1356360" cy="20142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"/>
          <p:cNvSpPr txBox="1"/>
          <p:nvPr/>
        </p:nvSpPr>
        <p:spPr>
          <a:xfrm>
            <a:off x="534988" y="280988"/>
            <a:ext cx="80724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【关键项】系统流程</a:t>
            </a:r>
            <a:r>
              <a:rPr lang="en-US" altLang="zh-CN" sz="3200" b="1" dirty="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(2/2)</a:t>
            </a:r>
            <a:endParaRPr lang="zh-CN" altLang="en-US" sz="3200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动作按钮: 上一张 5">
            <a:hlinkClick r:id="rId3" action="ppaction://hlinksldjump"/>
          </p:cNvPr>
          <p:cNvSpPr/>
          <p:nvPr/>
        </p:nvSpPr>
        <p:spPr>
          <a:xfrm>
            <a:off x="8717915" y="3810"/>
            <a:ext cx="431800" cy="360045"/>
          </a:xfrm>
          <a:prstGeom prst="actionButtonReturn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15" name="矩形 37"/>
          <p:cNvSpPr>
            <a:spLocks noChangeArrowheads="1"/>
          </p:cNvSpPr>
          <p:nvPr/>
        </p:nvSpPr>
        <p:spPr bwMode="auto">
          <a:xfrm>
            <a:off x="5380990" y="1047750"/>
            <a:ext cx="3435350" cy="550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822D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ct val="20000"/>
              </a:spcBef>
              <a:buChar char="•"/>
              <a:defRPr sz="16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14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ct val="20000"/>
              </a:spcBef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+mj-lt"/>
              <a:buAutoNum type="arabicPeriod" startAt="3"/>
            </a:pPr>
            <a:r>
              <a:rPr lang="zh-CN" altLang="en-US" sz="140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堆放卡板入库场景：打印系统刷外箱标签，</a:t>
            </a:r>
            <a:r>
              <a:rPr lang="en-US" altLang="zh-CN" sz="140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N</a:t>
            </a:r>
            <a:r>
              <a:rPr lang="zh-CN" altLang="en-US" sz="140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个装则扫</a:t>
            </a:r>
            <a:r>
              <a:rPr lang="en-US" altLang="zh-CN" sz="140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N</a:t>
            </a:r>
            <a:r>
              <a:rPr lang="zh-CN" altLang="en-US" sz="140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个不同的外箱标签，打印卡板标签，品质系统刷对应的</a:t>
            </a:r>
            <a:r>
              <a:rPr lang="en-US" altLang="zh-CN" sz="140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N</a:t>
            </a:r>
            <a:r>
              <a:rPr lang="zh-CN" altLang="en-US" sz="140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  <a:sym typeface="+mn-ea"/>
              </a:rPr>
              <a:t>个不同的外箱标签，再刷卡板标签，追溯系统建立简单的绑定关系；（以后建议实现数据共享，只扫一遍外箱标签，完成两步动作）；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+mj-lt"/>
              <a:buAutoNum type="arabicPeriod" startAt="3"/>
            </a:pP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整笔工单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SN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流程全部刷完，都完成堆放卡板入库后，品质管理系统会触发指令给库存系统（胡总的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乐心智造系统</a:t>
            </a:r>
            <a:r>
              <a:rPr lang="en-US" altLang="zh-CN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”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），</a:t>
            </a:r>
            <a:r>
              <a:rPr lang="zh-CN" altLang="en-US" sz="1400" b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船务新建</a:t>
            </a:r>
            <a:r>
              <a:rPr lang="en-US" altLang="zh-CN" sz="1400" b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b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销售出货单</a:t>
            </a:r>
            <a:r>
              <a:rPr lang="en-US" altLang="zh-CN" sz="1400" b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”</a:t>
            </a:r>
            <a:r>
              <a:rPr lang="zh-CN" altLang="en-US" sz="1400" b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时，系统会自动检测工单，如果品质管理系统要求的流程未完成，则无法进行新建作业</a:t>
            </a:r>
            <a:r>
              <a:rPr lang="zh-CN" altLang="en-US" sz="1400" b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1047750"/>
            <a:ext cx="4723765" cy="461899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83030" y="3549650"/>
            <a:ext cx="1356360" cy="20142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3"/>
          <p:cNvSpPr txBox="1"/>
          <p:nvPr/>
        </p:nvSpPr>
        <p:spPr>
          <a:xfrm>
            <a:off x="534988" y="280988"/>
            <a:ext cx="80724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【关键项】保修卡、说明书、彩盒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动作按钮: 上一张 5">
            <a:hlinkClick r:id="rId4" action="ppaction://hlinksldjump"/>
          </p:cNvPr>
          <p:cNvSpPr/>
          <p:nvPr/>
        </p:nvSpPr>
        <p:spPr>
          <a:xfrm>
            <a:off x="8717915" y="3810"/>
            <a:ext cx="431800" cy="360045"/>
          </a:xfrm>
          <a:prstGeom prst="actionButtonReturn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15" name="矩形 37"/>
          <p:cNvSpPr>
            <a:spLocks noChangeArrowheads="1"/>
          </p:cNvSpPr>
          <p:nvPr/>
        </p:nvSpPr>
        <p:spPr bwMode="auto">
          <a:xfrm>
            <a:off x="535305" y="5105400"/>
            <a:ext cx="815911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822D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ct val="20000"/>
              </a:spcBef>
              <a:buChar char="•"/>
              <a:defRPr sz="16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14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ct val="20000"/>
              </a:spcBef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charset="0"/>
              <a:buNone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彩盒、说明书、保修卡扫描条码，客人目的是为了防止放错此类物料，不同的说明书，不同的料号，两者差异可能料号的最后一码不一样，而且随着后续进入量产，会持续增加不同料号的说明书、保修卡、彩盒，因此建议在维护工作流程时，只要增加了此类站别，系统会有输入彩盒、说明书、保修卡料号的地方，后续直接系统直接比对扫入的序列号和维护的料号，完全一样才能完成本站作业（该类物料的条码是唯一的，同一个工单号用的都是一样的）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endParaRPr lang="zh-CN" altLang="en-US" sz="1400" b="0" dirty="0">
              <a:solidFill>
                <a:srgbClr val="0000CC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" y="1044575"/>
            <a:ext cx="8159115" cy="18408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23060" y="1587500"/>
            <a:ext cx="1315085" cy="363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23060" y="2450465"/>
            <a:ext cx="1412240" cy="363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35300" y="2450465"/>
            <a:ext cx="1412240" cy="363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/>
          <p:cNvGraphicFramePr/>
          <p:nvPr/>
        </p:nvGraphicFramePr>
        <p:xfrm>
          <a:off x="657225" y="2880360"/>
          <a:ext cx="8060690" cy="225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6" imgW="8639175" imgH="3048000" progId="Paint.Picture">
                  <p:embed/>
                </p:oleObj>
              </mc:Choice>
              <mc:Fallback>
                <p:oleObj r:id="rId6" imgW="8639175" imgH="3048000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225" y="2880360"/>
                        <a:ext cx="8060690" cy="225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b="8407"/>
          <a:stretch>
            <a:fillRect/>
          </a:stretch>
        </p:blipFill>
        <p:spPr>
          <a:xfrm>
            <a:off x="657225" y="989330"/>
            <a:ext cx="8159115" cy="4067810"/>
          </a:xfrm>
          <a:prstGeom prst="rect">
            <a:avLst/>
          </a:prstGeom>
        </p:spPr>
      </p:pic>
      <p:sp>
        <p:nvSpPr>
          <p:cNvPr id="18435" name="TextBox 3"/>
          <p:cNvSpPr txBox="1"/>
          <p:nvPr/>
        </p:nvSpPr>
        <p:spPr>
          <a:xfrm>
            <a:off x="534988" y="280988"/>
            <a:ext cx="80724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作业员操作页面</a:t>
            </a:r>
            <a:r>
              <a:rPr lang="en-US" altLang="zh-CN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(1/2)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动作按钮: 上一张 5">
            <a:hlinkClick r:id="rId4" action="ppaction://hlinksldjump"/>
          </p:cNvPr>
          <p:cNvSpPr/>
          <p:nvPr/>
        </p:nvSpPr>
        <p:spPr>
          <a:xfrm>
            <a:off x="8717915" y="3810"/>
            <a:ext cx="431800" cy="360045"/>
          </a:xfrm>
          <a:prstGeom prst="actionButtonReturn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15" name="矩形 37"/>
          <p:cNvSpPr>
            <a:spLocks noChangeArrowheads="1"/>
          </p:cNvSpPr>
          <p:nvPr/>
        </p:nvSpPr>
        <p:spPr bwMode="auto">
          <a:xfrm>
            <a:off x="657225" y="5044440"/>
            <a:ext cx="8159115" cy="176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822D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ct val="20000"/>
              </a:spcBef>
              <a:buChar char="•"/>
              <a:defRPr sz="16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14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ct val="20000"/>
              </a:spcBef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页面只显示本工单的制单数量，建议增加本站已经扫码的数量（作业工位计数不重复的扫码成功的数量、检验工位计数不重复的扫码成功数量及测试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NG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品的数量，注意是指测试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NG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的数量）；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页面只显示产品类型，建议增加显示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产品型号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”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，管理者或作业员可马上当前生产的产品型号；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工作日志建议将最新的显示在最上面，历史的在最下面，同时显示的信息默认为最新的记录，方便查看工作日志；</a:t>
            </a:r>
            <a:endParaRPr lang="en-US" altLang="zh-CN" sz="2000" b="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 b="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24525" y="1825625"/>
            <a:ext cx="3023870" cy="3073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4525" y="2132965"/>
            <a:ext cx="3023870" cy="3073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八边形 9"/>
          <p:cNvSpPr/>
          <p:nvPr/>
        </p:nvSpPr>
        <p:spPr>
          <a:xfrm>
            <a:off x="5292725" y="1799590"/>
            <a:ext cx="360045" cy="360045"/>
          </a:xfrm>
          <a:prstGeom prst="octago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八边形 10"/>
          <p:cNvSpPr/>
          <p:nvPr/>
        </p:nvSpPr>
        <p:spPr>
          <a:xfrm>
            <a:off x="5292725" y="2159635"/>
            <a:ext cx="360045" cy="360045"/>
          </a:xfrm>
          <a:prstGeom prst="octago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0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矩形 11"/>
          <p:cNvSpPr/>
          <p:nvPr/>
        </p:nvSpPr>
        <p:spPr>
          <a:xfrm>
            <a:off x="826135" y="4173855"/>
            <a:ext cx="4465955" cy="6959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八边形 12"/>
          <p:cNvSpPr/>
          <p:nvPr/>
        </p:nvSpPr>
        <p:spPr>
          <a:xfrm>
            <a:off x="5364480" y="4342130"/>
            <a:ext cx="360045" cy="360045"/>
          </a:xfrm>
          <a:prstGeom prst="octago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000" b="1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b="8407"/>
          <a:stretch>
            <a:fillRect/>
          </a:stretch>
        </p:blipFill>
        <p:spPr>
          <a:xfrm>
            <a:off x="657225" y="989330"/>
            <a:ext cx="8159115" cy="4067810"/>
          </a:xfrm>
          <a:prstGeom prst="rect">
            <a:avLst/>
          </a:prstGeom>
        </p:spPr>
      </p:pic>
      <p:sp>
        <p:nvSpPr>
          <p:cNvPr id="18435" name="TextBox 3"/>
          <p:cNvSpPr txBox="1"/>
          <p:nvPr/>
        </p:nvSpPr>
        <p:spPr>
          <a:xfrm>
            <a:off x="534988" y="280988"/>
            <a:ext cx="80724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作业员操作页面</a:t>
            </a:r>
            <a:r>
              <a:rPr lang="en-US" altLang="zh-CN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(2/2)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动作按钮: 上一张 5">
            <a:hlinkClick r:id="rId4" action="ppaction://hlinksldjump"/>
          </p:cNvPr>
          <p:cNvSpPr/>
          <p:nvPr/>
        </p:nvSpPr>
        <p:spPr>
          <a:xfrm>
            <a:off x="8717915" y="3810"/>
            <a:ext cx="431800" cy="360045"/>
          </a:xfrm>
          <a:prstGeom prst="actionButtonReturn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15" name="矩形 37"/>
          <p:cNvSpPr>
            <a:spLocks noChangeArrowheads="1"/>
          </p:cNvSpPr>
          <p:nvPr/>
        </p:nvSpPr>
        <p:spPr bwMode="auto">
          <a:xfrm>
            <a:off x="657225" y="5044440"/>
            <a:ext cx="8159115" cy="176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822D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ct val="20000"/>
              </a:spcBef>
              <a:buChar char="•"/>
              <a:defRPr sz="16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14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ct val="20000"/>
              </a:spcBef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+mj-lt"/>
              <a:buAutoNum type="arabicPeriod" startAt="4"/>
            </a:pP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检验工位发现不良品时，需先扫描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“NG”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码，然后扫描不良代码，最后扫描产品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SN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。建议修改成直接扫描不良代码，然后扫描产品</a:t>
            </a:r>
            <a:r>
              <a:rPr lang="en-US" altLang="zh-CN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SN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，节省一步扫码的动作；</a:t>
            </a:r>
            <a:endParaRPr lang="en-US" altLang="zh-CN" sz="2000" b="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 b="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6135" y="4173855"/>
            <a:ext cx="4465955" cy="6959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八边形 12"/>
          <p:cNvSpPr/>
          <p:nvPr/>
        </p:nvSpPr>
        <p:spPr>
          <a:xfrm>
            <a:off x="5364480" y="4342130"/>
            <a:ext cx="360045" cy="360045"/>
          </a:xfrm>
          <a:prstGeom prst="octago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000" b="1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995045"/>
            <a:ext cx="8159115" cy="2618740"/>
          </a:xfrm>
          <a:prstGeom prst="rect">
            <a:avLst/>
          </a:prstGeom>
        </p:spPr>
      </p:pic>
      <p:sp>
        <p:nvSpPr>
          <p:cNvPr id="18435" name="TextBox 3"/>
          <p:cNvSpPr txBox="1"/>
          <p:nvPr/>
        </p:nvSpPr>
        <p:spPr>
          <a:xfrm>
            <a:off x="534988" y="280988"/>
            <a:ext cx="80724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后台首页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动作按钮: 上一张 5">
            <a:hlinkClick r:id="rId4" action="ppaction://hlinksldjump"/>
          </p:cNvPr>
          <p:cNvSpPr/>
          <p:nvPr/>
        </p:nvSpPr>
        <p:spPr>
          <a:xfrm>
            <a:off x="8717915" y="3810"/>
            <a:ext cx="431800" cy="360045"/>
          </a:xfrm>
          <a:prstGeom prst="actionButtonReturn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15" name="矩形 37"/>
          <p:cNvSpPr>
            <a:spLocks noChangeArrowheads="1"/>
          </p:cNvSpPr>
          <p:nvPr/>
        </p:nvSpPr>
        <p:spPr bwMode="auto">
          <a:xfrm>
            <a:off x="657225" y="5044440"/>
            <a:ext cx="8159115" cy="176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822D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ct val="20000"/>
              </a:spcBef>
              <a:buChar char="•"/>
              <a:defRPr sz="16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14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ct val="20000"/>
              </a:spcBef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后台首页有评审号，建议增加“拉线”、“产品型号”、“产品类别”；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拉线组长只能看到自己拉线的数据，其他部门（如品质、工程、生管）可以看到所有拉线数据；</a:t>
            </a:r>
            <a:endParaRPr lang="en-US" altLang="zh-CN" sz="2000" b="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 b="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4380" y="1576070"/>
            <a:ext cx="1538605" cy="12928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八边形 9"/>
          <p:cNvSpPr/>
          <p:nvPr/>
        </p:nvSpPr>
        <p:spPr>
          <a:xfrm>
            <a:off x="1880235" y="3042285"/>
            <a:ext cx="360045" cy="360045"/>
          </a:xfrm>
          <a:prstGeom prst="octago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017270"/>
            <a:ext cx="8159750" cy="3811270"/>
          </a:xfrm>
          <a:prstGeom prst="rect">
            <a:avLst/>
          </a:prstGeom>
        </p:spPr>
      </p:pic>
      <p:sp>
        <p:nvSpPr>
          <p:cNvPr id="18435" name="TextBox 3"/>
          <p:cNvSpPr txBox="1"/>
          <p:nvPr/>
        </p:nvSpPr>
        <p:spPr>
          <a:xfrm>
            <a:off x="534988" y="280988"/>
            <a:ext cx="80724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latin typeface="微软雅黑" panose="020B0503020204020204" pitchFamily="2" charset="-122"/>
                <a:ea typeface="微软雅黑" panose="020B0503020204020204" pitchFamily="2" charset="-122"/>
              </a:rPr>
              <a:t>用户管理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动作按钮: 上一张 5">
            <a:hlinkClick r:id="rId4" action="ppaction://hlinksldjump"/>
          </p:cNvPr>
          <p:cNvSpPr/>
          <p:nvPr/>
        </p:nvSpPr>
        <p:spPr>
          <a:xfrm>
            <a:off x="8717915" y="3810"/>
            <a:ext cx="431800" cy="360045"/>
          </a:xfrm>
          <a:prstGeom prst="actionButtonReturn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15" name="矩形 37"/>
          <p:cNvSpPr>
            <a:spLocks noChangeArrowheads="1"/>
          </p:cNvSpPr>
          <p:nvPr/>
        </p:nvSpPr>
        <p:spPr bwMode="auto">
          <a:xfrm>
            <a:off x="657225" y="5044440"/>
            <a:ext cx="8159115" cy="176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l" eaLnBrk="0" hangingPunct="0">
              <a:lnSpc>
                <a:spcPct val="110000"/>
              </a:lnSpc>
              <a:spcBef>
                <a:spcPct val="20000"/>
              </a:spcBef>
              <a:buClr>
                <a:srgbClr val="FF822D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2000">
                <a:solidFill>
                  <a:srgbClr val="0070A8"/>
                </a:solidFill>
                <a:latin typeface="Arial" panose="020B0604020202020204" pitchFamily="34" charset="0"/>
                <a:ea typeface="DFKai-SB" panose="03000509000000000000" pitchFamily="65" charset="-120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ct val="20000"/>
              </a:spcBef>
              <a:buChar char="•"/>
              <a:defRPr sz="16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ct val="20000"/>
              </a:spcBef>
              <a:buChar char="–"/>
              <a:defRPr sz="14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ct val="20000"/>
              </a:spcBef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70A8"/>
                </a:solidFill>
                <a:latin typeface="Arial" panose="020B0604020202020204" pitchFamily="34" charset="0"/>
                <a:ea typeface="MingLiU" panose="02020509000000000000" pitchFamily="49" charset="-12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字段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账号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”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和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工号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”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重复，可删除一列；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建议增加字段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“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拉线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”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，拉长添加人时，默认添加自己拉线的员工；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如果某位员工离职，后面二次入职到其他拉线，其他拉线的拉长该如何新建账号？</a:t>
            </a: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新增删除功能，可维护编辑错误的账号，关键岗位员工信息随产品</a:t>
            </a:r>
            <a:r>
              <a:rPr lang="en-US" altLang="zh-CN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SN</a:t>
            </a:r>
            <a:r>
              <a:rPr lang="zh-CN" altLang="en-US" sz="1400" b="0" dirty="0">
                <a:solidFill>
                  <a:srgbClr val="0000CC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Arial" panose="020B0604020202020204" pitchFamily="34" charset="0"/>
              </a:rPr>
              <a:t>流程一起保存，删除离职员工账号不影响历史数据；</a:t>
            </a:r>
          </a:p>
        </p:txBody>
      </p:sp>
      <p:sp>
        <p:nvSpPr>
          <p:cNvPr id="4" name="矩形 3"/>
          <p:cNvSpPr/>
          <p:nvPr/>
        </p:nvSpPr>
        <p:spPr>
          <a:xfrm>
            <a:off x="2489835" y="2005965"/>
            <a:ext cx="1594485" cy="21120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八边形 9"/>
          <p:cNvSpPr/>
          <p:nvPr/>
        </p:nvSpPr>
        <p:spPr>
          <a:xfrm>
            <a:off x="4084320" y="1890395"/>
            <a:ext cx="360045" cy="360045"/>
          </a:xfrm>
          <a:prstGeom prst="octagon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_3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1590</Words>
  <Application>Microsoft Office PowerPoint</Application>
  <PresentationFormat>全屏显示(4:3)</PresentationFormat>
  <Paragraphs>116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经典繁平黑</vt:lpstr>
      <vt:lpstr>宋体</vt:lpstr>
      <vt:lpstr>微软雅黑</vt:lpstr>
      <vt:lpstr>Arial</vt:lpstr>
      <vt:lpstr>Wingdings</vt:lpstr>
      <vt:lpstr>1_默认设计模板</vt:lpstr>
      <vt:lpstr>1_默认设计模板_3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Windows 用户</cp:lastModifiedBy>
  <cp:revision>1332</cp:revision>
  <dcterms:created xsi:type="dcterms:W3CDTF">2010-10-29T02:04:00Z</dcterms:created>
  <dcterms:modified xsi:type="dcterms:W3CDTF">2018-06-11T08:28:13Z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