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76" r:id="rId7"/>
    <p:sldId id="270" r:id="rId8"/>
    <p:sldId id="274" r:id="rId9"/>
    <p:sldId id="271" r:id="rId10"/>
    <p:sldId id="275" r:id="rId11"/>
    <p:sldId id="272" r:id="rId12"/>
    <p:sldId id="282" r:id="rId13"/>
    <p:sldId id="280" r:id="rId14"/>
    <p:sldId id="277" r:id="rId15"/>
    <p:sldId id="279" r:id="rId16"/>
    <p:sldId id="278" r:id="rId17"/>
    <p:sldId id="273" r:id="rId18"/>
    <p:sldId id="281" r:id="rId19"/>
    <p:sldId id="257" r:id="rId20"/>
    <p:sldId id="258" r:id="rId21"/>
    <p:sldId id="260" r:id="rId22"/>
    <p:sldId id="259" r:id="rId23"/>
    <p:sldId id="262" r:id="rId24"/>
    <p:sldId id="261" r:id="rId25"/>
    <p:sldId id="263" r:id="rId26"/>
    <p:sldId id="265" r:id="rId27"/>
    <p:sldId id="266" r:id="rId28"/>
    <p:sldId id="267" r:id="rId29"/>
    <p:sldId id="268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BA9D-1C91-466E-9BC4-8685741F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2AF3C-3131-4A26-859A-02C70EEFA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410D-0F18-4B7D-B275-768E2DF5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7FF-4709-435A-B950-ECF8B3A074A6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1B10-4DC7-4B50-9A23-E64FE64E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D7CA-0B4C-47ED-A16B-5291CCC6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F9A4-D772-4C21-A0B0-43BC0F4CC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6ABF-E8B9-4287-A16A-F415CA5E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01A40-56E1-48DB-8A9D-B8496272A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1E1B-09C3-4497-B875-18BD793C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7FF-4709-435A-B950-ECF8B3A074A6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5A19-CDE7-4063-98E4-7F48C7CC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483A-FEBC-4993-8497-78FD0A17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F9A4-D772-4C21-A0B0-43BC0F4CC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74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C2A0D-8B8E-4BF9-9465-3FA8A409B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1BDEC-8638-4ECF-8A0F-18098629F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8CB83-4CB3-4062-ADBC-D7009BB2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7FF-4709-435A-B950-ECF8B3A074A6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C6431-47B7-4864-B768-FFF217B8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E6830-F019-46C5-8773-12C8A7BC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F9A4-D772-4C21-A0B0-43BC0F4CC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73DA-6A9F-46AD-98D1-6269D8FF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D475-D9FB-49AD-8A45-CEBFACD03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9B64-B353-4444-9729-753854EE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7FF-4709-435A-B950-ECF8B3A074A6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A64C-6FA4-4DB4-A41D-0BAD0CE2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71926-5D37-4836-BC16-2C3F076A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F9A4-D772-4C21-A0B0-43BC0F4CC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53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4A07-70A7-44BA-976D-EAB1FC70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771B2-9A75-402E-95B1-D9C6A9F03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5E6D8-2B28-47C8-809F-516FE1A5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7FF-4709-435A-B950-ECF8B3A074A6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42DB-AB5B-4F50-BB68-11A8F988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533F-A054-462E-8E9B-CC7014DD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F9A4-D772-4C21-A0B0-43BC0F4CC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8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2C5B-DDB5-4DAF-8999-314C66A5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81D8A-3BC4-442D-A10A-B22C719B3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7CDC4-F45B-4A85-BBAA-3F55C275F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67AE8-B401-44C2-8FBD-3C1C06FD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7FF-4709-435A-B950-ECF8B3A074A6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F33B7-23DE-462B-8AD3-FF7620A4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73DD2-CC33-4733-8A02-FBE33A92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F9A4-D772-4C21-A0B0-43BC0F4CC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9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DFFC-91A9-4FF8-8158-3A8A06C5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CCE65-C6C4-4754-976D-0C3051F2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7AA8D-44D1-4165-AAAF-06FFFF10F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AA373-FCFA-4756-B4E3-18048688D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31F19-CE4E-4A2E-8A85-5D7C4C22C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A21C1-6D07-4FA7-A109-8AF8EC57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7FF-4709-435A-B950-ECF8B3A074A6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9E7F5-D089-45E3-A510-EE89B34D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9FF8A-2943-4ED3-ABAC-42919563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F9A4-D772-4C21-A0B0-43BC0F4CC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14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D9D5-FABF-4E2F-B603-C38EB6E0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C1C7F-9AEB-4BAC-B26C-4E585D89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7FF-4709-435A-B950-ECF8B3A074A6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A2AAB-8800-49A9-871A-7DFC902E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DC65-2EAB-4254-A93D-DA3E7AF3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F9A4-D772-4C21-A0B0-43BC0F4CC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71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C4864-A7F1-4DE9-BADF-937AD638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7FF-4709-435A-B950-ECF8B3A074A6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50402-AAB9-4D9A-A855-4A46DA9F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676E3-A93F-4C7E-B836-A0375A13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F9A4-D772-4C21-A0B0-43BC0F4CC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33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F8ED-DB6E-4D12-B59A-AF49B3A7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0067-8B91-4CC4-A2D5-3BD7372C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246BC-95A3-4278-9BBA-DFD71DBDC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ADA76-E841-4648-98F2-938D6BFA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7FF-4709-435A-B950-ECF8B3A074A6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35A7-541D-4E5A-953E-5B5102A8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D147E-C36C-4B7C-AA42-51165A53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F9A4-D772-4C21-A0B0-43BC0F4CC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77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DC0A-1891-42A2-8B72-0928D1A1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3804-C106-46FE-9881-15B0A8C80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6A451-95F2-461A-BE17-B6FE81934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883A7-F410-47B0-ADA2-9F6089C2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7FF-4709-435A-B950-ECF8B3A074A6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BE6C0-28E2-48A0-AD6A-4E00A699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17940-DD40-4A4D-B624-D8A9182A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F9A4-D772-4C21-A0B0-43BC0F4CC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3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B1BFF-5AF9-4E42-87E6-0DE9AE54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93A99-1C7B-4275-B88A-C021F873F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C1D5-5563-46DE-BE30-6394851F6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87FF-4709-435A-B950-ECF8B3A074A6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C9A6-1C84-42F3-9E5D-8D6D3C575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A8487-504E-449E-9BDE-2EC21B0FD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DF9A4-D772-4C21-A0B0-43BC0F4CC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03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4C41-6975-40C9-BCF2-D50E51AF5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pPr algn="r"/>
            <a:r>
              <a:rPr kumimoji="1" lang="en-US" altLang="ja-JP" dirty="0"/>
              <a:t>Days</a:t>
            </a:r>
            <a:r>
              <a:rPr kumimoji="1" lang="ja-JP" altLang="en-US" dirty="0"/>
              <a:t> </a:t>
            </a:r>
            <a:r>
              <a:rPr kumimoji="1" lang="en-US" altLang="ja-JP" dirty="0"/>
              <a:t>7985</a:t>
            </a:r>
            <a:endParaRPr kumimoji="1" lang="ja-JP" alt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A840ED-7B85-49DF-A128-56ED4F56A76B}"/>
              </a:ext>
            </a:extLst>
          </p:cNvPr>
          <p:cNvSpPr txBox="1">
            <a:spLocks/>
          </p:cNvSpPr>
          <p:nvPr/>
        </p:nvSpPr>
        <p:spPr>
          <a:xfrm>
            <a:off x="1524000" y="4622800"/>
            <a:ext cx="9144000" cy="7532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2800" dirty="0"/>
              <a:t>~</a:t>
            </a:r>
            <a:r>
              <a:rPr lang="ja-JP" altLang="en-US" sz="2800" dirty="0"/>
              <a:t>とりあえず仮の題として発案日を</a:t>
            </a:r>
            <a:br>
              <a:rPr lang="en-US" altLang="ja-JP" sz="2800" dirty="0"/>
            </a:br>
            <a:r>
              <a:rPr lang="ja-JP" altLang="en-US" sz="2800" dirty="0"/>
              <a:t>自分の生年月日から逆算しました</a:t>
            </a:r>
          </a:p>
        </p:txBody>
      </p:sp>
    </p:spTree>
    <p:extLst>
      <p:ext uri="{BB962C8B-B14F-4D97-AF65-F5344CB8AC3E}">
        <p14:creationId xmlns:p14="http://schemas.microsoft.com/office/powerpoint/2010/main" val="349195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55E7-E936-4D20-90E8-F07C5D13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ボス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AB1C-7B1A-403A-9BF5-7D7905CF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最後に立ちはだかる障壁</a:t>
            </a:r>
            <a:endParaRPr kumimoji="1" lang="en-US" altLang="ja-JP" dirty="0"/>
          </a:p>
          <a:p>
            <a:r>
              <a:rPr lang="ja-JP" altLang="en-US" dirty="0"/>
              <a:t>今までで身に付けた能力を応用する戦い</a:t>
            </a:r>
            <a:endParaRPr lang="en-US" altLang="ja-JP" dirty="0"/>
          </a:p>
          <a:p>
            <a:r>
              <a:rPr kumimoji="1" lang="ja-JP" altLang="en-US" dirty="0"/>
              <a:t>金属を操る敵との戦いを予定している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床や壁を変形させて攻撃してくる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076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4C05-916D-4A35-9A7A-215D0EC9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3D97-FAF8-4C19-B49E-803358D0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首都に超巨大潜宙要塞艦が迫っている。</a:t>
            </a:r>
            <a:br>
              <a:rPr lang="en-US" altLang="ja-JP" dirty="0"/>
            </a:br>
            <a:r>
              <a:rPr lang="ja-JP" altLang="en-US" dirty="0"/>
              <a:t>正体は不明だが、この艦にブレーキ機能がないことから、首都へ激突させることが目的と推定。破壊のために我々は大規模攻撃を敢行した。</a:t>
            </a:r>
            <a:br>
              <a:rPr lang="en-US" altLang="ja-JP" dirty="0"/>
            </a:br>
            <a:r>
              <a:rPr lang="ja-JP" altLang="en-US" dirty="0"/>
              <a:t>結果は惨敗。死者、行方不明者数千名を数えることになる。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私は菱木。行方不明者の特別対策課に所属している。</a:t>
            </a:r>
            <a:br>
              <a:rPr lang="en-US" altLang="ja-JP" dirty="0"/>
            </a:br>
            <a:r>
              <a:rPr lang="ja-JP" altLang="en-US" dirty="0"/>
              <a:t>そして君は現在唯一、コンタクトが取れる行方不明者だ。</a:t>
            </a:r>
            <a:br>
              <a:rPr lang="ja-JP" altLang="en-US" dirty="0"/>
            </a:br>
            <a:r>
              <a:rPr lang="ja-JP" altLang="en-US" dirty="0"/>
              <a:t>だから聞きたい。</a:t>
            </a:r>
            <a:br>
              <a:rPr lang="ja-JP" altLang="en-US" dirty="0"/>
            </a:br>
            <a:br>
              <a:rPr lang="ja-JP" altLang="en-US" dirty="0"/>
            </a:br>
            <a:r>
              <a:rPr lang="ja-JP" altLang="en-US" dirty="0"/>
              <a:t>君は今、どこにいる？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428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40A1-A0E7-471F-A897-8B3610E8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アート</a:t>
            </a:r>
          </a:p>
        </p:txBody>
      </p:sp>
      <p:pic>
        <p:nvPicPr>
          <p:cNvPr id="5" name="Picture 4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5719EF9D-F51D-49D1-AE81-BDCAC987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842" y="1351808"/>
            <a:ext cx="5243938" cy="5243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31C06-98DF-4360-BA2F-5D985190938C}"/>
              </a:ext>
            </a:extLst>
          </p:cNvPr>
          <p:cNvSpPr txBox="1"/>
          <p:nvPr/>
        </p:nvSpPr>
        <p:spPr>
          <a:xfrm>
            <a:off x="4740096" y="18551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操作キャラクター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19DC6-48E9-47EA-AB54-9667629A989A}"/>
              </a:ext>
            </a:extLst>
          </p:cNvPr>
          <p:cNvSpPr txBox="1"/>
          <p:nvPr/>
        </p:nvSpPr>
        <p:spPr>
          <a:xfrm>
            <a:off x="4740096" y="2430965"/>
            <a:ext cx="67056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設定的に軍に所属したので軍服っぽいもの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元の体部分は絶えず文字やチェック模様が流れている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そもそも体を持っていないから置換できる、</a:t>
            </a:r>
            <a:br>
              <a:rPr lang="en-US" altLang="ja-JP" dirty="0"/>
            </a:br>
            <a:r>
              <a:rPr lang="ja-JP" altLang="en-US" dirty="0"/>
              <a:t>という表現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ついでにどれだけ体が残ってるか視覚的にわかる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と言いたいが、服を着てるのでやっぱりわからない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ここは別途</a:t>
            </a:r>
            <a:r>
              <a:rPr lang="en-US" altLang="ja-JP" dirty="0"/>
              <a:t>UI</a:t>
            </a:r>
            <a:r>
              <a:rPr lang="ja-JP" altLang="en-US" dirty="0"/>
              <a:t>をつけることになると思われる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男と女、大人と子供、どちらにも見えるようにして</a:t>
            </a:r>
            <a:br>
              <a:rPr lang="en-US" altLang="ja-JP" dirty="0"/>
            </a:br>
            <a:r>
              <a:rPr lang="ja-JP" altLang="en-US" dirty="0"/>
              <a:t>キャラクターへ没入させる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同時に体を持ってない表現を補完する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503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8AF3984-DA2F-4BDF-BDF8-3B2704F7D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7" y="1554480"/>
            <a:ext cx="3749040" cy="3749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BD910-8C90-44CD-8655-7C5DFC66E3D4}"/>
              </a:ext>
            </a:extLst>
          </p:cNvPr>
          <p:cNvSpPr txBox="1"/>
          <p:nvPr/>
        </p:nvSpPr>
        <p:spPr>
          <a:xfrm>
            <a:off x="1583604" y="9176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超巨大潜宙要塞艦</a:t>
            </a:r>
          </a:p>
        </p:txBody>
      </p:sp>
      <p:pic>
        <p:nvPicPr>
          <p:cNvPr id="8" name="Picture 7" descr="A picture containing black, blue, wire&#10;&#10;Description automatically generated">
            <a:extLst>
              <a:ext uri="{FF2B5EF4-FFF2-40B4-BE49-F238E27FC236}">
                <a16:creationId xmlns:a16="http://schemas.microsoft.com/office/drawing/2014/main" id="{98661C12-551F-44B2-B1D9-F0B4A0DD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56" y="1554481"/>
            <a:ext cx="3749039" cy="3749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D56CB5-4F19-48E4-A2D0-26C8F296B350}"/>
              </a:ext>
            </a:extLst>
          </p:cNvPr>
          <p:cNvSpPr txBox="1"/>
          <p:nvPr/>
        </p:nvSpPr>
        <p:spPr>
          <a:xfrm>
            <a:off x="8159961" y="9176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航空予想図</a:t>
            </a:r>
          </a:p>
        </p:txBody>
      </p:sp>
    </p:spTree>
    <p:extLst>
      <p:ext uri="{BB962C8B-B14F-4D97-AF65-F5344CB8AC3E}">
        <p14:creationId xmlns:p14="http://schemas.microsoft.com/office/powerpoint/2010/main" val="180428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6CF9-670F-462C-B514-551F5E9B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このゲームに込めたい意味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5891-45CD-42B1-9C92-06D65DD7C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世界はただそこにあり、</a:t>
            </a:r>
            <a:br>
              <a:rPr lang="en-US" altLang="ja-JP" dirty="0"/>
            </a:br>
            <a:r>
              <a:rPr kumimoji="1" lang="ja-JP" altLang="en-US" dirty="0"/>
              <a:t>けして害敵ではなく、</a:t>
            </a:r>
            <a:br>
              <a:rPr kumimoji="1" lang="en-US" altLang="ja-JP" dirty="0"/>
            </a:br>
            <a:r>
              <a:rPr kumimoji="1" lang="ja-JP" altLang="en-US" dirty="0"/>
              <a:t>何のアクションもない人間を助けるわけでもない、</a:t>
            </a:r>
            <a:br>
              <a:rPr kumimoji="1" lang="en-US" altLang="ja-JP" dirty="0"/>
            </a:br>
            <a:r>
              <a:rPr kumimoji="1" lang="ja-JP" altLang="en-US" dirty="0"/>
              <a:t>仲間であると伝えたい。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伝えないこと</a:t>
            </a:r>
            <a:endParaRPr kumimoji="1" lang="en-US" altLang="ja-JP" dirty="0"/>
          </a:p>
          <a:p>
            <a:pPr lvl="1"/>
            <a:r>
              <a:rPr lang="ja-JP" altLang="en-US" dirty="0"/>
              <a:t>他人</a:t>
            </a:r>
            <a:r>
              <a:rPr kumimoji="1" lang="ja-JP" altLang="en-US" dirty="0"/>
              <a:t>に対して同じことをやる場合は、利益提示が必要になる</a:t>
            </a:r>
            <a:br>
              <a:rPr kumimoji="1" lang="en-US" altLang="ja-JP" dirty="0"/>
            </a:br>
            <a:r>
              <a:rPr kumimoji="1" lang="ja-JP" altLang="en-US" dirty="0"/>
              <a:t>その利益の出し方は伝えないというか、場合に依りすぎて分からない</a:t>
            </a:r>
            <a:br>
              <a:rPr kumimoji="1" lang="en-US" altLang="ja-JP" dirty="0"/>
            </a:br>
            <a:r>
              <a:rPr kumimoji="1" lang="ja-JP" altLang="en-US" dirty="0"/>
              <a:t>余裕があったら考えるかもしれない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0057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468C-7B2B-4E16-92B3-6742E797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以下、解説論文草案</a:t>
            </a:r>
          </a:p>
        </p:txBody>
      </p:sp>
    </p:spTree>
    <p:extLst>
      <p:ext uri="{BB962C8B-B14F-4D97-AF65-F5344CB8AC3E}">
        <p14:creationId xmlns:p14="http://schemas.microsoft.com/office/powerpoint/2010/main" val="98796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7DE3-A6F9-4023-B983-91C47BE6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主題１：ダメージとは？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1C70-42A4-45AA-91CA-5EA952DE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クリアに対する障壁</a:t>
            </a:r>
            <a:endParaRPr kumimoji="1" lang="en-US" altLang="ja-JP" dirty="0"/>
          </a:p>
          <a:p>
            <a:r>
              <a:rPr kumimoji="1" lang="ja-JP" altLang="en-US" dirty="0"/>
              <a:t>できればないほうがいいもの</a:t>
            </a:r>
            <a:endParaRPr kumimoji="1" lang="en-US" altLang="ja-JP" dirty="0"/>
          </a:p>
          <a:p>
            <a:r>
              <a:rPr lang="ja-JP" altLang="en-US" dirty="0"/>
              <a:t>スコアの邪魔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47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B3D-E9EE-496F-B00C-5625323E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これがプラスな世界</a:t>
            </a:r>
          </a:p>
        </p:txBody>
      </p:sp>
    </p:spTree>
    <p:extLst>
      <p:ext uri="{BB962C8B-B14F-4D97-AF65-F5344CB8AC3E}">
        <p14:creationId xmlns:p14="http://schemas.microsoft.com/office/powerpoint/2010/main" val="172698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DB31-AD8B-4FD5-A571-E7978777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948E-FDD2-4C10-B37A-A24407D3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ダメージを受けて、それを別のもので埋め合わせる</a:t>
            </a:r>
            <a:endParaRPr kumimoji="1" lang="en-US" altLang="ja-JP" dirty="0"/>
          </a:p>
          <a:p>
            <a:r>
              <a:rPr kumimoji="1" lang="ja-JP" altLang="en-US" dirty="0"/>
              <a:t>むしろ元よりもいいものになる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決して元には戻らない、</a:t>
            </a:r>
            <a:r>
              <a:rPr lang="ja-JP" altLang="en-US" dirty="0"/>
              <a:t>回復しても完全には戻らない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3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13FB-C4AF-4C00-B8D9-30B1F8FA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先行事例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2AE6-BB8F-4770-9702-B6838A0D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ヨーキのお宝</a:t>
            </a:r>
            <a:endParaRPr kumimoji="1" lang="en-US" altLang="ja-JP" dirty="0"/>
          </a:p>
          <a:p>
            <a:pPr lvl="1"/>
            <a:r>
              <a:rPr lang="ja-JP" altLang="en-US" dirty="0"/>
              <a:t>ダメージで性質を代えて解く</a:t>
            </a:r>
            <a:endParaRPr lang="en-US" altLang="ja-JP" dirty="0"/>
          </a:p>
          <a:p>
            <a:pPr lvl="1"/>
            <a:r>
              <a:rPr kumimoji="1" lang="en-US" altLang="ja-JP" dirty="0"/>
              <a:t>HP</a:t>
            </a:r>
            <a:r>
              <a:rPr kumimoji="1" lang="ja-JP" altLang="en-US" dirty="0"/>
              <a:t>が減らない</a:t>
            </a:r>
            <a:endParaRPr kumimoji="1" lang="en-US" altLang="ja-JP" dirty="0"/>
          </a:p>
          <a:p>
            <a:pPr lvl="1"/>
            <a:r>
              <a:rPr lang="en-US" altLang="ja-JP" dirty="0"/>
              <a:t>HP</a:t>
            </a:r>
            <a:r>
              <a:rPr lang="ja-JP" altLang="en-US" dirty="0"/>
              <a:t>を減らしつつ、回復しないことで差別化</a:t>
            </a:r>
            <a:endParaRPr lang="en-US" altLang="ja-JP" dirty="0"/>
          </a:p>
          <a:p>
            <a:r>
              <a:rPr lang="en-US" altLang="ja-JP" dirty="0"/>
              <a:t>F-ZERO</a:t>
            </a:r>
            <a:r>
              <a:rPr lang="ja-JP" altLang="en-US" dirty="0"/>
              <a:t> </a:t>
            </a:r>
            <a:r>
              <a:rPr lang="en-US" altLang="ja-JP" dirty="0"/>
              <a:t>GX</a:t>
            </a:r>
          </a:p>
          <a:p>
            <a:pPr lvl="1"/>
            <a:r>
              <a:rPr lang="ja-JP" altLang="en-US" dirty="0"/>
              <a:t>ダメージで加速</a:t>
            </a:r>
            <a:endParaRPr lang="en-US" altLang="ja-JP" dirty="0"/>
          </a:p>
          <a:p>
            <a:pPr lvl="1"/>
            <a:r>
              <a:rPr lang="ja-JP" altLang="en-US" dirty="0"/>
              <a:t>回復しないことで差別化</a:t>
            </a:r>
            <a:endParaRPr lang="en-US" altLang="ja-JP" dirty="0"/>
          </a:p>
          <a:p>
            <a:r>
              <a:rPr lang="ja-JP" altLang="en-US" dirty="0"/>
              <a:t>バンジョーとカズーイの大冒険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 dirty="0"/>
              <a:t>ダメージを受けないと変身が解除できない</a:t>
            </a:r>
            <a:endParaRPr lang="en-US" altLang="ja-JP" dirty="0"/>
          </a:p>
          <a:p>
            <a:pPr lvl="1"/>
            <a:r>
              <a:rPr lang="ja-JP" altLang="en-US" dirty="0"/>
              <a:t>別物でダメージ分を埋め合わせることで差別化</a:t>
            </a: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093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5118-44AB-41DE-9A62-A28862E3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8BF6-0B14-4D0D-A74E-72C2238F5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800" dirty="0"/>
              <a:t>あらゆる全てが</a:t>
            </a:r>
            <a:br>
              <a:rPr lang="en-US" altLang="ja-JP" sz="4800" dirty="0"/>
            </a:br>
            <a:r>
              <a:rPr lang="ja-JP" altLang="en-US" sz="4800" dirty="0"/>
              <a:t>自分の利益にできるゲーム</a:t>
            </a:r>
            <a:endParaRPr lang="en-US" altLang="ja-JP" sz="4800" dirty="0"/>
          </a:p>
          <a:p>
            <a:endParaRPr kumimoji="1" lang="en-US" altLang="ja-JP" sz="4800" dirty="0"/>
          </a:p>
          <a:p>
            <a:r>
              <a:rPr lang="ja-JP" altLang="en-US" dirty="0"/>
              <a:t>もちろんその分のリスクは支払う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2139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3DA2-E024-4E93-80F0-B94846A4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ja-JP" altLang="en-US" dirty="0"/>
              <a:t>ルカリオ（スマッシュブラザーズシリーズ）</a:t>
            </a:r>
            <a:endParaRPr lang="en-US" altLang="ja-JP" dirty="0"/>
          </a:p>
          <a:p>
            <a:pPr lvl="1"/>
            <a:r>
              <a:rPr lang="ja-JP" altLang="en-US" dirty="0"/>
              <a:t>ダメージを受けると攻撃力や攻撃範囲アップ</a:t>
            </a:r>
            <a:endParaRPr lang="en-US" altLang="ja-JP" dirty="0"/>
          </a:p>
          <a:p>
            <a:pPr lvl="1"/>
            <a:r>
              <a:rPr lang="ja-JP" altLang="en-US" dirty="0"/>
              <a:t>別のものの力を借りることで差別化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785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1B8A-45F7-4FC0-9994-14D4463D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懸念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74E2-F852-4089-83E3-6E9E21F7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利益と不利益の均衡という、よく見る面白さ</a:t>
            </a:r>
            <a:endParaRPr kumimoji="1" lang="en-US" altLang="ja-JP" dirty="0"/>
          </a:p>
          <a:p>
            <a:r>
              <a:rPr kumimoji="1" lang="ja-JP" altLang="en-US" dirty="0"/>
              <a:t>後手ばっか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ダメージを他人から受けなければならないので、必ず後手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プレイヤーが先手を取れる何かしらの面白さが欲しい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一応部屋の接続を差し替えて、部屋に用意されたものの性質を変える、という組み合わせの面白さを作る案はある</a:t>
            </a:r>
            <a:endParaRPr kumimoji="1" lang="en-US" altLang="ja-JP" dirty="0"/>
          </a:p>
          <a:p>
            <a:pPr lvl="1"/>
            <a:r>
              <a:rPr lang="ja-JP" altLang="en-US" dirty="0"/>
              <a:t>けれど</a:t>
            </a:r>
            <a:r>
              <a:rPr kumimoji="1" lang="ja-JP" altLang="en-US" dirty="0"/>
              <a:t>組み合わせ爆発への対処が思いつかない状態です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それにこれは先手というか、その上のゲームチェンジャーなので微妙に理想と違う</a:t>
            </a:r>
            <a:r>
              <a:rPr kumimoji="1" lang="en-US" altLang="ja-JP" dirty="0"/>
              <a:t>(</a:t>
            </a:r>
            <a:r>
              <a:rPr kumimoji="1" lang="ja-JP" altLang="en-US" dirty="0"/>
              <a:t>そこにある世界に対して先手を打ちたい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ただの装備スロットとの違い</a:t>
            </a:r>
            <a:endParaRPr lang="en-US" altLang="ja-JP" dirty="0"/>
          </a:p>
          <a:p>
            <a:pPr lvl="1"/>
            <a:r>
              <a:rPr kumimoji="1" lang="ja-JP" altLang="en-US" dirty="0"/>
              <a:t>ダメージでスロットが増えるのが目新しいかも</a:t>
            </a:r>
            <a:endParaRPr kumimoji="1" lang="en-US" altLang="ja-JP" dirty="0"/>
          </a:p>
          <a:p>
            <a:r>
              <a:rPr lang="ja-JP" altLang="en-US" dirty="0"/>
              <a:t>どちらかというと主軸は回復しないことでは？</a:t>
            </a:r>
            <a:endParaRPr lang="en-US" altLang="ja-JP" dirty="0"/>
          </a:p>
          <a:p>
            <a:pPr lvl="1"/>
            <a:r>
              <a:rPr kumimoji="1" lang="ja-JP" altLang="en-US" dirty="0"/>
              <a:t>否定できない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970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30CD-0DE6-4243-95B5-7FD88D74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主題２：回復とは？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69F7-8CEE-41D3-BA11-E12D6A70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負ったダメージを</a:t>
            </a:r>
            <a:r>
              <a:rPr lang="ja-JP" altLang="en-US" dirty="0">
                <a:solidFill>
                  <a:srgbClr val="FF0000"/>
                </a:solidFill>
              </a:rPr>
              <a:t>「無かったこと」</a:t>
            </a:r>
            <a:r>
              <a:rPr lang="ja-JP" altLang="en-US" dirty="0"/>
              <a:t>にする行為</a:t>
            </a:r>
            <a:endParaRPr lang="en-US" altLang="ja-JP" dirty="0"/>
          </a:p>
          <a:p>
            <a:r>
              <a:rPr kumimoji="1" lang="ja-JP" altLang="en-US" dirty="0"/>
              <a:t>回復することで</a:t>
            </a:r>
            <a:r>
              <a:rPr kumimoji="1" lang="ja-JP" altLang="en-US" dirty="0">
                <a:solidFill>
                  <a:srgbClr val="FF0000"/>
                </a:solidFill>
              </a:rPr>
              <a:t>元通り</a:t>
            </a:r>
            <a:r>
              <a:rPr kumimoji="1" lang="ja-JP" altLang="en-US" dirty="0"/>
              <a:t>に動くようになる</a:t>
            </a:r>
            <a:endParaRPr kumimoji="1" lang="en-US" altLang="ja-JP" dirty="0"/>
          </a:p>
          <a:p>
            <a:r>
              <a:rPr kumimoji="1" lang="ja-JP" altLang="en-US" dirty="0"/>
              <a:t>ダメージに</a:t>
            </a:r>
            <a:r>
              <a:rPr kumimoji="1" lang="ja-JP" altLang="en-US" dirty="0">
                <a:solidFill>
                  <a:srgbClr val="FF0000"/>
                </a:solidFill>
              </a:rPr>
              <a:t>対抗</a:t>
            </a:r>
            <a:r>
              <a:rPr kumimoji="1" lang="ja-JP" altLang="en-US" dirty="0"/>
              <a:t>し、クリアへの余裕を持つための手段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388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0A5D-5984-4221-A994-7AE9EFFB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無かったことにしてはいけない</a:t>
            </a:r>
          </a:p>
        </p:txBody>
      </p:sp>
    </p:spTree>
    <p:extLst>
      <p:ext uri="{BB962C8B-B14F-4D97-AF65-F5344CB8AC3E}">
        <p14:creationId xmlns:p14="http://schemas.microsoft.com/office/powerpoint/2010/main" val="66231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3032-3A21-46FB-92EF-F0E4E119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C6BE-5F0A-488F-99BB-0FA81092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決して元に戻らない回復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回復によって得る利益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機能を取り戻す</a:t>
            </a:r>
            <a:endParaRPr kumimoji="1" lang="en-US" altLang="ja-JP" dirty="0"/>
          </a:p>
          <a:p>
            <a:pPr lvl="1"/>
            <a:r>
              <a:rPr lang="ja-JP" altLang="en-US" dirty="0"/>
              <a:t>クリアへの余裕を持つ</a:t>
            </a:r>
            <a:endParaRPr lang="en-US" altLang="ja-JP" dirty="0"/>
          </a:p>
          <a:p>
            <a:r>
              <a:rPr lang="ja-JP" altLang="en-US" dirty="0"/>
              <a:t>この二つを別々にする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506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036A-A839-4B8C-935B-F0321274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7BFD-8D3D-4190-867E-4A2BA042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全身が体力</a:t>
            </a:r>
            <a:endParaRPr kumimoji="1" lang="en-US" altLang="ja-JP" dirty="0"/>
          </a:p>
          <a:p>
            <a:r>
              <a:rPr lang="ja-JP" altLang="en-US" dirty="0"/>
              <a:t>体が削れると、体力はなくなる</a:t>
            </a:r>
            <a:endParaRPr lang="en-US" altLang="ja-JP" dirty="0"/>
          </a:p>
          <a:p>
            <a:r>
              <a:rPr kumimoji="1" lang="ja-JP" altLang="en-US" dirty="0"/>
              <a:t>全て削りきれる（＝元の体が</a:t>
            </a:r>
            <a:r>
              <a:rPr kumimoji="1" lang="en-US" altLang="ja-JP" dirty="0"/>
              <a:t>1%</a:t>
            </a:r>
            <a:r>
              <a:rPr kumimoji="1" lang="ja-JP" altLang="en-US" dirty="0"/>
              <a:t>未満）になったら死亡、リスタート</a:t>
            </a:r>
            <a:endParaRPr lang="en-US" altLang="ja-JP" dirty="0"/>
          </a:p>
          <a:p>
            <a:pPr lvl="1"/>
            <a:r>
              <a:rPr kumimoji="1" lang="ja-JP" altLang="en-US" dirty="0"/>
              <a:t>これも「なかったこと」になる典型なので、何かしら死ぬ前から引き継ぐ何かを用意したい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爪に年輪みたいに跡を残すか？</a:t>
            </a:r>
            <a:endParaRPr kumimoji="1" lang="en-US" altLang="ja-JP" dirty="0"/>
          </a:p>
          <a:p>
            <a:r>
              <a:rPr lang="ja-JP" altLang="en-US" dirty="0"/>
              <a:t>削れた際、周りの材質から削れた部分を引き抜くことでダメージを</a:t>
            </a:r>
            <a:r>
              <a:rPr lang="ja-JP" altLang="en-US" dirty="0">
                <a:solidFill>
                  <a:srgbClr val="FF0000"/>
                </a:solidFill>
              </a:rPr>
              <a:t>補填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元の性質は戻らない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もちろん保有率も戻らない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016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DDE0-1617-4950-A89E-565712D6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懸念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CD5C-FCA5-43C1-8C39-B98B325E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体力だから回復する</a:t>
            </a:r>
            <a:endParaRPr lang="en-US" altLang="ja-JP" dirty="0"/>
          </a:p>
          <a:p>
            <a:pPr lvl="1"/>
            <a:r>
              <a:rPr kumimoji="1" lang="ja-JP" altLang="en-US" dirty="0"/>
              <a:t>つまり体力でなければ回復しない</a:t>
            </a:r>
            <a:endParaRPr kumimoji="1" lang="en-US" altLang="ja-JP" dirty="0"/>
          </a:p>
          <a:p>
            <a:pPr lvl="1"/>
            <a:r>
              <a:rPr lang="ja-JP" altLang="en-US" dirty="0"/>
              <a:t>回復しないもの、保有率に「体力」って名前を付けて、画期的だって言ってるだけでは？</a:t>
            </a:r>
            <a:endParaRPr lang="en-US" altLang="ja-JP" dirty="0"/>
          </a:p>
          <a:p>
            <a:pPr lvl="1"/>
            <a:r>
              <a:rPr lang="ja-JP" altLang="en-US" dirty="0"/>
              <a:t>ここでいう体力は＝ダメージによって減る、なくなるとゲームオーバーになるもの？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1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85A3-2B4B-4A4E-BAAA-22D3BD1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基本システム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4CC6-5D19-4EC9-81D0-34073461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元の体の保有率</a:t>
            </a:r>
            <a:r>
              <a:rPr lang="en-US" altLang="ja-JP" dirty="0"/>
              <a:t>(</a:t>
            </a:r>
            <a:r>
              <a:rPr lang="ja-JP" altLang="en-US" dirty="0"/>
              <a:t>≒体力</a:t>
            </a:r>
            <a:r>
              <a:rPr lang="en-US" altLang="ja-JP" dirty="0"/>
              <a:t>)</a:t>
            </a:r>
            <a:r>
              <a:rPr lang="ja-JP" altLang="en-US" dirty="0"/>
              <a:t>を維持したまま進み、ボスを倒す</a:t>
            </a:r>
            <a:endParaRPr lang="en-US" altLang="ja-JP" dirty="0"/>
          </a:p>
          <a:p>
            <a:r>
              <a:rPr kumimoji="1" lang="ja-JP" altLang="en-US" dirty="0"/>
              <a:t>体が削れてしまったら、他のもので補填する：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補填すると、補填した材質の能力が使える</a:t>
            </a:r>
            <a:endParaRPr kumimoji="1" lang="en-US" altLang="ja-JP" dirty="0"/>
          </a:p>
          <a:p>
            <a:pPr lvl="1"/>
            <a:r>
              <a:rPr lang="ja-JP" altLang="en-US" dirty="0"/>
              <a:t>補填した部分が削れても、体力に変化はない</a:t>
            </a:r>
            <a:endParaRPr lang="en-US" altLang="ja-JP" dirty="0"/>
          </a:p>
          <a:p>
            <a:r>
              <a:rPr lang="ja-JP" altLang="en-US" dirty="0"/>
              <a:t>前の部屋を繋ぐことで、部屋の持つ能力が使える：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例えば水が流れてきたり、電気が通ったりする</a:t>
            </a:r>
            <a:endParaRPr lang="en-US" altLang="ja-JP" dirty="0"/>
          </a:p>
          <a:p>
            <a:pPr lvl="1"/>
            <a:r>
              <a:rPr lang="ja-JP" altLang="en-US" dirty="0"/>
              <a:t>前の部屋にいた強敵を呼び出したりもできる</a:t>
            </a:r>
            <a:endParaRPr lang="en-US" altLang="ja-JP" dirty="0"/>
          </a:p>
          <a:p>
            <a:r>
              <a:rPr lang="ja-JP" altLang="en-US" dirty="0"/>
              <a:t>分解ナイフで性質を分解、部屋の物体の能力を他に付与</a:t>
            </a:r>
            <a:endParaRPr lang="en-US" altLang="ja-JP" dirty="0"/>
          </a:p>
          <a:p>
            <a:pPr lvl="1"/>
            <a:r>
              <a:rPr lang="ja-JP" altLang="en-US" dirty="0"/>
              <a:t>努力の無視行為</a:t>
            </a:r>
            <a:endParaRPr lang="en-US" altLang="ja-JP" dirty="0"/>
          </a:p>
          <a:p>
            <a:pPr lvl="1"/>
            <a:r>
              <a:rPr lang="en-US" altLang="ja-JP" dirty="0"/>
              <a:t>Baba</a:t>
            </a:r>
            <a:r>
              <a:rPr lang="ja-JP" altLang="en-US" dirty="0"/>
              <a:t> </a:t>
            </a:r>
            <a:r>
              <a:rPr lang="en-US" altLang="ja-JP" dirty="0"/>
              <a:t>is</a:t>
            </a:r>
            <a:r>
              <a:rPr lang="ja-JP" altLang="en-US" dirty="0"/>
              <a:t> </a:t>
            </a:r>
            <a:r>
              <a:rPr lang="en-US" altLang="ja-JP" dirty="0"/>
              <a:t>you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790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1171-1751-408D-80B4-5FD93F2F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lang="ja-JP" altLang="en-US" dirty="0"/>
              <a:t>具体例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368C-02F9-4097-A226-ACC50B8C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244" y="1545803"/>
            <a:ext cx="4005118" cy="256701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ダメージを受けたら、別の何かで補填する！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補填したものの能力が使えるぞ！</a:t>
            </a:r>
            <a:endParaRPr kumimoji="1"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kumimoji="1" lang="en-US" altLang="ja-JP" sz="2000" dirty="0"/>
          </a:p>
          <a:p>
            <a:endParaRPr kumimoji="1" lang="ja-JP" altLang="en-US" dirty="0"/>
          </a:p>
        </p:txBody>
      </p:sp>
      <p:pic>
        <p:nvPicPr>
          <p:cNvPr id="9" name="Picture 8" descr="A picture containing antenna&#10;&#10;Description automatically generated">
            <a:extLst>
              <a:ext uri="{FF2B5EF4-FFF2-40B4-BE49-F238E27FC236}">
                <a16:creationId xmlns:a16="http://schemas.microsoft.com/office/drawing/2014/main" id="{608515E6-C67D-46F5-AF18-0A9E014D2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r="70991"/>
          <a:stretch/>
        </p:blipFill>
        <p:spPr>
          <a:xfrm>
            <a:off x="4842487" y="741185"/>
            <a:ext cx="2518118" cy="2687815"/>
          </a:xfrm>
          <a:prstGeom prst="rect">
            <a:avLst/>
          </a:prstGeom>
        </p:spPr>
      </p:pic>
      <p:pic>
        <p:nvPicPr>
          <p:cNvPr id="11" name="Picture 10" descr="A picture containing antenna&#10;&#10;Description automatically generated">
            <a:extLst>
              <a:ext uri="{FF2B5EF4-FFF2-40B4-BE49-F238E27FC236}">
                <a16:creationId xmlns:a16="http://schemas.microsoft.com/office/drawing/2014/main" id="{E39189BF-39AD-473B-A705-49CA0F461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7" t="-1298" r="36801" b="1298"/>
          <a:stretch/>
        </p:blipFill>
        <p:spPr>
          <a:xfrm>
            <a:off x="8745029" y="765788"/>
            <a:ext cx="2931356" cy="2687815"/>
          </a:xfrm>
          <a:prstGeom prst="rect">
            <a:avLst/>
          </a:prstGeom>
        </p:spPr>
      </p:pic>
      <p:pic>
        <p:nvPicPr>
          <p:cNvPr id="12" name="Picture 11" descr="A picture containing antenna&#10;&#10;Description automatically generated">
            <a:extLst>
              <a:ext uri="{FF2B5EF4-FFF2-40B4-BE49-F238E27FC236}">
                <a16:creationId xmlns:a16="http://schemas.microsoft.com/office/drawing/2014/main" id="{BCF45071-F790-46CD-9B10-0E8CD914B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9" t="-3788" r="2289" b="3788"/>
          <a:stretch/>
        </p:blipFill>
        <p:spPr>
          <a:xfrm>
            <a:off x="6279994" y="3848008"/>
            <a:ext cx="2931356" cy="2687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17AA0E-7FFE-4B38-A2BE-C8F8674CA7A5}"/>
              </a:ext>
            </a:extLst>
          </p:cNvPr>
          <p:cNvSpPr txBox="1"/>
          <p:nvPr/>
        </p:nvSpPr>
        <p:spPr>
          <a:xfrm>
            <a:off x="4879264" y="3955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ダメージを受ける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C1ACF-E559-45C4-B8C5-6B28C38D5D4D}"/>
              </a:ext>
            </a:extLst>
          </p:cNvPr>
          <p:cNvSpPr txBox="1"/>
          <p:nvPr/>
        </p:nvSpPr>
        <p:spPr>
          <a:xfrm>
            <a:off x="8991264" y="3616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鉄で埋めれば</a:t>
            </a:r>
            <a:r>
              <a:rPr kumimoji="1" lang="en-US" altLang="ja-JP" dirty="0"/>
              <a:t>……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522BC-7D6A-4478-8260-0247C191EBC9}"/>
              </a:ext>
            </a:extLst>
          </p:cNvPr>
          <p:cNvSpPr txBox="1"/>
          <p:nvPr/>
        </p:nvSpPr>
        <p:spPr>
          <a:xfrm>
            <a:off x="7132625" y="34786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斬られない！</a:t>
            </a:r>
            <a:endParaRPr kumimoji="1" lang="en-US" altLang="ja-JP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4E7946-C220-4D8E-A3FC-69416E5C4E62}"/>
              </a:ext>
            </a:extLst>
          </p:cNvPr>
          <p:cNvCxnSpPr>
            <a:cxnSpLocks/>
          </p:cNvCxnSpPr>
          <p:nvPr/>
        </p:nvCxnSpPr>
        <p:spPr>
          <a:xfrm>
            <a:off x="7683190" y="2072326"/>
            <a:ext cx="8416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FF1DAF-9B5C-4B78-8A0B-1A36B21A8A99}"/>
              </a:ext>
            </a:extLst>
          </p:cNvPr>
          <p:cNvCxnSpPr>
            <a:cxnSpLocks/>
          </p:cNvCxnSpPr>
          <p:nvPr/>
        </p:nvCxnSpPr>
        <p:spPr>
          <a:xfrm flipH="1">
            <a:off x="9244362" y="4772907"/>
            <a:ext cx="126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571A11-112A-4732-BF86-CD5D1A18A761}"/>
              </a:ext>
            </a:extLst>
          </p:cNvPr>
          <p:cNvSpPr txBox="1"/>
          <p:nvPr/>
        </p:nvSpPr>
        <p:spPr>
          <a:xfrm>
            <a:off x="0" y="6211668"/>
            <a:ext cx="6279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ja-JP" altLang="en-US" sz="1800" dirty="0"/>
              <a:t>ダメージに対してプラスを持たせる、マイナスのプラス化</a:t>
            </a:r>
            <a:br>
              <a:rPr kumimoji="1" lang="en-US" altLang="ja-JP" sz="1800" dirty="0"/>
            </a:br>
            <a:r>
              <a:rPr kumimoji="1" lang="ja-JP" altLang="en-US" sz="1800" dirty="0"/>
              <a:t>ただし補填しても</a:t>
            </a:r>
            <a:r>
              <a:rPr kumimoji="1" lang="ja-JP" altLang="en-US" sz="1800" dirty="0">
                <a:solidFill>
                  <a:srgbClr val="FF0000"/>
                </a:solidFill>
              </a:rPr>
              <a:t>保有率は減りっぱなし</a:t>
            </a:r>
            <a:endParaRPr kumimoji="1" lang="en-US" altLang="ja-JP" sz="1800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42814B-3F98-4846-A37D-F931794A6139}"/>
              </a:ext>
            </a:extLst>
          </p:cNvPr>
          <p:cNvCxnSpPr>
            <a:cxnSpLocks/>
          </p:cNvCxnSpPr>
          <p:nvPr/>
        </p:nvCxnSpPr>
        <p:spPr>
          <a:xfrm flipH="1" flipV="1">
            <a:off x="10504449" y="3980985"/>
            <a:ext cx="22302" cy="79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7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AE4C-4B2E-40D1-AAC6-63725996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解説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9081-E733-408F-A23F-77BD7B547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服は？</a:t>
            </a:r>
            <a:endParaRPr kumimoji="1" lang="en-US" altLang="ja-JP" dirty="0"/>
          </a:p>
          <a:p>
            <a:pPr lvl="1"/>
            <a:r>
              <a:rPr lang="ja-JP" altLang="en-US" dirty="0"/>
              <a:t>大人の事情で材質に合ったものが一緒に再生する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024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64B6-4A42-4C91-80BF-D6E663F8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</a:t>
            </a:r>
            <a:r>
              <a:rPr lang="ja-JP" altLang="en-US" dirty="0"/>
              <a:t>具体例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54A7-C16E-4700-A36D-8B65A7D0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244" y="1545803"/>
            <a:ext cx="3744951" cy="3327280"/>
          </a:xfrm>
        </p:spPr>
        <p:txBody>
          <a:bodyPr>
            <a:normAutofit/>
          </a:bodyPr>
          <a:lstStyle/>
          <a:p>
            <a:r>
              <a:rPr lang="ja-JP" altLang="en-US" dirty="0"/>
              <a:t>行き詰まったら、</a:t>
            </a:r>
            <a:br>
              <a:rPr lang="en-US" altLang="ja-JP" dirty="0"/>
            </a:br>
            <a:r>
              <a:rPr lang="ja-JP" altLang="en-US" dirty="0"/>
              <a:t>今まで通り過ぎた</a:t>
            </a:r>
            <a:br>
              <a:rPr lang="en-US" altLang="ja-JP" dirty="0"/>
            </a:br>
            <a:r>
              <a:rPr lang="ja-JP" altLang="en-US" dirty="0"/>
              <a:t>部屋を使おう！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手の届かなかった</a:t>
            </a:r>
            <a:br>
              <a:rPr lang="en-US" altLang="ja-JP" dirty="0"/>
            </a:br>
            <a:r>
              <a:rPr lang="ja-JP" altLang="en-US" dirty="0"/>
              <a:t>ものが使えるかも？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 algn="r">
              <a:buNone/>
            </a:pPr>
            <a:endParaRPr lang="en-US" altLang="ja-JP" dirty="0"/>
          </a:p>
          <a:p>
            <a:pPr marL="0" indent="0" algn="r">
              <a:buNone/>
            </a:pPr>
            <a:endParaRPr lang="en-US" altLang="ja-JP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74EE6-85AB-410B-A80F-AA2C118DD6CC}"/>
              </a:ext>
            </a:extLst>
          </p:cNvPr>
          <p:cNvSpPr txBox="1"/>
          <p:nvPr/>
        </p:nvSpPr>
        <p:spPr>
          <a:xfrm>
            <a:off x="0" y="5957735"/>
            <a:ext cx="55533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1800" dirty="0"/>
              <a:t>通り過ぎた部屋を道具として再利用、</a:t>
            </a:r>
            <a:r>
              <a:rPr lang="en-US" altLang="ja-JP" sz="1800" dirty="0"/>
              <a:t>0</a:t>
            </a:r>
            <a:r>
              <a:rPr lang="ja-JP" altLang="en-US" sz="1800" dirty="0"/>
              <a:t>のプラス化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コンフィグ画面やサウンドテスト画面も活用</a:t>
            </a:r>
            <a:br>
              <a:rPr lang="en-US" altLang="ja-JP" sz="1800" dirty="0"/>
            </a:br>
            <a:r>
              <a:rPr lang="ja-JP" altLang="en-US" sz="1800" dirty="0"/>
              <a:t>ただし部屋は</a:t>
            </a:r>
            <a:r>
              <a:rPr lang="ja-JP" altLang="en-US" sz="1800" dirty="0">
                <a:solidFill>
                  <a:srgbClr val="FF0000"/>
                </a:solidFill>
              </a:rPr>
              <a:t>一度使うと二度と使えない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7498A-BE02-4E3E-928F-BA4E22416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4" t="21844" r="32128" b="46671"/>
          <a:stretch/>
        </p:blipFill>
        <p:spPr>
          <a:xfrm>
            <a:off x="4175459" y="1302086"/>
            <a:ext cx="3429495" cy="1758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05891-A7A7-417A-8F0F-AEF86A310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9" t="53771" r="29723" b="3305"/>
          <a:stretch/>
        </p:blipFill>
        <p:spPr>
          <a:xfrm>
            <a:off x="6072292" y="4144109"/>
            <a:ext cx="3461926" cy="2419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F0B1E4-E4E8-40E4-BD38-FD5CE1E8D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31" t="21082" r="443" b="35516"/>
          <a:stretch/>
        </p:blipFill>
        <p:spPr>
          <a:xfrm>
            <a:off x="9534218" y="611802"/>
            <a:ext cx="1819582" cy="2758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E4F144-217F-4965-A9CD-E2171F085B1C}"/>
              </a:ext>
            </a:extLst>
          </p:cNvPr>
          <p:cNvSpPr txBox="1"/>
          <p:nvPr/>
        </p:nvSpPr>
        <p:spPr>
          <a:xfrm>
            <a:off x="4643711" y="8432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敵が素早くて倒せない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060F4-565B-467F-8A01-6ACA9C40413E}"/>
              </a:ext>
            </a:extLst>
          </p:cNvPr>
          <p:cNvSpPr txBox="1"/>
          <p:nvPr/>
        </p:nvSpPr>
        <p:spPr>
          <a:xfrm>
            <a:off x="8912101" y="3374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前の部屋を接続すると</a:t>
            </a:r>
            <a:r>
              <a:rPr kumimoji="1" lang="en-US" altLang="ja-JP" dirty="0"/>
              <a:t>……</a:t>
            </a:r>
            <a:endParaRPr kumimoji="1" lang="ja-JP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0062-871D-4174-B4E1-524DB81244B5}"/>
              </a:ext>
            </a:extLst>
          </p:cNvPr>
          <p:cNvSpPr txBox="1"/>
          <p:nvPr/>
        </p:nvSpPr>
        <p:spPr>
          <a:xfrm>
            <a:off x="5117205" y="4112232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動体検知レーザーが</a:t>
            </a:r>
            <a:br>
              <a:rPr kumimoji="1" lang="en-US" altLang="ja-JP" dirty="0"/>
            </a:br>
            <a:r>
              <a:rPr kumimoji="1" lang="ja-JP" altLang="en-US" dirty="0"/>
              <a:t>敵を撃滅！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AE59B1-B396-40A3-AAFC-AEF614188EF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604954" y="2152107"/>
            <a:ext cx="1630486" cy="2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4A5C7B-5AB2-4AE9-BBD8-6335E5596E65}"/>
              </a:ext>
            </a:extLst>
          </p:cNvPr>
          <p:cNvCxnSpPr>
            <a:stCxn id="8" idx="2"/>
          </p:cNvCxnSpPr>
          <p:nvPr/>
        </p:nvCxnSpPr>
        <p:spPr>
          <a:xfrm>
            <a:off x="10444009" y="3370494"/>
            <a:ext cx="0" cy="2287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71294B-4846-4425-A060-FE83CFD6F36C}"/>
              </a:ext>
            </a:extLst>
          </p:cNvPr>
          <p:cNvCxnSpPr/>
          <p:nvPr/>
        </p:nvCxnSpPr>
        <p:spPr>
          <a:xfrm flipH="1">
            <a:off x="9635490" y="5657850"/>
            <a:ext cx="808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963F-5BF0-4D37-AACC-07D78D6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</a:t>
            </a:r>
            <a:r>
              <a:rPr kumimoji="1" lang="ja-JP" altLang="en-US" dirty="0"/>
              <a:t>解説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60FA-1D77-4C4A-B6A4-0E19A7EB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一度使うと二度と使えない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強い部屋を使わせ続けない処理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呼ぶたびに部屋から来るものが弱くなっていく、とかでもいいかも</a:t>
            </a:r>
          </a:p>
        </p:txBody>
      </p:sp>
    </p:spTree>
    <p:extLst>
      <p:ext uri="{BB962C8B-B14F-4D97-AF65-F5344CB8AC3E}">
        <p14:creationId xmlns:p14="http://schemas.microsoft.com/office/powerpoint/2010/main" val="64798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C71B-B484-4975-8328-1C25CD73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148C-090B-441F-AC5B-FE5D273F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849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要素が多く自由度が高いが、それを活かせる場は作れるのか</a:t>
            </a:r>
            <a:endParaRPr lang="en-US" altLang="ja-JP" dirty="0"/>
          </a:p>
          <a:p>
            <a:pPr lvl="1"/>
            <a:r>
              <a:rPr lang="ja-JP" altLang="en-US" dirty="0"/>
              <a:t>今もっとも作る際の障壁になっている部分</a:t>
            </a:r>
            <a:endParaRPr lang="en-US" altLang="ja-JP" dirty="0"/>
          </a:p>
          <a:p>
            <a:pPr lvl="1"/>
            <a:r>
              <a:rPr kumimoji="1" lang="ja-JP" altLang="en-US" dirty="0"/>
              <a:t>ブレスオブザ</a:t>
            </a:r>
            <a:r>
              <a:rPr lang="ja-JP" altLang="en-US" dirty="0"/>
              <a:t>ワイルドに似ている</a:t>
            </a:r>
            <a:endParaRPr lang="en-US" altLang="ja-JP" dirty="0"/>
          </a:p>
          <a:p>
            <a:r>
              <a:rPr kumimoji="1" lang="ja-JP" altLang="en-US" dirty="0"/>
              <a:t>詰まないか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要素が多いものを活かす場を作ると、その要素が無くて詰む可能性がある</a:t>
            </a:r>
            <a:endParaRPr kumimoji="1" lang="en-US" altLang="ja-JP" dirty="0"/>
          </a:p>
          <a:p>
            <a:pPr lvl="1"/>
            <a:r>
              <a:rPr lang="ja-JP" altLang="en-US" dirty="0"/>
              <a:t>ブレワイではシーカーストーンという最低限の要素があったが、</a:t>
            </a:r>
            <a:br>
              <a:rPr lang="en-US" altLang="ja-JP" dirty="0"/>
            </a:br>
            <a:r>
              <a:rPr lang="ja-JP" altLang="en-US" dirty="0"/>
              <a:t>このゲームではプレイヤーに最低限の要素をつけられない</a:t>
            </a:r>
            <a:br>
              <a:rPr lang="en-US" altLang="ja-JP" dirty="0"/>
            </a:br>
            <a:r>
              <a:rPr lang="ja-JP" altLang="en-US" dirty="0"/>
              <a:t>（あっても失くす）ために詰む可能性が高い</a:t>
            </a:r>
            <a:endParaRPr lang="en-US" altLang="ja-JP" dirty="0"/>
          </a:p>
          <a:p>
            <a:pPr lvl="1"/>
            <a:r>
              <a:rPr lang="en-US" altLang="ja-JP" dirty="0"/>
              <a:t>【</a:t>
            </a:r>
            <a:r>
              <a:rPr lang="ja-JP" altLang="en-US" dirty="0"/>
              <a:t>提案</a:t>
            </a:r>
            <a:r>
              <a:rPr lang="en-US" altLang="ja-JP" dirty="0"/>
              <a:t>】</a:t>
            </a:r>
            <a:r>
              <a:rPr lang="ja-JP" altLang="en-US" dirty="0"/>
              <a:t>わらしべシステム、最低限要素を配置された敵から受けるダメージに求める</a:t>
            </a:r>
            <a:endParaRPr lang="en-US" altLang="ja-JP" dirty="0"/>
          </a:p>
          <a:p>
            <a:pPr lvl="2"/>
            <a:r>
              <a:rPr lang="ja-JP" altLang="en-US" dirty="0"/>
              <a:t>ダメージ→敵から補填を繰り返し、要素を手に入れる</a:t>
            </a:r>
            <a:endParaRPr lang="en-US" altLang="ja-JP" dirty="0"/>
          </a:p>
          <a:p>
            <a:pPr lvl="2"/>
            <a:r>
              <a:rPr lang="ja-JP" altLang="en-US" dirty="0"/>
              <a:t>スタート地点を安全ポイントにできなくなる</a:t>
            </a:r>
            <a:endParaRPr lang="en-US" altLang="ja-JP" dirty="0"/>
          </a:p>
          <a:p>
            <a:pPr lvl="1"/>
            <a:r>
              <a:rPr lang="en-US" altLang="ja-JP" dirty="0"/>
              <a:t>【</a:t>
            </a:r>
            <a:r>
              <a:rPr lang="ja-JP" altLang="en-US" dirty="0"/>
              <a:t>提案</a:t>
            </a:r>
            <a:r>
              <a:rPr lang="en-US" altLang="ja-JP" dirty="0"/>
              <a:t>】</a:t>
            </a:r>
            <a:r>
              <a:rPr lang="ja-JP" altLang="en-US" dirty="0"/>
              <a:t>退くシステム、一度退いて良い部屋を手に入れるまで放置</a:t>
            </a:r>
            <a:endParaRPr lang="en-US" altLang="ja-JP" dirty="0"/>
          </a:p>
          <a:p>
            <a:pPr lvl="2"/>
            <a:r>
              <a:rPr lang="ja-JP" altLang="en-US" dirty="0"/>
              <a:t>常に「良い部屋」がないと困る</a:t>
            </a:r>
            <a:endParaRPr lang="en-US" altLang="ja-JP" dirty="0"/>
          </a:p>
          <a:p>
            <a:pPr lvl="2"/>
            <a:r>
              <a:rPr lang="ja-JP" altLang="en-US" dirty="0"/>
              <a:t>するとその部屋が便利すぎて、その部屋だけでいいやとなる可能性がある</a:t>
            </a:r>
            <a:br>
              <a:rPr lang="en-US" altLang="ja-JP" dirty="0"/>
            </a:br>
            <a:r>
              <a:rPr lang="ja-JP" altLang="en-US" dirty="0"/>
              <a:t>→応用しなくなる</a:t>
            </a:r>
            <a:endParaRPr lang="en-US" altLang="ja-JP" dirty="0"/>
          </a:p>
          <a:p>
            <a:pPr lvl="2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825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A699-85F8-4B62-B8DD-3667FA84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具体例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DE27-E276-4CE4-8191-89934949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54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c39d8777-2012-4000-8d53-e6a66469d054" xsi:nil="true"/>
    <Invited_Teachers xmlns="c39d8777-2012-4000-8d53-e6a66469d054" xsi:nil="true"/>
    <Invited_Leaders xmlns="c39d8777-2012-4000-8d53-e6a66469d054" xsi:nil="true"/>
    <DefaultSectionNames xmlns="c39d8777-2012-4000-8d53-e6a66469d054" xsi:nil="true"/>
    <Members xmlns="c39d8777-2012-4000-8d53-e6a66469d054">
      <UserInfo>
        <DisplayName/>
        <AccountId xsi:nil="true"/>
        <AccountType/>
      </UserInfo>
    </Members>
    <Member_Groups xmlns="c39d8777-2012-4000-8d53-e6a66469d054">
      <UserInfo>
        <DisplayName/>
        <AccountId xsi:nil="true"/>
        <AccountType/>
      </UserInfo>
    </Member_Groups>
    <NotebookType xmlns="c39d8777-2012-4000-8d53-e6a66469d054" xsi:nil="true"/>
    <FolderType xmlns="c39d8777-2012-4000-8d53-e6a66469d054" xsi:nil="true"/>
    <TeamsChannelId xmlns="c39d8777-2012-4000-8d53-e6a66469d054" xsi:nil="true"/>
    <Invited_Students xmlns="c39d8777-2012-4000-8d53-e6a66469d054" xsi:nil="true"/>
    <IsNotebookLocked xmlns="c39d8777-2012-4000-8d53-e6a66469d054" xsi:nil="true"/>
    <Self_Registration_Enabled xmlns="c39d8777-2012-4000-8d53-e6a66469d054" xsi:nil="true"/>
    <CultureName xmlns="c39d8777-2012-4000-8d53-e6a66469d054" xsi:nil="true"/>
    <Leaders xmlns="c39d8777-2012-4000-8d53-e6a66469d054">
      <UserInfo>
        <DisplayName/>
        <AccountId xsi:nil="true"/>
        <AccountType/>
      </UserInfo>
    </Leaders>
    <Invited_Members xmlns="c39d8777-2012-4000-8d53-e6a66469d054" xsi:nil="true"/>
    <Templates xmlns="c39d8777-2012-4000-8d53-e6a66469d054" xsi:nil="true"/>
    <Has_Leaders_Only_SectionGroup xmlns="c39d8777-2012-4000-8d53-e6a66469d054" xsi:nil="true"/>
    <Teachers xmlns="c39d8777-2012-4000-8d53-e6a66469d054">
      <UserInfo>
        <DisplayName/>
        <AccountId xsi:nil="true"/>
        <AccountType/>
      </UserInfo>
    </Teachers>
    <Students xmlns="c39d8777-2012-4000-8d53-e6a66469d054">
      <UserInfo>
        <DisplayName/>
        <AccountId xsi:nil="true"/>
        <AccountType/>
      </UserInfo>
    </Students>
    <Student_Groups xmlns="c39d8777-2012-4000-8d53-e6a66469d054">
      <UserInfo>
        <DisplayName/>
        <AccountId xsi:nil="true"/>
        <AccountType/>
      </UserInfo>
    </Student_Groups>
    <LMS_Mappings xmlns="c39d8777-2012-4000-8d53-e6a66469d054" xsi:nil="true"/>
    <Is_Collaboration_Space_Locked xmlns="c39d8777-2012-4000-8d53-e6a66469d054" xsi:nil="true"/>
    <Math_Settings xmlns="c39d8777-2012-4000-8d53-e6a66469d054" xsi:nil="true"/>
    <Has_Teacher_Only_SectionGroup xmlns="c39d8777-2012-4000-8d53-e6a66469d054" xsi:nil="true"/>
    <Owner xmlns="c39d8777-2012-4000-8d53-e6a66469d054">
      <UserInfo>
        <DisplayName/>
        <AccountId xsi:nil="true"/>
        <AccountType/>
      </UserInfo>
    </Owner>
    <Distribution_Groups xmlns="c39d8777-2012-4000-8d53-e6a66469d05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C7F9545D5E22B4AA655382B6B6D79BC" ma:contentTypeVersion="37" ma:contentTypeDescription="新しいドキュメントを作成します。" ma:contentTypeScope="" ma:versionID="05780ab0c68cdbcd26dd2a71c655c634">
  <xsd:schema xmlns:xsd="http://www.w3.org/2001/XMLSchema" xmlns:xs="http://www.w3.org/2001/XMLSchema" xmlns:p="http://schemas.microsoft.com/office/2006/metadata/properties" xmlns:ns3="c39d8777-2012-4000-8d53-e6a66469d054" targetNamespace="http://schemas.microsoft.com/office/2006/metadata/properties" ma:root="true" ma:fieldsID="bc661329071b2af20eeac29b2eb31458" ns3:_="">
    <xsd:import namespace="c39d8777-2012-4000-8d53-e6a66469d0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Leaders" minOccurs="0"/>
                <xsd:element ref="ns3:Members" minOccurs="0"/>
                <xsd:element ref="ns3:Member_Group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d8777-2012-4000-8d53-e6a66469d0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6" nillable="true" ma:displayName="Notebook Type" ma:internalName="NotebookType">
      <xsd:simpleType>
        <xsd:restriction base="dms:Text"/>
      </xsd:simpleType>
    </xsd:element>
    <xsd:element name="FolderType" ma:index="17" nillable="true" ma:displayName="Folder Type" ma:internalName="FolderType">
      <xsd:simpleType>
        <xsd:restriction base="dms:Text"/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msChannelId" ma:index="20" nillable="true" ma:displayName="Teams Channel Id" ma:internalName="TeamsChannelId">
      <xsd:simpleType>
        <xsd:restriction base="dms:Text"/>
      </xsd:simpleType>
    </xsd:element>
    <xsd:element name="Owner" ma:index="21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2" nillable="true" ma:displayName="Math Settings" ma:internalName="Math_Settings">
      <xsd:simpleType>
        <xsd:restriction base="dms:Text"/>
      </xsd:simpleType>
    </xsd:element>
    <xsd:element name="DefaultSectionNames" ma:index="23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4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9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2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4" nillable="true" ma:displayName="Is Collaboration Space Locked" ma:internalName="Is_Collaboration_Space_Locked">
      <xsd:simpleType>
        <xsd:restriction base="dms:Boolean"/>
      </xsd:simpleType>
    </xsd:element>
    <xsd:element name="IsNotebookLocked" ma:index="35" nillable="true" ma:displayName="Is Notebook Locked" ma:internalName="IsNotebookLocked">
      <xsd:simpleType>
        <xsd:restriction base="dms:Boolean"/>
      </xsd:simpleType>
    </xsd:element>
    <xsd:element name="Leaders" ma:index="36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7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8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Leaders" ma:index="39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40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41" nillable="true" ma:displayName="Has Leaders Only SectionGroup" ma:internalName="Has_Leaders_Only_SectionGroup">
      <xsd:simpleType>
        <xsd:restriction base="dms:Boolean"/>
      </xsd:simpleType>
    </xsd:element>
    <xsd:element name="MediaServiceAutoKeyPoints" ma:index="4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4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18BAFA-5CFE-4107-9EE7-62C410A66FF5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c39d8777-2012-4000-8d53-e6a66469d054"/>
  </ds:schemaRefs>
</ds:datastoreItem>
</file>

<file path=customXml/itemProps2.xml><?xml version="1.0" encoding="utf-8"?>
<ds:datastoreItem xmlns:ds="http://schemas.openxmlformats.org/officeDocument/2006/customXml" ds:itemID="{21B55C62-B5D0-472E-A03A-4600B9D3D5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9d8777-2012-4000-8d53-e6a66469d0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917F13-C839-4318-A654-E81B6C32C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2544</Words>
  <Application>Microsoft Office PowerPoint</Application>
  <PresentationFormat>Widescreen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游ゴシック</vt:lpstr>
      <vt:lpstr>游ゴシック Light</vt:lpstr>
      <vt:lpstr>Arial</vt:lpstr>
      <vt:lpstr>Office Theme</vt:lpstr>
      <vt:lpstr>Days 7985</vt:lpstr>
      <vt:lpstr>概要</vt:lpstr>
      <vt:lpstr>基本システム</vt:lpstr>
      <vt:lpstr>A具体例</vt:lpstr>
      <vt:lpstr>A解説</vt:lpstr>
      <vt:lpstr>B具体例</vt:lpstr>
      <vt:lpstr>B解説</vt:lpstr>
      <vt:lpstr>問題</vt:lpstr>
      <vt:lpstr>C具体例</vt:lpstr>
      <vt:lpstr>ボス</vt:lpstr>
      <vt:lpstr>ストーリー</vt:lpstr>
      <vt:lpstr>アート</vt:lpstr>
      <vt:lpstr>PowerPoint Presentation</vt:lpstr>
      <vt:lpstr>このゲームに込めたい意味</vt:lpstr>
      <vt:lpstr>以下、解説論文草案</vt:lpstr>
      <vt:lpstr>主題１：ダメージとは？</vt:lpstr>
      <vt:lpstr>これがプラスな世界</vt:lpstr>
      <vt:lpstr>新案</vt:lpstr>
      <vt:lpstr>先行事例</vt:lpstr>
      <vt:lpstr>PowerPoint Presentation</vt:lpstr>
      <vt:lpstr>懸念</vt:lpstr>
      <vt:lpstr>主題２：回復とは？</vt:lpstr>
      <vt:lpstr>無かったことにしてはいけない</vt:lpstr>
      <vt:lpstr>新案</vt:lpstr>
      <vt:lpstr>具体化</vt:lpstr>
      <vt:lpstr>懸念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Days 7985</dc:title>
  <dc:creator>上小澤 星風(im0167hf)</dc:creator>
  <cp:lastModifiedBy>上小澤 星風(im0167hf)</cp:lastModifiedBy>
  <cp:revision>47</cp:revision>
  <dcterms:created xsi:type="dcterms:W3CDTF">2021-11-15T07:42:36Z</dcterms:created>
  <dcterms:modified xsi:type="dcterms:W3CDTF">2021-12-20T10:40:11Z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0x0101006C7F9545D5E22B4AA655382B6B6D79BC</vt:lpwstr>
  </property>
</Properties>
</file>