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9" Type="http://schemas.openxmlformats.org/officeDocument/2006/relationships/tableStyles" Target="tableStyles.xml"/><Relationship Id="rId28" Type="http://schemas.openxmlformats.org/officeDocument/2006/relationships/viewProps" Target="viewProps.xml"/><Relationship Id="rId27" Type="http://schemas.openxmlformats.org/officeDocument/2006/relationships/presProps" Target="presProps.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lide 9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95000"/>
            </a:srgbClr>
          </a:solidFill>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lide 10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95000"/>
            </a:srgbClr>
          </a:solidFill>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lide 11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95000"/>
            </a:srgbClr>
          </a:solidFill>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lide 12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95000"/>
            </a:srgbClr>
          </a:solidFill>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Slide 13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95000"/>
            </a:srgbClr>
          </a:solidFill>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Slide 14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95000"/>
            </a:srgbClr>
          </a:solidFill>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Slide 15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95000"/>
            </a:srgbClr>
          </a:solidFill>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Slide 16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95000"/>
            </a:srgbClr>
          </a:solidFill>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Slide 17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95000"/>
            </a:srgbClr>
          </a:solidFill>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Slide 18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95000"/>
            </a:srgbClr>
          </a:solidFill>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95000"/>
            </a:srgbClr>
          </a:solidFill>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Slide 19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95000"/>
            </a:srgbClr>
          </a:solidFill>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Slide 20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95000"/>
            </a:srgbClr>
          </a:solidFill>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Slide 21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95000"/>
            </a:srgbClr>
          </a:solidFill>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Slide 22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95000"/>
            </a:srgbClr>
          </a:solidFill>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Slide 23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95000"/>
            </a:srgbClr>
          </a:solidFill>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95000"/>
            </a:srgbClr>
          </a:solidFill>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95000"/>
            </a:srgbClr>
          </a:solidFill>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95000"/>
            </a:srgbClr>
          </a:solidFill>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95000"/>
            </a:srgbClr>
          </a:solidFill>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95000"/>
            </a:srgbClr>
          </a:solidFill>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95000"/>
            </a:srgbClr>
          </a:solidFill>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95000"/>
            </a:srgbClr>
          </a:solidFill>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5" Type="http://schemas.openxmlformats.org/officeDocument/2006/relationships/theme" Target="../theme/theme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6" Type="http://schemas.openxmlformats.org/officeDocument/2006/relationships/notesSlide" Target="../notesSlides/notesSlide11.xml"/><Relationship Id="rId5" Type="http://schemas.openxmlformats.org/officeDocument/2006/relationships/slideLayout" Target="../slideLayouts/slideLayout12.xml"/><Relationship Id="rId4" Type="http://schemas.openxmlformats.org/officeDocument/2006/relationships/image" Target="../media/image15.png"/><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12.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16.xml"/><Relationship Id="rId2" Type="http://schemas.openxmlformats.org/officeDocument/2006/relationships/image" Target="../media/image17.png"/><Relationship Id="rId1" Type="http://schemas.openxmlformats.org/officeDocument/2006/relationships/image" Target="../media/image16.png"/></Relationships>
</file>

<file path=ppt/slides/_rels/slide16.xml.rels><?xml version="1.0" encoding="UTF-8" standalone="yes"?>
<Relationships xmlns="http://schemas.openxmlformats.org/package/2006/relationships"><Relationship Id="rId9" Type="http://schemas.openxmlformats.org/officeDocument/2006/relationships/image" Target="../media/image26.png"/><Relationship Id="rId8" Type="http://schemas.openxmlformats.org/officeDocument/2006/relationships/image" Target="../media/image25.png"/><Relationship Id="rId7" Type="http://schemas.openxmlformats.org/officeDocument/2006/relationships/image" Target="../media/image24.png"/><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 Id="rId3" Type="http://schemas.openxmlformats.org/officeDocument/2006/relationships/image" Target="../media/image20.png"/><Relationship Id="rId2" Type="http://schemas.openxmlformats.org/officeDocument/2006/relationships/image" Target="../media/image19.png"/><Relationship Id="rId13" Type="http://schemas.openxmlformats.org/officeDocument/2006/relationships/notesSlide" Target="../notesSlides/notesSlide16.xml"/><Relationship Id="rId12" Type="http://schemas.openxmlformats.org/officeDocument/2006/relationships/slideLayout" Target="../slideLayouts/slideLayout17.xml"/><Relationship Id="rId11" Type="http://schemas.openxmlformats.org/officeDocument/2006/relationships/image" Target="../media/image28.png"/><Relationship Id="rId10" Type="http://schemas.openxmlformats.org/officeDocument/2006/relationships/image" Target="../media/image27.png"/><Relationship Id="rId1" Type="http://schemas.openxmlformats.org/officeDocument/2006/relationships/image" Target="../media/image18.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3.xml"/><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4.xml"/><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7.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6.xml"/><Relationship Id="rId1" Type="http://schemas.openxmlformats.org/officeDocument/2006/relationships/image" Target="../media/image10.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0.xml"/><Relationship Id="rId1"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stretch>
            <a:fillRect/>
          </a:stretch>
        </p:blipFill>
        <p:spPr>
          <a:xfrm>
            <a:off x="0" y="0"/>
            <a:ext cx="5486400" cy="8229600"/>
          </a:xfrm>
          <a:prstGeom prst="rect">
            <a:avLst/>
          </a:prstGeom>
        </p:spPr>
      </p:pic>
      <p:sp>
        <p:nvSpPr>
          <p:cNvPr id="3" name="Text 0"/>
          <p:cNvSpPr/>
          <p:nvPr/>
        </p:nvSpPr>
        <p:spPr>
          <a:xfrm>
            <a:off x="6324124" y="1618536"/>
            <a:ext cx="7468553" cy="2253139"/>
          </a:xfrm>
          <a:prstGeom prst="rect">
            <a:avLst/>
          </a:prstGeom>
          <a:noFill/>
        </p:spPr>
        <p:txBody>
          <a:bodyPr wrap="square" lIns="0" tIns="0" rIns="0" bIns="0" rtlCol="0" anchor="t"/>
          <a:lstStyle/>
          <a:p>
            <a:pPr marL="0" indent="0" algn="l">
              <a:lnSpc>
                <a:spcPts val="4400"/>
              </a:lnSpc>
              <a:buNone/>
            </a:pPr>
            <a:r>
              <a:rPr lang="en-US" sz="3500" kern="0" spc="-71" dirty="0">
                <a:solidFill>
                  <a:srgbClr val="D73AD7"/>
                </a:solidFill>
                <a:latin typeface="Source Serif Pro Semi Bold" pitchFamily="34" charset="0"/>
                <a:ea typeface="Source Serif Pro Semi Bold" pitchFamily="34" charset="-122"/>
                <a:cs typeface="Source Serif Pro Semi Bold" pitchFamily="34" charset="-120"/>
              </a:rPr>
              <a:t>Unveiling Hidden Consumer Perceptions: Sentiment Analysis for Competitive Advantage in the Fast food industry</a:t>
            </a:r>
            <a:endParaRPr lang="en-US" sz="3500" dirty="0"/>
          </a:p>
        </p:txBody>
      </p:sp>
      <p:sp>
        <p:nvSpPr>
          <p:cNvPr id="4" name="Text 1"/>
          <p:cNvSpPr/>
          <p:nvPr/>
        </p:nvSpPr>
        <p:spPr>
          <a:xfrm>
            <a:off x="6683097" y="5523468"/>
            <a:ext cx="2816185" cy="351949"/>
          </a:xfrm>
          <a:prstGeom prst="rect">
            <a:avLst/>
          </a:prstGeom>
          <a:noFill/>
        </p:spPr>
        <p:txBody>
          <a:bodyPr wrap="none" lIns="0" tIns="0" rIns="0" bIns="0" rtlCol="0" anchor="t"/>
          <a:lstStyle/>
          <a:p>
            <a:pPr marL="0" indent="0" algn="l">
              <a:lnSpc>
                <a:spcPts val="2750"/>
              </a:lnSpc>
              <a:buNone/>
            </a:pPr>
            <a:r>
              <a:rPr lang="en-IN" altLang="en-US" sz="2200" kern="0" spc="-44" dirty="0">
                <a:solidFill>
                  <a:srgbClr val="D73AD7"/>
                </a:solidFill>
                <a:latin typeface="Source Serif Pro Semi Bold" pitchFamily="34" charset="0"/>
                <a:ea typeface="Source Serif Pro Semi Bold" pitchFamily="34" charset="-122"/>
                <a:cs typeface="Source Serif Pro Semi Bold" pitchFamily="34" charset="-120"/>
              </a:rPr>
              <a:t>Presented By</a:t>
            </a:r>
            <a:r>
              <a:rPr lang="en-US" sz="2200" kern="0" spc="-44" dirty="0">
                <a:solidFill>
                  <a:srgbClr val="D73AD7"/>
                </a:solidFill>
                <a:latin typeface="Source Serif Pro Semi Bold" pitchFamily="34" charset="0"/>
                <a:ea typeface="Source Serif Pro Semi Bold" pitchFamily="34" charset="-122"/>
                <a:cs typeface="Source Serif Pro Semi Bold" pitchFamily="34" charset="-120"/>
              </a:rPr>
              <a:t>: </a:t>
            </a:r>
            <a:endParaRPr lang="en-US" sz="2200" dirty="0"/>
          </a:p>
        </p:txBody>
      </p:sp>
      <p:sp>
        <p:nvSpPr>
          <p:cNvPr id="5" name="Text 2"/>
          <p:cNvSpPr/>
          <p:nvPr/>
        </p:nvSpPr>
        <p:spPr>
          <a:xfrm>
            <a:off x="6683097" y="5952450"/>
            <a:ext cx="7109579" cy="383024"/>
          </a:xfrm>
          <a:prstGeom prst="rect">
            <a:avLst/>
          </a:prstGeom>
          <a:noFill/>
        </p:spPr>
        <p:txBody>
          <a:bodyPr wrap="none" lIns="0" tIns="0" rIns="0" bIns="0" rtlCol="0" anchor="t"/>
          <a:lstStyle/>
          <a:p>
            <a:pPr indent="0" algn="l">
              <a:lnSpc>
                <a:spcPts val="3000"/>
              </a:lnSpc>
              <a:buSzPct val="100000"/>
              <a:buFont typeface="+mj-lt"/>
              <a:buNone/>
            </a:pPr>
            <a:r>
              <a:rPr lang="en-US" sz="1850" kern="0" spc="-38" dirty="0">
                <a:solidFill>
                  <a:srgbClr val="272525"/>
                </a:solidFill>
                <a:latin typeface="Source Sans Pro" pitchFamily="34" charset="0"/>
                <a:ea typeface="Source Sans Pro" pitchFamily="34" charset="-122"/>
                <a:cs typeface="Source Sans Pro" pitchFamily="34" charset="-120"/>
              </a:rPr>
              <a:t>NAVITHA E 22MIA1051</a:t>
            </a:r>
            <a:endParaRPr lang="en-US" sz="1850" dirty="0"/>
          </a:p>
        </p:txBody>
      </p:sp>
      <p:sp>
        <p:nvSpPr>
          <p:cNvPr id="6" name="Text 3"/>
          <p:cNvSpPr/>
          <p:nvPr/>
        </p:nvSpPr>
        <p:spPr>
          <a:xfrm>
            <a:off x="6683097" y="5677495"/>
            <a:ext cx="7109579" cy="383024"/>
          </a:xfrm>
          <a:prstGeom prst="rect">
            <a:avLst/>
          </a:prstGeom>
          <a:noFill/>
        </p:spPr>
        <p:txBody>
          <a:bodyPr wrap="none" lIns="0" tIns="0" rIns="0" bIns="0" rtlCol="0" anchor="t"/>
          <a:lstStyle/>
          <a:p>
            <a:pPr marL="342900" indent="-342900" algn="l">
              <a:lnSpc>
                <a:spcPts val="3000"/>
              </a:lnSpc>
              <a:buSzPct val="100000"/>
              <a:buFont typeface="+mj-lt"/>
              <a:buAutoNum type="arabicPeriod" startAt="2"/>
            </a:pPr>
            <a:endParaRPr lang="en-US" sz="1850" dirty="0"/>
          </a:p>
        </p:txBody>
      </p:sp>
      <p:sp>
        <p:nvSpPr>
          <p:cNvPr id="7" name="Text 4"/>
          <p:cNvSpPr/>
          <p:nvPr/>
        </p:nvSpPr>
        <p:spPr>
          <a:xfrm>
            <a:off x="6683097" y="6144220"/>
            <a:ext cx="7109579" cy="383024"/>
          </a:xfrm>
          <a:prstGeom prst="rect">
            <a:avLst/>
          </a:prstGeom>
          <a:noFill/>
        </p:spPr>
        <p:txBody>
          <a:bodyPr wrap="none" lIns="0" tIns="0" rIns="0" bIns="0" rtlCol="0" anchor="t"/>
          <a:lstStyle/>
          <a:p>
            <a:pPr indent="0" algn="l">
              <a:lnSpc>
                <a:spcPts val="3000"/>
              </a:lnSpc>
              <a:buSzPct val="100000"/>
              <a:buFont typeface="+mj-lt"/>
              <a:buNone/>
            </a:pPr>
            <a:endParaRPr lang="en-US" sz="1850" dirty="0"/>
          </a:p>
        </p:txBody>
      </p:sp>
      <p:sp>
        <p:nvSpPr>
          <p:cNvPr id="8" name="Shape 5"/>
          <p:cNvSpPr/>
          <p:nvPr/>
        </p:nvSpPr>
        <p:spPr>
          <a:xfrm flipH="1">
            <a:off x="6389370" y="5201920"/>
            <a:ext cx="76200" cy="1325245"/>
          </a:xfrm>
          <a:prstGeom prst="rect">
            <a:avLst/>
          </a:prstGeom>
          <a:solidFill>
            <a:srgbClr val="D75BE2"/>
          </a:solidFill>
        </p:spPr>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837724" y="1648301"/>
            <a:ext cx="5632490" cy="704017"/>
          </a:xfrm>
          <a:prstGeom prst="rect">
            <a:avLst/>
          </a:prstGeom>
          <a:noFill/>
        </p:spPr>
        <p:txBody>
          <a:bodyPr wrap="none" lIns="0" tIns="0" rIns="0" bIns="0" rtlCol="0" anchor="t"/>
          <a:lstStyle/>
          <a:p>
            <a:pPr marL="0" indent="0" algn="l">
              <a:lnSpc>
                <a:spcPts val="5500"/>
              </a:lnSpc>
              <a:buNone/>
            </a:pPr>
            <a:r>
              <a:rPr lang="en-US" sz="4400" kern="0" spc="-89" dirty="0">
                <a:solidFill>
                  <a:srgbClr val="D73AD7"/>
                </a:solidFill>
                <a:latin typeface="Source Serif Pro Semi Bold" pitchFamily="34" charset="0"/>
                <a:ea typeface="Source Serif Pro Semi Bold" pitchFamily="34" charset="-122"/>
                <a:cs typeface="Source Serif Pro Semi Bold" pitchFamily="34" charset="-120"/>
              </a:rPr>
              <a:t>Methodology:</a:t>
            </a:r>
            <a:endParaRPr lang="en-US" sz="4400" dirty="0"/>
          </a:p>
        </p:txBody>
      </p:sp>
      <p:sp>
        <p:nvSpPr>
          <p:cNvPr id="3" name="Shape 1"/>
          <p:cNvSpPr/>
          <p:nvPr/>
        </p:nvSpPr>
        <p:spPr>
          <a:xfrm>
            <a:off x="837724" y="2831068"/>
            <a:ext cx="6357818" cy="1755458"/>
          </a:xfrm>
          <a:prstGeom prst="roundRect">
            <a:avLst>
              <a:gd name="adj" fmla="val 5727"/>
            </a:avLst>
          </a:prstGeom>
          <a:solidFill>
            <a:srgbClr val="F4D4F7"/>
          </a:solidFill>
          <a:ln w="7620">
            <a:solidFill>
              <a:srgbClr val="DABADD"/>
            </a:solidFill>
            <a:prstDash val="solid"/>
          </a:ln>
        </p:spPr>
      </p:sp>
      <p:sp>
        <p:nvSpPr>
          <p:cNvPr id="4" name="Text 2"/>
          <p:cNvSpPr/>
          <p:nvPr/>
        </p:nvSpPr>
        <p:spPr>
          <a:xfrm>
            <a:off x="1084659" y="3078004"/>
            <a:ext cx="2816185" cy="351949"/>
          </a:xfrm>
          <a:prstGeom prst="rect">
            <a:avLst/>
          </a:prstGeom>
          <a:noFill/>
        </p:spPr>
        <p:txBody>
          <a:bodyPr wrap="none" lIns="0" tIns="0" rIns="0" bIns="0" rtlCol="0" anchor="t"/>
          <a:lstStyle/>
          <a:p>
            <a:pPr marL="0" indent="0" algn="l">
              <a:lnSpc>
                <a:spcPts val="2750"/>
              </a:lnSpc>
              <a:buNone/>
            </a:pPr>
            <a:r>
              <a:rPr lang="en-US" sz="2200" kern="0" spc="-44" dirty="0">
                <a:solidFill>
                  <a:srgbClr val="272525"/>
                </a:solidFill>
                <a:latin typeface="Source Serif Pro Semi Bold" pitchFamily="34" charset="0"/>
                <a:ea typeface="Source Serif Pro Semi Bold" pitchFamily="34" charset="-122"/>
                <a:cs typeface="Source Serif Pro Semi Bold" pitchFamily="34" charset="-120"/>
              </a:rPr>
              <a:t>Data Preprocessing</a:t>
            </a:r>
            <a:endParaRPr lang="en-US" sz="2200" dirty="0"/>
          </a:p>
        </p:txBody>
      </p:sp>
      <p:sp>
        <p:nvSpPr>
          <p:cNvPr id="5" name="Text 3"/>
          <p:cNvSpPr/>
          <p:nvPr/>
        </p:nvSpPr>
        <p:spPr>
          <a:xfrm>
            <a:off x="1084659" y="3573542"/>
            <a:ext cx="5863947" cy="766048"/>
          </a:xfrm>
          <a:prstGeom prst="rect">
            <a:avLst/>
          </a:prstGeom>
          <a:noFill/>
        </p:spPr>
        <p:txBody>
          <a:bodyPr wrap="square" lIns="0" tIns="0" rIns="0" bIns="0" rtlCol="0" anchor="t"/>
          <a:lstStyle/>
          <a:p>
            <a:pPr marL="0" indent="0" algn="l">
              <a:lnSpc>
                <a:spcPts val="3000"/>
              </a:lnSpc>
              <a:buNone/>
            </a:pPr>
            <a:r>
              <a:rPr lang="en-US" sz="1850" kern="0" spc="-38" dirty="0">
                <a:solidFill>
                  <a:srgbClr val="272525"/>
                </a:solidFill>
                <a:latin typeface="Source Sans Pro" pitchFamily="34" charset="0"/>
                <a:ea typeface="Source Sans Pro" pitchFamily="34" charset="-122"/>
                <a:cs typeface="Source Sans Pro" pitchFamily="34" charset="-120"/>
              </a:rPr>
              <a:t>Cleaning, normalization, and tokenization of tweet data (using NLTK).</a:t>
            </a:r>
            <a:endParaRPr lang="en-US" sz="1850" dirty="0"/>
          </a:p>
        </p:txBody>
      </p:sp>
      <p:sp>
        <p:nvSpPr>
          <p:cNvPr id="6" name="Shape 4"/>
          <p:cNvSpPr/>
          <p:nvPr/>
        </p:nvSpPr>
        <p:spPr>
          <a:xfrm>
            <a:off x="7434858" y="2831068"/>
            <a:ext cx="6357818" cy="1755458"/>
          </a:xfrm>
          <a:prstGeom prst="roundRect">
            <a:avLst>
              <a:gd name="adj" fmla="val 5727"/>
            </a:avLst>
          </a:prstGeom>
          <a:solidFill>
            <a:srgbClr val="F4D4F7"/>
          </a:solidFill>
          <a:ln w="7620">
            <a:solidFill>
              <a:srgbClr val="DABADD"/>
            </a:solidFill>
            <a:prstDash val="solid"/>
          </a:ln>
        </p:spPr>
      </p:sp>
      <p:sp>
        <p:nvSpPr>
          <p:cNvPr id="7" name="Text 5"/>
          <p:cNvSpPr/>
          <p:nvPr/>
        </p:nvSpPr>
        <p:spPr>
          <a:xfrm>
            <a:off x="7681793" y="3078004"/>
            <a:ext cx="2816185" cy="351949"/>
          </a:xfrm>
          <a:prstGeom prst="rect">
            <a:avLst/>
          </a:prstGeom>
          <a:noFill/>
        </p:spPr>
        <p:txBody>
          <a:bodyPr wrap="none" lIns="0" tIns="0" rIns="0" bIns="0" rtlCol="0" anchor="t"/>
          <a:lstStyle/>
          <a:p>
            <a:pPr marL="0" indent="0" algn="l">
              <a:lnSpc>
                <a:spcPts val="2750"/>
              </a:lnSpc>
              <a:buNone/>
            </a:pPr>
            <a:r>
              <a:rPr lang="en-US" sz="2200" kern="0" spc="-44" dirty="0">
                <a:solidFill>
                  <a:srgbClr val="272525"/>
                </a:solidFill>
                <a:latin typeface="Source Serif Pro Semi Bold" pitchFamily="34" charset="0"/>
                <a:ea typeface="Source Serif Pro Semi Bold" pitchFamily="34" charset="-122"/>
                <a:cs typeface="Source Serif Pro Semi Bold" pitchFamily="34" charset="-120"/>
              </a:rPr>
              <a:t>Feature Engineering</a:t>
            </a:r>
            <a:endParaRPr lang="en-US" sz="2200" dirty="0"/>
          </a:p>
        </p:txBody>
      </p:sp>
      <p:sp>
        <p:nvSpPr>
          <p:cNvPr id="8" name="Text 6"/>
          <p:cNvSpPr/>
          <p:nvPr/>
        </p:nvSpPr>
        <p:spPr>
          <a:xfrm>
            <a:off x="7681793" y="3573542"/>
            <a:ext cx="5863947" cy="766048"/>
          </a:xfrm>
          <a:prstGeom prst="rect">
            <a:avLst/>
          </a:prstGeom>
          <a:noFill/>
        </p:spPr>
        <p:txBody>
          <a:bodyPr wrap="square" lIns="0" tIns="0" rIns="0" bIns="0" rtlCol="0" anchor="t"/>
          <a:lstStyle/>
          <a:p>
            <a:pPr marL="0" indent="0" algn="l">
              <a:lnSpc>
                <a:spcPts val="3000"/>
              </a:lnSpc>
              <a:buNone/>
            </a:pPr>
            <a:r>
              <a:rPr lang="en-US" sz="1850" kern="0" spc="-38" dirty="0">
                <a:solidFill>
                  <a:srgbClr val="272525"/>
                </a:solidFill>
                <a:latin typeface="Source Sans Pro" pitchFamily="34" charset="0"/>
                <a:ea typeface="Source Sans Pro" pitchFamily="34" charset="-122"/>
                <a:cs typeface="Source Sans Pro" pitchFamily="34" charset="-120"/>
              </a:rPr>
              <a:t>Hashtag extraction and creation of engagement metrics (using regular expressions).</a:t>
            </a:r>
            <a:endParaRPr lang="en-US" sz="1850" dirty="0"/>
          </a:p>
        </p:txBody>
      </p:sp>
      <p:sp>
        <p:nvSpPr>
          <p:cNvPr id="9" name="Shape 7"/>
          <p:cNvSpPr/>
          <p:nvPr/>
        </p:nvSpPr>
        <p:spPr>
          <a:xfrm>
            <a:off x="837724" y="4825841"/>
            <a:ext cx="6357818" cy="1755458"/>
          </a:xfrm>
          <a:prstGeom prst="roundRect">
            <a:avLst>
              <a:gd name="adj" fmla="val 5727"/>
            </a:avLst>
          </a:prstGeom>
          <a:solidFill>
            <a:srgbClr val="F4D4F7"/>
          </a:solidFill>
          <a:ln w="7620">
            <a:solidFill>
              <a:srgbClr val="DABADD"/>
            </a:solidFill>
            <a:prstDash val="solid"/>
          </a:ln>
        </p:spPr>
      </p:sp>
      <p:sp>
        <p:nvSpPr>
          <p:cNvPr id="10" name="Text 8"/>
          <p:cNvSpPr/>
          <p:nvPr/>
        </p:nvSpPr>
        <p:spPr>
          <a:xfrm>
            <a:off x="1084659" y="5072777"/>
            <a:ext cx="2816185" cy="351949"/>
          </a:xfrm>
          <a:prstGeom prst="rect">
            <a:avLst/>
          </a:prstGeom>
          <a:noFill/>
        </p:spPr>
        <p:txBody>
          <a:bodyPr wrap="none" lIns="0" tIns="0" rIns="0" bIns="0" rtlCol="0" anchor="t"/>
          <a:lstStyle/>
          <a:p>
            <a:pPr marL="0" indent="0" algn="l">
              <a:lnSpc>
                <a:spcPts val="2750"/>
              </a:lnSpc>
              <a:buNone/>
            </a:pPr>
            <a:r>
              <a:rPr lang="en-US" sz="2200" kern="0" spc="-44" dirty="0">
                <a:solidFill>
                  <a:srgbClr val="272525"/>
                </a:solidFill>
                <a:latin typeface="Source Serif Pro Semi Bold" pitchFamily="34" charset="0"/>
                <a:ea typeface="Source Serif Pro Semi Bold" pitchFamily="34" charset="-122"/>
                <a:cs typeface="Source Serif Pro Semi Bold" pitchFamily="34" charset="-120"/>
              </a:rPr>
              <a:t>Sentiment Analysis</a:t>
            </a:r>
            <a:endParaRPr lang="en-US" sz="2200" dirty="0"/>
          </a:p>
        </p:txBody>
      </p:sp>
      <p:sp>
        <p:nvSpPr>
          <p:cNvPr id="11" name="Text 9"/>
          <p:cNvSpPr/>
          <p:nvPr/>
        </p:nvSpPr>
        <p:spPr>
          <a:xfrm>
            <a:off x="1084659" y="5568315"/>
            <a:ext cx="5863947" cy="766048"/>
          </a:xfrm>
          <a:prstGeom prst="rect">
            <a:avLst/>
          </a:prstGeom>
          <a:noFill/>
        </p:spPr>
        <p:txBody>
          <a:bodyPr wrap="square" lIns="0" tIns="0" rIns="0" bIns="0" rtlCol="0" anchor="t"/>
          <a:lstStyle/>
          <a:p>
            <a:pPr marL="0" indent="0" algn="l">
              <a:lnSpc>
                <a:spcPts val="3000"/>
              </a:lnSpc>
              <a:buNone/>
            </a:pPr>
            <a:r>
              <a:rPr lang="en-US" sz="1850" kern="0" spc="-38" dirty="0">
                <a:solidFill>
                  <a:srgbClr val="272525"/>
                </a:solidFill>
                <a:latin typeface="Source Sans Pro" pitchFamily="34" charset="0"/>
                <a:ea typeface="Source Sans Pro" pitchFamily="34" charset="-122"/>
                <a:cs typeface="Source Sans Pro" pitchFamily="34" charset="-120"/>
              </a:rPr>
              <a:t>Classification and polarity analysis for brand comparison (using VADER lexicon, TextBlob).</a:t>
            </a:r>
            <a:endParaRPr lang="en-US" sz="1850" dirty="0"/>
          </a:p>
        </p:txBody>
      </p:sp>
      <p:sp>
        <p:nvSpPr>
          <p:cNvPr id="12" name="Shape 10"/>
          <p:cNvSpPr/>
          <p:nvPr/>
        </p:nvSpPr>
        <p:spPr>
          <a:xfrm>
            <a:off x="7434858" y="4825841"/>
            <a:ext cx="6357818" cy="1755458"/>
          </a:xfrm>
          <a:prstGeom prst="roundRect">
            <a:avLst>
              <a:gd name="adj" fmla="val 5727"/>
            </a:avLst>
          </a:prstGeom>
          <a:solidFill>
            <a:srgbClr val="F4D4F7"/>
          </a:solidFill>
          <a:ln w="7620">
            <a:solidFill>
              <a:srgbClr val="DABADD"/>
            </a:solidFill>
            <a:prstDash val="solid"/>
          </a:ln>
        </p:spPr>
      </p:sp>
      <p:sp>
        <p:nvSpPr>
          <p:cNvPr id="13" name="Text 11"/>
          <p:cNvSpPr/>
          <p:nvPr/>
        </p:nvSpPr>
        <p:spPr>
          <a:xfrm>
            <a:off x="7681793" y="5072777"/>
            <a:ext cx="2816185" cy="351949"/>
          </a:xfrm>
          <a:prstGeom prst="rect">
            <a:avLst/>
          </a:prstGeom>
          <a:noFill/>
        </p:spPr>
        <p:txBody>
          <a:bodyPr wrap="none" lIns="0" tIns="0" rIns="0" bIns="0" rtlCol="0" anchor="t"/>
          <a:lstStyle/>
          <a:p>
            <a:pPr marL="0" indent="0" algn="l">
              <a:lnSpc>
                <a:spcPts val="2750"/>
              </a:lnSpc>
              <a:buNone/>
            </a:pPr>
            <a:r>
              <a:rPr lang="en-US" sz="2200" kern="0" spc="-44" dirty="0">
                <a:solidFill>
                  <a:srgbClr val="272525"/>
                </a:solidFill>
                <a:latin typeface="Source Serif Pro Semi Bold" pitchFamily="34" charset="0"/>
                <a:ea typeface="Source Serif Pro Semi Bold" pitchFamily="34" charset="-122"/>
                <a:cs typeface="Source Serif Pro Semi Bold" pitchFamily="34" charset="-120"/>
              </a:rPr>
              <a:t>Trend Analysis</a:t>
            </a:r>
            <a:endParaRPr lang="en-US" sz="2200" dirty="0"/>
          </a:p>
        </p:txBody>
      </p:sp>
      <p:sp>
        <p:nvSpPr>
          <p:cNvPr id="14" name="Text 12"/>
          <p:cNvSpPr/>
          <p:nvPr/>
        </p:nvSpPr>
        <p:spPr>
          <a:xfrm>
            <a:off x="7681793" y="5568315"/>
            <a:ext cx="5863947" cy="766048"/>
          </a:xfrm>
          <a:prstGeom prst="rect">
            <a:avLst/>
          </a:prstGeom>
          <a:noFill/>
        </p:spPr>
        <p:txBody>
          <a:bodyPr wrap="square" lIns="0" tIns="0" rIns="0" bIns="0" rtlCol="0" anchor="t"/>
          <a:lstStyle/>
          <a:p>
            <a:pPr marL="0" indent="0" algn="l">
              <a:lnSpc>
                <a:spcPts val="3000"/>
              </a:lnSpc>
              <a:buNone/>
            </a:pPr>
            <a:r>
              <a:rPr lang="en-US" sz="1850" kern="0" spc="-38" dirty="0">
                <a:solidFill>
                  <a:srgbClr val="272525"/>
                </a:solidFill>
                <a:latin typeface="Source Sans Pro" pitchFamily="34" charset="0"/>
                <a:ea typeface="Source Sans Pro" pitchFamily="34" charset="-122"/>
                <a:cs typeface="Source Sans Pro" pitchFamily="34" charset="-120"/>
              </a:rPr>
              <a:t>Identify trending topics and sentiment associations (using frequency analysis).</a:t>
            </a:r>
            <a:endParaRPr lang="en-US" sz="185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686991" y="540187"/>
            <a:ext cx="5133975" cy="577215"/>
          </a:xfrm>
          <a:prstGeom prst="rect">
            <a:avLst/>
          </a:prstGeom>
          <a:noFill/>
        </p:spPr>
        <p:txBody>
          <a:bodyPr wrap="none" lIns="0" tIns="0" rIns="0" bIns="0" rtlCol="0" anchor="t"/>
          <a:lstStyle/>
          <a:p>
            <a:pPr marL="0" indent="0" algn="l">
              <a:lnSpc>
                <a:spcPts val="4500"/>
              </a:lnSpc>
              <a:buNone/>
            </a:pPr>
            <a:r>
              <a:rPr lang="en-US" sz="3600" kern="0" spc="-73" dirty="0">
                <a:solidFill>
                  <a:srgbClr val="D73AD7"/>
                </a:solidFill>
                <a:latin typeface="Source Serif Pro Semi Bold" pitchFamily="34" charset="0"/>
                <a:ea typeface="Source Serif Pro Semi Bold" pitchFamily="34" charset="-122"/>
                <a:cs typeface="Source Serif Pro Semi Bold" pitchFamily="34" charset="-120"/>
              </a:rPr>
              <a:t> Data Preprocessing Steps</a:t>
            </a:r>
            <a:endParaRPr lang="en-US" sz="3600" dirty="0"/>
          </a:p>
        </p:txBody>
      </p:sp>
      <p:pic>
        <p:nvPicPr>
          <p:cNvPr id="3" name="Image 0" descr="preencoded.png"/>
          <p:cNvPicPr>
            <a:picLocks noChangeAspect="1"/>
          </p:cNvPicPr>
          <p:nvPr/>
        </p:nvPicPr>
        <p:blipFill>
          <a:blip r:embed="rId1"/>
          <a:stretch>
            <a:fillRect/>
          </a:stretch>
        </p:blipFill>
        <p:spPr>
          <a:xfrm>
            <a:off x="686991" y="1509951"/>
            <a:ext cx="981432" cy="1544836"/>
          </a:xfrm>
          <a:prstGeom prst="rect">
            <a:avLst/>
          </a:prstGeom>
        </p:spPr>
      </p:pic>
      <p:sp>
        <p:nvSpPr>
          <p:cNvPr id="4" name="Text 1"/>
          <p:cNvSpPr/>
          <p:nvPr/>
        </p:nvSpPr>
        <p:spPr>
          <a:xfrm>
            <a:off x="1962864" y="1706166"/>
            <a:ext cx="2309336" cy="288727"/>
          </a:xfrm>
          <a:prstGeom prst="rect">
            <a:avLst/>
          </a:prstGeom>
          <a:noFill/>
        </p:spPr>
        <p:txBody>
          <a:bodyPr wrap="none" lIns="0" tIns="0" rIns="0" bIns="0" rtlCol="0" anchor="t"/>
          <a:lstStyle/>
          <a:p>
            <a:pPr marL="0" indent="0" algn="l">
              <a:lnSpc>
                <a:spcPts val="2250"/>
              </a:lnSpc>
              <a:buNone/>
            </a:pPr>
            <a:r>
              <a:rPr lang="en-US" sz="1800" kern="0" spc="-36" dirty="0">
                <a:solidFill>
                  <a:srgbClr val="272525"/>
                </a:solidFill>
                <a:latin typeface="Source Serif Pro Semi Bold" pitchFamily="34" charset="0"/>
                <a:ea typeface="Source Serif Pro Semi Bold" pitchFamily="34" charset="-122"/>
                <a:cs typeface="Source Serif Pro Semi Bold" pitchFamily="34" charset="-120"/>
              </a:rPr>
              <a:t>Text Cleaning</a:t>
            </a:r>
            <a:endParaRPr lang="en-US" sz="1800" dirty="0"/>
          </a:p>
        </p:txBody>
      </p:sp>
      <p:sp>
        <p:nvSpPr>
          <p:cNvPr id="5" name="Text 2"/>
          <p:cNvSpPr/>
          <p:nvPr/>
        </p:nvSpPr>
        <p:spPr>
          <a:xfrm>
            <a:off x="1962864" y="2112645"/>
            <a:ext cx="11980545" cy="314087"/>
          </a:xfrm>
          <a:prstGeom prst="rect">
            <a:avLst/>
          </a:prstGeom>
          <a:noFill/>
        </p:spPr>
        <p:txBody>
          <a:bodyPr wrap="none" lIns="0" tIns="0" rIns="0" bIns="0" rtlCol="0" anchor="t"/>
          <a:lstStyle/>
          <a:p>
            <a:pPr marL="0" indent="0" algn="l">
              <a:lnSpc>
                <a:spcPts val="2450"/>
              </a:lnSpc>
              <a:buNone/>
            </a:pPr>
            <a:r>
              <a:rPr lang="en-US" sz="1500" kern="0" spc="-31" dirty="0">
                <a:solidFill>
                  <a:srgbClr val="272525"/>
                </a:solidFill>
                <a:latin typeface="Source Sans Pro" pitchFamily="34" charset="0"/>
                <a:ea typeface="Source Sans Pro" pitchFamily="34" charset="-122"/>
                <a:cs typeface="Source Sans Pro" pitchFamily="34" charset="-120"/>
              </a:rPr>
              <a:t>Remove URLs and special characters using regular expressions.</a:t>
            </a:r>
            <a:endParaRPr lang="en-US" sz="1500" dirty="0"/>
          </a:p>
        </p:txBody>
      </p:sp>
      <p:sp>
        <p:nvSpPr>
          <p:cNvPr id="6" name="Text 3"/>
          <p:cNvSpPr/>
          <p:nvPr/>
        </p:nvSpPr>
        <p:spPr>
          <a:xfrm>
            <a:off x="1962864" y="2544485"/>
            <a:ext cx="11980545" cy="314087"/>
          </a:xfrm>
          <a:prstGeom prst="rect">
            <a:avLst/>
          </a:prstGeom>
          <a:noFill/>
        </p:spPr>
        <p:txBody>
          <a:bodyPr wrap="none" lIns="0" tIns="0" rIns="0" bIns="0" rtlCol="0" anchor="t"/>
          <a:lstStyle/>
          <a:p>
            <a:pPr marL="0" indent="0" algn="l">
              <a:lnSpc>
                <a:spcPts val="2450"/>
              </a:lnSpc>
              <a:buNone/>
            </a:pPr>
            <a:r>
              <a:rPr lang="en-US" sz="1500" b="1" kern="0" spc="-31" dirty="0">
                <a:solidFill>
                  <a:srgbClr val="272525"/>
                </a:solidFill>
                <a:latin typeface="Source Sans Pro" pitchFamily="34" charset="0"/>
                <a:ea typeface="Source Sans Pro" pitchFamily="34" charset="-122"/>
                <a:cs typeface="Source Sans Pro" pitchFamily="34" charset="-120"/>
              </a:rPr>
              <a:t>Tool:</a:t>
            </a:r>
            <a:r>
              <a:rPr lang="en-US" sz="1500" kern="0" spc="-31" dirty="0">
                <a:solidFill>
                  <a:srgbClr val="272525"/>
                </a:solidFill>
                <a:latin typeface="Source Sans Pro" pitchFamily="34" charset="0"/>
                <a:ea typeface="Source Sans Pro" pitchFamily="34" charset="-122"/>
                <a:cs typeface="Source Sans Pro" pitchFamily="34" charset="-120"/>
              </a:rPr>
              <a:t> Python's </a:t>
            </a:r>
            <a:r>
              <a:rPr lang="en-US" sz="1500" i="1" kern="0" spc="-31" dirty="0">
                <a:solidFill>
                  <a:srgbClr val="272525"/>
                </a:solidFill>
                <a:latin typeface="Source Sans Pro" pitchFamily="34" charset="0"/>
                <a:ea typeface="Source Sans Pro" pitchFamily="34" charset="-122"/>
                <a:cs typeface="Source Sans Pro" pitchFamily="34" charset="-120"/>
              </a:rPr>
              <a:t>re</a:t>
            </a:r>
            <a:r>
              <a:rPr lang="en-US" sz="1500" kern="0" spc="-31" dirty="0">
                <a:solidFill>
                  <a:srgbClr val="272525"/>
                </a:solidFill>
                <a:latin typeface="Source Sans Pro" pitchFamily="34" charset="0"/>
                <a:ea typeface="Source Sans Pro" pitchFamily="34" charset="-122"/>
                <a:cs typeface="Source Sans Pro" pitchFamily="34" charset="-120"/>
              </a:rPr>
              <a:t> module</a:t>
            </a:r>
            <a:endParaRPr lang="en-US" sz="1500" dirty="0"/>
          </a:p>
        </p:txBody>
      </p:sp>
      <p:pic>
        <p:nvPicPr>
          <p:cNvPr id="7" name="Image 1" descr="preencoded.png"/>
          <p:cNvPicPr>
            <a:picLocks noChangeAspect="1"/>
          </p:cNvPicPr>
          <p:nvPr/>
        </p:nvPicPr>
        <p:blipFill>
          <a:blip r:embed="rId2"/>
          <a:stretch>
            <a:fillRect/>
          </a:stretch>
        </p:blipFill>
        <p:spPr>
          <a:xfrm>
            <a:off x="686991" y="3054787"/>
            <a:ext cx="981432" cy="1544836"/>
          </a:xfrm>
          <a:prstGeom prst="rect">
            <a:avLst/>
          </a:prstGeom>
        </p:spPr>
      </p:pic>
      <p:sp>
        <p:nvSpPr>
          <p:cNvPr id="8" name="Text 4"/>
          <p:cNvSpPr/>
          <p:nvPr/>
        </p:nvSpPr>
        <p:spPr>
          <a:xfrm>
            <a:off x="1962864" y="3251002"/>
            <a:ext cx="2309336" cy="288727"/>
          </a:xfrm>
          <a:prstGeom prst="rect">
            <a:avLst/>
          </a:prstGeom>
          <a:noFill/>
        </p:spPr>
        <p:txBody>
          <a:bodyPr wrap="none" lIns="0" tIns="0" rIns="0" bIns="0" rtlCol="0" anchor="t"/>
          <a:lstStyle/>
          <a:p>
            <a:pPr marL="0" indent="0" algn="l">
              <a:lnSpc>
                <a:spcPts val="2250"/>
              </a:lnSpc>
              <a:buNone/>
            </a:pPr>
            <a:r>
              <a:rPr lang="en-US" sz="1800" kern="0" spc="-36" dirty="0">
                <a:solidFill>
                  <a:srgbClr val="272525"/>
                </a:solidFill>
                <a:latin typeface="Source Serif Pro Semi Bold" pitchFamily="34" charset="0"/>
                <a:ea typeface="Source Serif Pro Semi Bold" pitchFamily="34" charset="-122"/>
                <a:cs typeface="Source Serif Pro Semi Bold" pitchFamily="34" charset="-120"/>
              </a:rPr>
              <a:t>Emoji Handling</a:t>
            </a:r>
            <a:endParaRPr lang="en-US" sz="1800" dirty="0"/>
          </a:p>
        </p:txBody>
      </p:sp>
      <p:sp>
        <p:nvSpPr>
          <p:cNvPr id="9" name="Text 5"/>
          <p:cNvSpPr/>
          <p:nvPr/>
        </p:nvSpPr>
        <p:spPr>
          <a:xfrm>
            <a:off x="1962864" y="3657481"/>
            <a:ext cx="11980545" cy="314087"/>
          </a:xfrm>
          <a:prstGeom prst="rect">
            <a:avLst/>
          </a:prstGeom>
          <a:noFill/>
        </p:spPr>
        <p:txBody>
          <a:bodyPr wrap="none" lIns="0" tIns="0" rIns="0" bIns="0" rtlCol="0" anchor="t"/>
          <a:lstStyle/>
          <a:p>
            <a:pPr marL="0" indent="0" algn="l">
              <a:lnSpc>
                <a:spcPts val="2450"/>
              </a:lnSpc>
              <a:buNone/>
            </a:pPr>
            <a:r>
              <a:rPr lang="en-US" sz="1500" kern="0" spc="-31" dirty="0">
                <a:solidFill>
                  <a:srgbClr val="272525"/>
                </a:solidFill>
                <a:latin typeface="Source Sans Pro" pitchFamily="34" charset="0"/>
                <a:ea typeface="Source Sans Pro" pitchFamily="34" charset="-122"/>
                <a:cs typeface="Source Sans Pro" pitchFamily="34" charset="-120"/>
              </a:rPr>
              <a:t>Remove or convert emojis to text descriptions.</a:t>
            </a:r>
            <a:endParaRPr lang="en-US" sz="1500" dirty="0"/>
          </a:p>
        </p:txBody>
      </p:sp>
      <p:sp>
        <p:nvSpPr>
          <p:cNvPr id="10" name="Text 6"/>
          <p:cNvSpPr/>
          <p:nvPr/>
        </p:nvSpPr>
        <p:spPr>
          <a:xfrm>
            <a:off x="1962864" y="4089321"/>
            <a:ext cx="11980545" cy="314087"/>
          </a:xfrm>
          <a:prstGeom prst="rect">
            <a:avLst/>
          </a:prstGeom>
          <a:noFill/>
        </p:spPr>
        <p:txBody>
          <a:bodyPr wrap="none" lIns="0" tIns="0" rIns="0" bIns="0" rtlCol="0" anchor="t"/>
          <a:lstStyle/>
          <a:p>
            <a:pPr marL="0" indent="0" algn="l">
              <a:lnSpc>
                <a:spcPts val="2450"/>
              </a:lnSpc>
              <a:buNone/>
            </a:pPr>
            <a:r>
              <a:rPr lang="en-US" sz="1500" b="1" kern="0" spc="-31" dirty="0">
                <a:solidFill>
                  <a:srgbClr val="272525"/>
                </a:solidFill>
                <a:latin typeface="Source Sans Pro" pitchFamily="34" charset="0"/>
                <a:ea typeface="Source Sans Pro" pitchFamily="34" charset="-122"/>
                <a:cs typeface="Source Sans Pro" pitchFamily="34" charset="-120"/>
              </a:rPr>
              <a:t>Tool:</a:t>
            </a:r>
            <a:r>
              <a:rPr lang="en-US" sz="1500" kern="0" spc="-31" dirty="0">
                <a:solidFill>
                  <a:srgbClr val="272525"/>
                </a:solidFill>
                <a:latin typeface="Source Sans Pro" pitchFamily="34" charset="0"/>
                <a:ea typeface="Source Sans Pro" pitchFamily="34" charset="-122"/>
                <a:cs typeface="Source Sans Pro" pitchFamily="34" charset="-120"/>
              </a:rPr>
              <a:t> </a:t>
            </a:r>
            <a:r>
              <a:rPr lang="en-US" sz="1500" i="1" kern="0" spc="-31" dirty="0">
                <a:solidFill>
                  <a:srgbClr val="272525"/>
                </a:solidFill>
                <a:latin typeface="Source Sans Pro" pitchFamily="34" charset="0"/>
                <a:ea typeface="Source Sans Pro" pitchFamily="34" charset="-122"/>
                <a:cs typeface="Source Sans Pro" pitchFamily="34" charset="-120"/>
              </a:rPr>
              <a:t>emoji</a:t>
            </a:r>
            <a:r>
              <a:rPr lang="en-US" sz="1500" kern="0" spc="-31" dirty="0">
                <a:solidFill>
                  <a:srgbClr val="272525"/>
                </a:solidFill>
                <a:latin typeface="Source Sans Pro" pitchFamily="34" charset="0"/>
                <a:ea typeface="Source Sans Pro" pitchFamily="34" charset="-122"/>
                <a:cs typeface="Source Sans Pro" pitchFamily="34" charset="-120"/>
              </a:rPr>
              <a:t> Python library</a:t>
            </a:r>
            <a:endParaRPr lang="en-US" sz="1500" dirty="0"/>
          </a:p>
        </p:txBody>
      </p:sp>
      <p:pic>
        <p:nvPicPr>
          <p:cNvPr id="11" name="Image 2" descr="preencoded.png"/>
          <p:cNvPicPr>
            <a:picLocks noChangeAspect="1"/>
          </p:cNvPicPr>
          <p:nvPr/>
        </p:nvPicPr>
        <p:blipFill>
          <a:blip r:embed="rId3"/>
          <a:stretch>
            <a:fillRect/>
          </a:stretch>
        </p:blipFill>
        <p:spPr>
          <a:xfrm>
            <a:off x="686991" y="4599623"/>
            <a:ext cx="981432" cy="1544836"/>
          </a:xfrm>
          <a:prstGeom prst="rect">
            <a:avLst/>
          </a:prstGeom>
        </p:spPr>
      </p:pic>
      <p:sp>
        <p:nvSpPr>
          <p:cNvPr id="12" name="Text 7"/>
          <p:cNvSpPr/>
          <p:nvPr/>
        </p:nvSpPr>
        <p:spPr>
          <a:xfrm>
            <a:off x="1962864" y="4795838"/>
            <a:ext cx="2309336" cy="288727"/>
          </a:xfrm>
          <a:prstGeom prst="rect">
            <a:avLst/>
          </a:prstGeom>
          <a:noFill/>
        </p:spPr>
        <p:txBody>
          <a:bodyPr wrap="none" lIns="0" tIns="0" rIns="0" bIns="0" rtlCol="0" anchor="t"/>
          <a:lstStyle/>
          <a:p>
            <a:pPr marL="0" indent="0" algn="l">
              <a:lnSpc>
                <a:spcPts val="2250"/>
              </a:lnSpc>
              <a:buNone/>
            </a:pPr>
            <a:r>
              <a:rPr lang="en-US" sz="1800" kern="0" spc="-36" dirty="0">
                <a:solidFill>
                  <a:srgbClr val="272525"/>
                </a:solidFill>
                <a:latin typeface="Source Serif Pro Semi Bold" pitchFamily="34" charset="0"/>
                <a:ea typeface="Source Serif Pro Semi Bold" pitchFamily="34" charset="-122"/>
                <a:cs typeface="Source Serif Pro Semi Bold" pitchFamily="34" charset="-120"/>
              </a:rPr>
              <a:t>Tokenization</a:t>
            </a:r>
            <a:endParaRPr lang="en-US" sz="1800" dirty="0"/>
          </a:p>
        </p:txBody>
      </p:sp>
      <p:sp>
        <p:nvSpPr>
          <p:cNvPr id="13" name="Text 8"/>
          <p:cNvSpPr/>
          <p:nvPr/>
        </p:nvSpPr>
        <p:spPr>
          <a:xfrm>
            <a:off x="1962864" y="5202317"/>
            <a:ext cx="11980545" cy="314087"/>
          </a:xfrm>
          <a:prstGeom prst="rect">
            <a:avLst/>
          </a:prstGeom>
          <a:noFill/>
        </p:spPr>
        <p:txBody>
          <a:bodyPr wrap="none" lIns="0" tIns="0" rIns="0" bIns="0" rtlCol="0" anchor="t"/>
          <a:lstStyle/>
          <a:p>
            <a:pPr marL="0" indent="0" algn="l">
              <a:lnSpc>
                <a:spcPts val="2450"/>
              </a:lnSpc>
              <a:buNone/>
            </a:pPr>
            <a:r>
              <a:rPr lang="en-US" sz="1500" kern="0" spc="-31" dirty="0">
                <a:solidFill>
                  <a:srgbClr val="272525"/>
                </a:solidFill>
                <a:latin typeface="Source Sans Pro" pitchFamily="34" charset="0"/>
                <a:ea typeface="Source Sans Pro" pitchFamily="34" charset="-122"/>
                <a:cs typeface="Source Sans Pro" pitchFamily="34" charset="-120"/>
              </a:rPr>
              <a:t>Break down text into individual words/tokens.</a:t>
            </a:r>
            <a:endParaRPr lang="en-US" sz="1500" dirty="0"/>
          </a:p>
        </p:txBody>
      </p:sp>
      <p:sp>
        <p:nvSpPr>
          <p:cNvPr id="14" name="Text 9"/>
          <p:cNvSpPr/>
          <p:nvPr/>
        </p:nvSpPr>
        <p:spPr>
          <a:xfrm>
            <a:off x="1962864" y="5634157"/>
            <a:ext cx="11980545" cy="314087"/>
          </a:xfrm>
          <a:prstGeom prst="rect">
            <a:avLst/>
          </a:prstGeom>
          <a:noFill/>
        </p:spPr>
        <p:txBody>
          <a:bodyPr wrap="none" lIns="0" tIns="0" rIns="0" bIns="0" rtlCol="0" anchor="t"/>
          <a:lstStyle/>
          <a:p>
            <a:pPr marL="0" indent="0" algn="l">
              <a:lnSpc>
                <a:spcPts val="2450"/>
              </a:lnSpc>
              <a:buNone/>
            </a:pPr>
            <a:r>
              <a:rPr lang="en-US" sz="1500" b="1" kern="0" spc="-31" dirty="0">
                <a:solidFill>
                  <a:srgbClr val="272525"/>
                </a:solidFill>
                <a:latin typeface="Source Sans Pro" pitchFamily="34" charset="0"/>
                <a:ea typeface="Source Sans Pro" pitchFamily="34" charset="-122"/>
                <a:cs typeface="Source Sans Pro" pitchFamily="34" charset="-120"/>
              </a:rPr>
              <a:t>Tool:</a:t>
            </a:r>
            <a:r>
              <a:rPr lang="en-US" sz="1500" kern="0" spc="-31" dirty="0">
                <a:solidFill>
                  <a:srgbClr val="272525"/>
                </a:solidFill>
                <a:latin typeface="Source Sans Pro" pitchFamily="34" charset="0"/>
                <a:ea typeface="Source Sans Pro" pitchFamily="34" charset="-122"/>
                <a:cs typeface="Source Sans Pro" pitchFamily="34" charset="-120"/>
              </a:rPr>
              <a:t> Natural Language Toolkit (</a:t>
            </a:r>
            <a:r>
              <a:rPr lang="en-US" sz="1500" i="1" kern="0" spc="-31" dirty="0">
                <a:solidFill>
                  <a:srgbClr val="272525"/>
                </a:solidFill>
                <a:latin typeface="Source Sans Pro" pitchFamily="34" charset="0"/>
                <a:ea typeface="Source Sans Pro" pitchFamily="34" charset="-122"/>
                <a:cs typeface="Source Sans Pro" pitchFamily="34" charset="-120"/>
              </a:rPr>
              <a:t>nltk</a:t>
            </a:r>
            <a:r>
              <a:rPr lang="en-US" sz="1500" kern="0" spc="-31" dirty="0">
                <a:solidFill>
                  <a:srgbClr val="272525"/>
                </a:solidFill>
                <a:latin typeface="Source Sans Pro" pitchFamily="34" charset="0"/>
                <a:ea typeface="Source Sans Pro" pitchFamily="34" charset="-122"/>
                <a:cs typeface="Source Sans Pro" pitchFamily="34" charset="-120"/>
              </a:rPr>
              <a:t>)</a:t>
            </a:r>
            <a:endParaRPr lang="en-US" sz="1500" dirty="0"/>
          </a:p>
        </p:txBody>
      </p:sp>
      <p:pic>
        <p:nvPicPr>
          <p:cNvPr id="15" name="Image 3" descr="preencoded.png"/>
          <p:cNvPicPr>
            <a:picLocks noChangeAspect="1"/>
          </p:cNvPicPr>
          <p:nvPr/>
        </p:nvPicPr>
        <p:blipFill>
          <a:blip r:embed="rId4"/>
          <a:stretch>
            <a:fillRect/>
          </a:stretch>
        </p:blipFill>
        <p:spPr>
          <a:xfrm>
            <a:off x="686991" y="6144458"/>
            <a:ext cx="981432" cy="1544836"/>
          </a:xfrm>
          <a:prstGeom prst="rect">
            <a:avLst/>
          </a:prstGeom>
        </p:spPr>
      </p:pic>
      <p:sp>
        <p:nvSpPr>
          <p:cNvPr id="16" name="Text 10"/>
          <p:cNvSpPr/>
          <p:nvPr/>
        </p:nvSpPr>
        <p:spPr>
          <a:xfrm>
            <a:off x="1962864" y="6340673"/>
            <a:ext cx="2309336" cy="288727"/>
          </a:xfrm>
          <a:prstGeom prst="rect">
            <a:avLst/>
          </a:prstGeom>
          <a:noFill/>
        </p:spPr>
        <p:txBody>
          <a:bodyPr wrap="none" lIns="0" tIns="0" rIns="0" bIns="0" rtlCol="0" anchor="t"/>
          <a:lstStyle/>
          <a:p>
            <a:pPr marL="0" indent="0" algn="l">
              <a:lnSpc>
                <a:spcPts val="2250"/>
              </a:lnSpc>
              <a:buNone/>
            </a:pPr>
            <a:r>
              <a:rPr lang="en-US" sz="1800" kern="0" spc="-36" dirty="0">
                <a:solidFill>
                  <a:srgbClr val="272525"/>
                </a:solidFill>
                <a:latin typeface="Source Serif Pro Semi Bold" pitchFamily="34" charset="0"/>
                <a:ea typeface="Source Serif Pro Semi Bold" pitchFamily="34" charset="-122"/>
                <a:cs typeface="Source Serif Pro Semi Bold" pitchFamily="34" charset="-120"/>
              </a:rPr>
              <a:t>Lemmatization</a:t>
            </a:r>
            <a:endParaRPr lang="en-US" sz="1800" dirty="0"/>
          </a:p>
        </p:txBody>
      </p:sp>
      <p:sp>
        <p:nvSpPr>
          <p:cNvPr id="17" name="Text 11"/>
          <p:cNvSpPr/>
          <p:nvPr/>
        </p:nvSpPr>
        <p:spPr>
          <a:xfrm>
            <a:off x="1962864" y="6747153"/>
            <a:ext cx="11980545" cy="314087"/>
          </a:xfrm>
          <a:prstGeom prst="rect">
            <a:avLst/>
          </a:prstGeom>
          <a:noFill/>
        </p:spPr>
        <p:txBody>
          <a:bodyPr wrap="none" lIns="0" tIns="0" rIns="0" bIns="0" rtlCol="0" anchor="t"/>
          <a:lstStyle/>
          <a:p>
            <a:pPr marL="0" indent="0" algn="l">
              <a:lnSpc>
                <a:spcPts val="2450"/>
              </a:lnSpc>
              <a:buNone/>
            </a:pPr>
            <a:r>
              <a:rPr lang="en-US" sz="1500" kern="0" spc="-31" dirty="0">
                <a:solidFill>
                  <a:srgbClr val="272525"/>
                </a:solidFill>
                <a:latin typeface="Source Sans Pro" pitchFamily="34" charset="0"/>
                <a:ea typeface="Source Sans Pro" pitchFamily="34" charset="-122"/>
                <a:cs typeface="Source Sans Pro" pitchFamily="34" charset="-120"/>
              </a:rPr>
              <a:t>Reduce words to their base dictionary form.</a:t>
            </a:r>
            <a:endParaRPr lang="en-US" sz="1500" dirty="0"/>
          </a:p>
        </p:txBody>
      </p:sp>
      <p:sp>
        <p:nvSpPr>
          <p:cNvPr id="18" name="Text 12"/>
          <p:cNvSpPr/>
          <p:nvPr/>
        </p:nvSpPr>
        <p:spPr>
          <a:xfrm>
            <a:off x="1962864" y="7178993"/>
            <a:ext cx="11980545" cy="314087"/>
          </a:xfrm>
          <a:prstGeom prst="rect">
            <a:avLst/>
          </a:prstGeom>
          <a:noFill/>
        </p:spPr>
        <p:txBody>
          <a:bodyPr wrap="none" lIns="0" tIns="0" rIns="0" bIns="0" rtlCol="0" anchor="t"/>
          <a:lstStyle/>
          <a:p>
            <a:pPr marL="0" indent="0" algn="l">
              <a:lnSpc>
                <a:spcPts val="2450"/>
              </a:lnSpc>
              <a:buNone/>
            </a:pPr>
            <a:r>
              <a:rPr lang="en-US" sz="1500" b="1" kern="0" spc="-31" dirty="0">
                <a:solidFill>
                  <a:srgbClr val="272525"/>
                </a:solidFill>
                <a:latin typeface="Source Sans Pro" pitchFamily="34" charset="0"/>
                <a:ea typeface="Source Sans Pro" pitchFamily="34" charset="-122"/>
                <a:cs typeface="Source Sans Pro" pitchFamily="34" charset="-120"/>
              </a:rPr>
              <a:t>Tool:</a:t>
            </a:r>
            <a:r>
              <a:rPr lang="en-US" sz="1500" kern="0" spc="-31" dirty="0">
                <a:solidFill>
                  <a:srgbClr val="272525"/>
                </a:solidFill>
                <a:latin typeface="Source Sans Pro" pitchFamily="34" charset="0"/>
                <a:ea typeface="Source Sans Pro" pitchFamily="34" charset="-122"/>
                <a:cs typeface="Source Sans Pro" pitchFamily="34" charset="-120"/>
              </a:rPr>
              <a:t> NLTK's </a:t>
            </a:r>
            <a:r>
              <a:rPr lang="en-US" sz="1500" i="1" kern="0" spc="-31" dirty="0">
                <a:solidFill>
                  <a:srgbClr val="272525"/>
                </a:solidFill>
                <a:latin typeface="Source Sans Pro" pitchFamily="34" charset="0"/>
                <a:ea typeface="Source Sans Pro" pitchFamily="34" charset="-122"/>
                <a:cs typeface="Source Sans Pro" pitchFamily="34" charset="-120"/>
              </a:rPr>
              <a:t>WordNetLemmatizer</a:t>
            </a:r>
            <a:endParaRPr lang="en-US" sz="15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837724" y="1036082"/>
            <a:ext cx="7389852" cy="704017"/>
          </a:xfrm>
          <a:prstGeom prst="rect">
            <a:avLst/>
          </a:prstGeom>
          <a:noFill/>
        </p:spPr>
        <p:txBody>
          <a:bodyPr wrap="none" lIns="0" tIns="0" rIns="0" bIns="0" rtlCol="0" anchor="t"/>
          <a:lstStyle/>
          <a:p>
            <a:pPr marL="0" indent="0" algn="l">
              <a:lnSpc>
                <a:spcPts val="5500"/>
              </a:lnSpc>
              <a:buNone/>
            </a:pPr>
            <a:r>
              <a:rPr lang="en-US" sz="4400" kern="0" spc="-89" dirty="0">
                <a:solidFill>
                  <a:srgbClr val="D73AD7"/>
                </a:solidFill>
                <a:latin typeface="Source Serif Pro Semi Bold" pitchFamily="34" charset="0"/>
                <a:ea typeface="Source Serif Pro Semi Bold" pitchFamily="34" charset="-122"/>
                <a:cs typeface="Source Serif Pro Semi Bold" pitchFamily="34" charset="-120"/>
              </a:rPr>
              <a:t>Machine Learning Techniques</a:t>
            </a:r>
            <a:endParaRPr lang="en-US" sz="4400" dirty="0"/>
          </a:p>
        </p:txBody>
      </p:sp>
      <p:sp>
        <p:nvSpPr>
          <p:cNvPr id="3" name="Shape 1"/>
          <p:cNvSpPr/>
          <p:nvPr/>
        </p:nvSpPr>
        <p:spPr>
          <a:xfrm>
            <a:off x="837724" y="2218849"/>
            <a:ext cx="12954952" cy="4974550"/>
          </a:xfrm>
          <a:prstGeom prst="roundRect">
            <a:avLst>
              <a:gd name="adj" fmla="val 2021"/>
            </a:avLst>
          </a:prstGeom>
          <a:noFill/>
          <a:ln w="7620">
            <a:solidFill>
              <a:srgbClr val="000000">
                <a:alpha val="8000"/>
              </a:srgbClr>
            </a:solidFill>
            <a:prstDash val="solid"/>
          </a:ln>
        </p:spPr>
      </p:sp>
      <p:sp>
        <p:nvSpPr>
          <p:cNvPr id="4" name="Shape 2"/>
          <p:cNvSpPr/>
          <p:nvPr/>
        </p:nvSpPr>
        <p:spPr>
          <a:xfrm>
            <a:off x="845344" y="2226469"/>
            <a:ext cx="12939713" cy="685443"/>
          </a:xfrm>
          <a:prstGeom prst="rect">
            <a:avLst/>
          </a:prstGeom>
          <a:solidFill>
            <a:srgbClr val="FFFFFF">
              <a:alpha val="4000"/>
            </a:srgbClr>
          </a:solidFill>
        </p:spPr>
      </p:sp>
      <p:sp>
        <p:nvSpPr>
          <p:cNvPr id="5" name="Text 3"/>
          <p:cNvSpPr/>
          <p:nvPr/>
        </p:nvSpPr>
        <p:spPr>
          <a:xfrm>
            <a:off x="1084659" y="2377678"/>
            <a:ext cx="2752487" cy="383024"/>
          </a:xfrm>
          <a:prstGeom prst="rect">
            <a:avLst/>
          </a:prstGeom>
          <a:noFill/>
        </p:spPr>
        <p:txBody>
          <a:bodyPr wrap="none" lIns="0" tIns="0" rIns="0" bIns="0" rtlCol="0" anchor="t"/>
          <a:lstStyle/>
          <a:p>
            <a:pPr marL="0" indent="0" algn="l">
              <a:lnSpc>
                <a:spcPts val="3000"/>
              </a:lnSpc>
              <a:buNone/>
            </a:pPr>
            <a:r>
              <a:rPr lang="en-US" sz="1850" b="1" kern="0" spc="-38" dirty="0">
                <a:solidFill>
                  <a:srgbClr val="272525"/>
                </a:solidFill>
                <a:latin typeface="Source Sans Pro" pitchFamily="34" charset="0"/>
                <a:ea typeface="Source Sans Pro" pitchFamily="34" charset="-122"/>
                <a:cs typeface="Source Sans Pro" pitchFamily="34" charset="-120"/>
              </a:rPr>
              <a:t>Process</a:t>
            </a:r>
            <a:endParaRPr lang="en-US" sz="1850" dirty="0"/>
          </a:p>
        </p:txBody>
      </p:sp>
      <p:sp>
        <p:nvSpPr>
          <p:cNvPr id="6" name="Text 4"/>
          <p:cNvSpPr/>
          <p:nvPr/>
        </p:nvSpPr>
        <p:spPr>
          <a:xfrm>
            <a:off x="4323398" y="2377678"/>
            <a:ext cx="2748677" cy="383024"/>
          </a:xfrm>
          <a:prstGeom prst="rect">
            <a:avLst/>
          </a:prstGeom>
          <a:noFill/>
        </p:spPr>
        <p:txBody>
          <a:bodyPr wrap="none" lIns="0" tIns="0" rIns="0" bIns="0" rtlCol="0" anchor="t"/>
          <a:lstStyle/>
          <a:p>
            <a:pPr marL="0" indent="0" algn="l">
              <a:lnSpc>
                <a:spcPts val="3000"/>
              </a:lnSpc>
              <a:buNone/>
            </a:pPr>
            <a:r>
              <a:rPr lang="en-US" sz="1850" b="1" kern="0" spc="-38" dirty="0">
                <a:solidFill>
                  <a:srgbClr val="272525"/>
                </a:solidFill>
                <a:latin typeface="Source Sans Pro" pitchFamily="34" charset="0"/>
                <a:ea typeface="Source Sans Pro" pitchFamily="34" charset="-122"/>
                <a:cs typeface="Source Sans Pro" pitchFamily="34" charset="-120"/>
              </a:rPr>
              <a:t>Technique</a:t>
            </a:r>
            <a:endParaRPr lang="en-US" sz="1850" dirty="0"/>
          </a:p>
        </p:txBody>
      </p:sp>
      <p:sp>
        <p:nvSpPr>
          <p:cNvPr id="7" name="Text 5"/>
          <p:cNvSpPr/>
          <p:nvPr/>
        </p:nvSpPr>
        <p:spPr>
          <a:xfrm>
            <a:off x="7558326" y="2377678"/>
            <a:ext cx="2748677" cy="383024"/>
          </a:xfrm>
          <a:prstGeom prst="rect">
            <a:avLst/>
          </a:prstGeom>
          <a:noFill/>
        </p:spPr>
        <p:txBody>
          <a:bodyPr wrap="none" lIns="0" tIns="0" rIns="0" bIns="0" rtlCol="0" anchor="t"/>
          <a:lstStyle/>
          <a:p>
            <a:pPr marL="0" indent="0" algn="l">
              <a:lnSpc>
                <a:spcPts val="3000"/>
              </a:lnSpc>
              <a:buNone/>
            </a:pPr>
            <a:r>
              <a:rPr lang="en-US" sz="1850" b="1" kern="0" spc="-38" dirty="0">
                <a:solidFill>
                  <a:srgbClr val="272525"/>
                </a:solidFill>
                <a:latin typeface="Source Sans Pro" pitchFamily="34" charset="0"/>
                <a:ea typeface="Source Sans Pro" pitchFamily="34" charset="-122"/>
                <a:cs typeface="Source Sans Pro" pitchFamily="34" charset="-120"/>
              </a:rPr>
              <a:t>Library</a:t>
            </a:r>
            <a:endParaRPr lang="en-US" sz="1850" dirty="0"/>
          </a:p>
        </p:txBody>
      </p:sp>
      <p:sp>
        <p:nvSpPr>
          <p:cNvPr id="8" name="Text 6"/>
          <p:cNvSpPr/>
          <p:nvPr/>
        </p:nvSpPr>
        <p:spPr>
          <a:xfrm>
            <a:off x="10793254" y="2377678"/>
            <a:ext cx="2752487" cy="383024"/>
          </a:xfrm>
          <a:prstGeom prst="rect">
            <a:avLst/>
          </a:prstGeom>
          <a:noFill/>
        </p:spPr>
        <p:txBody>
          <a:bodyPr wrap="none" lIns="0" tIns="0" rIns="0" bIns="0" rtlCol="0" anchor="t"/>
          <a:lstStyle/>
          <a:p>
            <a:pPr marL="0" indent="0" algn="l">
              <a:lnSpc>
                <a:spcPts val="3000"/>
              </a:lnSpc>
              <a:buNone/>
            </a:pPr>
            <a:r>
              <a:rPr lang="en-US" sz="1850" b="1" kern="0" spc="-38" dirty="0">
                <a:solidFill>
                  <a:srgbClr val="272525"/>
                </a:solidFill>
                <a:latin typeface="Source Sans Pro" pitchFamily="34" charset="0"/>
                <a:ea typeface="Source Sans Pro" pitchFamily="34" charset="-122"/>
                <a:cs typeface="Source Sans Pro" pitchFamily="34" charset="-120"/>
              </a:rPr>
              <a:t>Output</a:t>
            </a:r>
            <a:endParaRPr lang="en-US" sz="1850" dirty="0"/>
          </a:p>
        </p:txBody>
      </p:sp>
      <p:sp>
        <p:nvSpPr>
          <p:cNvPr id="9" name="Shape 7"/>
          <p:cNvSpPr/>
          <p:nvPr/>
        </p:nvSpPr>
        <p:spPr>
          <a:xfrm>
            <a:off x="845344" y="2911912"/>
            <a:ext cx="12939713" cy="1068467"/>
          </a:xfrm>
          <a:prstGeom prst="rect">
            <a:avLst/>
          </a:prstGeom>
          <a:solidFill>
            <a:srgbClr val="000000">
              <a:alpha val="4000"/>
            </a:srgbClr>
          </a:solidFill>
        </p:spPr>
      </p:sp>
      <p:sp>
        <p:nvSpPr>
          <p:cNvPr id="10" name="Text 8"/>
          <p:cNvSpPr/>
          <p:nvPr/>
        </p:nvSpPr>
        <p:spPr>
          <a:xfrm>
            <a:off x="1084659" y="3063121"/>
            <a:ext cx="2752487" cy="383024"/>
          </a:xfrm>
          <a:prstGeom prst="rect">
            <a:avLst/>
          </a:prstGeom>
          <a:noFill/>
        </p:spPr>
        <p:txBody>
          <a:bodyPr wrap="none" lIns="0" tIns="0" rIns="0" bIns="0" rtlCol="0" anchor="t"/>
          <a:lstStyle/>
          <a:p>
            <a:pPr marL="0" indent="0" algn="l">
              <a:lnSpc>
                <a:spcPts val="3000"/>
              </a:lnSpc>
              <a:buNone/>
            </a:pPr>
            <a:r>
              <a:rPr lang="en-US" sz="1850" kern="0" spc="-38" dirty="0">
                <a:solidFill>
                  <a:srgbClr val="272525"/>
                </a:solidFill>
                <a:latin typeface="Source Sans Pro" pitchFamily="34" charset="0"/>
                <a:ea typeface="Source Sans Pro" pitchFamily="34" charset="-122"/>
                <a:cs typeface="Source Sans Pro" pitchFamily="34" charset="-120"/>
              </a:rPr>
              <a:t>Sentiment Analysis</a:t>
            </a:r>
            <a:endParaRPr lang="en-US" sz="1850" dirty="0"/>
          </a:p>
        </p:txBody>
      </p:sp>
      <p:sp>
        <p:nvSpPr>
          <p:cNvPr id="11" name="Text 9"/>
          <p:cNvSpPr/>
          <p:nvPr/>
        </p:nvSpPr>
        <p:spPr>
          <a:xfrm>
            <a:off x="4323398" y="3063121"/>
            <a:ext cx="2748677" cy="766048"/>
          </a:xfrm>
          <a:prstGeom prst="rect">
            <a:avLst/>
          </a:prstGeom>
          <a:noFill/>
        </p:spPr>
        <p:txBody>
          <a:bodyPr wrap="square" lIns="0" tIns="0" rIns="0" bIns="0" rtlCol="0" anchor="t"/>
          <a:lstStyle/>
          <a:p>
            <a:pPr marL="0" indent="0" algn="l">
              <a:lnSpc>
                <a:spcPts val="3000"/>
              </a:lnSpc>
              <a:buNone/>
            </a:pPr>
            <a:r>
              <a:rPr lang="en-US" sz="1850" kern="0" spc="-38" dirty="0">
                <a:solidFill>
                  <a:srgbClr val="272525"/>
                </a:solidFill>
                <a:latin typeface="Source Sans Pro" pitchFamily="34" charset="0"/>
                <a:ea typeface="Source Sans Pro" pitchFamily="34" charset="-122"/>
                <a:cs typeface="Source Sans Pro" pitchFamily="34" charset="-120"/>
              </a:rPr>
              <a:t>VADER sentiment scoring, TextBlob</a:t>
            </a:r>
            <a:endParaRPr lang="en-US" sz="1850" dirty="0"/>
          </a:p>
        </p:txBody>
      </p:sp>
      <p:sp>
        <p:nvSpPr>
          <p:cNvPr id="12" name="Text 10"/>
          <p:cNvSpPr/>
          <p:nvPr/>
        </p:nvSpPr>
        <p:spPr>
          <a:xfrm>
            <a:off x="7558326" y="3063121"/>
            <a:ext cx="2748677" cy="766048"/>
          </a:xfrm>
          <a:prstGeom prst="rect">
            <a:avLst/>
          </a:prstGeom>
          <a:noFill/>
        </p:spPr>
        <p:txBody>
          <a:bodyPr wrap="square" lIns="0" tIns="0" rIns="0" bIns="0" rtlCol="0" anchor="t"/>
          <a:lstStyle/>
          <a:p>
            <a:pPr marL="0" indent="0" algn="l">
              <a:lnSpc>
                <a:spcPts val="3000"/>
              </a:lnSpc>
              <a:buNone/>
            </a:pPr>
            <a:r>
              <a:rPr lang="en-US" sz="1850" kern="0" spc="-38" dirty="0">
                <a:solidFill>
                  <a:srgbClr val="272525"/>
                </a:solidFill>
                <a:latin typeface="Source Sans Pro" pitchFamily="34" charset="0"/>
                <a:ea typeface="Source Sans Pro" pitchFamily="34" charset="-122"/>
                <a:cs typeface="Source Sans Pro" pitchFamily="34" charset="-120"/>
              </a:rPr>
              <a:t>NLTK SentimentIntensityAnalyzer</a:t>
            </a:r>
            <a:endParaRPr lang="en-US" sz="1850" dirty="0"/>
          </a:p>
        </p:txBody>
      </p:sp>
      <p:sp>
        <p:nvSpPr>
          <p:cNvPr id="13" name="Text 11"/>
          <p:cNvSpPr/>
          <p:nvPr/>
        </p:nvSpPr>
        <p:spPr>
          <a:xfrm>
            <a:off x="10793254" y="3063121"/>
            <a:ext cx="2752487" cy="766048"/>
          </a:xfrm>
          <a:prstGeom prst="rect">
            <a:avLst/>
          </a:prstGeom>
          <a:noFill/>
        </p:spPr>
        <p:txBody>
          <a:bodyPr wrap="square" lIns="0" tIns="0" rIns="0" bIns="0" rtlCol="0" anchor="t"/>
          <a:lstStyle/>
          <a:p>
            <a:pPr marL="0" indent="0" algn="l">
              <a:lnSpc>
                <a:spcPts val="3000"/>
              </a:lnSpc>
              <a:buNone/>
            </a:pPr>
            <a:r>
              <a:rPr lang="en-US" sz="1850" kern="0" spc="-38" dirty="0">
                <a:solidFill>
                  <a:srgbClr val="272525"/>
                </a:solidFill>
                <a:latin typeface="Source Sans Pro" pitchFamily="34" charset="0"/>
                <a:ea typeface="Source Sans Pro" pitchFamily="34" charset="-122"/>
                <a:cs typeface="Source Sans Pro" pitchFamily="34" charset="-120"/>
              </a:rPr>
              <a:t>Brand sentiment percentages</a:t>
            </a:r>
            <a:endParaRPr lang="en-US" sz="1850" dirty="0"/>
          </a:p>
        </p:txBody>
      </p:sp>
      <p:sp>
        <p:nvSpPr>
          <p:cNvPr id="14" name="Shape 12"/>
          <p:cNvSpPr/>
          <p:nvPr/>
        </p:nvSpPr>
        <p:spPr>
          <a:xfrm>
            <a:off x="845344" y="3980378"/>
            <a:ext cx="12939713" cy="1068467"/>
          </a:xfrm>
          <a:prstGeom prst="rect">
            <a:avLst/>
          </a:prstGeom>
          <a:solidFill>
            <a:srgbClr val="FFFFFF">
              <a:alpha val="4000"/>
            </a:srgbClr>
          </a:solidFill>
        </p:spPr>
      </p:sp>
      <p:sp>
        <p:nvSpPr>
          <p:cNvPr id="15" name="Text 13"/>
          <p:cNvSpPr/>
          <p:nvPr/>
        </p:nvSpPr>
        <p:spPr>
          <a:xfrm>
            <a:off x="1084659" y="4131588"/>
            <a:ext cx="2752487" cy="383024"/>
          </a:xfrm>
          <a:prstGeom prst="rect">
            <a:avLst/>
          </a:prstGeom>
          <a:noFill/>
        </p:spPr>
        <p:txBody>
          <a:bodyPr wrap="none" lIns="0" tIns="0" rIns="0" bIns="0" rtlCol="0" anchor="t"/>
          <a:lstStyle/>
          <a:p>
            <a:pPr marL="0" indent="0" algn="l">
              <a:lnSpc>
                <a:spcPts val="3000"/>
              </a:lnSpc>
              <a:buNone/>
            </a:pPr>
            <a:r>
              <a:rPr lang="en-US" sz="1850" kern="0" spc="-38" dirty="0">
                <a:solidFill>
                  <a:srgbClr val="272525"/>
                </a:solidFill>
                <a:latin typeface="Source Sans Pro" pitchFamily="34" charset="0"/>
                <a:ea typeface="Source Sans Pro" pitchFamily="34" charset="-122"/>
                <a:cs typeface="Source Sans Pro" pitchFamily="34" charset="-120"/>
              </a:rPr>
              <a:t>Hashtag Trend Analysis</a:t>
            </a:r>
            <a:endParaRPr lang="en-US" sz="1850" dirty="0"/>
          </a:p>
        </p:txBody>
      </p:sp>
      <p:sp>
        <p:nvSpPr>
          <p:cNvPr id="16" name="Text 14"/>
          <p:cNvSpPr/>
          <p:nvPr/>
        </p:nvSpPr>
        <p:spPr>
          <a:xfrm>
            <a:off x="4323398" y="4131588"/>
            <a:ext cx="2748677" cy="766048"/>
          </a:xfrm>
          <a:prstGeom prst="rect">
            <a:avLst/>
          </a:prstGeom>
          <a:noFill/>
        </p:spPr>
        <p:txBody>
          <a:bodyPr wrap="square" lIns="0" tIns="0" rIns="0" bIns="0" rtlCol="0" anchor="t"/>
          <a:lstStyle/>
          <a:p>
            <a:pPr marL="0" indent="0" algn="l">
              <a:lnSpc>
                <a:spcPts val="3000"/>
              </a:lnSpc>
              <a:buNone/>
            </a:pPr>
            <a:r>
              <a:rPr lang="en-US" sz="1850" kern="0" spc="-38" dirty="0">
                <a:solidFill>
                  <a:srgbClr val="272525"/>
                </a:solidFill>
                <a:latin typeface="Source Sans Pro" pitchFamily="34" charset="0"/>
                <a:ea typeface="Source Sans Pro" pitchFamily="34" charset="-122"/>
                <a:cs typeface="Source Sans Pro" pitchFamily="34" charset="-120"/>
              </a:rPr>
              <a:t>Frequency counting with filtering</a:t>
            </a:r>
            <a:endParaRPr lang="en-US" sz="1850" dirty="0"/>
          </a:p>
        </p:txBody>
      </p:sp>
      <p:sp>
        <p:nvSpPr>
          <p:cNvPr id="17" name="Text 15"/>
          <p:cNvSpPr/>
          <p:nvPr/>
        </p:nvSpPr>
        <p:spPr>
          <a:xfrm>
            <a:off x="7558326" y="4131588"/>
            <a:ext cx="2748677" cy="383024"/>
          </a:xfrm>
          <a:prstGeom prst="rect">
            <a:avLst/>
          </a:prstGeom>
          <a:noFill/>
        </p:spPr>
        <p:txBody>
          <a:bodyPr wrap="none" lIns="0" tIns="0" rIns="0" bIns="0" rtlCol="0" anchor="t"/>
          <a:lstStyle/>
          <a:p>
            <a:pPr marL="0" indent="0" algn="l">
              <a:lnSpc>
                <a:spcPts val="3000"/>
              </a:lnSpc>
              <a:buNone/>
            </a:pPr>
            <a:r>
              <a:rPr lang="en-US" sz="1850" kern="0" spc="-38" dirty="0">
                <a:solidFill>
                  <a:srgbClr val="272525"/>
                </a:solidFill>
                <a:latin typeface="Source Sans Pro" pitchFamily="34" charset="0"/>
                <a:ea typeface="Source Sans Pro" pitchFamily="34" charset="-122"/>
                <a:cs typeface="Source Sans Pro" pitchFamily="34" charset="-120"/>
              </a:rPr>
              <a:t>Python Collections (Counter)</a:t>
            </a:r>
            <a:endParaRPr lang="en-US" sz="1850" dirty="0"/>
          </a:p>
        </p:txBody>
      </p:sp>
      <p:sp>
        <p:nvSpPr>
          <p:cNvPr id="18" name="Text 16"/>
          <p:cNvSpPr/>
          <p:nvPr/>
        </p:nvSpPr>
        <p:spPr>
          <a:xfrm>
            <a:off x="10793254" y="4131588"/>
            <a:ext cx="2752487" cy="383024"/>
          </a:xfrm>
          <a:prstGeom prst="rect">
            <a:avLst/>
          </a:prstGeom>
          <a:noFill/>
        </p:spPr>
        <p:txBody>
          <a:bodyPr wrap="none" lIns="0" tIns="0" rIns="0" bIns="0" rtlCol="0" anchor="t"/>
          <a:lstStyle/>
          <a:p>
            <a:pPr marL="0" indent="0" algn="l">
              <a:lnSpc>
                <a:spcPts val="3000"/>
              </a:lnSpc>
              <a:buNone/>
            </a:pPr>
            <a:r>
              <a:rPr lang="en-US" sz="1850" kern="0" spc="-38" dirty="0">
                <a:solidFill>
                  <a:srgbClr val="272525"/>
                </a:solidFill>
                <a:latin typeface="Source Sans Pro" pitchFamily="34" charset="0"/>
                <a:ea typeface="Source Sans Pro" pitchFamily="34" charset="-122"/>
                <a:cs typeface="Source Sans Pro" pitchFamily="34" charset="-120"/>
              </a:rPr>
              <a:t>Top hashtags by brand</a:t>
            </a:r>
            <a:endParaRPr lang="en-US" sz="1850" dirty="0"/>
          </a:p>
        </p:txBody>
      </p:sp>
      <p:sp>
        <p:nvSpPr>
          <p:cNvPr id="19" name="Shape 17"/>
          <p:cNvSpPr/>
          <p:nvPr/>
        </p:nvSpPr>
        <p:spPr>
          <a:xfrm>
            <a:off x="845344" y="5048845"/>
            <a:ext cx="12939713" cy="1068467"/>
          </a:xfrm>
          <a:prstGeom prst="rect">
            <a:avLst/>
          </a:prstGeom>
          <a:solidFill>
            <a:srgbClr val="000000">
              <a:alpha val="4000"/>
            </a:srgbClr>
          </a:solidFill>
        </p:spPr>
      </p:sp>
      <p:sp>
        <p:nvSpPr>
          <p:cNvPr id="20" name="Text 18"/>
          <p:cNvSpPr/>
          <p:nvPr/>
        </p:nvSpPr>
        <p:spPr>
          <a:xfrm>
            <a:off x="1084659" y="5200055"/>
            <a:ext cx="2752487" cy="383024"/>
          </a:xfrm>
          <a:prstGeom prst="rect">
            <a:avLst/>
          </a:prstGeom>
          <a:noFill/>
        </p:spPr>
        <p:txBody>
          <a:bodyPr wrap="none" lIns="0" tIns="0" rIns="0" bIns="0" rtlCol="0" anchor="t"/>
          <a:lstStyle/>
          <a:p>
            <a:pPr marL="0" indent="0" algn="l">
              <a:lnSpc>
                <a:spcPts val="3000"/>
              </a:lnSpc>
              <a:buNone/>
            </a:pPr>
            <a:r>
              <a:rPr lang="en-US" sz="1850" kern="0" spc="-38" dirty="0">
                <a:solidFill>
                  <a:srgbClr val="272525"/>
                </a:solidFill>
                <a:latin typeface="Source Sans Pro" pitchFamily="34" charset="0"/>
                <a:ea typeface="Source Sans Pro" pitchFamily="34" charset="-122"/>
                <a:cs typeface="Source Sans Pro" pitchFamily="34" charset="-120"/>
              </a:rPr>
              <a:t>Crisis Detection</a:t>
            </a:r>
            <a:endParaRPr lang="en-US" sz="1850" dirty="0"/>
          </a:p>
        </p:txBody>
      </p:sp>
      <p:sp>
        <p:nvSpPr>
          <p:cNvPr id="21" name="Text 19"/>
          <p:cNvSpPr/>
          <p:nvPr/>
        </p:nvSpPr>
        <p:spPr>
          <a:xfrm>
            <a:off x="4323398" y="5200055"/>
            <a:ext cx="2748677" cy="766048"/>
          </a:xfrm>
          <a:prstGeom prst="rect">
            <a:avLst/>
          </a:prstGeom>
          <a:noFill/>
        </p:spPr>
        <p:txBody>
          <a:bodyPr wrap="square" lIns="0" tIns="0" rIns="0" bIns="0" rtlCol="0" anchor="t"/>
          <a:lstStyle/>
          <a:p>
            <a:pPr marL="0" indent="0" algn="l">
              <a:lnSpc>
                <a:spcPts val="3000"/>
              </a:lnSpc>
              <a:buNone/>
            </a:pPr>
            <a:r>
              <a:rPr lang="en-US" sz="1850" kern="0" spc="-38" dirty="0">
                <a:solidFill>
                  <a:srgbClr val="272525"/>
                </a:solidFill>
                <a:latin typeface="Source Sans Pro" pitchFamily="34" charset="0"/>
                <a:ea typeface="Source Sans Pro" pitchFamily="34" charset="-122"/>
                <a:cs typeface="Source Sans Pro" pitchFamily="34" charset="-120"/>
              </a:rPr>
              <a:t>Threshold filtering and keyword classification</a:t>
            </a:r>
            <a:endParaRPr lang="en-US" sz="1850" dirty="0"/>
          </a:p>
        </p:txBody>
      </p:sp>
      <p:sp>
        <p:nvSpPr>
          <p:cNvPr id="22" name="Text 20"/>
          <p:cNvSpPr/>
          <p:nvPr/>
        </p:nvSpPr>
        <p:spPr>
          <a:xfrm>
            <a:off x="7558326" y="5200055"/>
            <a:ext cx="2748677" cy="383024"/>
          </a:xfrm>
          <a:prstGeom prst="rect">
            <a:avLst/>
          </a:prstGeom>
          <a:noFill/>
        </p:spPr>
        <p:txBody>
          <a:bodyPr wrap="none" lIns="0" tIns="0" rIns="0" bIns="0" rtlCol="0" anchor="t"/>
          <a:lstStyle/>
          <a:p>
            <a:pPr marL="0" indent="0" algn="l">
              <a:lnSpc>
                <a:spcPts val="3000"/>
              </a:lnSpc>
              <a:buNone/>
            </a:pPr>
            <a:r>
              <a:rPr lang="en-US" sz="1850" kern="0" spc="-38" dirty="0">
                <a:solidFill>
                  <a:srgbClr val="272525"/>
                </a:solidFill>
                <a:latin typeface="Source Sans Pro" pitchFamily="34" charset="0"/>
                <a:ea typeface="Source Sans Pro" pitchFamily="34" charset="-122"/>
                <a:cs typeface="Source Sans Pro" pitchFamily="34" charset="-120"/>
              </a:rPr>
              <a:t>Pandas, custom dictionaries</a:t>
            </a:r>
            <a:endParaRPr lang="en-US" sz="1850" dirty="0"/>
          </a:p>
        </p:txBody>
      </p:sp>
      <p:sp>
        <p:nvSpPr>
          <p:cNvPr id="23" name="Text 21"/>
          <p:cNvSpPr/>
          <p:nvPr/>
        </p:nvSpPr>
        <p:spPr>
          <a:xfrm>
            <a:off x="10793254" y="5200055"/>
            <a:ext cx="2752487" cy="383024"/>
          </a:xfrm>
          <a:prstGeom prst="rect">
            <a:avLst/>
          </a:prstGeom>
          <a:noFill/>
        </p:spPr>
        <p:txBody>
          <a:bodyPr wrap="none" lIns="0" tIns="0" rIns="0" bIns="0" rtlCol="0" anchor="t"/>
          <a:lstStyle/>
          <a:p>
            <a:pPr marL="0" indent="0" algn="l">
              <a:lnSpc>
                <a:spcPts val="3000"/>
              </a:lnSpc>
              <a:buNone/>
            </a:pPr>
            <a:r>
              <a:rPr lang="en-US" sz="1850" kern="0" spc="-38" dirty="0">
                <a:solidFill>
                  <a:srgbClr val="272525"/>
                </a:solidFill>
                <a:latin typeface="Source Sans Pro" pitchFamily="34" charset="0"/>
                <a:ea typeface="Source Sans Pro" pitchFamily="34" charset="-122"/>
                <a:cs typeface="Source Sans Pro" pitchFamily="34" charset="-120"/>
              </a:rPr>
              <a:t>Crisis percentage by brand</a:t>
            </a:r>
            <a:endParaRPr lang="en-US" sz="1850" dirty="0"/>
          </a:p>
        </p:txBody>
      </p:sp>
      <p:sp>
        <p:nvSpPr>
          <p:cNvPr id="24" name="Shape 22"/>
          <p:cNvSpPr/>
          <p:nvPr/>
        </p:nvSpPr>
        <p:spPr>
          <a:xfrm>
            <a:off x="845344" y="6117312"/>
            <a:ext cx="12939713" cy="1068467"/>
          </a:xfrm>
          <a:prstGeom prst="rect">
            <a:avLst/>
          </a:prstGeom>
          <a:solidFill>
            <a:srgbClr val="FFFFFF">
              <a:alpha val="4000"/>
            </a:srgbClr>
          </a:solidFill>
        </p:spPr>
      </p:sp>
      <p:sp>
        <p:nvSpPr>
          <p:cNvPr id="25" name="Text 23"/>
          <p:cNvSpPr/>
          <p:nvPr/>
        </p:nvSpPr>
        <p:spPr>
          <a:xfrm>
            <a:off x="1084659" y="6268522"/>
            <a:ext cx="2752487" cy="383024"/>
          </a:xfrm>
          <a:prstGeom prst="rect">
            <a:avLst/>
          </a:prstGeom>
          <a:noFill/>
        </p:spPr>
        <p:txBody>
          <a:bodyPr wrap="none" lIns="0" tIns="0" rIns="0" bIns="0" rtlCol="0" anchor="t"/>
          <a:lstStyle/>
          <a:p>
            <a:pPr marL="0" indent="0" algn="l">
              <a:lnSpc>
                <a:spcPts val="3000"/>
              </a:lnSpc>
              <a:buNone/>
            </a:pPr>
            <a:r>
              <a:rPr lang="en-US" sz="1850" kern="0" spc="-38" dirty="0">
                <a:solidFill>
                  <a:srgbClr val="272525"/>
                </a:solidFill>
                <a:latin typeface="Source Sans Pro" pitchFamily="34" charset="0"/>
                <a:ea typeface="Source Sans Pro" pitchFamily="34" charset="-122"/>
                <a:cs typeface="Source Sans Pro" pitchFamily="34" charset="-120"/>
              </a:rPr>
              <a:t>Virality Index</a:t>
            </a:r>
            <a:endParaRPr lang="en-US" sz="1850" dirty="0"/>
          </a:p>
        </p:txBody>
      </p:sp>
      <p:sp>
        <p:nvSpPr>
          <p:cNvPr id="26" name="Text 24"/>
          <p:cNvSpPr/>
          <p:nvPr/>
        </p:nvSpPr>
        <p:spPr>
          <a:xfrm>
            <a:off x="4323398" y="6268522"/>
            <a:ext cx="2748677" cy="766048"/>
          </a:xfrm>
          <a:prstGeom prst="rect">
            <a:avLst/>
          </a:prstGeom>
          <a:noFill/>
        </p:spPr>
        <p:txBody>
          <a:bodyPr wrap="square" lIns="0" tIns="0" rIns="0" bIns="0" rtlCol="0" anchor="t"/>
          <a:lstStyle/>
          <a:p>
            <a:pPr marL="0" indent="0" algn="l">
              <a:lnSpc>
                <a:spcPts val="3000"/>
              </a:lnSpc>
              <a:buNone/>
            </a:pPr>
            <a:r>
              <a:rPr lang="en-US" sz="1850" kern="0" spc="-38" dirty="0">
                <a:solidFill>
                  <a:srgbClr val="272525"/>
                </a:solidFill>
                <a:latin typeface="Source Sans Pro" pitchFamily="34" charset="0"/>
                <a:ea typeface="Source Sans Pro" pitchFamily="34" charset="-122"/>
                <a:cs typeface="Source Sans Pro" pitchFamily="34" charset="-120"/>
              </a:rPr>
              <a:t>Weighted multi-component index</a:t>
            </a:r>
            <a:endParaRPr lang="en-US" sz="1850" dirty="0"/>
          </a:p>
        </p:txBody>
      </p:sp>
      <p:sp>
        <p:nvSpPr>
          <p:cNvPr id="27" name="Text 25"/>
          <p:cNvSpPr/>
          <p:nvPr/>
        </p:nvSpPr>
        <p:spPr>
          <a:xfrm>
            <a:off x="7558326" y="6268522"/>
            <a:ext cx="2748677" cy="383024"/>
          </a:xfrm>
          <a:prstGeom prst="rect">
            <a:avLst/>
          </a:prstGeom>
          <a:noFill/>
        </p:spPr>
        <p:txBody>
          <a:bodyPr wrap="none" lIns="0" tIns="0" rIns="0" bIns="0" rtlCol="0" anchor="t"/>
          <a:lstStyle/>
          <a:p>
            <a:pPr marL="0" indent="0" algn="l">
              <a:lnSpc>
                <a:spcPts val="3000"/>
              </a:lnSpc>
              <a:buNone/>
            </a:pPr>
            <a:r>
              <a:rPr lang="en-US" sz="1850" kern="0" spc="-38" dirty="0">
                <a:solidFill>
                  <a:srgbClr val="272525"/>
                </a:solidFill>
                <a:latin typeface="Source Sans Pro" pitchFamily="34" charset="0"/>
                <a:ea typeface="Source Sans Pro" pitchFamily="34" charset="-122"/>
                <a:cs typeface="Source Sans Pro" pitchFamily="34" charset="-120"/>
              </a:rPr>
              <a:t>Custom Python functions</a:t>
            </a:r>
            <a:endParaRPr lang="en-US" sz="1850" dirty="0"/>
          </a:p>
        </p:txBody>
      </p:sp>
      <p:sp>
        <p:nvSpPr>
          <p:cNvPr id="28" name="Text 26"/>
          <p:cNvSpPr/>
          <p:nvPr/>
        </p:nvSpPr>
        <p:spPr>
          <a:xfrm>
            <a:off x="10793254" y="6268522"/>
            <a:ext cx="2752487" cy="766048"/>
          </a:xfrm>
          <a:prstGeom prst="rect">
            <a:avLst/>
          </a:prstGeom>
          <a:noFill/>
        </p:spPr>
        <p:txBody>
          <a:bodyPr wrap="square" lIns="0" tIns="0" rIns="0" bIns="0" rtlCol="0" anchor="t"/>
          <a:lstStyle/>
          <a:p>
            <a:pPr marL="0" indent="0" algn="l">
              <a:lnSpc>
                <a:spcPts val="3000"/>
              </a:lnSpc>
              <a:buNone/>
            </a:pPr>
            <a:r>
              <a:rPr lang="en-US" sz="1850" kern="0" spc="-38" dirty="0">
                <a:solidFill>
                  <a:srgbClr val="272525"/>
                </a:solidFill>
                <a:latin typeface="Source Sans Pro" pitchFamily="34" charset="0"/>
                <a:ea typeface="Source Sans Pro" pitchFamily="34" charset="-122"/>
                <a:cs typeface="Source Sans Pro" pitchFamily="34" charset="-120"/>
              </a:rPr>
              <a:t>Comparative brand virality score</a:t>
            </a:r>
            <a:endParaRPr lang="en-US" sz="185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837724" y="2566511"/>
            <a:ext cx="9095065" cy="704017"/>
          </a:xfrm>
          <a:prstGeom prst="rect">
            <a:avLst/>
          </a:prstGeom>
          <a:noFill/>
        </p:spPr>
        <p:txBody>
          <a:bodyPr wrap="none" lIns="0" tIns="0" rIns="0" bIns="0" rtlCol="0" anchor="t"/>
          <a:lstStyle/>
          <a:p>
            <a:pPr marL="0" indent="0" algn="l">
              <a:lnSpc>
                <a:spcPts val="5500"/>
              </a:lnSpc>
              <a:buNone/>
            </a:pPr>
            <a:r>
              <a:rPr lang="en-US" sz="4400" kern="0" spc="-89" dirty="0">
                <a:solidFill>
                  <a:srgbClr val="D73AD7"/>
                </a:solidFill>
                <a:latin typeface="Source Serif Pro Semi Bold" pitchFamily="34" charset="0"/>
                <a:ea typeface="Source Serif Pro Semi Bold" pitchFamily="34" charset="-122"/>
                <a:cs typeface="Source Serif Pro Semi Bold" pitchFamily="34" charset="-120"/>
              </a:rPr>
              <a:t>VADER Sentiment Analysis Explained</a:t>
            </a:r>
            <a:endParaRPr lang="en-US" sz="4400" dirty="0"/>
          </a:p>
        </p:txBody>
      </p:sp>
      <p:sp>
        <p:nvSpPr>
          <p:cNvPr id="3" name="Shape 1"/>
          <p:cNvSpPr/>
          <p:nvPr/>
        </p:nvSpPr>
        <p:spPr>
          <a:xfrm>
            <a:off x="837724" y="4018478"/>
            <a:ext cx="538520" cy="538520"/>
          </a:xfrm>
          <a:prstGeom prst="roundRect">
            <a:avLst>
              <a:gd name="adj" fmla="val 18670"/>
            </a:avLst>
          </a:prstGeom>
          <a:solidFill>
            <a:srgbClr val="F4D4F7"/>
          </a:solidFill>
          <a:ln w="7620">
            <a:solidFill>
              <a:srgbClr val="DABADD"/>
            </a:solidFill>
            <a:prstDash val="solid"/>
          </a:ln>
        </p:spPr>
      </p:sp>
      <p:sp>
        <p:nvSpPr>
          <p:cNvPr id="4" name="Text 2"/>
          <p:cNvSpPr/>
          <p:nvPr/>
        </p:nvSpPr>
        <p:spPr>
          <a:xfrm>
            <a:off x="937974" y="4076462"/>
            <a:ext cx="337899" cy="422434"/>
          </a:xfrm>
          <a:prstGeom prst="rect">
            <a:avLst/>
          </a:prstGeom>
          <a:noFill/>
        </p:spPr>
        <p:txBody>
          <a:bodyPr wrap="none" lIns="0" tIns="0" rIns="0" bIns="0" rtlCol="0" anchor="t"/>
          <a:lstStyle/>
          <a:p>
            <a:pPr marL="0" indent="0" algn="ctr">
              <a:lnSpc>
                <a:spcPts val="2650"/>
              </a:lnSpc>
              <a:buNone/>
            </a:pPr>
            <a:r>
              <a:rPr lang="en-US" sz="2650" kern="0" spc="-53" dirty="0">
                <a:solidFill>
                  <a:srgbClr val="272525"/>
                </a:solidFill>
                <a:latin typeface="Source Serif Pro Semi Bold" pitchFamily="34" charset="0"/>
                <a:ea typeface="Source Serif Pro Semi Bold" pitchFamily="34" charset="-122"/>
                <a:cs typeface="Source Serif Pro Semi Bold" pitchFamily="34" charset="-120"/>
              </a:rPr>
              <a:t>1</a:t>
            </a:r>
            <a:endParaRPr lang="en-US" sz="2650" dirty="0"/>
          </a:p>
        </p:txBody>
      </p:sp>
      <p:sp>
        <p:nvSpPr>
          <p:cNvPr id="5" name="Text 3"/>
          <p:cNvSpPr/>
          <p:nvPr/>
        </p:nvSpPr>
        <p:spPr>
          <a:xfrm>
            <a:off x="1615559" y="4018478"/>
            <a:ext cx="3048833" cy="351949"/>
          </a:xfrm>
          <a:prstGeom prst="rect">
            <a:avLst/>
          </a:prstGeom>
          <a:noFill/>
        </p:spPr>
        <p:txBody>
          <a:bodyPr wrap="none" lIns="0" tIns="0" rIns="0" bIns="0" rtlCol="0" anchor="t"/>
          <a:lstStyle/>
          <a:p>
            <a:pPr marL="0" indent="0" algn="l">
              <a:lnSpc>
                <a:spcPts val="2750"/>
              </a:lnSpc>
              <a:buNone/>
            </a:pPr>
            <a:r>
              <a:rPr lang="en-US" sz="2200" kern="0" spc="-44" dirty="0">
                <a:solidFill>
                  <a:srgbClr val="272525"/>
                </a:solidFill>
                <a:latin typeface="Source Serif Pro Semi Bold" pitchFamily="34" charset="0"/>
                <a:ea typeface="Source Serif Pro Semi Bold" pitchFamily="34" charset="-122"/>
                <a:cs typeface="Source Serif Pro Semi Bold" pitchFamily="34" charset="-120"/>
              </a:rPr>
              <a:t>Lexicon-Based Approach</a:t>
            </a:r>
            <a:endParaRPr lang="en-US" sz="2200" dirty="0"/>
          </a:p>
        </p:txBody>
      </p:sp>
      <p:sp>
        <p:nvSpPr>
          <p:cNvPr id="6" name="Text 4"/>
          <p:cNvSpPr/>
          <p:nvPr/>
        </p:nvSpPr>
        <p:spPr>
          <a:xfrm>
            <a:off x="1615559" y="4514017"/>
            <a:ext cx="3380899" cy="766048"/>
          </a:xfrm>
          <a:prstGeom prst="rect">
            <a:avLst/>
          </a:prstGeom>
          <a:noFill/>
        </p:spPr>
        <p:txBody>
          <a:bodyPr wrap="square" lIns="0" tIns="0" rIns="0" bIns="0" rtlCol="0" anchor="t"/>
          <a:lstStyle/>
          <a:p>
            <a:pPr marL="0" indent="0" algn="l">
              <a:lnSpc>
                <a:spcPts val="3000"/>
              </a:lnSpc>
              <a:buNone/>
            </a:pPr>
            <a:r>
              <a:rPr lang="en-US" sz="1850" kern="0" spc="-38" dirty="0">
                <a:solidFill>
                  <a:srgbClr val="272525"/>
                </a:solidFill>
                <a:latin typeface="Source Sans Pro" pitchFamily="34" charset="0"/>
                <a:ea typeface="Source Sans Pro" pitchFamily="34" charset="-122"/>
                <a:cs typeface="Source Sans Pro" pitchFamily="34" charset="-120"/>
              </a:rPr>
              <a:t>VADER uses a sentiment lexicon with words rated from -4 to +4.</a:t>
            </a:r>
            <a:endParaRPr lang="en-US" sz="1850" dirty="0"/>
          </a:p>
        </p:txBody>
      </p:sp>
      <p:sp>
        <p:nvSpPr>
          <p:cNvPr id="7" name="Shape 5"/>
          <p:cNvSpPr/>
          <p:nvPr/>
        </p:nvSpPr>
        <p:spPr>
          <a:xfrm>
            <a:off x="5235773" y="4018478"/>
            <a:ext cx="538520" cy="538520"/>
          </a:xfrm>
          <a:prstGeom prst="roundRect">
            <a:avLst>
              <a:gd name="adj" fmla="val 18670"/>
            </a:avLst>
          </a:prstGeom>
          <a:solidFill>
            <a:srgbClr val="F4D4F7"/>
          </a:solidFill>
          <a:ln w="7620">
            <a:solidFill>
              <a:srgbClr val="DABADD"/>
            </a:solidFill>
            <a:prstDash val="solid"/>
          </a:ln>
        </p:spPr>
      </p:sp>
      <p:sp>
        <p:nvSpPr>
          <p:cNvPr id="8" name="Text 6"/>
          <p:cNvSpPr/>
          <p:nvPr/>
        </p:nvSpPr>
        <p:spPr>
          <a:xfrm>
            <a:off x="5336024" y="4076462"/>
            <a:ext cx="337899" cy="422434"/>
          </a:xfrm>
          <a:prstGeom prst="rect">
            <a:avLst/>
          </a:prstGeom>
          <a:noFill/>
        </p:spPr>
        <p:txBody>
          <a:bodyPr wrap="none" lIns="0" tIns="0" rIns="0" bIns="0" rtlCol="0" anchor="t"/>
          <a:lstStyle/>
          <a:p>
            <a:pPr marL="0" indent="0" algn="ctr">
              <a:lnSpc>
                <a:spcPts val="2650"/>
              </a:lnSpc>
              <a:buNone/>
            </a:pPr>
            <a:r>
              <a:rPr lang="en-US" sz="2650" kern="0" spc="-53" dirty="0">
                <a:solidFill>
                  <a:srgbClr val="272525"/>
                </a:solidFill>
                <a:latin typeface="Source Serif Pro Semi Bold" pitchFamily="34" charset="0"/>
                <a:ea typeface="Source Serif Pro Semi Bold" pitchFamily="34" charset="-122"/>
                <a:cs typeface="Source Serif Pro Semi Bold" pitchFamily="34" charset="-120"/>
              </a:rPr>
              <a:t>2</a:t>
            </a:r>
            <a:endParaRPr lang="en-US" sz="2650" dirty="0"/>
          </a:p>
        </p:txBody>
      </p:sp>
      <p:sp>
        <p:nvSpPr>
          <p:cNvPr id="9" name="Text 7"/>
          <p:cNvSpPr/>
          <p:nvPr/>
        </p:nvSpPr>
        <p:spPr>
          <a:xfrm>
            <a:off x="6013609" y="4018478"/>
            <a:ext cx="2816185" cy="351949"/>
          </a:xfrm>
          <a:prstGeom prst="rect">
            <a:avLst/>
          </a:prstGeom>
          <a:noFill/>
        </p:spPr>
        <p:txBody>
          <a:bodyPr wrap="none" lIns="0" tIns="0" rIns="0" bIns="0" rtlCol="0" anchor="t"/>
          <a:lstStyle/>
          <a:p>
            <a:pPr marL="0" indent="0" algn="l">
              <a:lnSpc>
                <a:spcPts val="2750"/>
              </a:lnSpc>
              <a:buNone/>
            </a:pPr>
            <a:r>
              <a:rPr lang="en-US" sz="2200" kern="0" spc="-44" dirty="0">
                <a:solidFill>
                  <a:srgbClr val="272525"/>
                </a:solidFill>
                <a:latin typeface="Source Serif Pro Semi Bold" pitchFamily="34" charset="0"/>
                <a:ea typeface="Source Serif Pro Semi Bold" pitchFamily="34" charset="-122"/>
                <a:cs typeface="Source Serif Pro Semi Bold" pitchFamily="34" charset="-120"/>
              </a:rPr>
              <a:t>Context Sensitivity</a:t>
            </a:r>
            <a:endParaRPr lang="en-US" sz="2200" dirty="0"/>
          </a:p>
        </p:txBody>
      </p:sp>
      <p:sp>
        <p:nvSpPr>
          <p:cNvPr id="10" name="Text 8"/>
          <p:cNvSpPr/>
          <p:nvPr/>
        </p:nvSpPr>
        <p:spPr>
          <a:xfrm>
            <a:off x="6013609" y="4514017"/>
            <a:ext cx="3380899" cy="1149072"/>
          </a:xfrm>
          <a:prstGeom prst="rect">
            <a:avLst/>
          </a:prstGeom>
          <a:noFill/>
        </p:spPr>
        <p:txBody>
          <a:bodyPr wrap="square" lIns="0" tIns="0" rIns="0" bIns="0" rtlCol="0" anchor="t"/>
          <a:lstStyle/>
          <a:p>
            <a:pPr marL="0" indent="0" algn="l">
              <a:lnSpc>
                <a:spcPts val="3000"/>
              </a:lnSpc>
              <a:buNone/>
            </a:pPr>
            <a:r>
              <a:rPr lang="en-US" sz="1850" kern="0" spc="-38" dirty="0">
                <a:solidFill>
                  <a:srgbClr val="272525"/>
                </a:solidFill>
                <a:latin typeface="Source Sans Pro" pitchFamily="34" charset="0"/>
                <a:ea typeface="Source Sans Pro" pitchFamily="34" charset="-122"/>
                <a:cs typeface="Source Sans Pro" pitchFamily="34" charset="-120"/>
              </a:rPr>
              <a:t>VADER considers punctuation, capitalization, and negation for accuracy.</a:t>
            </a:r>
            <a:endParaRPr lang="en-US" sz="1850" dirty="0"/>
          </a:p>
        </p:txBody>
      </p:sp>
      <p:sp>
        <p:nvSpPr>
          <p:cNvPr id="11" name="Shape 9"/>
          <p:cNvSpPr/>
          <p:nvPr/>
        </p:nvSpPr>
        <p:spPr>
          <a:xfrm>
            <a:off x="9633823" y="4018478"/>
            <a:ext cx="538520" cy="538520"/>
          </a:xfrm>
          <a:prstGeom prst="roundRect">
            <a:avLst>
              <a:gd name="adj" fmla="val 18670"/>
            </a:avLst>
          </a:prstGeom>
          <a:solidFill>
            <a:srgbClr val="F4D4F7"/>
          </a:solidFill>
          <a:ln w="7620">
            <a:solidFill>
              <a:srgbClr val="DABADD"/>
            </a:solidFill>
            <a:prstDash val="solid"/>
          </a:ln>
        </p:spPr>
      </p:sp>
      <p:sp>
        <p:nvSpPr>
          <p:cNvPr id="12" name="Text 10"/>
          <p:cNvSpPr/>
          <p:nvPr/>
        </p:nvSpPr>
        <p:spPr>
          <a:xfrm>
            <a:off x="9734074" y="4076462"/>
            <a:ext cx="337899" cy="422434"/>
          </a:xfrm>
          <a:prstGeom prst="rect">
            <a:avLst/>
          </a:prstGeom>
          <a:noFill/>
        </p:spPr>
        <p:txBody>
          <a:bodyPr wrap="none" lIns="0" tIns="0" rIns="0" bIns="0" rtlCol="0" anchor="t"/>
          <a:lstStyle/>
          <a:p>
            <a:pPr marL="0" indent="0" algn="ctr">
              <a:lnSpc>
                <a:spcPts val="2650"/>
              </a:lnSpc>
              <a:buNone/>
            </a:pPr>
            <a:r>
              <a:rPr lang="en-US" sz="2650" kern="0" spc="-53" dirty="0">
                <a:solidFill>
                  <a:srgbClr val="272525"/>
                </a:solidFill>
                <a:latin typeface="Source Serif Pro Semi Bold" pitchFamily="34" charset="0"/>
                <a:ea typeface="Source Serif Pro Semi Bold" pitchFamily="34" charset="-122"/>
                <a:cs typeface="Source Serif Pro Semi Bold" pitchFamily="34" charset="-120"/>
              </a:rPr>
              <a:t>3</a:t>
            </a:r>
            <a:endParaRPr lang="en-US" sz="2650" dirty="0"/>
          </a:p>
        </p:txBody>
      </p:sp>
      <p:sp>
        <p:nvSpPr>
          <p:cNvPr id="13" name="Text 11"/>
          <p:cNvSpPr/>
          <p:nvPr/>
        </p:nvSpPr>
        <p:spPr>
          <a:xfrm>
            <a:off x="10411658" y="4018478"/>
            <a:ext cx="2816185" cy="351949"/>
          </a:xfrm>
          <a:prstGeom prst="rect">
            <a:avLst/>
          </a:prstGeom>
          <a:noFill/>
        </p:spPr>
        <p:txBody>
          <a:bodyPr wrap="none" lIns="0" tIns="0" rIns="0" bIns="0" rtlCol="0" anchor="t"/>
          <a:lstStyle/>
          <a:p>
            <a:pPr marL="0" indent="0" algn="l">
              <a:lnSpc>
                <a:spcPts val="2750"/>
              </a:lnSpc>
              <a:buNone/>
            </a:pPr>
            <a:r>
              <a:rPr lang="en-US" sz="2200" kern="0" spc="-44" dirty="0">
                <a:solidFill>
                  <a:srgbClr val="272525"/>
                </a:solidFill>
                <a:latin typeface="Source Serif Pro Semi Bold" pitchFamily="34" charset="0"/>
                <a:ea typeface="Source Serif Pro Semi Bold" pitchFamily="34" charset="-122"/>
                <a:cs typeface="Source Serif Pro Semi Bold" pitchFamily="34" charset="-120"/>
              </a:rPr>
              <a:t>Social Media Tuning</a:t>
            </a:r>
            <a:endParaRPr lang="en-US" sz="2200" dirty="0"/>
          </a:p>
        </p:txBody>
      </p:sp>
      <p:sp>
        <p:nvSpPr>
          <p:cNvPr id="14" name="Text 12"/>
          <p:cNvSpPr/>
          <p:nvPr/>
        </p:nvSpPr>
        <p:spPr>
          <a:xfrm>
            <a:off x="10411658" y="4514017"/>
            <a:ext cx="3380899" cy="1149072"/>
          </a:xfrm>
          <a:prstGeom prst="rect">
            <a:avLst/>
          </a:prstGeom>
          <a:noFill/>
        </p:spPr>
        <p:txBody>
          <a:bodyPr wrap="square" lIns="0" tIns="0" rIns="0" bIns="0" rtlCol="0" anchor="t"/>
          <a:lstStyle/>
          <a:p>
            <a:pPr marL="0" indent="0" algn="l">
              <a:lnSpc>
                <a:spcPts val="3000"/>
              </a:lnSpc>
              <a:buNone/>
            </a:pPr>
            <a:r>
              <a:rPr lang="en-US" sz="1850" kern="0" spc="-38" dirty="0">
                <a:solidFill>
                  <a:srgbClr val="272525"/>
                </a:solidFill>
                <a:latin typeface="Source Sans Pro" pitchFamily="34" charset="0"/>
                <a:ea typeface="Source Sans Pro" pitchFamily="34" charset="-122"/>
                <a:cs typeface="Source Sans Pro" pitchFamily="34" charset="-120"/>
              </a:rPr>
              <a:t>VADER is tailored for slang, emojis, and abbreviations common on social media.</a:t>
            </a:r>
            <a:endParaRPr lang="en-US" sz="185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837724" y="1137047"/>
            <a:ext cx="5632490" cy="704017"/>
          </a:xfrm>
          <a:prstGeom prst="rect">
            <a:avLst/>
          </a:prstGeom>
          <a:noFill/>
        </p:spPr>
        <p:txBody>
          <a:bodyPr wrap="none" lIns="0" tIns="0" rIns="0" bIns="0" rtlCol="0" anchor="t"/>
          <a:lstStyle/>
          <a:p>
            <a:pPr marL="0" indent="0" algn="l">
              <a:lnSpc>
                <a:spcPts val="5500"/>
              </a:lnSpc>
              <a:buNone/>
            </a:pPr>
            <a:r>
              <a:rPr lang="en-US" sz="4400" kern="0" spc="-89" dirty="0">
                <a:solidFill>
                  <a:srgbClr val="D73AD7"/>
                </a:solidFill>
                <a:latin typeface="Source Serif Pro Semi Bold" pitchFamily="34" charset="0"/>
                <a:ea typeface="Source Serif Pro Semi Bold" pitchFamily="34" charset="-122"/>
                <a:cs typeface="Source Serif Pro Semi Bold" pitchFamily="34" charset="-120"/>
              </a:rPr>
              <a:t>How VADER Works?</a:t>
            </a:r>
            <a:endParaRPr lang="en-US" sz="4400" dirty="0"/>
          </a:p>
        </p:txBody>
      </p:sp>
      <p:sp>
        <p:nvSpPr>
          <p:cNvPr id="3" name="Shape 1"/>
          <p:cNvSpPr/>
          <p:nvPr/>
        </p:nvSpPr>
        <p:spPr>
          <a:xfrm>
            <a:off x="837724" y="2589014"/>
            <a:ext cx="538520" cy="538520"/>
          </a:xfrm>
          <a:prstGeom prst="roundRect">
            <a:avLst>
              <a:gd name="adj" fmla="val 18670"/>
            </a:avLst>
          </a:prstGeom>
          <a:solidFill>
            <a:srgbClr val="F4D4F7"/>
          </a:solidFill>
          <a:ln w="7620">
            <a:solidFill>
              <a:srgbClr val="DABADD"/>
            </a:solidFill>
            <a:prstDash val="solid"/>
          </a:ln>
        </p:spPr>
      </p:sp>
      <p:sp>
        <p:nvSpPr>
          <p:cNvPr id="4" name="Text 2"/>
          <p:cNvSpPr/>
          <p:nvPr/>
        </p:nvSpPr>
        <p:spPr>
          <a:xfrm>
            <a:off x="937974" y="2646998"/>
            <a:ext cx="337899" cy="422434"/>
          </a:xfrm>
          <a:prstGeom prst="rect">
            <a:avLst/>
          </a:prstGeom>
          <a:noFill/>
        </p:spPr>
        <p:txBody>
          <a:bodyPr wrap="none" lIns="0" tIns="0" rIns="0" bIns="0" rtlCol="0" anchor="t"/>
          <a:lstStyle/>
          <a:p>
            <a:pPr marL="0" indent="0" algn="ctr">
              <a:lnSpc>
                <a:spcPts val="2650"/>
              </a:lnSpc>
              <a:buNone/>
            </a:pPr>
            <a:r>
              <a:rPr lang="en-US" sz="2650" kern="0" spc="-53" dirty="0">
                <a:solidFill>
                  <a:srgbClr val="272525"/>
                </a:solidFill>
                <a:latin typeface="Source Serif Pro Semi Bold" pitchFamily="34" charset="0"/>
                <a:ea typeface="Source Serif Pro Semi Bold" pitchFamily="34" charset="-122"/>
                <a:cs typeface="Source Serif Pro Semi Bold" pitchFamily="34" charset="-120"/>
              </a:rPr>
              <a:t>1</a:t>
            </a:r>
            <a:endParaRPr lang="en-US" sz="2650" dirty="0"/>
          </a:p>
        </p:txBody>
      </p:sp>
      <p:sp>
        <p:nvSpPr>
          <p:cNvPr id="5" name="Text 3"/>
          <p:cNvSpPr/>
          <p:nvPr/>
        </p:nvSpPr>
        <p:spPr>
          <a:xfrm>
            <a:off x="1615559" y="2589014"/>
            <a:ext cx="2816185" cy="351949"/>
          </a:xfrm>
          <a:prstGeom prst="rect">
            <a:avLst/>
          </a:prstGeom>
          <a:noFill/>
        </p:spPr>
        <p:txBody>
          <a:bodyPr wrap="none" lIns="0" tIns="0" rIns="0" bIns="0" rtlCol="0" anchor="t"/>
          <a:lstStyle/>
          <a:p>
            <a:pPr marL="0" indent="0" algn="l">
              <a:lnSpc>
                <a:spcPts val="2750"/>
              </a:lnSpc>
              <a:buNone/>
            </a:pPr>
            <a:r>
              <a:rPr lang="en-US" sz="2200" kern="0" spc="-44" dirty="0">
                <a:solidFill>
                  <a:srgbClr val="272525"/>
                </a:solidFill>
                <a:latin typeface="Source Serif Pro Semi Bold" pitchFamily="34" charset="0"/>
                <a:ea typeface="Source Serif Pro Semi Bold" pitchFamily="34" charset="-122"/>
                <a:cs typeface="Source Serif Pro Semi Bold" pitchFamily="34" charset="-120"/>
              </a:rPr>
              <a:t>Positive (pos)</a:t>
            </a:r>
            <a:endParaRPr lang="en-US" sz="2200" dirty="0"/>
          </a:p>
        </p:txBody>
      </p:sp>
      <p:sp>
        <p:nvSpPr>
          <p:cNvPr id="6" name="Text 4"/>
          <p:cNvSpPr/>
          <p:nvPr/>
        </p:nvSpPr>
        <p:spPr>
          <a:xfrm>
            <a:off x="1615559" y="3084552"/>
            <a:ext cx="5579983" cy="383024"/>
          </a:xfrm>
          <a:prstGeom prst="rect">
            <a:avLst/>
          </a:prstGeom>
          <a:noFill/>
        </p:spPr>
        <p:txBody>
          <a:bodyPr wrap="none" lIns="0" tIns="0" rIns="0" bIns="0" rtlCol="0" anchor="t"/>
          <a:lstStyle/>
          <a:p>
            <a:pPr marL="0" indent="0" algn="l">
              <a:lnSpc>
                <a:spcPts val="3000"/>
              </a:lnSpc>
              <a:buNone/>
            </a:pPr>
            <a:r>
              <a:rPr lang="en-US" sz="1850" kern="0" spc="-38" dirty="0">
                <a:solidFill>
                  <a:srgbClr val="272525"/>
                </a:solidFill>
                <a:latin typeface="Source Sans Pro" pitchFamily="34" charset="0"/>
                <a:ea typeface="Source Sans Pro" pitchFamily="34" charset="-122"/>
                <a:cs typeface="Source Sans Pro" pitchFamily="34" charset="-120"/>
              </a:rPr>
              <a:t>Text proportion with positive sentiment.</a:t>
            </a:r>
            <a:endParaRPr lang="en-US" sz="1850" dirty="0"/>
          </a:p>
        </p:txBody>
      </p:sp>
      <p:sp>
        <p:nvSpPr>
          <p:cNvPr id="7" name="Shape 5"/>
          <p:cNvSpPr/>
          <p:nvPr/>
        </p:nvSpPr>
        <p:spPr>
          <a:xfrm>
            <a:off x="7434858" y="2589014"/>
            <a:ext cx="538520" cy="538520"/>
          </a:xfrm>
          <a:prstGeom prst="roundRect">
            <a:avLst>
              <a:gd name="adj" fmla="val 18670"/>
            </a:avLst>
          </a:prstGeom>
          <a:solidFill>
            <a:srgbClr val="F4D4F7"/>
          </a:solidFill>
          <a:ln w="7620">
            <a:solidFill>
              <a:srgbClr val="DABADD"/>
            </a:solidFill>
            <a:prstDash val="solid"/>
          </a:ln>
        </p:spPr>
      </p:sp>
      <p:sp>
        <p:nvSpPr>
          <p:cNvPr id="8" name="Text 6"/>
          <p:cNvSpPr/>
          <p:nvPr/>
        </p:nvSpPr>
        <p:spPr>
          <a:xfrm>
            <a:off x="7535108" y="2646998"/>
            <a:ext cx="337899" cy="422434"/>
          </a:xfrm>
          <a:prstGeom prst="rect">
            <a:avLst/>
          </a:prstGeom>
          <a:noFill/>
        </p:spPr>
        <p:txBody>
          <a:bodyPr wrap="none" lIns="0" tIns="0" rIns="0" bIns="0" rtlCol="0" anchor="t"/>
          <a:lstStyle/>
          <a:p>
            <a:pPr marL="0" indent="0" algn="ctr">
              <a:lnSpc>
                <a:spcPts val="2650"/>
              </a:lnSpc>
              <a:buNone/>
            </a:pPr>
            <a:r>
              <a:rPr lang="en-US" sz="2650" kern="0" spc="-53" dirty="0">
                <a:solidFill>
                  <a:srgbClr val="272525"/>
                </a:solidFill>
                <a:latin typeface="Source Serif Pro Semi Bold" pitchFamily="34" charset="0"/>
                <a:ea typeface="Source Serif Pro Semi Bold" pitchFamily="34" charset="-122"/>
                <a:cs typeface="Source Serif Pro Semi Bold" pitchFamily="34" charset="-120"/>
              </a:rPr>
              <a:t>2</a:t>
            </a:r>
            <a:endParaRPr lang="en-US" sz="2650" dirty="0"/>
          </a:p>
        </p:txBody>
      </p:sp>
      <p:sp>
        <p:nvSpPr>
          <p:cNvPr id="9" name="Text 7"/>
          <p:cNvSpPr/>
          <p:nvPr/>
        </p:nvSpPr>
        <p:spPr>
          <a:xfrm>
            <a:off x="8212693" y="2589014"/>
            <a:ext cx="2816185" cy="351949"/>
          </a:xfrm>
          <a:prstGeom prst="rect">
            <a:avLst/>
          </a:prstGeom>
          <a:noFill/>
        </p:spPr>
        <p:txBody>
          <a:bodyPr wrap="none" lIns="0" tIns="0" rIns="0" bIns="0" rtlCol="0" anchor="t"/>
          <a:lstStyle/>
          <a:p>
            <a:pPr marL="0" indent="0" algn="l">
              <a:lnSpc>
                <a:spcPts val="2750"/>
              </a:lnSpc>
              <a:buNone/>
            </a:pPr>
            <a:r>
              <a:rPr lang="en-US" sz="2200" kern="0" spc="-44" dirty="0">
                <a:solidFill>
                  <a:srgbClr val="272525"/>
                </a:solidFill>
                <a:latin typeface="Source Serif Pro Semi Bold" pitchFamily="34" charset="0"/>
                <a:ea typeface="Source Serif Pro Semi Bold" pitchFamily="34" charset="-122"/>
                <a:cs typeface="Source Serif Pro Semi Bold" pitchFamily="34" charset="-120"/>
              </a:rPr>
              <a:t>Negative (neg)</a:t>
            </a:r>
            <a:endParaRPr lang="en-US" sz="2200" dirty="0"/>
          </a:p>
        </p:txBody>
      </p:sp>
      <p:sp>
        <p:nvSpPr>
          <p:cNvPr id="10" name="Text 8"/>
          <p:cNvSpPr/>
          <p:nvPr/>
        </p:nvSpPr>
        <p:spPr>
          <a:xfrm>
            <a:off x="8212693" y="3084552"/>
            <a:ext cx="5579983" cy="383024"/>
          </a:xfrm>
          <a:prstGeom prst="rect">
            <a:avLst/>
          </a:prstGeom>
          <a:noFill/>
        </p:spPr>
        <p:txBody>
          <a:bodyPr wrap="none" lIns="0" tIns="0" rIns="0" bIns="0" rtlCol="0" anchor="t"/>
          <a:lstStyle/>
          <a:p>
            <a:pPr marL="0" indent="0" algn="l">
              <a:lnSpc>
                <a:spcPts val="3000"/>
              </a:lnSpc>
              <a:buNone/>
            </a:pPr>
            <a:r>
              <a:rPr lang="en-US" sz="1850" kern="0" spc="-38" dirty="0">
                <a:solidFill>
                  <a:srgbClr val="272525"/>
                </a:solidFill>
                <a:latin typeface="Source Sans Pro" pitchFamily="34" charset="0"/>
                <a:ea typeface="Source Sans Pro" pitchFamily="34" charset="-122"/>
                <a:cs typeface="Source Sans Pro" pitchFamily="34" charset="-120"/>
              </a:rPr>
              <a:t>Text proportion expressing negative sentiment.</a:t>
            </a:r>
            <a:endParaRPr lang="en-US" sz="1850" dirty="0"/>
          </a:p>
        </p:txBody>
      </p:sp>
      <p:sp>
        <p:nvSpPr>
          <p:cNvPr id="11" name="Shape 9"/>
          <p:cNvSpPr/>
          <p:nvPr/>
        </p:nvSpPr>
        <p:spPr>
          <a:xfrm>
            <a:off x="837724" y="3976092"/>
            <a:ext cx="538520" cy="538520"/>
          </a:xfrm>
          <a:prstGeom prst="roundRect">
            <a:avLst>
              <a:gd name="adj" fmla="val 18670"/>
            </a:avLst>
          </a:prstGeom>
          <a:solidFill>
            <a:srgbClr val="F4D4F7"/>
          </a:solidFill>
          <a:ln w="7620">
            <a:solidFill>
              <a:srgbClr val="DABADD"/>
            </a:solidFill>
            <a:prstDash val="solid"/>
          </a:ln>
        </p:spPr>
      </p:sp>
      <p:sp>
        <p:nvSpPr>
          <p:cNvPr id="12" name="Text 10"/>
          <p:cNvSpPr/>
          <p:nvPr/>
        </p:nvSpPr>
        <p:spPr>
          <a:xfrm>
            <a:off x="937974" y="4034076"/>
            <a:ext cx="337899" cy="422434"/>
          </a:xfrm>
          <a:prstGeom prst="rect">
            <a:avLst/>
          </a:prstGeom>
          <a:noFill/>
        </p:spPr>
        <p:txBody>
          <a:bodyPr wrap="none" lIns="0" tIns="0" rIns="0" bIns="0" rtlCol="0" anchor="t"/>
          <a:lstStyle/>
          <a:p>
            <a:pPr marL="0" indent="0" algn="ctr">
              <a:lnSpc>
                <a:spcPts val="2650"/>
              </a:lnSpc>
              <a:buNone/>
            </a:pPr>
            <a:r>
              <a:rPr lang="en-US" sz="2650" kern="0" spc="-53" dirty="0">
                <a:solidFill>
                  <a:srgbClr val="272525"/>
                </a:solidFill>
                <a:latin typeface="Source Serif Pro Semi Bold" pitchFamily="34" charset="0"/>
                <a:ea typeface="Source Serif Pro Semi Bold" pitchFamily="34" charset="-122"/>
                <a:cs typeface="Source Serif Pro Semi Bold" pitchFamily="34" charset="-120"/>
              </a:rPr>
              <a:t>3</a:t>
            </a:r>
            <a:endParaRPr lang="en-US" sz="2650" dirty="0"/>
          </a:p>
        </p:txBody>
      </p:sp>
      <p:sp>
        <p:nvSpPr>
          <p:cNvPr id="13" name="Text 11"/>
          <p:cNvSpPr/>
          <p:nvPr/>
        </p:nvSpPr>
        <p:spPr>
          <a:xfrm>
            <a:off x="1615559" y="3976092"/>
            <a:ext cx="2816185" cy="351949"/>
          </a:xfrm>
          <a:prstGeom prst="rect">
            <a:avLst/>
          </a:prstGeom>
          <a:noFill/>
        </p:spPr>
        <p:txBody>
          <a:bodyPr wrap="none" lIns="0" tIns="0" rIns="0" bIns="0" rtlCol="0" anchor="t"/>
          <a:lstStyle/>
          <a:p>
            <a:pPr marL="0" indent="0" algn="l">
              <a:lnSpc>
                <a:spcPts val="2750"/>
              </a:lnSpc>
              <a:buNone/>
            </a:pPr>
            <a:r>
              <a:rPr lang="en-US" sz="2200" kern="0" spc="-44" dirty="0">
                <a:solidFill>
                  <a:srgbClr val="272525"/>
                </a:solidFill>
                <a:latin typeface="Source Serif Pro Semi Bold" pitchFamily="34" charset="0"/>
                <a:ea typeface="Source Serif Pro Semi Bold" pitchFamily="34" charset="-122"/>
                <a:cs typeface="Source Serif Pro Semi Bold" pitchFamily="34" charset="-120"/>
              </a:rPr>
              <a:t>Neutral (neu)</a:t>
            </a:r>
            <a:endParaRPr lang="en-US" sz="2200" dirty="0"/>
          </a:p>
        </p:txBody>
      </p:sp>
      <p:sp>
        <p:nvSpPr>
          <p:cNvPr id="14" name="Text 12"/>
          <p:cNvSpPr/>
          <p:nvPr/>
        </p:nvSpPr>
        <p:spPr>
          <a:xfrm>
            <a:off x="1615559" y="4471630"/>
            <a:ext cx="5579983" cy="383024"/>
          </a:xfrm>
          <a:prstGeom prst="rect">
            <a:avLst/>
          </a:prstGeom>
          <a:noFill/>
        </p:spPr>
        <p:txBody>
          <a:bodyPr wrap="none" lIns="0" tIns="0" rIns="0" bIns="0" rtlCol="0" anchor="t"/>
          <a:lstStyle/>
          <a:p>
            <a:pPr marL="0" indent="0" algn="l">
              <a:lnSpc>
                <a:spcPts val="3000"/>
              </a:lnSpc>
              <a:buNone/>
            </a:pPr>
            <a:r>
              <a:rPr lang="en-US" sz="1850" kern="0" spc="-38" dirty="0">
                <a:solidFill>
                  <a:srgbClr val="272525"/>
                </a:solidFill>
                <a:latin typeface="Source Sans Pro" pitchFamily="34" charset="0"/>
                <a:ea typeface="Source Sans Pro" pitchFamily="34" charset="-122"/>
                <a:cs typeface="Source Sans Pro" pitchFamily="34" charset="-120"/>
              </a:rPr>
              <a:t>Text proportion lacking clear sentiment.</a:t>
            </a:r>
            <a:endParaRPr lang="en-US" sz="1850" dirty="0"/>
          </a:p>
        </p:txBody>
      </p:sp>
      <p:sp>
        <p:nvSpPr>
          <p:cNvPr id="15" name="Shape 13"/>
          <p:cNvSpPr/>
          <p:nvPr/>
        </p:nvSpPr>
        <p:spPr>
          <a:xfrm>
            <a:off x="7434858" y="3976092"/>
            <a:ext cx="538520" cy="538520"/>
          </a:xfrm>
          <a:prstGeom prst="roundRect">
            <a:avLst>
              <a:gd name="adj" fmla="val 18670"/>
            </a:avLst>
          </a:prstGeom>
          <a:solidFill>
            <a:srgbClr val="F4D4F7"/>
          </a:solidFill>
          <a:ln w="7620">
            <a:solidFill>
              <a:srgbClr val="DABADD"/>
            </a:solidFill>
            <a:prstDash val="solid"/>
          </a:ln>
        </p:spPr>
      </p:sp>
      <p:sp>
        <p:nvSpPr>
          <p:cNvPr id="16" name="Text 14"/>
          <p:cNvSpPr/>
          <p:nvPr/>
        </p:nvSpPr>
        <p:spPr>
          <a:xfrm>
            <a:off x="7535108" y="4034076"/>
            <a:ext cx="337899" cy="422434"/>
          </a:xfrm>
          <a:prstGeom prst="rect">
            <a:avLst/>
          </a:prstGeom>
          <a:noFill/>
        </p:spPr>
        <p:txBody>
          <a:bodyPr wrap="none" lIns="0" tIns="0" rIns="0" bIns="0" rtlCol="0" anchor="t"/>
          <a:lstStyle/>
          <a:p>
            <a:pPr marL="0" indent="0" algn="ctr">
              <a:lnSpc>
                <a:spcPts val="2650"/>
              </a:lnSpc>
              <a:buNone/>
            </a:pPr>
            <a:r>
              <a:rPr lang="en-US" sz="2650" kern="0" spc="-53" dirty="0">
                <a:solidFill>
                  <a:srgbClr val="272525"/>
                </a:solidFill>
                <a:latin typeface="Source Serif Pro Semi Bold" pitchFamily="34" charset="0"/>
                <a:ea typeface="Source Serif Pro Semi Bold" pitchFamily="34" charset="-122"/>
                <a:cs typeface="Source Serif Pro Semi Bold" pitchFamily="34" charset="-120"/>
              </a:rPr>
              <a:t>4</a:t>
            </a:r>
            <a:endParaRPr lang="en-US" sz="2650" dirty="0"/>
          </a:p>
        </p:txBody>
      </p:sp>
      <p:sp>
        <p:nvSpPr>
          <p:cNvPr id="17" name="Text 15"/>
          <p:cNvSpPr/>
          <p:nvPr/>
        </p:nvSpPr>
        <p:spPr>
          <a:xfrm>
            <a:off x="8212693" y="3976092"/>
            <a:ext cx="2816185" cy="351949"/>
          </a:xfrm>
          <a:prstGeom prst="rect">
            <a:avLst/>
          </a:prstGeom>
          <a:noFill/>
        </p:spPr>
        <p:txBody>
          <a:bodyPr wrap="none" lIns="0" tIns="0" rIns="0" bIns="0" rtlCol="0" anchor="t"/>
          <a:lstStyle/>
          <a:p>
            <a:pPr marL="0" indent="0" algn="l">
              <a:lnSpc>
                <a:spcPts val="2750"/>
              </a:lnSpc>
              <a:buNone/>
            </a:pPr>
            <a:r>
              <a:rPr lang="en-US" sz="2200" kern="0" spc="-44" dirty="0">
                <a:solidFill>
                  <a:srgbClr val="272525"/>
                </a:solidFill>
                <a:latin typeface="Source Serif Pro Semi Bold" pitchFamily="34" charset="0"/>
                <a:ea typeface="Source Serif Pro Semi Bold" pitchFamily="34" charset="-122"/>
                <a:cs typeface="Source Serif Pro Semi Bold" pitchFamily="34" charset="-120"/>
              </a:rPr>
              <a:t>Compound</a:t>
            </a:r>
            <a:endParaRPr lang="en-US" sz="2200" dirty="0"/>
          </a:p>
        </p:txBody>
      </p:sp>
      <p:sp>
        <p:nvSpPr>
          <p:cNvPr id="18" name="Text 16"/>
          <p:cNvSpPr/>
          <p:nvPr/>
        </p:nvSpPr>
        <p:spPr>
          <a:xfrm>
            <a:off x="8212693" y="4471630"/>
            <a:ext cx="5579983" cy="383024"/>
          </a:xfrm>
          <a:prstGeom prst="rect">
            <a:avLst/>
          </a:prstGeom>
          <a:noFill/>
        </p:spPr>
        <p:txBody>
          <a:bodyPr wrap="none" lIns="0" tIns="0" rIns="0" bIns="0" rtlCol="0" anchor="t"/>
          <a:lstStyle/>
          <a:p>
            <a:pPr marL="0" indent="0" algn="l">
              <a:lnSpc>
                <a:spcPts val="3000"/>
              </a:lnSpc>
              <a:buNone/>
            </a:pPr>
            <a:r>
              <a:rPr lang="en-US" sz="1850" kern="0" spc="-38" dirty="0">
                <a:solidFill>
                  <a:srgbClr val="272525"/>
                </a:solidFill>
                <a:latin typeface="Source Sans Pro" pitchFamily="34" charset="0"/>
                <a:ea typeface="Source Sans Pro" pitchFamily="34" charset="-122"/>
                <a:cs typeface="Source Sans Pro" pitchFamily="34" charset="-120"/>
              </a:rPr>
              <a:t>Aggregated score from -1 to +1.</a:t>
            </a:r>
            <a:endParaRPr lang="en-US" sz="1850" dirty="0"/>
          </a:p>
        </p:txBody>
      </p:sp>
      <p:sp>
        <p:nvSpPr>
          <p:cNvPr id="19" name="Text 17"/>
          <p:cNvSpPr/>
          <p:nvPr/>
        </p:nvSpPr>
        <p:spPr>
          <a:xfrm>
            <a:off x="837724" y="5123855"/>
            <a:ext cx="12954952" cy="383024"/>
          </a:xfrm>
          <a:prstGeom prst="rect">
            <a:avLst/>
          </a:prstGeom>
          <a:noFill/>
        </p:spPr>
        <p:txBody>
          <a:bodyPr wrap="none" lIns="0" tIns="0" rIns="0" bIns="0" rtlCol="0" anchor="t"/>
          <a:lstStyle/>
          <a:p>
            <a:pPr marL="0" indent="0" algn="l">
              <a:lnSpc>
                <a:spcPts val="3000"/>
              </a:lnSpc>
              <a:buNone/>
            </a:pPr>
            <a:r>
              <a:rPr lang="en-US" sz="1850" kern="0" spc="-38" dirty="0">
                <a:solidFill>
                  <a:srgbClr val="272525"/>
                </a:solidFill>
                <a:latin typeface="Source Sans Pro" pitchFamily="34" charset="0"/>
                <a:ea typeface="Source Sans Pro" pitchFamily="34" charset="-122"/>
                <a:cs typeface="Source Sans Pro" pitchFamily="34" charset="-120"/>
              </a:rPr>
              <a:t>The compound score is computed as a normalized value:</a:t>
            </a:r>
            <a:endParaRPr lang="en-US" sz="1850" dirty="0"/>
          </a:p>
        </p:txBody>
      </p:sp>
      <p:sp>
        <p:nvSpPr>
          <p:cNvPr id="20" name="Text 18"/>
          <p:cNvSpPr/>
          <p:nvPr/>
        </p:nvSpPr>
        <p:spPr>
          <a:xfrm>
            <a:off x="837724" y="5776079"/>
            <a:ext cx="12954952" cy="383024"/>
          </a:xfrm>
          <a:prstGeom prst="rect">
            <a:avLst/>
          </a:prstGeom>
          <a:noFill/>
        </p:spPr>
        <p:txBody>
          <a:bodyPr wrap="none" lIns="0" tIns="0" rIns="0" bIns="0" rtlCol="0" anchor="t"/>
          <a:lstStyle/>
          <a:p>
            <a:pPr marL="342900" indent="-342900" algn="l">
              <a:lnSpc>
                <a:spcPts val="3000"/>
              </a:lnSpc>
              <a:buSzPct val="100000"/>
              <a:buChar char="•"/>
            </a:pPr>
            <a:r>
              <a:rPr lang="en-US" sz="1850" kern="0" spc="-38" dirty="0">
                <a:solidFill>
                  <a:srgbClr val="272525"/>
                </a:solidFill>
                <a:latin typeface="Source Sans Pro" pitchFamily="34" charset="0"/>
                <a:ea typeface="Source Sans Pro" pitchFamily="34" charset="-122"/>
                <a:cs typeface="Source Sans Pro" pitchFamily="34" charset="-120"/>
              </a:rPr>
              <a:t>Compound score &gt; 0.05: Positive sentiment</a:t>
            </a:r>
            <a:endParaRPr lang="en-US" sz="1850" dirty="0"/>
          </a:p>
        </p:txBody>
      </p:sp>
      <p:sp>
        <p:nvSpPr>
          <p:cNvPr id="21" name="Text 19"/>
          <p:cNvSpPr/>
          <p:nvPr/>
        </p:nvSpPr>
        <p:spPr>
          <a:xfrm>
            <a:off x="837724" y="6242804"/>
            <a:ext cx="12954952" cy="383024"/>
          </a:xfrm>
          <a:prstGeom prst="rect">
            <a:avLst/>
          </a:prstGeom>
          <a:noFill/>
        </p:spPr>
        <p:txBody>
          <a:bodyPr wrap="none" lIns="0" tIns="0" rIns="0" bIns="0" rtlCol="0" anchor="t"/>
          <a:lstStyle/>
          <a:p>
            <a:pPr marL="342900" indent="-342900" algn="l">
              <a:lnSpc>
                <a:spcPts val="3000"/>
              </a:lnSpc>
              <a:buSzPct val="100000"/>
              <a:buChar char="•"/>
            </a:pPr>
            <a:r>
              <a:rPr lang="en-US" sz="1850" kern="0" spc="-38" dirty="0">
                <a:solidFill>
                  <a:srgbClr val="272525"/>
                </a:solidFill>
                <a:latin typeface="Source Sans Pro" pitchFamily="34" charset="0"/>
                <a:ea typeface="Source Sans Pro" pitchFamily="34" charset="-122"/>
                <a:cs typeface="Source Sans Pro" pitchFamily="34" charset="-120"/>
              </a:rPr>
              <a:t>Compound score &lt; -0.05: Negative sentiment</a:t>
            </a:r>
            <a:endParaRPr lang="en-US" sz="1850" dirty="0"/>
          </a:p>
        </p:txBody>
      </p:sp>
      <p:sp>
        <p:nvSpPr>
          <p:cNvPr id="22" name="Text 20"/>
          <p:cNvSpPr/>
          <p:nvPr/>
        </p:nvSpPr>
        <p:spPr>
          <a:xfrm>
            <a:off x="837724" y="6709529"/>
            <a:ext cx="12954952" cy="383024"/>
          </a:xfrm>
          <a:prstGeom prst="rect">
            <a:avLst/>
          </a:prstGeom>
          <a:noFill/>
        </p:spPr>
        <p:txBody>
          <a:bodyPr wrap="none" lIns="0" tIns="0" rIns="0" bIns="0" rtlCol="0" anchor="t"/>
          <a:lstStyle/>
          <a:p>
            <a:pPr marL="342900" indent="-342900" algn="l">
              <a:lnSpc>
                <a:spcPts val="3000"/>
              </a:lnSpc>
              <a:buSzPct val="100000"/>
              <a:buChar char="•"/>
            </a:pPr>
            <a:r>
              <a:rPr lang="en-US" sz="1850" kern="0" spc="-38" dirty="0">
                <a:solidFill>
                  <a:srgbClr val="272525"/>
                </a:solidFill>
                <a:latin typeface="Source Sans Pro" pitchFamily="34" charset="0"/>
                <a:ea typeface="Source Sans Pro" pitchFamily="34" charset="-122"/>
                <a:cs typeface="Source Sans Pro" pitchFamily="34" charset="-120"/>
              </a:rPr>
              <a:t>Compound score between -0.05 and 0.05: Neutral sentiment</a:t>
            </a:r>
            <a:endParaRPr lang="en-US" sz="185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803553" y="636151"/>
            <a:ext cx="8646438" cy="675203"/>
          </a:xfrm>
          <a:prstGeom prst="rect">
            <a:avLst/>
          </a:prstGeom>
          <a:noFill/>
        </p:spPr>
        <p:txBody>
          <a:bodyPr wrap="none" lIns="0" tIns="0" rIns="0" bIns="0" rtlCol="0" anchor="t"/>
          <a:lstStyle/>
          <a:p>
            <a:pPr marL="0" indent="0" algn="l">
              <a:lnSpc>
                <a:spcPts val="5300"/>
              </a:lnSpc>
              <a:buNone/>
            </a:pPr>
            <a:r>
              <a:rPr lang="en-US" sz="4250" kern="0" spc="-85" dirty="0">
                <a:solidFill>
                  <a:srgbClr val="D73AD7"/>
                </a:solidFill>
                <a:latin typeface="Source Serif Pro Semi Bold" pitchFamily="34" charset="0"/>
                <a:ea typeface="Source Serif Pro Semi Bold" pitchFamily="34" charset="-122"/>
                <a:cs typeface="Source Serif Pro Semi Bold" pitchFamily="34" charset="-120"/>
              </a:rPr>
              <a:t>Subjectivity and Polarity calculations</a:t>
            </a:r>
            <a:endParaRPr lang="en-US" sz="4250" dirty="0"/>
          </a:p>
        </p:txBody>
      </p:sp>
      <p:sp>
        <p:nvSpPr>
          <p:cNvPr id="3" name="Text 1"/>
          <p:cNvSpPr/>
          <p:nvPr/>
        </p:nvSpPr>
        <p:spPr>
          <a:xfrm>
            <a:off x="803553" y="1770459"/>
            <a:ext cx="13023294" cy="367189"/>
          </a:xfrm>
          <a:prstGeom prst="rect">
            <a:avLst/>
          </a:prstGeom>
          <a:noFill/>
        </p:spPr>
        <p:txBody>
          <a:bodyPr wrap="none" lIns="0" tIns="0" rIns="0" bIns="0" rtlCol="0" anchor="t"/>
          <a:lstStyle/>
          <a:p>
            <a:pPr marL="0" indent="0" algn="l">
              <a:lnSpc>
                <a:spcPts val="2850"/>
              </a:lnSpc>
              <a:buNone/>
            </a:pPr>
            <a:r>
              <a:rPr lang="en-US" sz="1800" kern="0" spc="-36" dirty="0">
                <a:solidFill>
                  <a:srgbClr val="272525"/>
                </a:solidFill>
                <a:latin typeface="Source Sans Pro" pitchFamily="34" charset="0"/>
                <a:ea typeface="Source Sans Pro" pitchFamily="34" charset="-122"/>
                <a:cs typeface="Source Sans Pro" pitchFamily="34" charset="-120"/>
              </a:rPr>
              <a:t>Subjectivity calculation:</a:t>
            </a:r>
            <a:endParaRPr lang="en-US" sz="1800" dirty="0"/>
          </a:p>
        </p:txBody>
      </p:sp>
      <p:pic>
        <p:nvPicPr>
          <p:cNvPr id="4" name="Image 0" descr="preencoded.png"/>
          <p:cNvPicPr>
            <a:picLocks noChangeAspect="1"/>
          </p:cNvPicPr>
          <p:nvPr/>
        </p:nvPicPr>
        <p:blipFill>
          <a:blip r:embed="rId1"/>
          <a:stretch>
            <a:fillRect/>
          </a:stretch>
        </p:blipFill>
        <p:spPr>
          <a:xfrm>
            <a:off x="803553" y="2654141"/>
            <a:ext cx="6639044" cy="1074301"/>
          </a:xfrm>
          <a:prstGeom prst="rect">
            <a:avLst/>
          </a:prstGeom>
        </p:spPr>
      </p:pic>
      <p:sp>
        <p:nvSpPr>
          <p:cNvPr id="5" name="Text 2"/>
          <p:cNvSpPr/>
          <p:nvPr/>
        </p:nvSpPr>
        <p:spPr>
          <a:xfrm>
            <a:off x="8010287" y="2476143"/>
            <a:ext cx="5824061" cy="734378"/>
          </a:xfrm>
          <a:prstGeom prst="rect">
            <a:avLst/>
          </a:prstGeom>
          <a:noFill/>
        </p:spPr>
        <p:txBody>
          <a:bodyPr wrap="square" lIns="0" tIns="0" rIns="0" bIns="0" rtlCol="0" anchor="t"/>
          <a:lstStyle/>
          <a:p>
            <a:pPr marL="0" indent="0" algn="l">
              <a:lnSpc>
                <a:spcPts val="2850"/>
              </a:lnSpc>
              <a:buSzPct val="100000"/>
              <a:buNone/>
            </a:pPr>
            <a:r>
              <a:rPr lang="en-US" sz="1800" kern="0" spc="-36" dirty="0">
                <a:solidFill>
                  <a:srgbClr val="272525"/>
                </a:solidFill>
                <a:latin typeface="Source Sans Pro" pitchFamily="34" charset="0"/>
                <a:ea typeface="Source Sans Pro" pitchFamily="34" charset="-122"/>
                <a:cs typeface="Source Sans Pro" pitchFamily="34" charset="-120"/>
              </a:rPr>
              <a:t>Only </a:t>
            </a:r>
            <a:r>
              <a:rPr lang="en-US" sz="1800" b="1" kern="0" spc="-36" dirty="0">
                <a:solidFill>
                  <a:srgbClr val="272525"/>
                </a:solidFill>
                <a:latin typeface="Source Sans Pro" pitchFamily="34" charset="0"/>
                <a:ea typeface="Source Sans Pro" pitchFamily="34" charset="-122"/>
                <a:cs typeface="Source Sans Pro" pitchFamily="34" charset="-120"/>
              </a:rPr>
              <a:t>sentiment-bearing words</a:t>
            </a:r>
            <a:r>
              <a:rPr lang="en-US" sz="1800" kern="0" spc="-36" dirty="0">
                <a:solidFill>
                  <a:srgbClr val="272525"/>
                </a:solidFill>
                <a:latin typeface="Source Sans Pro" pitchFamily="34" charset="0"/>
                <a:ea typeface="Source Sans Pro" pitchFamily="34" charset="-122"/>
                <a:cs typeface="Source Sans Pro" pitchFamily="34" charset="-120"/>
              </a:rPr>
              <a:t> (adjectives, adverbs, strong nouns) are considered.</a:t>
            </a:r>
            <a:endParaRPr lang="en-US" sz="1800" dirty="0"/>
          </a:p>
        </p:txBody>
      </p:sp>
      <p:sp>
        <p:nvSpPr>
          <p:cNvPr id="6" name="Text 3"/>
          <p:cNvSpPr/>
          <p:nvPr/>
        </p:nvSpPr>
        <p:spPr>
          <a:xfrm>
            <a:off x="8010287" y="3290768"/>
            <a:ext cx="5824061" cy="734378"/>
          </a:xfrm>
          <a:prstGeom prst="rect">
            <a:avLst/>
          </a:prstGeom>
          <a:noFill/>
        </p:spPr>
        <p:txBody>
          <a:bodyPr wrap="square" lIns="0" tIns="0" rIns="0" bIns="0" rtlCol="0" anchor="t"/>
          <a:lstStyle/>
          <a:p>
            <a:pPr marL="342900" indent="-342900" algn="l">
              <a:lnSpc>
                <a:spcPts val="2850"/>
              </a:lnSpc>
              <a:buSzPct val="100000"/>
              <a:buChar char="•"/>
            </a:pPr>
            <a:r>
              <a:rPr lang="en-US" sz="1800" kern="0" spc="-36" dirty="0">
                <a:solidFill>
                  <a:srgbClr val="272525"/>
                </a:solidFill>
                <a:latin typeface="Source Sans Pro" pitchFamily="34" charset="0"/>
                <a:ea typeface="Source Sans Pro" pitchFamily="34" charset="-122"/>
                <a:cs typeface="Source Sans Pro" pitchFamily="34" charset="-120"/>
              </a:rPr>
              <a:t>Neutral and factual words (like “the”, “restaurant”, “order”) do not influence the score.</a:t>
            </a:r>
            <a:endParaRPr lang="en-US" sz="1800" dirty="0"/>
          </a:p>
        </p:txBody>
      </p:sp>
      <p:sp>
        <p:nvSpPr>
          <p:cNvPr id="7" name="Text 4"/>
          <p:cNvSpPr/>
          <p:nvPr/>
        </p:nvSpPr>
        <p:spPr>
          <a:xfrm>
            <a:off x="803553" y="4363641"/>
            <a:ext cx="13023294" cy="367189"/>
          </a:xfrm>
          <a:prstGeom prst="rect">
            <a:avLst/>
          </a:prstGeom>
          <a:noFill/>
        </p:spPr>
        <p:txBody>
          <a:bodyPr wrap="none" lIns="0" tIns="0" rIns="0" bIns="0" rtlCol="0" anchor="t"/>
          <a:lstStyle/>
          <a:p>
            <a:pPr marL="0" indent="0" algn="l">
              <a:lnSpc>
                <a:spcPts val="2850"/>
              </a:lnSpc>
              <a:buNone/>
            </a:pPr>
            <a:r>
              <a:rPr lang="en-US" sz="1800" kern="0" spc="-36" dirty="0">
                <a:solidFill>
                  <a:srgbClr val="272525"/>
                </a:solidFill>
                <a:latin typeface="Source Sans Pro" pitchFamily="34" charset="0"/>
                <a:ea typeface="Source Sans Pro" pitchFamily="34" charset="-122"/>
                <a:cs typeface="Source Sans Pro" pitchFamily="34" charset="-120"/>
              </a:rPr>
              <a:t>Polarity calculation:</a:t>
            </a:r>
            <a:endParaRPr lang="en-US" sz="1800" dirty="0"/>
          </a:p>
        </p:txBody>
      </p:sp>
      <p:pic>
        <p:nvPicPr>
          <p:cNvPr id="8" name="Image 1" descr="preencoded.png"/>
          <p:cNvPicPr>
            <a:picLocks noChangeAspect="1"/>
          </p:cNvPicPr>
          <p:nvPr/>
        </p:nvPicPr>
        <p:blipFill>
          <a:blip r:embed="rId2"/>
          <a:stretch>
            <a:fillRect/>
          </a:stretch>
        </p:blipFill>
        <p:spPr>
          <a:xfrm>
            <a:off x="803553" y="5247323"/>
            <a:ext cx="5959912" cy="993219"/>
          </a:xfrm>
          <a:prstGeom prst="rect">
            <a:avLst/>
          </a:prstGeom>
        </p:spPr>
      </p:pic>
      <p:sp>
        <p:nvSpPr>
          <p:cNvPr id="9" name="Text 5"/>
          <p:cNvSpPr/>
          <p:nvPr/>
        </p:nvSpPr>
        <p:spPr>
          <a:xfrm>
            <a:off x="7331154" y="5069324"/>
            <a:ext cx="6503194" cy="734378"/>
          </a:xfrm>
          <a:prstGeom prst="rect">
            <a:avLst/>
          </a:prstGeom>
          <a:noFill/>
        </p:spPr>
        <p:txBody>
          <a:bodyPr wrap="square" lIns="0" tIns="0" rIns="0" bIns="0" rtlCol="0" anchor="t"/>
          <a:lstStyle/>
          <a:p>
            <a:pPr marL="0" indent="0" algn="l">
              <a:lnSpc>
                <a:spcPts val="2850"/>
              </a:lnSpc>
              <a:buSzPct val="100000"/>
              <a:buNone/>
            </a:pPr>
            <a:r>
              <a:rPr lang="en-US" sz="1800" kern="0" spc="-36" dirty="0">
                <a:solidFill>
                  <a:srgbClr val="272525"/>
                </a:solidFill>
                <a:latin typeface="Source Sans Pro" pitchFamily="34" charset="0"/>
                <a:ea typeface="Source Sans Pro" pitchFamily="34" charset="-122"/>
                <a:cs typeface="Source Sans Pro" pitchFamily="34" charset="-120"/>
              </a:rPr>
              <a:t>Each word has a </a:t>
            </a:r>
            <a:r>
              <a:rPr lang="en-US" sz="1800" b="1" kern="0" spc="-36" dirty="0">
                <a:solidFill>
                  <a:srgbClr val="272525"/>
                </a:solidFill>
                <a:latin typeface="Source Sans Pro" pitchFamily="34" charset="0"/>
                <a:ea typeface="Source Sans Pro" pitchFamily="34" charset="-122"/>
                <a:cs typeface="Source Sans Pro" pitchFamily="34" charset="-120"/>
              </a:rPr>
              <a:t>predefined polarity score</a:t>
            </a:r>
            <a:r>
              <a:rPr lang="en-US" sz="1800" kern="0" spc="-36" dirty="0">
                <a:solidFill>
                  <a:srgbClr val="272525"/>
                </a:solidFill>
                <a:latin typeface="Source Sans Pro" pitchFamily="34" charset="0"/>
                <a:ea typeface="Source Sans Pro" pitchFamily="34" charset="-122"/>
                <a:cs typeface="Source Sans Pro" pitchFamily="34" charset="-120"/>
              </a:rPr>
              <a:t> from the </a:t>
            </a:r>
            <a:r>
              <a:rPr lang="en-US" sz="1800" b="1" kern="0" spc="-36" dirty="0">
                <a:solidFill>
                  <a:srgbClr val="272525"/>
                </a:solidFill>
                <a:latin typeface="Source Sans Pro" pitchFamily="34" charset="0"/>
                <a:ea typeface="Source Sans Pro" pitchFamily="34" charset="-122"/>
                <a:cs typeface="Source Sans Pro" pitchFamily="34" charset="-120"/>
              </a:rPr>
              <a:t>Pattern lexicon</a:t>
            </a:r>
            <a:r>
              <a:rPr lang="en-US" sz="1800" kern="0" spc="-36" dirty="0">
                <a:solidFill>
                  <a:srgbClr val="272525"/>
                </a:solidFill>
                <a:latin typeface="Source Sans Pro" pitchFamily="34" charset="0"/>
                <a:ea typeface="Source Sans Pro" pitchFamily="34" charset="-122"/>
                <a:cs typeface="Source Sans Pro" pitchFamily="34" charset="-120"/>
              </a:rPr>
              <a:t>:</a:t>
            </a:r>
            <a:endParaRPr lang="en-US" sz="1800" dirty="0"/>
          </a:p>
        </p:txBody>
      </p:sp>
      <p:sp>
        <p:nvSpPr>
          <p:cNvPr id="10" name="Text 6"/>
          <p:cNvSpPr/>
          <p:nvPr/>
        </p:nvSpPr>
        <p:spPr>
          <a:xfrm>
            <a:off x="7331154" y="5883950"/>
            <a:ext cx="6503194" cy="367189"/>
          </a:xfrm>
          <a:prstGeom prst="rect">
            <a:avLst/>
          </a:prstGeom>
          <a:noFill/>
        </p:spPr>
        <p:txBody>
          <a:bodyPr wrap="none" lIns="0" tIns="0" rIns="0" bIns="0" rtlCol="0" anchor="t"/>
          <a:lstStyle/>
          <a:p>
            <a:pPr marL="0" indent="0" algn="l">
              <a:lnSpc>
                <a:spcPts val="2850"/>
              </a:lnSpc>
              <a:buSzPct val="100000"/>
              <a:buNone/>
            </a:pPr>
            <a:r>
              <a:rPr lang="en-US" sz="1800" kern="0" spc="-36" dirty="0">
                <a:solidFill>
                  <a:srgbClr val="272525"/>
                </a:solidFill>
                <a:latin typeface="Source Sans Pro" pitchFamily="34" charset="0"/>
                <a:ea typeface="Source Sans Pro" pitchFamily="34" charset="-122"/>
                <a:cs typeface="Source Sans Pro" pitchFamily="34" charset="-120"/>
              </a:rPr>
              <a:t>e.g., </a:t>
            </a:r>
            <a:r>
              <a:rPr lang="en-US" sz="1800" kern="0" spc="-36" dirty="0">
                <a:solidFill>
                  <a:srgbClr val="272525"/>
                </a:solidFill>
                <a:highlight>
                  <a:srgbClr val="F4D4F7"/>
                </a:highlight>
                <a:latin typeface="Consolas" panose="020B0609020204030204" pitchFamily="34" charset="0"/>
                <a:ea typeface="Consolas" panose="020B0609020204030204" pitchFamily="34" charset="-122"/>
                <a:cs typeface="Consolas" panose="020B0609020204030204" pitchFamily="34" charset="-120"/>
              </a:rPr>
              <a:t>"amazing"</a:t>
            </a:r>
            <a:r>
              <a:rPr lang="en-US" sz="1800" kern="0" spc="-36" dirty="0">
                <a:solidFill>
                  <a:srgbClr val="272525"/>
                </a:solidFill>
                <a:latin typeface="Source Sans Pro" pitchFamily="34" charset="0"/>
                <a:ea typeface="Source Sans Pro" pitchFamily="34" charset="-122"/>
                <a:cs typeface="Source Sans Pro" pitchFamily="34" charset="-120"/>
              </a:rPr>
              <a:t> = </a:t>
            </a:r>
            <a:r>
              <a:rPr lang="en-US" sz="1800" kern="0" spc="-36" dirty="0">
                <a:solidFill>
                  <a:srgbClr val="272525"/>
                </a:solidFill>
                <a:highlight>
                  <a:srgbClr val="F4D4F7"/>
                </a:highlight>
                <a:latin typeface="Consolas" panose="020B0609020204030204" pitchFamily="34" charset="0"/>
                <a:ea typeface="Consolas" panose="020B0609020204030204" pitchFamily="34" charset="-122"/>
                <a:cs typeface="Consolas" panose="020B0609020204030204" pitchFamily="34" charset="-120"/>
              </a:rPr>
              <a:t>+0.9</a:t>
            </a:r>
            <a:r>
              <a:rPr lang="en-US" sz="1800" kern="0" spc="-36" dirty="0">
                <a:solidFill>
                  <a:srgbClr val="272525"/>
                </a:solidFill>
                <a:latin typeface="Source Sans Pro" pitchFamily="34" charset="0"/>
                <a:ea typeface="Source Sans Pro" pitchFamily="34" charset="-122"/>
                <a:cs typeface="Source Sans Pro" pitchFamily="34" charset="-120"/>
              </a:rPr>
              <a:t>, </a:t>
            </a:r>
            <a:r>
              <a:rPr lang="en-US" sz="1800" kern="0" spc="-36" dirty="0">
                <a:solidFill>
                  <a:srgbClr val="272525"/>
                </a:solidFill>
                <a:highlight>
                  <a:srgbClr val="F4D4F7"/>
                </a:highlight>
                <a:latin typeface="Consolas" panose="020B0609020204030204" pitchFamily="34" charset="0"/>
                <a:ea typeface="Consolas" panose="020B0609020204030204" pitchFamily="34" charset="-122"/>
                <a:cs typeface="Consolas" panose="020B0609020204030204" pitchFamily="34" charset="-120"/>
              </a:rPr>
              <a:t>"terrible"</a:t>
            </a:r>
            <a:r>
              <a:rPr lang="en-US" sz="1800" kern="0" spc="-36" dirty="0">
                <a:solidFill>
                  <a:srgbClr val="272525"/>
                </a:solidFill>
                <a:latin typeface="Source Sans Pro" pitchFamily="34" charset="0"/>
                <a:ea typeface="Source Sans Pro" pitchFamily="34" charset="-122"/>
                <a:cs typeface="Source Sans Pro" pitchFamily="34" charset="-120"/>
              </a:rPr>
              <a:t> = </a:t>
            </a:r>
            <a:r>
              <a:rPr lang="en-US" sz="1800" kern="0" spc="-36" dirty="0">
                <a:solidFill>
                  <a:srgbClr val="272525"/>
                </a:solidFill>
                <a:highlight>
                  <a:srgbClr val="F4D4F7"/>
                </a:highlight>
                <a:latin typeface="Consolas" panose="020B0609020204030204" pitchFamily="34" charset="0"/>
                <a:ea typeface="Consolas" panose="020B0609020204030204" pitchFamily="34" charset="-122"/>
                <a:cs typeface="Consolas" panose="020B0609020204030204" pitchFamily="34" charset="-120"/>
              </a:rPr>
              <a:t>-1.0</a:t>
            </a:r>
            <a:endParaRPr lang="en-US" sz="1800" dirty="0"/>
          </a:p>
        </p:txBody>
      </p:sp>
      <p:sp>
        <p:nvSpPr>
          <p:cNvPr id="11" name="Text 7"/>
          <p:cNvSpPr/>
          <p:nvPr/>
        </p:nvSpPr>
        <p:spPr>
          <a:xfrm>
            <a:off x="7331154" y="6331387"/>
            <a:ext cx="6503194" cy="734378"/>
          </a:xfrm>
          <a:prstGeom prst="rect">
            <a:avLst/>
          </a:prstGeom>
          <a:noFill/>
        </p:spPr>
        <p:txBody>
          <a:bodyPr wrap="square" lIns="0" tIns="0" rIns="0" bIns="0" rtlCol="0" anchor="t"/>
          <a:lstStyle/>
          <a:p>
            <a:pPr marL="0" indent="0" algn="l">
              <a:lnSpc>
                <a:spcPts val="2850"/>
              </a:lnSpc>
              <a:buSzPct val="100000"/>
              <a:buNone/>
            </a:pPr>
            <a:r>
              <a:rPr lang="en-US" sz="1800" kern="0" spc="-36" dirty="0">
                <a:solidFill>
                  <a:srgbClr val="272525"/>
                </a:solidFill>
                <a:latin typeface="Source Sans Pro" pitchFamily="34" charset="0"/>
                <a:ea typeface="Source Sans Pro" pitchFamily="34" charset="-122"/>
                <a:cs typeface="Source Sans Pro" pitchFamily="34" charset="-120"/>
              </a:rPr>
              <a:t>Words like “not”, “very”, or “extremely” </a:t>
            </a:r>
            <a:r>
              <a:rPr lang="en-US" sz="1800" b="1" kern="0" spc="-36" dirty="0">
                <a:solidFill>
                  <a:srgbClr val="272525"/>
                </a:solidFill>
                <a:latin typeface="Source Sans Pro" pitchFamily="34" charset="0"/>
                <a:ea typeface="Source Sans Pro" pitchFamily="34" charset="-122"/>
                <a:cs typeface="Source Sans Pro" pitchFamily="34" charset="-120"/>
              </a:rPr>
              <a:t>modify nearby words’ scores</a:t>
            </a:r>
            <a:endParaRPr lang="en-US" sz="1800" dirty="0"/>
          </a:p>
        </p:txBody>
      </p:sp>
      <p:sp>
        <p:nvSpPr>
          <p:cNvPr id="12" name="Text 8"/>
          <p:cNvSpPr/>
          <p:nvPr/>
        </p:nvSpPr>
        <p:spPr>
          <a:xfrm>
            <a:off x="7331154" y="7146012"/>
            <a:ext cx="6503194" cy="367189"/>
          </a:xfrm>
          <a:prstGeom prst="rect">
            <a:avLst/>
          </a:prstGeom>
          <a:noFill/>
        </p:spPr>
        <p:txBody>
          <a:bodyPr wrap="none" lIns="0" tIns="0" rIns="0" bIns="0" rtlCol="0" anchor="t"/>
          <a:lstStyle/>
          <a:p>
            <a:pPr marL="0" indent="0" algn="l">
              <a:lnSpc>
                <a:spcPts val="2850"/>
              </a:lnSpc>
              <a:buSzPct val="100000"/>
              <a:buNone/>
            </a:pPr>
            <a:r>
              <a:rPr lang="en-US" sz="1800" kern="0" spc="-36" dirty="0">
                <a:solidFill>
                  <a:srgbClr val="272525"/>
                </a:solidFill>
                <a:latin typeface="Source Sans Pro" pitchFamily="34" charset="0"/>
                <a:ea typeface="Source Sans Pro" pitchFamily="34" charset="-122"/>
                <a:cs typeface="Source Sans Pro" pitchFamily="34" charset="-120"/>
              </a:rPr>
              <a:t>The final polarity is an </a:t>
            </a:r>
            <a:r>
              <a:rPr lang="en-US" sz="1800" b="1" kern="0" spc="-36" dirty="0">
                <a:solidFill>
                  <a:srgbClr val="272525"/>
                </a:solidFill>
                <a:latin typeface="Source Sans Pro" pitchFamily="34" charset="0"/>
                <a:ea typeface="Source Sans Pro" pitchFamily="34" charset="-122"/>
                <a:cs typeface="Source Sans Pro" pitchFamily="34" charset="-120"/>
              </a:rPr>
              <a:t>average of all sentiment-bearing words</a:t>
            </a:r>
            <a:endParaRPr lang="en-US" sz="18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548283" y="431840"/>
            <a:ext cx="3686651" cy="460772"/>
          </a:xfrm>
          <a:prstGeom prst="rect">
            <a:avLst/>
          </a:prstGeom>
          <a:noFill/>
        </p:spPr>
        <p:txBody>
          <a:bodyPr wrap="none" lIns="0" tIns="0" rIns="0" bIns="0" rtlCol="0" anchor="t"/>
          <a:lstStyle/>
          <a:p>
            <a:pPr marL="0" indent="0" algn="l">
              <a:lnSpc>
                <a:spcPts val="3600"/>
              </a:lnSpc>
              <a:buNone/>
            </a:pPr>
            <a:r>
              <a:rPr lang="en-US" sz="2900" kern="0" spc="-58" dirty="0">
                <a:solidFill>
                  <a:srgbClr val="D73AD7"/>
                </a:solidFill>
                <a:latin typeface="Source Serif Pro Semi Bold" pitchFamily="34" charset="0"/>
                <a:ea typeface="Source Serif Pro Semi Bold" pitchFamily="34" charset="-122"/>
                <a:cs typeface="Source Serif Pro Semi Bold" pitchFamily="34" charset="-120"/>
              </a:rPr>
              <a:t>Vader Functionality</a:t>
            </a:r>
            <a:endParaRPr lang="en-US" sz="2900" dirty="0"/>
          </a:p>
        </p:txBody>
      </p:sp>
      <p:pic>
        <p:nvPicPr>
          <p:cNvPr id="3" name="Image 0" descr="preencoded.png"/>
          <p:cNvPicPr>
            <a:picLocks noChangeAspect="1"/>
          </p:cNvPicPr>
          <p:nvPr/>
        </p:nvPicPr>
        <p:blipFill>
          <a:blip r:embed="rId1"/>
          <a:stretch>
            <a:fillRect/>
          </a:stretch>
        </p:blipFill>
        <p:spPr>
          <a:xfrm>
            <a:off x="3261717" y="1205865"/>
            <a:ext cx="1339810" cy="888087"/>
          </a:xfrm>
          <a:prstGeom prst="rect">
            <a:avLst/>
          </a:prstGeom>
        </p:spPr>
      </p:pic>
      <p:pic>
        <p:nvPicPr>
          <p:cNvPr id="4" name="Image 1" descr="preencoded.png"/>
          <p:cNvPicPr>
            <a:picLocks noChangeAspect="1"/>
          </p:cNvPicPr>
          <p:nvPr/>
        </p:nvPicPr>
        <p:blipFill>
          <a:blip r:embed="rId2"/>
          <a:stretch>
            <a:fillRect/>
          </a:stretch>
        </p:blipFill>
        <p:spPr>
          <a:xfrm>
            <a:off x="3821430" y="1621869"/>
            <a:ext cx="220266" cy="275392"/>
          </a:xfrm>
          <a:prstGeom prst="rect">
            <a:avLst/>
          </a:prstGeom>
        </p:spPr>
      </p:pic>
      <p:sp>
        <p:nvSpPr>
          <p:cNvPr id="5" name="Text 1"/>
          <p:cNvSpPr/>
          <p:nvPr/>
        </p:nvSpPr>
        <p:spPr>
          <a:xfrm>
            <a:off x="4758095" y="1362432"/>
            <a:ext cx="1843326" cy="230386"/>
          </a:xfrm>
          <a:prstGeom prst="rect">
            <a:avLst/>
          </a:prstGeom>
          <a:noFill/>
        </p:spPr>
        <p:txBody>
          <a:bodyPr wrap="none" lIns="0" tIns="0" rIns="0" bIns="0" rtlCol="0" anchor="t"/>
          <a:lstStyle/>
          <a:p>
            <a:pPr marL="0" indent="0" algn="l">
              <a:lnSpc>
                <a:spcPts val="1800"/>
              </a:lnSpc>
              <a:buNone/>
            </a:pPr>
            <a:r>
              <a:rPr lang="en-US" sz="1450" kern="0" spc="-29" dirty="0">
                <a:solidFill>
                  <a:srgbClr val="272525"/>
                </a:solidFill>
                <a:latin typeface="Source Serif Pro Semi Bold" pitchFamily="34" charset="0"/>
                <a:ea typeface="Source Serif Pro Semi Bold" pitchFamily="34" charset="-122"/>
                <a:cs typeface="Source Serif Pro Semi Bold" pitchFamily="34" charset="-120"/>
              </a:rPr>
              <a:t>Sentence</a:t>
            </a:r>
            <a:endParaRPr lang="en-US" sz="1450" dirty="0"/>
          </a:p>
        </p:txBody>
      </p:sp>
      <p:sp>
        <p:nvSpPr>
          <p:cNvPr id="6" name="Text 2"/>
          <p:cNvSpPr/>
          <p:nvPr/>
        </p:nvSpPr>
        <p:spPr>
          <a:xfrm>
            <a:off x="4758095" y="1686758"/>
            <a:ext cx="4005977" cy="250627"/>
          </a:xfrm>
          <a:prstGeom prst="rect">
            <a:avLst/>
          </a:prstGeom>
          <a:noFill/>
        </p:spPr>
        <p:txBody>
          <a:bodyPr wrap="none" lIns="0" tIns="0" rIns="0" bIns="0" rtlCol="0" anchor="t"/>
          <a:lstStyle/>
          <a:p>
            <a:pPr marL="0" indent="0" algn="l">
              <a:lnSpc>
                <a:spcPts val="1950"/>
              </a:lnSpc>
              <a:buNone/>
            </a:pPr>
            <a:r>
              <a:rPr lang="en-US" sz="1200" kern="0" spc="-25" dirty="0">
                <a:solidFill>
                  <a:srgbClr val="272525"/>
                </a:solidFill>
                <a:latin typeface="Source Sans Pro" pitchFamily="34" charset="0"/>
                <a:ea typeface="Source Sans Pro" pitchFamily="34" charset="-122"/>
                <a:cs typeface="Source Sans Pro" pitchFamily="34" charset="-120"/>
              </a:rPr>
              <a:t>"McDonald's never disappoints. The service was amazing today."</a:t>
            </a:r>
            <a:endParaRPr lang="en-US" sz="1200" dirty="0"/>
          </a:p>
        </p:txBody>
      </p:sp>
      <p:sp>
        <p:nvSpPr>
          <p:cNvPr id="7" name="Shape 3"/>
          <p:cNvSpPr/>
          <p:nvPr/>
        </p:nvSpPr>
        <p:spPr>
          <a:xfrm>
            <a:off x="4640580" y="2103953"/>
            <a:ext cx="9402485" cy="11430"/>
          </a:xfrm>
          <a:prstGeom prst="roundRect">
            <a:avLst>
              <a:gd name="adj" fmla="val 575748"/>
            </a:avLst>
          </a:prstGeom>
          <a:solidFill>
            <a:srgbClr val="DABADD"/>
          </a:solidFill>
        </p:spPr>
      </p:sp>
      <p:pic>
        <p:nvPicPr>
          <p:cNvPr id="8" name="Image 2" descr="preencoded.png"/>
          <p:cNvPicPr>
            <a:picLocks noChangeAspect="1"/>
          </p:cNvPicPr>
          <p:nvPr/>
        </p:nvPicPr>
        <p:blipFill>
          <a:blip r:embed="rId3"/>
          <a:stretch>
            <a:fillRect/>
          </a:stretch>
        </p:blipFill>
        <p:spPr>
          <a:xfrm>
            <a:off x="2591872" y="2133005"/>
            <a:ext cx="2679621" cy="888087"/>
          </a:xfrm>
          <a:prstGeom prst="rect">
            <a:avLst/>
          </a:prstGeom>
        </p:spPr>
      </p:pic>
      <p:pic>
        <p:nvPicPr>
          <p:cNvPr id="9" name="Image 3" descr="preencoded.png"/>
          <p:cNvPicPr>
            <a:picLocks noChangeAspect="1"/>
          </p:cNvPicPr>
          <p:nvPr/>
        </p:nvPicPr>
        <p:blipFill>
          <a:blip r:embed="rId4"/>
          <a:stretch>
            <a:fillRect/>
          </a:stretch>
        </p:blipFill>
        <p:spPr>
          <a:xfrm>
            <a:off x="3821549" y="2439352"/>
            <a:ext cx="220266" cy="275392"/>
          </a:xfrm>
          <a:prstGeom prst="rect">
            <a:avLst/>
          </a:prstGeom>
        </p:spPr>
      </p:pic>
      <p:sp>
        <p:nvSpPr>
          <p:cNvPr id="10" name="Text 4"/>
          <p:cNvSpPr/>
          <p:nvPr/>
        </p:nvSpPr>
        <p:spPr>
          <a:xfrm>
            <a:off x="5428059" y="2289572"/>
            <a:ext cx="1843326" cy="230386"/>
          </a:xfrm>
          <a:prstGeom prst="rect">
            <a:avLst/>
          </a:prstGeom>
          <a:noFill/>
        </p:spPr>
        <p:txBody>
          <a:bodyPr wrap="none" lIns="0" tIns="0" rIns="0" bIns="0" rtlCol="0" anchor="t"/>
          <a:lstStyle/>
          <a:p>
            <a:pPr marL="0" indent="0" algn="l">
              <a:lnSpc>
                <a:spcPts val="1800"/>
              </a:lnSpc>
              <a:buNone/>
            </a:pPr>
            <a:r>
              <a:rPr lang="en-US" sz="1450" kern="0" spc="-29" dirty="0">
                <a:solidFill>
                  <a:srgbClr val="272525"/>
                </a:solidFill>
                <a:latin typeface="Source Serif Pro Semi Bold" pitchFamily="34" charset="0"/>
                <a:ea typeface="Source Serif Pro Semi Bold" pitchFamily="34" charset="-122"/>
                <a:cs typeface="Source Serif Pro Semi Bold" pitchFamily="34" charset="-120"/>
              </a:rPr>
              <a:t>Tokenization</a:t>
            </a:r>
            <a:endParaRPr lang="en-US" sz="1450" dirty="0"/>
          </a:p>
        </p:txBody>
      </p:sp>
      <p:sp>
        <p:nvSpPr>
          <p:cNvPr id="11" name="Text 5"/>
          <p:cNvSpPr/>
          <p:nvPr/>
        </p:nvSpPr>
        <p:spPr>
          <a:xfrm>
            <a:off x="5428059" y="2613898"/>
            <a:ext cx="2180987" cy="250627"/>
          </a:xfrm>
          <a:prstGeom prst="rect">
            <a:avLst/>
          </a:prstGeom>
          <a:noFill/>
        </p:spPr>
        <p:txBody>
          <a:bodyPr wrap="none" lIns="0" tIns="0" rIns="0" bIns="0" rtlCol="0" anchor="t"/>
          <a:lstStyle/>
          <a:p>
            <a:pPr marL="0" indent="0" algn="l">
              <a:lnSpc>
                <a:spcPts val="1950"/>
              </a:lnSpc>
              <a:buNone/>
            </a:pPr>
            <a:r>
              <a:rPr lang="en-US" sz="1200" kern="0" spc="-25" dirty="0">
                <a:solidFill>
                  <a:srgbClr val="272525"/>
                </a:solidFill>
                <a:latin typeface="Source Sans Pro" pitchFamily="34" charset="0"/>
                <a:ea typeface="Source Sans Pro" pitchFamily="34" charset="-122"/>
                <a:cs typeface="Source Sans Pro" pitchFamily="34" charset="-120"/>
              </a:rPr>
              <a:t>["never", "disappoints", "amazing"]</a:t>
            </a:r>
            <a:endParaRPr lang="en-US" sz="1200" dirty="0"/>
          </a:p>
        </p:txBody>
      </p:sp>
      <p:sp>
        <p:nvSpPr>
          <p:cNvPr id="12" name="Shape 6"/>
          <p:cNvSpPr/>
          <p:nvPr/>
        </p:nvSpPr>
        <p:spPr>
          <a:xfrm>
            <a:off x="5310545" y="3031093"/>
            <a:ext cx="8732520" cy="11430"/>
          </a:xfrm>
          <a:prstGeom prst="roundRect">
            <a:avLst>
              <a:gd name="adj" fmla="val 575748"/>
            </a:avLst>
          </a:prstGeom>
          <a:solidFill>
            <a:srgbClr val="DABADD"/>
          </a:solidFill>
        </p:spPr>
      </p:sp>
      <p:pic>
        <p:nvPicPr>
          <p:cNvPr id="13" name="Image 4" descr="preencoded.png"/>
          <p:cNvPicPr>
            <a:picLocks noChangeAspect="1"/>
          </p:cNvPicPr>
          <p:nvPr/>
        </p:nvPicPr>
        <p:blipFill>
          <a:blip r:embed="rId5"/>
          <a:stretch>
            <a:fillRect/>
          </a:stretch>
        </p:blipFill>
        <p:spPr>
          <a:xfrm>
            <a:off x="1921907" y="3060144"/>
            <a:ext cx="4019431" cy="888087"/>
          </a:xfrm>
          <a:prstGeom prst="rect">
            <a:avLst/>
          </a:prstGeom>
        </p:spPr>
      </p:pic>
      <p:pic>
        <p:nvPicPr>
          <p:cNvPr id="14" name="Image 5" descr="preencoded.png"/>
          <p:cNvPicPr>
            <a:picLocks noChangeAspect="1"/>
          </p:cNvPicPr>
          <p:nvPr/>
        </p:nvPicPr>
        <p:blipFill>
          <a:blip r:embed="rId6"/>
          <a:stretch>
            <a:fillRect/>
          </a:stretch>
        </p:blipFill>
        <p:spPr>
          <a:xfrm>
            <a:off x="3821430" y="3366492"/>
            <a:ext cx="220266" cy="275392"/>
          </a:xfrm>
          <a:prstGeom prst="rect">
            <a:avLst/>
          </a:prstGeom>
        </p:spPr>
      </p:pic>
      <p:sp>
        <p:nvSpPr>
          <p:cNvPr id="15" name="Text 7"/>
          <p:cNvSpPr/>
          <p:nvPr/>
        </p:nvSpPr>
        <p:spPr>
          <a:xfrm>
            <a:off x="6097905" y="3216712"/>
            <a:ext cx="1843326" cy="230386"/>
          </a:xfrm>
          <a:prstGeom prst="rect">
            <a:avLst/>
          </a:prstGeom>
          <a:noFill/>
        </p:spPr>
        <p:txBody>
          <a:bodyPr wrap="none" lIns="0" tIns="0" rIns="0" bIns="0" rtlCol="0" anchor="t"/>
          <a:lstStyle/>
          <a:p>
            <a:pPr marL="0" indent="0" algn="l">
              <a:lnSpc>
                <a:spcPts val="1800"/>
              </a:lnSpc>
              <a:buNone/>
            </a:pPr>
            <a:r>
              <a:rPr lang="en-US" sz="1450" kern="0" spc="-29" dirty="0">
                <a:solidFill>
                  <a:srgbClr val="272525"/>
                </a:solidFill>
                <a:latin typeface="Source Serif Pro Semi Bold" pitchFamily="34" charset="0"/>
                <a:ea typeface="Source Serif Pro Semi Bold" pitchFamily="34" charset="-122"/>
                <a:cs typeface="Source Serif Pro Semi Bold" pitchFamily="34" charset="-120"/>
              </a:rPr>
              <a:t>Lexicon Lookup</a:t>
            </a:r>
            <a:endParaRPr lang="en-US" sz="1450" dirty="0"/>
          </a:p>
        </p:txBody>
      </p:sp>
      <p:sp>
        <p:nvSpPr>
          <p:cNvPr id="16" name="Text 8"/>
          <p:cNvSpPr/>
          <p:nvPr/>
        </p:nvSpPr>
        <p:spPr>
          <a:xfrm>
            <a:off x="6097905" y="3541038"/>
            <a:ext cx="3621167" cy="250627"/>
          </a:xfrm>
          <a:prstGeom prst="rect">
            <a:avLst/>
          </a:prstGeom>
          <a:noFill/>
        </p:spPr>
        <p:txBody>
          <a:bodyPr wrap="none" lIns="0" tIns="0" rIns="0" bIns="0" rtlCol="0" anchor="t"/>
          <a:lstStyle/>
          <a:p>
            <a:pPr marL="0" indent="0" algn="l">
              <a:lnSpc>
                <a:spcPts val="1950"/>
              </a:lnSpc>
              <a:buNone/>
            </a:pPr>
            <a:r>
              <a:rPr lang="en-US" sz="1200" kern="0" spc="-25" dirty="0">
                <a:solidFill>
                  <a:srgbClr val="272525"/>
                </a:solidFill>
                <a:latin typeface="Source Sans Pro" pitchFamily="34" charset="0"/>
                <a:ea typeface="Source Sans Pro" pitchFamily="34" charset="-122"/>
                <a:cs typeface="Source Sans Pro" pitchFamily="34" charset="-120"/>
              </a:rPr>
              <a:t>"disappoints" → -2.3, "amazing" → +4.0, "never" → negation</a:t>
            </a:r>
            <a:endParaRPr lang="en-US" sz="1200" dirty="0"/>
          </a:p>
        </p:txBody>
      </p:sp>
      <p:sp>
        <p:nvSpPr>
          <p:cNvPr id="17" name="Shape 9"/>
          <p:cNvSpPr/>
          <p:nvPr/>
        </p:nvSpPr>
        <p:spPr>
          <a:xfrm>
            <a:off x="5980390" y="3958233"/>
            <a:ext cx="8062674" cy="11430"/>
          </a:xfrm>
          <a:prstGeom prst="roundRect">
            <a:avLst>
              <a:gd name="adj" fmla="val 575748"/>
            </a:avLst>
          </a:prstGeom>
          <a:solidFill>
            <a:srgbClr val="DABADD"/>
          </a:solidFill>
        </p:spPr>
      </p:sp>
      <p:pic>
        <p:nvPicPr>
          <p:cNvPr id="18" name="Image 6" descr="preencoded.png"/>
          <p:cNvPicPr>
            <a:picLocks noChangeAspect="1"/>
          </p:cNvPicPr>
          <p:nvPr/>
        </p:nvPicPr>
        <p:blipFill>
          <a:blip r:embed="rId7"/>
          <a:stretch>
            <a:fillRect/>
          </a:stretch>
        </p:blipFill>
        <p:spPr>
          <a:xfrm>
            <a:off x="1251942" y="3987284"/>
            <a:ext cx="5359360" cy="888087"/>
          </a:xfrm>
          <a:prstGeom prst="rect">
            <a:avLst/>
          </a:prstGeom>
        </p:spPr>
      </p:pic>
      <p:pic>
        <p:nvPicPr>
          <p:cNvPr id="19" name="Image 7" descr="preencoded.png"/>
          <p:cNvPicPr>
            <a:picLocks noChangeAspect="1"/>
          </p:cNvPicPr>
          <p:nvPr/>
        </p:nvPicPr>
        <p:blipFill>
          <a:blip r:embed="rId8"/>
          <a:stretch>
            <a:fillRect/>
          </a:stretch>
        </p:blipFill>
        <p:spPr>
          <a:xfrm>
            <a:off x="3821430" y="4293632"/>
            <a:ext cx="220266" cy="275392"/>
          </a:xfrm>
          <a:prstGeom prst="rect">
            <a:avLst/>
          </a:prstGeom>
        </p:spPr>
      </p:pic>
      <p:sp>
        <p:nvSpPr>
          <p:cNvPr id="20" name="Text 10"/>
          <p:cNvSpPr/>
          <p:nvPr/>
        </p:nvSpPr>
        <p:spPr>
          <a:xfrm>
            <a:off x="6767870" y="4143851"/>
            <a:ext cx="1843326" cy="230386"/>
          </a:xfrm>
          <a:prstGeom prst="rect">
            <a:avLst/>
          </a:prstGeom>
          <a:noFill/>
        </p:spPr>
        <p:txBody>
          <a:bodyPr wrap="none" lIns="0" tIns="0" rIns="0" bIns="0" rtlCol="0" anchor="t"/>
          <a:lstStyle/>
          <a:p>
            <a:pPr marL="0" indent="0" algn="l">
              <a:lnSpc>
                <a:spcPts val="1800"/>
              </a:lnSpc>
              <a:buNone/>
            </a:pPr>
            <a:r>
              <a:rPr lang="en-US" sz="1450" kern="0" spc="-29" dirty="0">
                <a:solidFill>
                  <a:srgbClr val="272525"/>
                </a:solidFill>
                <a:latin typeface="Source Serif Pro Semi Bold" pitchFamily="34" charset="0"/>
                <a:ea typeface="Source Serif Pro Semi Bold" pitchFamily="34" charset="-122"/>
                <a:cs typeface="Source Serif Pro Semi Bold" pitchFamily="34" charset="-120"/>
              </a:rPr>
              <a:t>Rule Application</a:t>
            </a:r>
            <a:endParaRPr lang="en-US" sz="1450" dirty="0"/>
          </a:p>
        </p:txBody>
      </p:sp>
      <p:sp>
        <p:nvSpPr>
          <p:cNvPr id="21" name="Text 11"/>
          <p:cNvSpPr/>
          <p:nvPr/>
        </p:nvSpPr>
        <p:spPr>
          <a:xfrm>
            <a:off x="6767870" y="4468178"/>
            <a:ext cx="2152650" cy="250627"/>
          </a:xfrm>
          <a:prstGeom prst="rect">
            <a:avLst/>
          </a:prstGeom>
          <a:noFill/>
        </p:spPr>
        <p:txBody>
          <a:bodyPr wrap="none" lIns="0" tIns="0" rIns="0" bIns="0" rtlCol="0" anchor="t"/>
          <a:lstStyle/>
          <a:p>
            <a:pPr marL="0" indent="0" algn="l">
              <a:lnSpc>
                <a:spcPts val="1950"/>
              </a:lnSpc>
              <a:buNone/>
            </a:pPr>
            <a:r>
              <a:rPr lang="en-US" sz="1200" kern="0" spc="-25" dirty="0">
                <a:solidFill>
                  <a:srgbClr val="272525"/>
                </a:solidFill>
                <a:latin typeface="Source Sans Pro" pitchFamily="34" charset="0"/>
                <a:ea typeface="Source Sans Pro" pitchFamily="34" charset="-122"/>
                <a:cs typeface="Source Sans Pro" pitchFamily="34" charset="-120"/>
              </a:rPr>
              <a:t>Negation flips "disappoints" → +2.3</a:t>
            </a:r>
            <a:endParaRPr lang="en-US" sz="1200" dirty="0"/>
          </a:p>
        </p:txBody>
      </p:sp>
      <p:sp>
        <p:nvSpPr>
          <p:cNvPr id="22" name="Shape 12"/>
          <p:cNvSpPr/>
          <p:nvPr/>
        </p:nvSpPr>
        <p:spPr>
          <a:xfrm>
            <a:off x="6650355" y="4885373"/>
            <a:ext cx="7392710" cy="11430"/>
          </a:xfrm>
          <a:prstGeom prst="roundRect">
            <a:avLst>
              <a:gd name="adj" fmla="val 575748"/>
            </a:avLst>
          </a:prstGeom>
          <a:solidFill>
            <a:srgbClr val="DABADD"/>
          </a:solidFill>
        </p:spPr>
      </p:sp>
      <p:pic>
        <p:nvPicPr>
          <p:cNvPr id="23" name="Image 8" descr="preencoded.png"/>
          <p:cNvPicPr>
            <a:picLocks noChangeAspect="1"/>
          </p:cNvPicPr>
          <p:nvPr/>
        </p:nvPicPr>
        <p:blipFill>
          <a:blip r:embed="rId9"/>
          <a:stretch>
            <a:fillRect/>
          </a:stretch>
        </p:blipFill>
        <p:spPr>
          <a:xfrm>
            <a:off x="582097" y="4914424"/>
            <a:ext cx="6699171" cy="888087"/>
          </a:xfrm>
          <a:prstGeom prst="rect">
            <a:avLst/>
          </a:prstGeom>
        </p:spPr>
      </p:pic>
      <p:pic>
        <p:nvPicPr>
          <p:cNvPr id="24" name="Image 9" descr="preencoded.png"/>
          <p:cNvPicPr>
            <a:picLocks noChangeAspect="1"/>
          </p:cNvPicPr>
          <p:nvPr/>
        </p:nvPicPr>
        <p:blipFill>
          <a:blip r:embed="rId10"/>
          <a:stretch>
            <a:fillRect/>
          </a:stretch>
        </p:blipFill>
        <p:spPr>
          <a:xfrm>
            <a:off x="3821549" y="5220772"/>
            <a:ext cx="220266" cy="275392"/>
          </a:xfrm>
          <a:prstGeom prst="rect">
            <a:avLst/>
          </a:prstGeom>
        </p:spPr>
      </p:pic>
      <p:sp>
        <p:nvSpPr>
          <p:cNvPr id="25" name="Text 13"/>
          <p:cNvSpPr/>
          <p:nvPr/>
        </p:nvSpPr>
        <p:spPr>
          <a:xfrm>
            <a:off x="7437834" y="5070991"/>
            <a:ext cx="1378148" cy="230386"/>
          </a:xfrm>
          <a:prstGeom prst="rect">
            <a:avLst/>
          </a:prstGeom>
          <a:noFill/>
        </p:spPr>
        <p:txBody>
          <a:bodyPr wrap="none" lIns="0" tIns="0" rIns="0" bIns="0" rtlCol="0" anchor="t"/>
          <a:lstStyle/>
          <a:p>
            <a:pPr marL="0" indent="0" algn="l">
              <a:lnSpc>
                <a:spcPts val="1800"/>
              </a:lnSpc>
              <a:buNone/>
            </a:pPr>
            <a:r>
              <a:rPr lang="en-US" sz="1450" kern="0" spc="-29" dirty="0">
                <a:solidFill>
                  <a:srgbClr val="272525"/>
                </a:solidFill>
                <a:latin typeface="Source Serif Pro Semi Bold" pitchFamily="34" charset="0"/>
                <a:ea typeface="Source Serif Pro Semi Bold" pitchFamily="34" charset="-122"/>
                <a:cs typeface="Source Serif Pro Semi Bold" pitchFamily="34" charset="-120"/>
              </a:rPr>
              <a:t>Compound Score</a:t>
            </a:r>
            <a:endParaRPr lang="en-US" sz="1450" dirty="0"/>
          </a:p>
        </p:txBody>
      </p:sp>
      <p:sp>
        <p:nvSpPr>
          <p:cNvPr id="26" name="Text 14"/>
          <p:cNvSpPr/>
          <p:nvPr/>
        </p:nvSpPr>
        <p:spPr>
          <a:xfrm>
            <a:off x="7437834" y="5395317"/>
            <a:ext cx="1378148" cy="250627"/>
          </a:xfrm>
          <a:prstGeom prst="rect">
            <a:avLst/>
          </a:prstGeom>
          <a:noFill/>
        </p:spPr>
        <p:txBody>
          <a:bodyPr wrap="none" lIns="0" tIns="0" rIns="0" bIns="0" rtlCol="0" anchor="t"/>
          <a:lstStyle/>
          <a:p>
            <a:pPr marL="0" indent="0" algn="l">
              <a:lnSpc>
                <a:spcPts val="1950"/>
              </a:lnSpc>
              <a:buNone/>
            </a:pPr>
            <a:r>
              <a:rPr lang="en-US" sz="1200" kern="0" spc="-25" dirty="0">
                <a:solidFill>
                  <a:srgbClr val="272525"/>
                </a:solidFill>
                <a:latin typeface="Source Sans Pro" pitchFamily="34" charset="0"/>
                <a:ea typeface="Source Sans Pro" pitchFamily="34" charset="-122"/>
                <a:cs typeface="Source Sans Pro" pitchFamily="34" charset="-120"/>
              </a:rPr>
              <a:t>compound ≈ 0.717</a:t>
            </a:r>
            <a:endParaRPr lang="en-US" sz="1200" dirty="0"/>
          </a:p>
        </p:txBody>
      </p:sp>
      <p:pic>
        <p:nvPicPr>
          <p:cNvPr id="27" name="Image 10" descr="preencoded.png"/>
          <p:cNvPicPr>
            <a:picLocks noChangeAspect="1"/>
          </p:cNvPicPr>
          <p:nvPr/>
        </p:nvPicPr>
        <p:blipFill>
          <a:blip r:embed="rId11"/>
          <a:stretch>
            <a:fillRect/>
          </a:stretch>
        </p:blipFill>
        <p:spPr>
          <a:xfrm>
            <a:off x="548283" y="5978723"/>
            <a:ext cx="2487335" cy="538520"/>
          </a:xfrm>
          <a:prstGeom prst="rect">
            <a:avLst/>
          </a:prstGeom>
        </p:spPr>
      </p:pic>
      <p:sp>
        <p:nvSpPr>
          <p:cNvPr id="28" name="Text 15"/>
          <p:cNvSpPr/>
          <p:nvPr/>
        </p:nvSpPr>
        <p:spPr>
          <a:xfrm>
            <a:off x="548283" y="6693456"/>
            <a:ext cx="13533834" cy="250627"/>
          </a:xfrm>
          <a:prstGeom prst="rect">
            <a:avLst/>
          </a:prstGeom>
          <a:noFill/>
        </p:spPr>
        <p:txBody>
          <a:bodyPr wrap="none" lIns="0" tIns="0" rIns="0" bIns="0" rtlCol="0" anchor="t"/>
          <a:lstStyle/>
          <a:p>
            <a:pPr marL="0" indent="0" algn="l">
              <a:lnSpc>
                <a:spcPts val="1950"/>
              </a:lnSpc>
              <a:buNone/>
            </a:pPr>
            <a:r>
              <a:rPr lang="en-US" sz="1200" kern="0" spc="-25" dirty="0">
                <a:solidFill>
                  <a:srgbClr val="272525"/>
                </a:solidFill>
                <a:latin typeface="Source Sans Pro" pitchFamily="34" charset="0"/>
                <a:ea typeface="Source Sans Pro" pitchFamily="34" charset="-122"/>
                <a:cs typeface="Source Sans Pro" pitchFamily="34" charset="-120"/>
              </a:rPr>
              <a:t>VADER calculates sentiment scores by tokenizing the input text.</a:t>
            </a:r>
            <a:endParaRPr lang="en-US" sz="1200" dirty="0"/>
          </a:p>
        </p:txBody>
      </p:sp>
      <p:sp>
        <p:nvSpPr>
          <p:cNvPr id="29" name="Text 16"/>
          <p:cNvSpPr/>
          <p:nvPr/>
        </p:nvSpPr>
        <p:spPr>
          <a:xfrm>
            <a:off x="548283" y="7120295"/>
            <a:ext cx="13533834" cy="250627"/>
          </a:xfrm>
          <a:prstGeom prst="rect">
            <a:avLst/>
          </a:prstGeom>
          <a:noFill/>
        </p:spPr>
        <p:txBody>
          <a:bodyPr wrap="none" lIns="0" tIns="0" rIns="0" bIns="0" rtlCol="0" anchor="t"/>
          <a:lstStyle/>
          <a:p>
            <a:pPr marL="0" indent="0" algn="l">
              <a:lnSpc>
                <a:spcPts val="1950"/>
              </a:lnSpc>
              <a:buNone/>
            </a:pPr>
            <a:r>
              <a:rPr lang="en-US" sz="1200" kern="0" spc="-25" dirty="0">
                <a:solidFill>
                  <a:srgbClr val="272525"/>
                </a:solidFill>
                <a:latin typeface="Source Sans Pro" pitchFamily="34" charset="0"/>
                <a:ea typeface="Source Sans Pro" pitchFamily="34" charset="-122"/>
                <a:cs typeface="Source Sans Pro" pitchFamily="34" charset="-120"/>
              </a:rPr>
              <a:t>It looks up each token in a sentiment lexicon, applying rules for negation.</a:t>
            </a:r>
            <a:endParaRPr lang="en-US" sz="1200" dirty="0"/>
          </a:p>
        </p:txBody>
      </p:sp>
      <p:sp>
        <p:nvSpPr>
          <p:cNvPr id="30" name="Text 17"/>
          <p:cNvSpPr/>
          <p:nvPr/>
        </p:nvSpPr>
        <p:spPr>
          <a:xfrm>
            <a:off x="548283" y="7547134"/>
            <a:ext cx="13533834" cy="250627"/>
          </a:xfrm>
          <a:prstGeom prst="rect">
            <a:avLst/>
          </a:prstGeom>
          <a:noFill/>
        </p:spPr>
        <p:txBody>
          <a:bodyPr wrap="none" lIns="0" tIns="0" rIns="0" bIns="0" rtlCol="0" anchor="t"/>
          <a:lstStyle/>
          <a:p>
            <a:pPr marL="0" indent="0" algn="l">
              <a:lnSpc>
                <a:spcPts val="1950"/>
              </a:lnSpc>
              <a:buNone/>
            </a:pPr>
            <a:r>
              <a:rPr lang="en-US" sz="1200" kern="0" spc="-25" dirty="0">
                <a:solidFill>
                  <a:srgbClr val="272525"/>
                </a:solidFill>
                <a:latin typeface="Source Sans Pro" pitchFamily="34" charset="0"/>
                <a:ea typeface="Source Sans Pro" pitchFamily="34" charset="-122"/>
                <a:cs typeface="Source Sans Pro" pitchFamily="34" charset="-120"/>
              </a:rPr>
              <a:t>VADER then aggregates these scores into compound sentiment scores.</a:t>
            </a:r>
            <a:endParaRPr lang="en-US" sz="12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837724" y="1839754"/>
            <a:ext cx="5632490" cy="704017"/>
          </a:xfrm>
          <a:prstGeom prst="rect">
            <a:avLst/>
          </a:prstGeom>
          <a:noFill/>
        </p:spPr>
        <p:txBody>
          <a:bodyPr wrap="none" lIns="0" tIns="0" rIns="0" bIns="0" rtlCol="0" anchor="t"/>
          <a:lstStyle/>
          <a:p>
            <a:pPr marL="0" indent="0" algn="l">
              <a:lnSpc>
                <a:spcPts val="5500"/>
              </a:lnSpc>
              <a:buNone/>
            </a:pPr>
            <a:r>
              <a:rPr lang="en-US" sz="4400" kern="0" spc="-89" dirty="0">
                <a:solidFill>
                  <a:srgbClr val="D73AD7"/>
                </a:solidFill>
                <a:latin typeface="Source Serif Pro Semi Bold" pitchFamily="34" charset="0"/>
                <a:ea typeface="Source Serif Pro Semi Bold" pitchFamily="34" charset="-122"/>
                <a:cs typeface="Source Serif Pro Semi Bold" pitchFamily="34" charset="-120"/>
              </a:rPr>
              <a:t>TextBlob Functionality</a:t>
            </a:r>
            <a:endParaRPr lang="en-US" sz="4400" dirty="0"/>
          </a:p>
        </p:txBody>
      </p:sp>
      <p:sp>
        <p:nvSpPr>
          <p:cNvPr id="3" name="Shape 1"/>
          <p:cNvSpPr/>
          <p:nvPr/>
        </p:nvSpPr>
        <p:spPr>
          <a:xfrm>
            <a:off x="837724" y="3022521"/>
            <a:ext cx="6357818" cy="1755458"/>
          </a:xfrm>
          <a:prstGeom prst="roundRect">
            <a:avLst>
              <a:gd name="adj" fmla="val 5727"/>
            </a:avLst>
          </a:prstGeom>
          <a:solidFill>
            <a:srgbClr val="F4D4F7"/>
          </a:solidFill>
          <a:ln w="7620">
            <a:solidFill>
              <a:srgbClr val="DABADD"/>
            </a:solidFill>
            <a:prstDash val="solid"/>
          </a:ln>
        </p:spPr>
      </p:sp>
      <p:sp>
        <p:nvSpPr>
          <p:cNvPr id="4" name="Text 2"/>
          <p:cNvSpPr/>
          <p:nvPr/>
        </p:nvSpPr>
        <p:spPr>
          <a:xfrm>
            <a:off x="1084659" y="3269456"/>
            <a:ext cx="2816185" cy="351949"/>
          </a:xfrm>
          <a:prstGeom prst="rect">
            <a:avLst/>
          </a:prstGeom>
          <a:noFill/>
        </p:spPr>
        <p:txBody>
          <a:bodyPr wrap="none" lIns="0" tIns="0" rIns="0" bIns="0" rtlCol="0" anchor="t"/>
          <a:lstStyle/>
          <a:p>
            <a:pPr marL="0" indent="0" algn="l">
              <a:lnSpc>
                <a:spcPts val="2750"/>
              </a:lnSpc>
              <a:buNone/>
            </a:pPr>
            <a:r>
              <a:rPr lang="en-US" sz="2200" kern="0" spc="-44" dirty="0">
                <a:solidFill>
                  <a:srgbClr val="272525"/>
                </a:solidFill>
                <a:latin typeface="Source Serif Pro Semi Bold" pitchFamily="34" charset="0"/>
                <a:ea typeface="Source Serif Pro Semi Bold" pitchFamily="34" charset="-122"/>
                <a:cs typeface="Source Serif Pro Semi Bold" pitchFamily="34" charset="-120"/>
              </a:rPr>
              <a:t>Sentence</a:t>
            </a:r>
            <a:endParaRPr lang="en-US" sz="2200" dirty="0"/>
          </a:p>
        </p:txBody>
      </p:sp>
      <p:sp>
        <p:nvSpPr>
          <p:cNvPr id="5" name="Text 3"/>
          <p:cNvSpPr/>
          <p:nvPr/>
        </p:nvSpPr>
        <p:spPr>
          <a:xfrm>
            <a:off x="1084659" y="3764994"/>
            <a:ext cx="5863947" cy="766048"/>
          </a:xfrm>
          <a:prstGeom prst="rect">
            <a:avLst/>
          </a:prstGeom>
          <a:noFill/>
        </p:spPr>
        <p:txBody>
          <a:bodyPr wrap="square" lIns="0" tIns="0" rIns="0" bIns="0" rtlCol="0" anchor="t"/>
          <a:lstStyle/>
          <a:p>
            <a:pPr marL="0" indent="0" algn="l">
              <a:lnSpc>
                <a:spcPts val="3000"/>
              </a:lnSpc>
              <a:buNone/>
            </a:pPr>
            <a:r>
              <a:rPr lang="en-US" sz="1850" kern="0" spc="-38" dirty="0">
                <a:solidFill>
                  <a:srgbClr val="272525"/>
                </a:solidFill>
                <a:latin typeface="Source Sans Pro" pitchFamily="34" charset="0"/>
                <a:ea typeface="Source Sans Pro" pitchFamily="34" charset="-122"/>
                <a:cs typeface="Source Sans Pro" pitchFamily="34" charset="-120"/>
              </a:rPr>
              <a:t>"McDonald's never disappoints. The service was amazing today."</a:t>
            </a:r>
            <a:endParaRPr lang="en-US" sz="1850" dirty="0"/>
          </a:p>
        </p:txBody>
      </p:sp>
      <p:sp>
        <p:nvSpPr>
          <p:cNvPr id="6" name="Shape 4"/>
          <p:cNvSpPr/>
          <p:nvPr/>
        </p:nvSpPr>
        <p:spPr>
          <a:xfrm>
            <a:off x="7434858" y="3022521"/>
            <a:ext cx="6357818" cy="1755458"/>
          </a:xfrm>
          <a:prstGeom prst="roundRect">
            <a:avLst>
              <a:gd name="adj" fmla="val 5727"/>
            </a:avLst>
          </a:prstGeom>
          <a:solidFill>
            <a:srgbClr val="F4D4F7"/>
          </a:solidFill>
          <a:ln w="7620">
            <a:solidFill>
              <a:srgbClr val="DABADD"/>
            </a:solidFill>
            <a:prstDash val="solid"/>
          </a:ln>
        </p:spPr>
      </p:sp>
      <p:sp>
        <p:nvSpPr>
          <p:cNvPr id="7" name="Text 5"/>
          <p:cNvSpPr/>
          <p:nvPr/>
        </p:nvSpPr>
        <p:spPr>
          <a:xfrm>
            <a:off x="7681793" y="3269456"/>
            <a:ext cx="2816185" cy="351949"/>
          </a:xfrm>
          <a:prstGeom prst="rect">
            <a:avLst/>
          </a:prstGeom>
          <a:noFill/>
        </p:spPr>
        <p:txBody>
          <a:bodyPr wrap="none" lIns="0" tIns="0" rIns="0" bIns="0" rtlCol="0" anchor="t"/>
          <a:lstStyle/>
          <a:p>
            <a:pPr marL="0" indent="0" algn="l">
              <a:lnSpc>
                <a:spcPts val="2750"/>
              </a:lnSpc>
              <a:buNone/>
            </a:pPr>
            <a:r>
              <a:rPr lang="en-US" sz="2200" kern="0" spc="-44" dirty="0">
                <a:solidFill>
                  <a:srgbClr val="272525"/>
                </a:solidFill>
                <a:latin typeface="Source Serif Pro Semi Bold" pitchFamily="34" charset="0"/>
                <a:ea typeface="Source Serif Pro Semi Bold" pitchFamily="34" charset="-122"/>
                <a:cs typeface="Source Serif Pro Semi Bold" pitchFamily="34" charset="-120"/>
              </a:rPr>
              <a:t>Tokenization</a:t>
            </a:r>
            <a:endParaRPr lang="en-US" sz="2200" dirty="0"/>
          </a:p>
        </p:txBody>
      </p:sp>
      <p:sp>
        <p:nvSpPr>
          <p:cNvPr id="8" name="Text 6"/>
          <p:cNvSpPr/>
          <p:nvPr/>
        </p:nvSpPr>
        <p:spPr>
          <a:xfrm>
            <a:off x="7681793" y="3764994"/>
            <a:ext cx="5863947" cy="383024"/>
          </a:xfrm>
          <a:prstGeom prst="rect">
            <a:avLst/>
          </a:prstGeom>
          <a:noFill/>
        </p:spPr>
        <p:txBody>
          <a:bodyPr wrap="none" lIns="0" tIns="0" rIns="0" bIns="0" rtlCol="0" anchor="t"/>
          <a:lstStyle/>
          <a:p>
            <a:pPr marL="0" indent="0" algn="l">
              <a:lnSpc>
                <a:spcPts val="3000"/>
              </a:lnSpc>
              <a:buNone/>
            </a:pPr>
            <a:r>
              <a:rPr lang="en-US" sz="1850" kern="0" spc="-38" dirty="0">
                <a:solidFill>
                  <a:srgbClr val="272525"/>
                </a:solidFill>
                <a:latin typeface="Source Sans Pro" pitchFamily="34" charset="0"/>
                <a:ea typeface="Source Sans Pro" pitchFamily="34" charset="-122"/>
                <a:cs typeface="Source Sans Pro" pitchFamily="34" charset="-120"/>
              </a:rPr>
              <a:t>["never", "disappoints", "amazing"]</a:t>
            </a:r>
            <a:endParaRPr lang="en-US" sz="1850" dirty="0"/>
          </a:p>
        </p:txBody>
      </p:sp>
      <p:sp>
        <p:nvSpPr>
          <p:cNvPr id="9" name="Shape 7"/>
          <p:cNvSpPr/>
          <p:nvPr/>
        </p:nvSpPr>
        <p:spPr>
          <a:xfrm>
            <a:off x="837724" y="5017294"/>
            <a:ext cx="6357818" cy="1372433"/>
          </a:xfrm>
          <a:prstGeom prst="roundRect">
            <a:avLst>
              <a:gd name="adj" fmla="val 7326"/>
            </a:avLst>
          </a:prstGeom>
          <a:solidFill>
            <a:srgbClr val="F4D4F7"/>
          </a:solidFill>
          <a:ln w="7620">
            <a:solidFill>
              <a:srgbClr val="DABADD"/>
            </a:solidFill>
            <a:prstDash val="solid"/>
          </a:ln>
        </p:spPr>
      </p:sp>
      <p:sp>
        <p:nvSpPr>
          <p:cNvPr id="10" name="Text 8"/>
          <p:cNvSpPr/>
          <p:nvPr/>
        </p:nvSpPr>
        <p:spPr>
          <a:xfrm>
            <a:off x="1084659" y="5264229"/>
            <a:ext cx="2816185" cy="351949"/>
          </a:xfrm>
          <a:prstGeom prst="rect">
            <a:avLst/>
          </a:prstGeom>
          <a:noFill/>
        </p:spPr>
        <p:txBody>
          <a:bodyPr wrap="none" lIns="0" tIns="0" rIns="0" bIns="0" rtlCol="0" anchor="t"/>
          <a:lstStyle/>
          <a:p>
            <a:pPr marL="0" indent="0" algn="l">
              <a:lnSpc>
                <a:spcPts val="2750"/>
              </a:lnSpc>
              <a:buNone/>
            </a:pPr>
            <a:r>
              <a:rPr lang="en-US" sz="2200" kern="0" spc="-44" dirty="0">
                <a:solidFill>
                  <a:srgbClr val="272525"/>
                </a:solidFill>
                <a:latin typeface="Source Serif Pro Semi Bold" pitchFamily="34" charset="0"/>
                <a:ea typeface="Source Serif Pro Semi Bold" pitchFamily="34" charset="-122"/>
                <a:cs typeface="Source Serif Pro Semi Bold" pitchFamily="34" charset="-120"/>
              </a:rPr>
              <a:t>Lexicon Lookup</a:t>
            </a:r>
            <a:endParaRPr lang="en-US" sz="2200" dirty="0"/>
          </a:p>
        </p:txBody>
      </p:sp>
      <p:sp>
        <p:nvSpPr>
          <p:cNvPr id="11" name="Text 9"/>
          <p:cNvSpPr/>
          <p:nvPr/>
        </p:nvSpPr>
        <p:spPr>
          <a:xfrm>
            <a:off x="1084659" y="5759768"/>
            <a:ext cx="5863947" cy="383024"/>
          </a:xfrm>
          <a:prstGeom prst="rect">
            <a:avLst/>
          </a:prstGeom>
          <a:noFill/>
        </p:spPr>
        <p:txBody>
          <a:bodyPr wrap="none" lIns="0" tIns="0" rIns="0" bIns="0" rtlCol="0" anchor="t"/>
          <a:lstStyle/>
          <a:p>
            <a:pPr marL="0" indent="0" algn="l">
              <a:lnSpc>
                <a:spcPts val="3000"/>
              </a:lnSpc>
              <a:buNone/>
            </a:pPr>
            <a:r>
              <a:rPr lang="en-US" sz="1850" kern="0" spc="-38" dirty="0">
                <a:solidFill>
                  <a:srgbClr val="272525"/>
                </a:solidFill>
                <a:latin typeface="Source Sans Pro" pitchFamily="34" charset="0"/>
                <a:ea typeface="Source Sans Pro" pitchFamily="34" charset="-122"/>
                <a:cs typeface="Source Sans Pro" pitchFamily="34" charset="-120"/>
              </a:rPr>
              <a:t>"disappoints" → -2.3. "amazing" → +4.0. "never" → negation</a:t>
            </a:r>
            <a:endParaRPr lang="en-US" sz="1850" dirty="0"/>
          </a:p>
        </p:txBody>
      </p:sp>
      <p:sp>
        <p:nvSpPr>
          <p:cNvPr id="12" name="Shape 10"/>
          <p:cNvSpPr/>
          <p:nvPr/>
        </p:nvSpPr>
        <p:spPr>
          <a:xfrm>
            <a:off x="7434858" y="5017294"/>
            <a:ext cx="6357818" cy="1372433"/>
          </a:xfrm>
          <a:prstGeom prst="roundRect">
            <a:avLst>
              <a:gd name="adj" fmla="val 7326"/>
            </a:avLst>
          </a:prstGeom>
          <a:solidFill>
            <a:srgbClr val="F4D4F7"/>
          </a:solidFill>
          <a:ln w="7620">
            <a:solidFill>
              <a:srgbClr val="DABADD"/>
            </a:solidFill>
            <a:prstDash val="solid"/>
          </a:ln>
        </p:spPr>
      </p:sp>
      <p:sp>
        <p:nvSpPr>
          <p:cNvPr id="13" name="Text 11"/>
          <p:cNvSpPr/>
          <p:nvPr/>
        </p:nvSpPr>
        <p:spPr>
          <a:xfrm>
            <a:off x="7681793" y="5264229"/>
            <a:ext cx="2816185" cy="351949"/>
          </a:xfrm>
          <a:prstGeom prst="rect">
            <a:avLst/>
          </a:prstGeom>
          <a:noFill/>
        </p:spPr>
        <p:txBody>
          <a:bodyPr wrap="none" lIns="0" tIns="0" rIns="0" bIns="0" rtlCol="0" anchor="t"/>
          <a:lstStyle/>
          <a:p>
            <a:pPr marL="0" indent="0" algn="l">
              <a:lnSpc>
                <a:spcPts val="2750"/>
              </a:lnSpc>
              <a:buNone/>
            </a:pPr>
            <a:r>
              <a:rPr lang="en-US" sz="2200" kern="0" spc="-44" dirty="0">
                <a:solidFill>
                  <a:srgbClr val="272525"/>
                </a:solidFill>
                <a:latin typeface="Source Serif Pro Semi Bold" pitchFamily="34" charset="0"/>
                <a:ea typeface="Source Serif Pro Semi Bold" pitchFamily="34" charset="-122"/>
                <a:cs typeface="Source Serif Pro Semi Bold" pitchFamily="34" charset="-120"/>
              </a:rPr>
              <a:t>Valence Sum</a:t>
            </a:r>
            <a:endParaRPr lang="en-US" sz="2200" dirty="0"/>
          </a:p>
        </p:txBody>
      </p:sp>
      <p:sp>
        <p:nvSpPr>
          <p:cNvPr id="14" name="Text 12"/>
          <p:cNvSpPr/>
          <p:nvPr/>
        </p:nvSpPr>
        <p:spPr>
          <a:xfrm>
            <a:off x="7681793" y="5759768"/>
            <a:ext cx="5863947" cy="383024"/>
          </a:xfrm>
          <a:prstGeom prst="rect">
            <a:avLst/>
          </a:prstGeom>
          <a:noFill/>
        </p:spPr>
        <p:txBody>
          <a:bodyPr wrap="none" lIns="0" tIns="0" rIns="0" bIns="0" rtlCol="0" anchor="t"/>
          <a:lstStyle/>
          <a:p>
            <a:pPr marL="0" indent="0" algn="l">
              <a:lnSpc>
                <a:spcPts val="3000"/>
              </a:lnSpc>
              <a:buNone/>
            </a:pPr>
            <a:r>
              <a:rPr lang="en-US" sz="1850" kern="0" spc="-38" dirty="0">
                <a:solidFill>
                  <a:srgbClr val="272525"/>
                </a:solidFill>
                <a:latin typeface="Source Sans Pro" pitchFamily="34" charset="0"/>
                <a:ea typeface="Source Sans Pro" pitchFamily="34" charset="-122"/>
                <a:cs typeface="Source Sans Pro" pitchFamily="34" charset="-120"/>
              </a:rPr>
              <a:t>𝑥 = 2.3 + 1.6 = 3.9</a:t>
            </a:r>
            <a:endParaRPr lang="en-US" sz="185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837724" y="1474470"/>
            <a:ext cx="5632490" cy="704017"/>
          </a:xfrm>
          <a:prstGeom prst="rect">
            <a:avLst/>
          </a:prstGeom>
          <a:noFill/>
        </p:spPr>
        <p:txBody>
          <a:bodyPr wrap="none" lIns="0" tIns="0" rIns="0" bIns="0" rtlCol="0" anchor="t"/>
          <a:lstStyle/>
          <a:p>
            <a:pPr marL="0" indent="0" algn="l">
              <a:lnSpc>
                <a:spcPts val="5500"/>
              </a:lnSpc>
              <a:buNone/>
            </a:pPr>
            <a:r>
              <a:rPr lang="en-US" sz="4400" kern="0" spc="-89" dirty="0">
                <a:solidFill>
                  <a:srgbClr val="D73AD7"/>
                </a:solidFill>
                <a:latin typeface="Source Serif Pro Semi Bold" pitchFamily="34" charset="0"/>
                <a:ea typeface="Source Serif Pro Semi Bold" pitchFamily="34" charset="-122"/>
                <a:cs typeface="Source Serif Pro Semi Bold" pitchFamily="34" charset="-120"/>
              </a:rPr>
              <a:t>TextBlob Functionality</a:t>
            </a:r>
            <a:endParaRPr lang="en-US" sz="4400" dirty="0"/>
          </a:p>
        </p:txBody>
      </p:sp>
      <p:sp>
        <p:nvSpPr>
          <p:cNvPr id="3" name="Text 1"/>
          <p:cNvSpPr/>
          <p:nvPr/>
        </p:nvSpPr>
        <p:spPr>
          <a:xfrm>
            <a:off x="837724" y="2657237"/>
            <a:ext cx="12954952" cy="766048"/>
          </a:xfrm>
          <a:prstGeom prst="rect">
            <a:avLst/>
          </a:prstGeom>
          <a:noFill/>
        </p:spPr>
        <p:txBody>
          <a:bodyPr wrap="square" lIns="0" tIns="0" rIns="0" bIns="0" rtlCol="0" anchor="t"/>
          <a:lstStyle/>
          <a:p>
            <a:pPr marL="0" indent="0" algn="l">
              <a:lnSpc>
                <a:spcPts val="3000"/>
              </a:lnSpc>
              <a:buNone/>
            </a:pPr>
            <a:r>
              <a:rPr lang="en-US" sz="1850" kern="0" spc="-38" dirty="0">
                <a:solidFill>
                  <a:srgbClr val="272525"/>
                </a:solidFill>
                <a:latin typeface="Source Sans Pro" pitchFamily="34" charset="0"/>
                <a:ea typeface="Source Sans Pro" pitchFamily="34" charset="-122"/>
                <a:cs typeface="Source Sans Pro" pitchFamily="34" charset="-120"/>
              </a:rPr>
              <a:t>TextBlob is a Python library for processing textual data. It provides a simple API for diving into common natural language processing (NLP) tasks. These include sentiment analysis, part-of-speech tagging, and more.</a:t>
            </a:r>
            <a:endParaRPr lang="en-US" sz="1850" dirty="0"/>
          </a:p>
        </p:txBody>
      </p:sp>
      <p:sp>
        <p:nvSpPr>
          <p:cNvPr id="4" name="Text 2"/>
          <p:cNvSpPr/>
          <p:nvPr/>
        </p:nvSpPr>
        <p:spPr>
          <a:xfrm>
            <a:off x="837724" y="3931801"/>
            <a:ext cx="2816185" cy="351949"/>
          </a:xfrm>
          <a:prstGeom prst="rect">
            <a:avLst/>
          </a:prstGeom>
          <a:noFill/>
        </p:spPr>
        <p:txBody>
          <a:bodyPr wrap="none" lIns="0" tIns="0" rIns="0" bIns="0" rtlCol="0" anchor="t"/>
          <a:lstStyle/>
          <a:p>
            <a:pPr marL="0" indent="0" algn="l">
              <a:lnSpc>
                <a:spcPts val="2750"/>
              </a:lnSpc>
              <a:buNone/>
            </a:pPr>
            <a:r>
              <a:rPr lang="en-US" sz="2200" kern="0" spc="-44" dirty="0">
                <a:solidFill>
                  <a:srgbClr val="D73AD7"/>
                </a:solidFill>
                <a:latin typeface="Source Serif Pro Semi Bold" pitchFamily="34" charset="0"/>
                <a:ea typeface="Source Serif Pro Semi Bold" pitchFamily="34" charset="-122"/>
                <a:cs typeface="Source Serif Pro Semi Bold" pitchFamily="34" charset="-120"/>
              </a:rPr>
              <a:t>Simple Interface</a:t>
            </a:r>
            <a:endParaRPr lang="en-US" sz="2200" dirty="0"/>
          </a:p>
        </p:txBody>
      </p:sp>
      <p:sp>
        <p:nvSpPr>
          <p:cNvPr id="5" name="Text 3"/>
          <p:cNvSpPr/>
          <p:nvPr/>
        </p:nvSpPr>
        <p:spPr>
          <a:xfrm>
            <a:off x="837724" y="4523065"/>
            <a:ext cx="3928586" cy="766048"/>
          </a:xfrm>
          <a:prstGeom prst="rect">
            <a:avLst/>
          </a:prstGeom>
          <a:noFill/>
        </p:spPr>
        <p:txBody>
          <a:bodyPr wrap="square" lIns="0" tIns="0" rIns="0" bIns="0" rtlCol="0" anchor="t"/>
          <a:lstStyle/>
          <a:p>
            <a:pPr marL="0" indent="0" algn="l">
              <a:lnSpc>
                <a:spcPts val="3000"/>
              </a:lnSpc>
              <a:buNone/>
            </a:pPr>
            <a:r>
              <a:rPr lang="en-US" sz="1850" kern="0" spc="-38" dirty="0">
                <a:solidFill>
                  <a:srgbClr val="272525"/>
                </a:solidFill>
                <a:latin typeface="Source Sans Pro" pitchFamily="34" charset="0"/>
                <a:ea typeface="Source Sans Pro" pitchFamily="34" charset="-122"/>
                <a:cs typeface="Source Sans Pro" pitchFamily="34" charset="-120"/>
              </a:rPr>
              <a:t>TextBlob simplifies NLP tasks with an intuitive API.</a:t>
            </a:r>
            <a:endParaRPr lang="en-US" sz="1850" dirty="0"/>
          </a:p>
        </p:txBody>
      </p:sp>
      <p:sp>
        <p:nvSpPr>
          <p:cNvPr id="6" name="Text 4"/>
          <p:cNvSpPr/>
          <p:nvPr/>
        </p:nvSpPr>
        <p:spPr>
          <a:xfrm>
            <a:off x="837724" y="5504498"/>
            <a:ext cx="3928586" cy="383024"/>
          </a:xfrm>
          <a:prstGeom prst="rect">
            <a:avLst/>
          </a:prstGeom>
          <a:noFill/>
        </p:spPr>
        <p:txBody>
          <a:bodyPr wrap="none" lIns="0" tIns="0" rIns="0" bIns="0" rtlCol="0" anchor="t"/>
          <a:lstStyle/>
          <a:p>
            <a:pPr marL="0" indent="0" algn="l">
              <a:lnSpc>
                <a:spcPts val="3000"/>
              </a:lnSpc>
              <a:buNone/>
            </a:pPr>
            <a:r>
              <a:rPr lang="en-US" sz="1850" kern="0" spc="-38" dirty="0">
                <a:solidFill>
                  <a:srgbClr val="272525"/>
                </a:solidFill>
                <a:latin typeface="Source Sans Pro" pitchFamily="34" charset="0"/>
                <a:ea typeface="Source Sans Pro" pitchFamily="34" charset="-122"/>
                <a:cs typeface="Source Sans Pro" pitchFamily="34" charset="-120"/>
              </a:rPr>
              <a:t>It streamlines text analysis workflows.</a:t>
            </a:r>
            <a:endParaRPr lang="en-US" sz="1850" dirty="0"/>
          </a:p>
        </p:txBody>
      </p:sp>
      <p:sp>
        <p:nvSpPr>
          <p:cNvPr id="7" name="Text 5"/>
          <p:cNvSpPr/>
          <p:nvPr/>
        </p:nvSpPr>
        <p:spPr>
          <a:xfrm>
            <a:off x="5357813" y="3931801"/>
            <a:ext cx="2816185" cy="351949"/>
          </a:xfrm>
          <a:prstGeom prst="rect">
            <a:avLst/>
          </a:prstGeom>
          <a:noFill/>
        </p:spPr>
        <p:txBody>
          <a:bodyPr wrap="none" lIns="0" tIns="0" rIns="0" bIns="0" rtlCol="0" anchor="t"/>
          <a:lstStyle/>
          <a:p>
            <a:pPr marL="0" indent="0" algn="l">
              <a:lnSpc>
                <a:spcPts val="2750"/>
              </a:lnSpc>
              <a:buNone/>
            </a:pPr>
            <a:r>
              <a:rPr lang="en-US" sz="2200" kern="0" spc="-44" dirty="0">
                <a:solidFill>
                  <a:srgbClr val="D73AD7"/>
                </a:solidFill>
                <a:latin typeface="Source Serif Pro Semi Bold" pitchFamily="34" charset="0"/>
                <a:ea typeface="Source Serif Pro Semi Bold" pitchFamily="34" charset="-122"/>
                <a:cs typeface="Source Serif Pro Semi Bold" pitchFamily="34" charset="-120"/>
              </a:rPr>
              <a:t>Sentiment Analysis</a:t>
            </a:r>
            <a:endParaRPr lang="en-US" sz="2200" dirty="0"/>
          </a:p>
        </p:txBody>
      </p:sp>
      <p:sp>
        <p:nvSpPr>
          <p:cNvPr id="8" name="Text 6"/>
          <p:cNvSpPr/>
          <p:nvPr/>
        </p:nvSpPr>
        <p:spPr>
          <a:xfrm>
            <a:off x="5357813" y="4523065"/>
            <a:ext cx="3928586" cy="383024"/>
          </a:xfrm>
          <a:prstGeom prst="rect">
            <a:avLst/>
          </a:prstGeom>
          <a:noFill/>
        </p:spPr>
        <p:txBody>
          <a:bodyPr wrap="none" lIns="0" tIns="0" rIns="0" bIns="0" rtlCol="0" anchor="t"/>
          <a:lstStyle/>
          <a:p>
            <a:pPr marL="0" indent="0" algn="l">
              <a:lnSpc>
                <a:spcPts val="3000"/>
              </a:lnSpc>
              <a:buNone/>
            </a:pPr>
            <a:r>
              <a:rPr lang="en-US" sz="1850" kern="0" spc="-38" dirty="0">
                <a:solidFill>
                  <a:srgbClr val="272525"/>
                </a:solidFill>
                <a:latin typeface="Source Sans Pro" pitchFamily="34" charset="0"/>
                <a:ea typeface="Source Sans Pro" pitchFamily="34" charset="-122"/>
                <a:cs typeface="Source Sans Pro" pitchFamily="34" charset="-120"/>
              </a:rPr>
              <a:t>It offers polarity and subjectivity scores.</a:t>
            </a:r>
            <a:endParaRPr lang="en-US" sz="1850" dirty="0"/>
          </a:p>
        </p:txBody>
      </p:sp>
      <p:sp>
        <p:nvSpPr>
          <p:cNvPr id="9" name="Text 7"/>
          <p:cNvSpPr/>
          <p:nvPr/>
        </p:nvSpPr>
        <p:spPr>
          <a:xfrm>
            <a:off x="5357813" y="5121473"/>
            <a:ext cx="3928586" cy="766048"/>
          </a:xfrm>
          <a:prstGeom prst="rect">
            <a:avLst/>
          </a:prstGeom>
          <a:noFill/>
        </p:spPr>
        <p:txBody>
          <a:bodyPr wrap="square" lIns="0" tIns="0" rIns="0" bIns="0" rtlCol="0" anchor="t"/>
          <a:lstStyle/>
          <a:p>
            <a:pPr marL="0" indent="0" algn="l">
              <a:lnSpc>
                <a:spcPts val="3000"/>
              </a:lnSpc>
              <a:buNone/>
            </a:pPr>
            <a:r>
              <a:rPr lang="en-US" sz="1850" kern="0" spc="-38" dirty="0">
                <a:solidFill>
                  <a:srgbClr val="272525"/>
                </a:solidFill>
                <a:latin typeface="Source Sans Pro" pitchFamily="34" charset="0"/>
                <a:ea typeface="Source Sans Pro" pitchFamily="34" charset="-122"/>
                <a:cs typeface="Source Sans Pro" pitchFamily="34" charset="-120"/>
              </a:rPr>
              <a:t>This provides nuanced sentiment insights.</a:t>
            </a:r>
            <a:endParaRPr lang="en-US" sz="1850" dirty="0"/>
          </a:p>
        </p:txBody>
      </p:sp>
      <p:sp>
        <p:nvSpPr>
          <p:cNvPr id="10" name="Text 8"/>
          <p:cNvSpPr/>
          <p:nvPr/>
        </p:nvSpPr>
        <p:spPr>
          <a:xfrm>
            <a:off x="9877901" y="3931801"/>
            <a:ext cx="2816185" cy="351949"/>
          </a:xfrm>
          <a:prstGeom prst="rect">
            <a:avLst/>
          </a:prstGeom>
          <a:noFill/>
        </p:spPr>
        <p:txBody>
          <a:bodyPr wrap="none" lIns="0" tIns="0" rIns="0" bIns="0" rtlCol="0" anchor="t"/>
          <a:lstStyle/>
          <a:p>
            <a:pPr marL="0" indent="0" algn="l">
              <a:lnSpc>
                <a:spcPts val="2750"/>
              </a:lnSpc>
              <a:buNone/>
            </a:pPr>
            <a:r>
              <a:rPr lang="en-US" sz="2200" kern="0" spc="-44" dirty="0">
                <a:solidFill>
                  <a:srgbClr val="D73AD7"/>
                </a:solidFill>
                <a:latin typeface="Source Serif Pro Semi Bold" pitchFamily="34" charset="0"/>
                <a:ea typeface="Source Serif Pro Semi Bold" pitchFamily="34" charset="-122"/>
                <a:cs typeface="Source Serif Pro Semi Bold" pitchFamily="34" charset="-120"/>
              </a:rPr>
              <a:t>Text Processing</a:t>
            </a:r>
            <a:endParaRPr lang="en-US" sz="2200" dirty="0"/>
          </a:p>
        </p:txBody>
      </p:sp>
      <p:sp>
        <p:nvSpPr>
          <p:cNvPr id="11" name="Text 9"/>
          <p:cNvSpPr/>
          <p:nvPr/>
        </p:nvSpPr>
        <p:spPr>
          <a:xfrm>
            <a:off x="9877901" y="4523065"/>
            <a:ext cx="3928586" cy="766048"/>
          </a:xfrm>
          <a:prstGeom prst="rect">
            <a:avLst/>
          </a:prstGeom>
          <a:noFill/>
        </p:spPr>
        <p:txBody>
          <a:bodyPr wrap="square" lIns="0" tIns="0" rIns="0" bIns="0" rtlCol="0" anchor="t"/>
          <a:lstStyle/>
          <a:p>
            <a:pPr marL="0" indent="0" algn="l">
              <a:lnSpc>
                <a:spcPts val="3000"/>
              </a:lnSpc>
              <a:buNone/>
            </a:pPr>
            <a:r>
              <a:rPr lang="en-US" sz="1850" kern="0" spc="-38" dirty="0">
                <a:solidFill>
                  <a:srgbClr val="272525"/>
                </a:solidFill>
                <a:latin typeface="Source Sans Pro" pitchFamily="34" charset="0"/>
                <a:ea typeface="Source Sans Pro" pitchFamily="34" charset="-122"/>
                <a:cs typeface="Source Sans Pro" pitchFamily="34" charset="-120"/>
              </a:rPr>
              <a:t>It includes tokenization and part-of-speech tagging.</a:t>
            </a:r>
            <a:endParaRPr lang="en-US" sz="1850" dirty="0"/>
          </a:p>
        </p:txBody>
      </p:sp>
      <p:sp>
        <p:nvSpPr>
          <p:cNvPr id="12" name="Text 10"/>
          <p:cNvSpPr/>
          <p:nvPr/>
        </p:nvSpPr>
        <p:spPr>
          <a:xfrm>
            <a:off x="9877901" y="5504498"/>
            <a:ext cx="3928586" cy="383024"/>
          </a:xfrm>
          <a:prstGeom prst="rect">
            <a:avLst/>
          </a:prstGeom>
          <a:noFill/>
        </p:spPr>
        <p:txBody>
          <a:bodyPr wrap="none" lIns="0" tIns="0" rIns="0" bIns="0" rtlCol="0" anchor="t"/>
          <a:lstStyle/>
          <a:p>
            <a:pPr marL="0" indent="0" algn="l">
              <a:lnSpc>
                <a:spcPts val="3000"/>
              </a:lnSpc>
              <a:buNone/>
            </a:pPr>
            <a:r>
              <a:rPr lang="en-US" sz="1850" kern="0" spc="-38" dirty="0">
                <a:solidFill>
                  <a:srgbClr val="272525"/>
                </a:solidFill>
                <a:latin typeface="Source Sans Pro" pitchFamily="34" charset="0"/>
                <a:ea typeface="Source Sans Pro" pitchFamily="34" charset="-122"/>
                <a:cs typeface="Source Sans Pro" pitchFamily="34" charset="-120"/>
              </a:rPr>
              <a:t>This enhances text understanding.</a:t>
            </a:r>
            <a:endParaRPr lang="en-US" sz="1850" dirty="0"/>
          </a:p>
        </p:txBody>
      </p:sp>
      <p:sp>
        <p:nvSpPr>
          <p:cNvPr id="13" name="Text 11"/>
          <p:cNvSpPr/>
          <p:nvPr/>
        </p:nvSpPr>
        <p:spPr>
          <a:xfrm>
            <a:off x="837724" y="6372106"/>
            <a:ext cx="12954952" cy="383024"/>
          </a:xfrm>
          <a:prstGeom prst="rect">
            <a:avLst/>
          </a:prstGeom>
          <a:noFill/>
        </p:spPr>
        <p:txBody>
          <a:bodyPr wrap="none" lIns="0" tIns="0" rIns="0" bIns="0" rtlCol="0" anchor="t"/>
          <a:lstStyle/>
          <a:p>
            <a:pPr marL="0" indent="0" algn="l">
              <a:lnSpc>
                <a:spcPts val="3000"/>
              </a:lnSpc>
              <a:buNone/>
            </a:pPr>
            <a:endParaRPr lang="en-US" sz="185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837724" y="1499235"/>
            <a:ext cx="4505920" cy="563285"/>
          </a:xfrm>
          <a:prstGeom prst="rect">
            <a:avLst/>
          </a:prstGeom>
          <a:noFill/>
        </p:spPr>
        <p:txBody>
          <a:bodyPr wrap="none" lIns="0" tIns="0" rIns="0" bIns="0" rtlCol="0" anchor="t"/>
          <a:lstStyle/>
          <a:p>
            <a:pPr marL="0" indent="0" algn="l">
              <a:lnSpc>
                <a:spcPts val="4400"/>
              </a:lnSpc>
              <a:buNone/>
            </a:pPr>
            <a:r>
              <a:rPr lang="en-US" sz="3500" kern="0" spc="-71" dirty="0">
                <a:solidFill>
                  <a:srgbClr val="D73AD7"/>
                </a:solidFill>
                <a:latin typeface="Source Serif Pro Semi Bold" pitchFamily="34" charset="0"/>
                <a:ea typeface="Source Serif Pro Semi Bold" pitchFamily="34" charset="-122"/>
                <a:cs typeface="Source Serif Pro Semi Bold" pitchFamily="34" charset="-120"/>
              </a:rPr>
              <a:t>Workflow</a:t>
            </a:r>
            <a:endParaRPr lang="en-US" sz="3500" dirty="0"/>
          </a:p>
        </p:txBody>
      </p:sp>
      <p:sp>
        <p:nvSpPr>
          <p:cNvPr id="3" name="Shape 1"/>
          <p:cNvSpPr/>
          <p:nvPr/>
        </p:nvSpPr>
        <p:spPr>
          <a:xfrm>
            <a:off x="7299960" y="2541270"/>
            <a:ext cx="30480" cy="4188976"/>
          </a:xfrm>
          <a:prstGeom prst="roundRect">
            <a:avLst>
              <a:gd name="adj" fmla="val 329856"/>
            </a:avLst>
          </a:prstGeom>
          <a:solidFill>
            <a:srgbClr val="DABADD"/>
          </a:solidFill>
        </p:spPr>
      </p:sp>
      <p:sp>
        <p:nvSpPr>
          <p:cNvPr id="4" name="Shape 2"/>
          <p:cNvSpPr/>
          <p:nvPr/>
        </p:nvSpPr>
        <p:spPr>
          <a:xfrm>
            <a:off x="6358354" y="3064431"/>
            <a:ext cx="718066" cy="30480"/>
          </a:xfrm>
          <a:prstGeom prst="roundRect">
            <a:avLst>
              <a:gd name="adj" fmla="val 329856"/>
            </a:avLst>
          </a:prstGeom>
          <a:solidFill>
            <a:srgbClr val="DABADD"/>
          </a:solidFill>
        </p:spPr>
      </p:sp>
      <p:sp>
        <p:nvSpPr>
          <p:cNvPr id="5" name="Shape 3"/>
          <p:cNvSpPr/>
          <p:nvPr/>
        </p:nvSpPr>
        <p:spPr>
          <a:xfrm>
            <a:off x="7045940" y="2810470"/>
            <a:ext cx="538520" cy="538520"/>
          </a:xfrm>
          <a:prstGeom prst="roundRect">
            <a:avLst>
              <a:gd name="adj" fmla="val 18670"/>
            </a:avLst>
          </a:prstGeom>
          <a:solidFill>
            <a:srgbClr val="F4D4F7"/>
          </a:solidFill>
          <a:ln w="7620">
            <a:solidFill>
              <a:srgbClr val="DABADD"/>
            </a:solidFill>
            <a:prstDash val="solid"/>
          </a:ln>
        </p:spPr>
      </p:sp>
      <p:sp>
        <p:nvSpPr>
          <p:cNvPr id="6" name="Text 4"/>
          <p:cNvSpPr/>
          <p:nvPr/>
        </p:nvSpPr>
        <p:spPr>
          <a:xfrm>
            <a:off x="7146191" y="2868454"/>
            <a:ext cx="337899" cy="422434"/>
          </a:xfrm>
          <a:prstGeom prst="rect">
            <a:avLst/>
          </a:prstGeom>
          <a:noFill/>
        </p:spPr>
        <p:txBody>
          <a:bodyPr wrap="none" lIns="0" tIns="0" rIns="0" bIns="0" rtlCol="0" anchor="t"/>
          <a:lstStyle/>
          <a:p>
            <a:pPr marL="0" indent="0" algn="ctr">
              <a:lnSpc>
                <a:spcPts val="2650"/>
              </a:lnSpc>
              <a:buNone/>
            </a:pPr>
            <a:r>
              <a:rPr lang="en-US" sz="2650" kern="0" spc="-53" dirty="0">
                <a:solidFill>
                  <a:srgbClr val="272525"/>
                </a:solidFill>
                <a:latin typeface="Source Serif Pro Semi Bold" pitchFamily="34" charset="0"/>
                <a:ea typeface="Source Serif Pro Semi Bold" pitchFamily="34" charset="-122"/>
                <a:cs typeface="Source Serif Pro Semi Bold" pitchFamily="34" charset="-120"/>
              </a:rPr>
              <a:t>1</a:t>
            </a:r>
            <a:endParaRPr lang="en-US" sz="2650" dirty="0"/>
          </a:p>
        </p:txBody>
      </p:sp>
      <p:sp>
        <p:nvSpPr>
          <p:cNvPr id="7" name="Text 5"/>
          <p:cNvSpPr/>
          <p:nvPr/>
        </p:nvSpPr>
        <p:spPr>
          <a:xfrm>
            <a:off x="2980373" y="2780586"/>
            <a:ext cx="3138011" cy="351949"/>
          </a:xfrm>
          <a:prstGeom prst="rect">
            <a:avLst/>
          </a:prstGeom>
          <a:noFill/>
        </p:spPr>
        <p:txBody>
          <a:bodyPr wrap="none" lIns="0" tIns="0" rIns="0" bIns="0" rtlCol="0" anchor="t"/>
          <a:lstStyle/>
          <a:p>
            <a:pPr marL="0" indent="0" algn="r">
              <a:lnSpc>
                <a:spcPts val="2750"/>
              </a:lnSpc>
              <a:buNone/>
            </a:pPr>
            <a:r>
              <a:rPr lang="en-US" sz="2200" kern="0" spc="-44" dirty="0">
                <a:solidFill>
                  <a:srgbClr val="272525"/>
                </a:solidFill>
                <a:latin typeface="Source Serif Pro Semi Bold" pitchFamily="34" charset="0"/>
                <a:ea typeface="Source Serif Pro Semi Bold" pitchFamily="34" charset="-122"/>
                <a:cs typeface="Source Serif Pro Semi Bold" pitchFamily="34" charset="-120"/>
              </a:rPr>
              <a:t>Phase 1: Data Preparation</a:t>
            </a:r>
            <a:endParaRPr lang="en-US" sz="2200" dirty="0"/>
          </a:p>
        </p:txBody>
      </p:sp>
      <p:sp>
        <p:nvSpPr>
          <p:cNvPr id="8" name="Text 6"/>
          <p:cNvSpPr/>
          <p:nvPr/>
        </p:nvSpPr>
        <p:spPr>
          <a:xfrm>
            <a:off x="837724" y="3276124"/>
            <a:ext cx="5280660" cy="383024"/>
          </a:xfrm>
          <a:prstGeom prst="rect">
            <a:avLst/>
          </a:prstGeom>
          <a:noFill/>
        </p:spPr>
        <p:txBody>
          <a:bodyPr wrap="none" lIns="0" tIns="0" rIns="0" bIns="0" rtlCol="0" anchor="t"/>
          <a:lstStyle/>
          <a:p>
            <a:pPr marL="0" indent="0" algn="r">
              <a:lnSpc>
                <a:spcPts val="3000"/>
              </a:lnSpc>
              <a:buNone/>
            </a:pPr>
            <a:r>
              <a:rPr lang="en-US" sz="1850" kern="0" spc="-38" dirty="0">
                <a:solidFill>
                  <a:srgbClr val="272525"/>
                </a:solidFill>
                <a:latin typeface="Source Sans Pro" pitchFamily="34" charset="0"/>
                <a:ea typeface="Source Sans Pro" pitchFamily="34" charset="-122"/>
                <a:cs typeface="Source Sans Pro" pitchFamily="34" charset="-120"/>
              </a:rPr>
              <a:t>Import, clean, and preprocess the fast-food tweet data.</a:t>
            </a:r>
            <a:endParaRPr lang="en-US" sz="1850" dirty="0"/>
          </a:p>
        </p:txBody>
      </p:sp>
      <p:sp>
        <p:nvSpPr>
          <p:cNvPr id="9" name="Shape 7"/>
          <p:cNvSpPr/>
          <p:nvPr/>
        </p:nvSpPr>
        <p:spPr>
          <a:xfrm>
            <a:off x="7553980" y="4261247"/>
            <a:ext cx="718066" cy="30480"/>
          </a:xfrm>
          <a:prstGeom prst="roundRect">
            <a:avLst>
              <a:gd name="adj" fmla="val 329856"/>
            </a:avLst>
          </a:prstGeom>
          <a:solidFill>
            <a:srgbClr val="DABADD"/>
          </a:solidFill>
        </p:spPr>
      </p:sp>
      <p:sp>
        <p:nvSpPr>
          <p:cNvPr id="10" name="Shape 8"/>
          <p:cNvSpPr/>
          <p:nvPr/>
        </p:nvSpPr>
        <p:spPr>
          <a:xfrm>
            <a:off x="7045940" y="4007287"/>
            <a:ext cx="538520" cy="538520"/>
          </a:xfrm>
          <a:prstGeom prst="roundRect">
            <a:avLst>
              <a:gd name="adj" fmla="val 18670"/>
            </a:avLst>
          </a:prstGeom>
          <a:solidFill>
            <a:srgbClr val="F4D4F7"/>
          </a:solidFill>
          <a:ln w="7620">
            <a:solidFill>
              <a:srgbClr val="DABADD"/>
            </a:solidFill>
            <a:prstDash val="solid"/>
          </a:ln>
        </p:spPr>
      </p:sp>
      <p:sp>
        <p:nvSpPr>
          <p:cNvPr id="11" name="Text 9"/>
          <p:cNvSpPr/>
          <p:nvPr/>
        </p:nvSpPr>
        <p:spPr>
          <a:xfrm>
            <a:off x="7146191" y="4065270"/>
            <a:ext cx="337899" cy="422434"/>
          </a:xfrm>
          <a:prstGeom prst="rect">
            <a:avLst/>
          </a:prstGeom>
          <a:noFill/>
        </p:spPr>
        <p:txBody>
          <a:bodyPr wrap="none" lIns="0" tIns="0" rIns="0" bIns="0" rtlCol="0" anchor="t"/>
          <a:lstStyle/>
          <a:p>
            <a:pPr marL="0" indent="0" algn="ctr">
              <a:lnSpc>
                <a:spcPts val="2650"/>
              </a:lnSpc>
              <a:buNone/>
            </a:pPr>
            <a:r>
              <a:rPr lang="en-US" sz="2650" kern="0" spc="-53" dirty="0">
                <a:solidFill>
                  <a:srgbClr val="272525"/>
                </a:solidFill>
                <a:latin typeface="Source Serif Pro Semi Bold" pitchFamily="34" charset="0"/>
                <a:ea typeface="Source Serif Pro Semi Bold" pitchFamily="34" charset="-122"/>
                <a:cs typeface="Source Serif Pro Semi Bold" pitchFamily="34" charset="-120"/>
              </a:rPr>
              <a:t>2</a:t>
            </a:r>
            <a:endParaRPr lang="en-US" sz="2650" dirty="0"/>
          </a:p>
        </p:txBody>
      </p:sp>
      <p:sp>
        <p:nvSpPr>
          <p:cNvPr id="12" name="Text 10"/>
          <p:cNvSpPr/>
          <p:nvPr/>
        </p:nvSpPr>
        <p:spPr>
          <a:xfrm>
            <a:off x="8512016" y="3977402"/>
            <a:ext cx="2816185" cy="351949"/>
          </a:xfrm>
          <a:prstGeom prst="rect">
            <a:avLst/>
          </a:prstGeom>
          <a:noFill/>
        </p:spPr>
        <p:txBody>
          <a:bodyPr wrap="none" lIns="0" tIns="0" rIns="0" bIns="0" rtlCol="0" anchor="t"/>
          <a:lstStyle/>
          <a:p>
            <a:pPr marL="0" indent="0" algn="l">
              <a:lnSpc>
                <a:spcPts val="2750"/>
              </a:lnSpc>
              <a:buNone/>
            </a:pPr>
            <a:r>
              <a:rPr lang="en-US" sz="2200" kern="0" spc="-44" dirty="0">
                <a:solidFill>
                  <a:srgbClr val="272525"/>
                </a:solidFill>
                <a:latin typeface="Source Serif Pro Semi Bold" pitchFamily="34" charset="0"/>
                <a:ea typeface="Source Serif Pro Semi Bold" pitchFamily="34" charset="-122"/>
                <a:cs typeface="Source Serif Pro Semi Bold" pitchFamily="34" charset="-120"/>
              </a:rPr>
              <a:t>Phase 2: Core Analysis</a:t>
            </a:r>
            <a:endParaRPr lang="en-US" sz="2200" dirty="0"/>
          </a:p>
        </p:txBody>
      </p:sp>
      <p:sp>
        <p:nvSpPr>
          <p:cNvPr id="13" name="Text 11"/>
          <p:cNvSpPr/>
          <p:nvPr/>
        </p:nvSpPr>
        <p:spPr>
          <a:xfrm>
            <a:off x="8512016" y="4472940"/>
            <a:ext cx="5280660" cy="766048"/>
          </a:xfrm>
          <a:prstGeom prst="rect">
            <a:avLst/>
          </a:prstGeom>
          <a:noFill/>
        </p:spPr>
        <p:txBody>
          <a:bodyPr wrap="square" lIns="0" tIns="0" rIns="0" bIns="0" rtlCol="0" anchor="t"/>
          <a:lstStyle/>
          <a:p>
            <a:pPr marL="0" indent="0" algn="l">
              <a:lnSpc>
                <a:spcPts val="3000"/>
              </a:lnSpc>
              <a:buNone/>
            </a:pPr>
            <a:r>
              <a:rPr lang="en-US" sz="1850" kern="0" spc="-38" dirty="0">
                <a:solidFill>
                  <a:srgbClr val="272525"/>
                </a:solidFill>
                <a:latin typeface="Source Sans Pro" pitchFamily="34" charset="0"/>
                <a:ea typeface="Source Sans Pro" pitchFamily="34" charset="-122"/>
                <a:cs typeface="Source Sans Pro" pitchFamily="34" charset="-120"/>
              </a:rPr>
              <a:t>Implement sentiment, hashtag, and brand comparison analyses.</a:t>
            </a:r>
            <a:endParaRPr lang="en-US" sz="1850" dirty="0"/>
          </a:p>
        </p:txBody>
      </p:sp>
      <p:sp>
        <p:nvSpPr>
          <p:cNvPr id="14" name="Shape 12"/>
          <p:cNvSpPr/>
          <p:nvPr/>
        </p:nvSpPr>
        <p:spPr>
          <a:xfrm>
            <a:off x="6358354" y="5338405"/>
            <a:ext cx="718066" cy="30480"/>
          </a:xfrm>
          <a:prstGeom prst="roundRect">
            <a:avLst>
              <a:gd name="adj" fmla="val 329856"/>
            </a:avLst>
          </a:prstGeom>
          <a:solidFill>
            <a:srgbClr val="DABADD"/>
          </a:solidFill>
        </p:spPr>
      </p:sp>
      <p:sp>
        <p:nvSpPr>
          <p:cNvPr id="15" name="Shape 13"/>
          <p:cNvSpPr/>
          <p:nvPr/>
        </p:nvSpPr>
        <p:spPr>
          <a:xfrm>
            <a:off x="7045940" y="5084445"/>
            <a:ext cx="538520" cy="538520"/>
          </a:xfrm>
          <a:prstGeom prst="roundRect">
            <a:avLst>
              <a:gd name="adj" fmla="val 18670"/>
            </a:avLst>
          </a:prstGeom>
          <a:solidFill>
            <a:srgbClr val="F4D4F7"/>
          </a:solidFill>
          <a:ln w="7620">
            <a:solidFill>
              <a:srgbClr val="DABADD"/>
            </a:solidFill>
            <a:prstDash val="solid"/>
          </a:ln>
        </p:spPr>
      </p:sp>
      <p:sp>
        <p:nvSpPr>
          <p:cNvPr id="16" name="Text 14"/>
          <p:cNvSpPr/>
          <p:nvPr/>
        </p:nvSpPr>
        <p:spPr>
          <a:xfrm>
            <a:off x="7146191" y="5142428"/>
            <a:ext cx="337899" cy="422434"/>
          </a:xfrm>
          <a:prstGeom prst="rect">
            <a:avLst/>
          </a:prstGeom>
          <a:noFill/>
        </p:spPr>
        <p:txBody>
          <a:bodyPr wrap="none" lIns="0" tIns="0" rIns="0" bIns="0" rtlCol="0" anchor="t"/>
          <a:lstStyle/>
          <a:p>
            <a:pPr marL="0" indent="0" algn="ctr">
              <a:lnSpc>
                <a:spcPts val="2650"/>
              </a:lnSpc>
              <a:buNone/>
            </a:pPr>
            <a:r>
              <a:rPr lang="en-US" sz="2650" kern="0" spc="-53" dirty="0">
                <a:solidFill>
                  <a:srgbClr val="272525"/>
                </a:solidFill>
                <a:latin typeface="Source Serif Pro Semi Bold" pitchFamily="34" charset="0"/>
                <a:ea typeface="Source Serif Pro Semi Bold" pitchFamily="34" charset="-122"/>
                <a:cs typeface="Source Serif Pro Semi Bold" pitchFamily="34" charset="-120"/>
              </a:rPr>
              <a:t>3</a:t>
            </a:r>
            <a:endParaRPr lang="en-US" sz="2650" dirty="0"/>
          </a:p>
        </p:txBody>
      </p:sp>
      <p:sp>
        <p:nvSpPr>
          <p:cNvPr id="17" name="Text 15"/>
          <p:cNvSpPr/>
          <p:nvPr/>
        </p:nvSpPr>
        <p:spPr>
          <a:xfrm>
            <a:off x="3302198" y="5054560"/>
            <a:ext cx="2816185" cy="351949"/>
          </a:xfrm>
          <a:prstGeom prst="rect">
            <a:avLst/>
          </a:prstGeom>
          <a:noFill/>
        </p:spPr>
        <p:txBody>
          <a:bodyPr wrap="none" lIns="0" tIns="0" rIns="0" bIns="0" rtlCol="0" anchor="t"/>
          <a:lstStyle/>
          <a:p>
            <a:pPr marL="0" indent="0" algn="r">
              <a:lnSpc>
                <a:spcPts val="2750"/>
              </a:lnSpc>
              <a:buNone/>
            </a:pPr>
            <a:r>
              <a:rPr lang="en-US" sz="2200" kern="0" spc="-44" dirty="0">
                <a:solidFill>
                  <a:srgbClr val="272525"/>
                </a:solidFill>
                <a:latin typeface="Source Serif Pro Semi Bold" pitchFamily="34" charset="0"/>
                <a:ea typeface="Source Serif Pro Semi Bold" pitchFamily="34" charset="-122"/>
                <a:cs typeface="Source Serif Pro Semi Bold" pitchFamily="34" charset="-120"/>
              </a:rPr>
              <a:t>Phase 3: Visualization</a:t>
            </a:r>
            <a:endParaRPr lang="en-US" sz="2200" dirty="0"/>
          </a:p>
        </p:txBody>
      </p:sp>
      <p:sp>
        <p:nvSpPr>
          <p:cNvPr id="18" name="Text 16"/>
          <p:cNvSpPr/>
          <p:nvPr/>
        </p:nvSpPr>
        <p:spPr>
          <a:xfrm>
            <a:off x="837724" y="5550098"/>
            <a:ext cx="5280660" cy="383024"/>
          </a:xfrm>
          <a:prstGeom prst="rect">
            <a:avLst/>
          </a:prstGeom>
          <a:noFill/>
        </p:spPr>
        <p:txBody>
          <a:bodyPr wrap="none" lIns="0" tIns="0" rIns="0" bIns="0" rtlCol="0" anchor="t"/>
          <a:lstStyle/>
          <a:p>
            <a:pPr marL="0" indent="0" algn="r">
              <a:lnSpc>
                <a:spcPts val="3000"/>
              </a:lnSpc>
              <a:buNone/>
            </a:pPr>
            <a:r>
              <a:rPr lang="en-US" sz="1850" kern="0" spc="-38" dirty="0">
                <a:solidFill>
                  <a:srgbClr val="272525"/>
                </a:solidFill>
                <a:latin typeface="Source Sans Pro" pitchFamily="34" charset="0"/>
                <a:ea typeface="Source Sans Pro" pitchFamily="34" charset="-122"/>
                <a:cs typeface="Source Sans Pro" pitchFamily="34" charset="-120"/>
              </a:rPr>
              <a:t>Create  reports, plus generate insights.</a:t>
            </a:r>
            <a:endParaRPr lang="en-US" sz="185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stretch>
            <a:fillRect/>
          </a:stretch>
        </p:blipFill>
        <p:spPr>
          <a:xfrm>
            <a:off x="9144000" y="0"/>
            <a:ext cx="5486400" cy="8229600"/>
          </a:xfrm>
          <a:prstGeom prst="rect">
            <a:avLst/>
          </a:prstGeom>
        </p:spPr>
      </p:pic>
      <p:pic>
        <p:nvPicPr>
          <p:cNvPr id="3" name="Image 1" descr="preencoded.png"/>
          <p:cNvPicPr>
            <a:picLocks noChangeAspect="1"/>
          </p:cNvPicPr>
          <p:nvPr/>
        </p:nvPicPr>
        <p:blipFill>
          <a:blip r:embed="rId2"/>
          <a:stretch>
            <a:fillRect/>
          </a:stretch>
        </p:blipFill>
        <p:spPr>
          <a:xfrm>
            <a:off x="9582150" y="716280"/>
            <a:ext cx="4610100" cy="6797040"/>
          </a:xfrm>
          <a:prstGeom prst="rect">
            <a:avLst/>
          </a:prstGeom>
        </p:spPr>
      </p:pic>
      <p:sp>
        <p:nvSpPr>
          <p:cNvPr id="4" name="Text 0"/>
          <p:cNvSpPr/>
          <p:nvPr/>
        </p:nvSpPr>
        <p:spPr>
          <a:xfrm>
            <a:off x="740688" y="582097"/>
            <a:ext cx="7662624" cy="995839"/>
          </a:xfrm>
          <a:prstGeom prst="rect">
            <a:avLst/>
          </a:prstGeom>
          <a:noFill/>
        </p:spPr>
        <p:txBody>
          <a:bodyPr wrap="square" lIns="0" tIns="0" rIns="0" bIns="0" rtlCol="0" anchor="t"/>
          <a:lstStyle/>
          <a:p>
            <a:pPr marL="0" indent="0" algn="l">
              <a:lnSpc>
                <a:spcPts val="3900"/>
              </a:lnSpc>
              <a:buNone/>
            </a:pPr>
            <a:r>
              <a:rPr lang="en-US" sz="3100" kern="0" spc="-63" dirty="0">
                <a:solidFill>
                  <a:srgbClr val="D73AD7"/>
                </a:solidFill>
                <a:latin typeface="Source Serif Pro Semi Bold" pitchFamily="34" charset="0"/>
                <a:ea typeface="Source Serif Pro Semi Bold" pitchFamily="34" charset="-122"/>
                <a:cs typeface="Source Serif Pro Semi Bold" pitchFamily="34" charset="-120"/>
              </a:rPr>
              <a:t>Impact of Localized Menus on Fast-Food Sales</a:t>
            </a:r>
            <a:endParaRPr lang="en-US" sz="3100" dirty="0"/>
          </a:p>
        </p:txBody>
      </p:sp>
      <p:sp>
        <p:nvSpPr>
          <p:cNvPr id="5" name="Text 1"/>
          <p:cNvSpPr/>
          <p:nvPr/>
        </p:nvSpPr>
        <p:spPr>
          <a:xfrm>
            <a:off x="740688" y="1815941"/>
            <a:ext cx="7662624" cy="676989"/>
          </a:xfrm>
          <a:prstGeom prst="rect">
            <a:avLst/>
          </a:prstGeom>
          <a:noFill/>
        </p:spPr>
        <p:txBody>
          <a:bodyPr wrap="square" lIns="0" tIns="0" rIns="0" bIns="0" rtlCol="0" anchor="t"/>
          <a:lstStyle/>
          <a:p>
            <a:pPr marL="0" indent="0" algn="l">
              <a:lnSpc>
                <a:spcPts val="2650"/>
              </a:lnSpc>
              <a:buNone/>
            </a:pPr>
            <a:r>
              <a:rPr lang="en-US" sz="1650" kern="0" spc="-33" dirty="0">
                <a:solidFill>
                  <a:srgbClr val="272525"/>
                </a:solidFill>
                <a:latin typeface="Source Sans Pro" pitchFamily="34" charset="0"/>
                <a:ea typeface="Source Sans Pro" pitchFamily="34" charset="-122"/>
                <a:cs typeface="Source Sans Pro" pitchFamily="34" charset="-120"/>
              </a:rPr>
              <a:t>Fast-food giants like McDonald's, Domino’s, and KFC have boosted sales by incorporating local flavors, driving double-digit growth in key markets.</a:t>
            </a:r>
            <a:endParaRPr lang="en-US" sz="1650" dirty="0"/>
          </a:p>
        </p:txBody>
      </p:sp>
      <p:pic>
        <p:nvPicPr>
          <p:cNvPr id="6" name="Image 2" descr="preencoded.png"/>
          <p:cNvPicPr>
            <a:picLocks noChangeAspect="1"/>
          </p:cNvPicPr>
          <p:nvPr/>
        </p:nvPicPr>
        <p:blipFill>
          <a:blip r:embed="rId3"/>
          <a:stretch>
            <a:fillRect/>
          </a:stretch>
        </p:blipFill>
        <p:spPr>
          <a:xfrm>
            <a:off x="740688" y="2730937"/>
            <a:ext cx="5731788" cy="4916567"/>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837724" y="1995011"/>
            <a:ext cx="5632490" cy="704017"/>
          </a:xfrm>
          <a:prstGeom prst="rect">
            <a:avLst/>
          </a:prstGeom>
          <a:noFill/>
        </p:spPr>
        <p:txBody>
          <a:bodyPr wrap="none" lIns="0" tIns="0" rIns="0" bIns="0" rtlCol="0" anchor="t"/>
          <a:lstStyle/>
          <a:p>
            <a:pPr marL="0" indent="0" algn="l">
              <a:lnSpc>
                <a:spcPts val="5500"/>
              </a:lnSpc>
              <a:buNone/>
            </a:pPr>
            <a:r>
              <a:rPr lang="en-US" sz="4400" kern="0" spc="-89" dirty="0">
                <a:solidFill>
                  <a:srgbClr val="D73AD7"/>
                </a:solidFill>
                <a:latin typeface="Source Serif Pro Semi Bold" pitchFamily="34" charset="0"/>
                <a:ea typeface="Source Serif Pro Semi Bold" pitchFamily="34" charset="-122"/>
                <a:cs typeface="Source Serif Pro Semi Bold" pitchFamily="34" charset="-120"/>
              </a:rPr>
              <a:t>Key Challenges </a:t>
            </a:r>
            <a:endParaRPr lang="en-US" sz="4400" dirty="0"/>
          </a:p>
        </p:txBody>
      </p:sp>
      <p:sp>
        <p:nvSpPr>
          <p:cNvPr id="3" name="Text 1"/>
          <p:cNvSpPr/>
          <p:nvPr/>
        </p:nvSpPr>
        <p:spPr>
          <a:xfrm>
            <a:off x="837724" y="3297317"/>
            <a:ext cx="2816185" cy="351949"/>
          </a:xfrm>
          <a:prstGeom prst="rect">
            <a:avLst/>
          </a:prstGeom>
          <a:noFill/>
        </p:spPr>
        <p:txBody>
          <a:bodyPr wrap="none" lIns="0" tIns="0" rIns="0" bIns="0" rtlCol="0" anchor="t"/>
          <a:lstStyle/>
          <a:p>
            <a:pPr marL="0" indent="0" algn="l">
              <a:lnSpc>
                <a:spcPts val="2750"/>
              </a:lnSpc>
              <a:buNone/>
            </a:pPr>
            <a:r>
              <a:rPr lang="en-US" sz="2200" kern="0" spc="-44" dirty="0">
                <a:solidFill>
                  <a:srgbClr val="D73AD7"/>
                </a:solidFill>
                <a:latin typeface="Source Serif Pro Semi Bold" pitchFamily="34" charset="0"/>
                <a:ea typeface="Source Serif Pro Semi Bold" pitchFamily="34" charset="-122"/>
                <a:cs typeface="Source Serif Pro Semi Bold" pitchFamily="34" charset="-120"/>
              </a:rPr>
              <a:t>1.Lexicon Limitations</a:t>
            </a:r>
            <a:endParaRPr lang="en-US" sz="2200" dirty="0"/>
          </a:p>
        </p:txBody>
      </p:sp>
      <p:sp>
        <p:nvSpPr>
          <p:cNvPr id="4" name="Text 2"/>
          <p:cNvSpPr/>
          <p:nvPr/>
        </p:nvSpPr>
        <p:spPr>
          <a:xfrm>
            <a:off x="837724" y="3888581"/>
            <a:ext cx="3928586" cy="1149072"/>
          </a:xfrm>
          <a:prstGeom prst="rect">
            <a:avLst/>
          </a:prstGeom>
          <a:noFill/>
        </p:spPr>
        <p:txBody>
          <a:bodyPr wrap="square" lIns="0" tIns="0" rIns="0" bIns="0" rtlCol="0" anchor="t"/>
          <a:lstStyle/>
          <a:p>
            <a:pPr marL="0" indent="0" algn="l">
              <a:lnSpc>
                <a:spcPts val="3000"/>
              </a:lnSpc>
              <a:buNone/>
            </a:pPr>
            <a:r>
              <a:rPr lang="en-US" sz="1850" kern="0" spc="-38" dirty="0">
                <a:solidFill>
                  <a:srgbClr val="272525"/>
                </a:solidFill>
                <a:latin typeface="Source Sans Pro" pitchFamily="34" charset="0"/>
                <a:ea typeface="Source Sans Pro" pitchFamily="34" charset="-122"/>
                <a:cs typeface="Source Sans Pro" pitchFamily="34" charset="-120"/>
              </a:rPr>
              <a:t>Predefined word lists miss context. Sarcasm is not detected, impacting the score.</a:t>
            </a:r>
            <a:endParaRPr lang="en-US" sz="1850" dirty="0"/>
          </a:p>
        </p:txBody>
      </p:sp>
      <p:sp>
        <p:nvSpPr>
          <p:cNvPr id="5" name="Text 3"/>
          <p:cNvSpPr/>
          <p:nvPr/>
        </p:nvSpPr>
        <p:spPr>
          <a:xfrm>
            <a:off x="837724" y="5253038"/>
            <a:ext cx="3928586" cy="766048"/>
          </a:xfrm>
          <a:prstGeom prst="rect">
            <a:avLst/>
          </a:prstGeom>
          <a:noFill/>
        </p:spPr>
        <p:txBody>
          <a:bodyPr wrap="square" lIns="0" tIns="0" rIns="0" bIns="0" rtlCol="0" anchor="t"/>
          <a:lstStyle/>
          <a:p>
            <a:pPr marL="0" indent="0" algn="l">
              <a:lnSpc>
                <a:spcPts val="3000"/>
              </a:lnSpc>
              <a:buNone/>
            </a:pPr>
            <a:r>
              <a:rPr lang="en-US" sz="1850" kern="0" spc="-38" dirty="0">
                <a:solidFill>
                  <a:srgbClr val="272525"/>
                </a:solidFill>
                <a:latin typeface="Source Sans Pro" pitchFamily="34" charset="0"/>
                <a:ea typeface="Source Sans Pro" pitchFamily="34" charset="-122"/>
                <a:cs typeface="Source Sans Pro" pitchFamily="34" charset="-120"/>
              </a:rPr>
              <a:t>Hybrid models combine lexicon and ML to improve accuracy.</a:t>
            </a:r>
            <a:endParaRPr lang="en-US" sz="1850" dirty="0"/>
          </a:p>
        </p:txBody>
      </p:sp>
      <p:sp>
        <p:nvSpPr>
          <p:cNvPr id="6" name="Text 4"/>
          <p:cNvSpPr/>
          <p:nvPr/>
        </p:nvSpPr>
        <p:spPr>
          <a:xfrm>
            <a:off x="5357813" y="3297317"/>
            <a:ext cx="3814882" cy="351949"/>
          </a:xfrm>
          <a:prstGeom prst="rect">
            <a:avLst/>
          </a:prstGeom>
          <a:noFill/>
        </p:spPr>
        <p:txBody>
          <a:bodyPr wrap="none" lIns="0" tIns="0" rIns="0" bIns="0" rtlCol="0" anchor="t"/>
          <a:lstStyle/>
          <a:p>
            <a:pPr marL="0" indent="0" algn="l">
              <a:lnSpc>
                <a:spcPts val="2750"/>
              </a:lnSpc>
              <a:buNone/>
            </a:pPr>
            <a:r>
              <a:rPr lang="en-US" sz="2200" kern="0" spc="-44" dirty="0">
                <a:solidFill>
                  <a:srgbClr val="D73AD7"/>
                </a:solidFill>
                <a:latin typeface="Source Serif Pro Semi Bold" pitchFamily="34" charset="0"/>
                <a:ea typeface="Source Serif Pro Semi Bold" pitchFamily="34" charset="-122"/>
                <a:cs typeface="Source Serif Pro Semi Bold" pitchFamily="34" charset="-120"/>
              </a:rPr>
              <a:t>2.Neutral Sentiment Blindspots</a:t>
            </a:r>
            <a:endParaRPr lang="en-US" sz="2200" dirty="0"/>
          </a:p>
        </p:txBody>
      </p:sp>
      <p:sp>
        <p:nvSpPr>
          <p:cNvPr id="7" name="Text 5"/>
          <p:cNvSpPr/>
          <p:nvPr/>
        </p:nvSpPr>
        <p:spPr>
          <a:xfrm>
            <a:off x="5357813" y="3888581"/>
            <a:ext cx="3928586" cy="766048"/>
          </a:xfrm>
          <a:prstGeom prst="rect">
            <a:avLst/>
          </a:prstGeom>
          <a:noFill/>
        </p:spPr>
        <p:txBody>
          <a:bodyPr wrap="square" lIns="0" tIns="0" rIns="0" bIns="0" rtlCol="0" anchor="t"/>
          <a:lstStyle/>
          <a:p>
            <a:pPr marL="0" indent="0" algn="l">
              <a:lnSpc>
                <a:spcPts val="3000"/>
              </a:lnSpc>
              <a:buNone/>
            </a:pPr>
            <a:r>
              <a:rPr lang="en-US" sz="1850" kern="0" spc="-38" dirty="0">
                <a:solidFill>
                  <a:srgbClr val="272525"/>
                </a:solidFill>
                <a:latin typeface="Source Sans Pro" pitchFamily="34" charset="0"/>
                <a:ea typeface="Source Sans Pro" pitchFamily="34" charset="-122"/>
                <a:cs typeface="Source Sans Pro" pitchFamily="34" charset="-120"/>
              </a:rPr>
              <a:t>Zero recall for neutral posts distorts brand perception. This can be addressed.</a:t>
            </a:r>
            <a:endParaRPr lang="en-US" sz="1850" dirty="0"/>
          </a:p>
        </p:txBody>
      </p:sp>
      <p:sp>
        <p:nvSpPr>
          <p:cNvPr id="8" name="Text 6"/>
          <p:cNvSpPr/>
          <p:nvPr/>
        </p:nvSpPr>
        <p:spPr>
          <a:xfrm>
            <a:off x="5357813" y="4870013"/>
            <a:ext cx="3928586" cy="766048"/>
          </a:xfrm>
          <a:prstGeom prst="rect">
            <a:avLst/>
          </a:prstGeom>
          <a:noFill/>
        </p:spPr>
        <p:txBody>
          <a:bodyPr wrap="square" lIns="0" tIns="0" rIns="0" bIns="0" rtlCol="0" anchor="t"/>
          <a:lstStyle/>
          <a:p>
            <a:pPr marL="0" indent="0" algn="l">
              <a:lnSpc>
                <a:spcPts val="3000"/>
              </a:lnSpc>
              <a:buNone/>
            </a:pPr>
            <a:r>
              <a:rPr lang="en-US" sz="1850" kern="0" spc="-38" dirty="0">
                <a:solidFill>
                  <a:srgbClr val="272525"/>
                </a:solidFill>
                <a:latin typeface="Source Sans Pro" pitchFamily="34" charset="0"/>
                <a:ea typeface="Source Sans Pro" pitchFamily="34" charset="-122"/>
                <a:cs typeface="Source Sans Pro" pitchFamily="34" charset="-120"/>
              </a:rPr>
              <a:t>Transformer models offer context-aware classification.</a:t>
            </a:r>
            <a:endParaRPr lang="en-US" sz="1850" dirty="0"/>
          </a:p>
        </p:txBody>
      </p:sp>
      <p:sp>
        <p:nvSpPr>
          <p:cNvPr id="9" name="Text 7"/>
          <p:cNvSpPr/>
          <p:nvPr/>
        </p:nvSpPr>
        <p:spPr>
          <a:xfrm>
            <a:off x="9877901" y="3297317"/>
            <a:ext cx="2816185" cy="351949"/>
          </a:xfrm>
          <a:prstGeom prst="rect">
            <a:avLst/>
          </a:prstGeom>
          <a:noFill/>
        </p:spPr>
        <p:txBody>
          <a:bodyPr wrap="none" lIns="0" tIns="0" rIns="0" bIns="0" rtlCol="0" anchor="t"/>
          <a:lstStyle/>
          <a:p>
            <a:pPr marL="0" indent="0" algn="l">
              <a:lnSpc>
                <a:spcPts val="2750"/>
              </a:lnSpc>
              <a:buNone/>
            </a:pPr>
            <a:r>
              <a:rPr lang="en-US" sz="2200" kern="0" spc="-44" dirty="0">
                <a:solidFill>
                  <a:srgbClr val="D73AD7"/>
                </a:solidFill>
                <a:latin typeface="Source Serif Pro Semi Bold" pitchFamily="34" charset="0"/>
                <a:ea typeface="Source Serif Pro Semi Bold" pitchFamily="34" charset="-122"/>
                <a:cs typeface="Source Serif Pro Semi Bold" pitchFamily="34" charset="-120"/>
              </a:rPr>
              <a:t>3.Crisis Signal Noise</a:t>
            </a:r>
            <a:endParaRPr lang="en-US" sz="2200" dirty="0"/>
          </a:p>
        </p:txBody>
      </p:sp>
      <p:sp>
        <p:nvSpPr>
          <p:cNvPr id="10" name="Text 8"/>
          <p:cNvSpPr/>
          <p:nvPr/>
        </p:nvSpPr>
        <p:spPr>
          <a:xfrm>
            <a:off x="9877901" y="3888581"/>
            <a:ext cx="3928586" cy="766048"/>
          </a:xfrm>
          <a:prstGeom prst="rect">
            <a:avLst/>
          </a:prstGeom>
          <a:noFill/>
        </p:spPr>
        <p:txBody>
          <a:bodyPr wrap="square" lIns="0" tIns="0" rIns="0" bIns="0" rtlCol="0" anchor="t"/>
          <a:lstStyle/>
          <a:p>
            <a:pPr marL="0" indent="0" algn="l">
              <a:lnSpc>
                <a:spcPts val="3000"/>
              </a:lnSpc>
              <a:buNone/>
            </a:pPr>
            <a:r>
              <a:rPr lang="en-US" sz="1850" kern="0" spc="-38" dirty="0">
                <a:solidFill>
                  <a:srgbClr val="272525"/>
                </a:solidFill>
                <a:latin typeface="Source Sans Pro" pitchFamily="34" charset="0"/>
                <a:ea typeface="Source Sans Pro" pitchFamily="34" charset="-122"/>
                <a:cs typeface="Source Sans Pro" pitchFamily="34" charset="-120"/>
              </a:rPr>
              <a:t>High complaint volume masks brand issues. This is common for large brands.</a:t>
            </a:r>
            <a:endParaRPr lang="en-US" sz="1850" dirty="0"/>
          </a:p>
        </p:txBody>
      </p:sp>
      <p:sp>
        <p:nvSpPr>
          <p:cNvPr id="11" name="Text 9"/>
          <p:cNvSpPr/>
          <p:nvPr/>
        </p:nvSpPr>
        <p:spPr>
          <a:xfrm>
            <a:off x="9877901" y="4870013"/>
            <a:ext cx="3928586" cy="383024"/>
          </a:xfrm>
          <a:prstGeom prst="rect">
            <a:avLst/>
          </a:prstGeom>
          <a:noFill/>
        </p:spPr>
        <p:txBody>
          <a:bodyPr wrap="none" lIns="0" tIns="0" rIns="0" bIns="0" rtlCol="0" anchor="t"/>
          <a:lstStyle/>
          <a:p>
            <a:pPr marL="0" indent="0" algn="l">
              <a:lnSpc>
                <a:spcPts val="3000"/>
              </a:lnSpc>
              <a:buNone/>
            </a:pPr>
            <a:r>
              <a:rPr lang="en-US" sz="1850" kern="0" spc="-38" dirty="0">
                <a:solidFill>
                  <a:srgbClr val="272525"/>
                </a:solidFill>
                <a:latin typeface="Source Sans Pro" pitchFamily="34" charset="0"/>
                <a:ea typeface="Source Sans Pro" pitchFamily="34" charset="-122"/>
                <a:cs typeface="Source Sans Pro" pitchFamily="34" charset="-120"/>
              </a:rPr>
              <a:t>Aspect-based analysis isolates key issues.</a:t>
            </a:r>
            <a:endParaRPr lang="en-US" sz="185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543401" y="548164"/>
            <a:ext cx="5045631" cy="456724"/>
          </a:xfrm>
          <a:prstGeom prst="rect">
            <a:avLst/>
          </a:prstGeom>
          <a:noFill/>
        </p:spPr>
        <p:txBody>
          <a:bodyPr wrap="none" lIns="0" tIns="0" rIns="0" bIns="0" rtlCol="0" anchor="t"/>
          <a:lstStyle/>
          <a:p>
            <a:pPr marL="0" indent="0" algn="l">
              <a:lnSpc>
                <a:spcPts val="3550"/>
              </a:lnSpc>
              <a:buNone/>
            </a:pPr>
            <a:r>
              <a:rPr lang="en-US" sz="2850" kern="0" spc="-58" dirty="0">
                <a:solidFill>
                  <a:srgbClr val="D73AD7"/>
                </a:solidFill>
                <a:latin typeface="Source Serif Pro Semi Bold" pitchFamily="34" charset="0"/>
                <a:ea typeface="Source Serif Pro Semi Bold" pitchFamily="34" charset="-122"/>
                <a:cs typeface="Source Serif Pro Semi Bold" pitchFamily="34" charset="-120"/>
              </a:rPr>
              <a:t>Comparative Model Assessment</a:t>
            </a:r>
            <a:endParaRPr lang="en-US" sz="2850" dirty="0"/>
          </a:p>
        </p:txBody>
      </p:sp>
      <p:sp>
        <p:nvSpPr>
          <p:cNvPr id="3" name="Text 1"/>
          <p:cNvSpPr/>
          <p:nvPr/>
        </p:nvSpPr>
        <p:spPr>
          <a:xfrm>
            <a:off x="543401" y="1315403"/>
            <a:ext cx="13543598" cy="248364"/>
          </a:xfrm>
          <a:prstGeom prst="rect">
            <a:avLst/>
          </a:prstGeom>
          <a:noFill/>
        </p:spPr>
        <p:txBody>
          <a:bodyPr wrap="none" lIns="0" tIns="0" rIns="0" bIns="0" rtlCol="0" anchor="t"/>
          <a:lstStyle/>
          <a:p>
            <a:pPr marL="0" indent="0" algn="l">
              <a:lnSpc>
                <a:spcPts val="1950"/>
              </a:lnSpc>
              <a:buNone/>
            </a:pPr>
            <a:r>
              <a:rPr lang="en-US" sz="1200" kern="0" spc="-24" dirty="0">
                <a:solidFill>
                  <a:srgbClr val="272525"/>
                </a:solidFill>
                <a:latin typeface="Source Sans Pro" pitchFamily="34" charset="0"/>
                <a:ea typeface="Source Sans Pro" pitchFamily="34" charset="-122"/>
                <a:cs typeface="Source Sans Pro" pitchFamily="34" charset="-120"/>
              </a:rPr>
              <a:t>Let's evaluate our model performance versus existing models. Below are the aspects, findings, comparisons with existing models, and key challenges.</a:t>
            </a:r>
            <a:endParaRPr lang="en-US" sz="1200" dirty="0"/>
          </a:p>
        </p:txBody>
      </p:sp>
      <p:sp>
        <p:nvSpPr>
          <p:cNvPr id="4" name="Shape 2"/>
          <p:cNvSpPr/>
          <p:nvPr/>
        </p:nvSpPr>
        <p:spPr>
          <a:xfrm>
            <a:off x="543401" y="1738432"/>
            <a:ext cx="13543598" cy="5942886"/>
          </a:xfrm>
          <a:prstGeom prst="roundRect">
            <a:avLst>
              <a:gd name="adj" fmla="val 1097"/>
            </a:avLst>
          </a:prstGeom>
          <a:noFill/>
          <a:ln w="7620">
            <a:solidFill>
              <a:srgbClr val="000000">
                <a:alpha val="8000"/>
              </a:srgbClr>
            </a:solidFill>
            <a:prstDash val="solid"/>
          </a:ln>
        </p:spPr>
      </p:sp>
      <p:sp>
        <p:nvSpPr>
          <p:cNvPr id="5" name="Shape 3"/>
          <p:cNvSpPr/>
          <p:nvPr/>
        </p:nvSpPr>
        <p:spPr>
          <a:xfrm>
            <a:off x="551021" y="1746052"/>
            <a:ext cx="13528358" cy="449818"/>
          </a:xfrm>
          <a:prstGeom prst="rect">
            <a:avLst/>
          </a:prstGeom>
          <a:solidFill>
            <a:srgbClr val="FFFFFF">
              <a:alpha val="4000"/>
            </a:srgbClr>
          </a:solidFill>
        </p:spPr>
      </p:sp>
      <p:sp>
        <p:nvSpPr>
          <p:cNvPr id="6" name="Text 4"/>
          <p:cNvSpPr/>
          <p:nvPr/>
        </p:nvSpPr>
        <p:spPr>
          <a:xfrm>
            <a:off x="706279" y="1846778"/>
            <a:ext cx="3067764" cy="248364"/>
          </a:xfrm>
          <a:prstGeom prst="rect">
            <a:avLst/>
          </a:prstGeom>
          <a:noFill/>
        </p:spPr>
        <p:txBody>
          <a:bodyPr wrap="none" lIns="0" tIns="0" rIns="0" bIns="0" rtlCol="0" anchor="t"/>
          <a:lstStyle/>
          <a:p>
            <a:pPr marL="0" indent="0" algn="l">
              <a:lnSpc>
                <a:spcPts val="1950"/>
              </a:lnSpc>
              <a:buNone/>
            </a:pPr>
            <a:r>
              <a:rPr lang="en-US" sz="1200" b="1" kern="0" spc="-24" dirty="0">
                <a:solidFill>
                  <a:srgbClr val="272525"/>
                </a:solidFill>
                <a:latin typeface="Source Sans Pro" pitchFamily="34" charset="0"/>
                <a:ea typeface="Source Sans Pro" pitchFamily="34" charset="-122"/>
                <a:cs typeface="Source Sans Pro" pitchFamily="34" charset="-120"/>
              </a:rPr>
              <a:t>Aspect</a:t>
            </a:r>
            <a:endParaRPr lang="en-US" sz="1200" dirty="0"/>
          </a:p>
        </p:txBody>
      </p:sp>
      <p:sp>
        <p:nvSpPr>
          <p:cNvPr id="7" name="Text 5"/>
          <p:cNvSpPr/>
          <p:nvPr/>
        </p:nvSpPr>
        <p:spPr>
          <a:xfrm>
            <a:off x="4092178" y="1846778"/>
            <a:ext cx="3063954" cy="248364"/>
          </a:xfrm>
          <a:prstGeom prst="rect">
            <a:avLst/>
          </a:prstGeom>
          <a:noFill/>
        </p:spPr>
        <p:txBody>
          <a:bodyPr wrap="none" lIns="0" tIns="0" rIns="0" bIns="0" rtlCol="0" anchor="t"/>
          <a:lstStyle/>
          <a:p>
            <a:pPr marL="0" indent="0" algn="l">
              <a:lnSpc>
                <a:spcPts val="1950"/>
              </a:lnSpc>
              <a:buNone/>
            </a:pPr>
            <a:r>
              <a:rPr lang="en-US" sz="1200" b="1" kern="0" spc="-24" dirty="0">
                <a:solidFill>
                  <a:srgbClr val="272525"/>
                </a:solidFill>
                <a:latin typeface="Source Sans Pro" pitchFamily="34" charset="0"/>
                <a:ea typeface="Source Sans Pro" pitchFamily="34" charset="-122"/>
                <a:cs typeface="Source Sans Pro" pitchFamily="34" charset="-120"/>
              </a:rPr>
              <a:t>Your Findings</a:t>
            </a:r>
            <a:endParaRPr lang="en-US" sz="1200" dirty="0"/>
          </a:p>
        </p:txBody>
      </p:sp>
      <p:sp>
        <p:nvSpPr>
          <p:cNvPr id="8" name="Text 6"/>
          <p:cNvSpPr/>
          <p:nvPr/>
        </p:nvSpPr>
        <p:spPr>
          <a:xfrm>
            <a:off x="7474268" y="1846778"/>
            <a:ext cx="3063954" cy="248364"/>
          </a:xfrm>
          <a:prstGeom prst="rect">
            <a:avLst/>
          </a:prstGeom>
          <a:noFill/>
        </p:spPr>
        <p:txBody>
          <a:bodyPr wrap="none" lIns="0" tIns="0" rIns="0" bIns="0" rtlCol="0" anchor="t"/>
          <a:lstStyle/>
          <a:p>
            <a:pPr marL="0" indent="0" algn="l">
              <a:lnSpc>
                <a:spcPts val="1950"/>
              </a:lnSpc>
              <a:buNone/>
            </a:pPr>
            <a:r>
              <a:rPr lang="en-US" sz="1200" b="1" kern="0" spc="-24" dirty="0">
                <a:solidFill>
                  <a:srgbClr val="272525"/>
                </a:solidFill>
                <a:latin typeface="Source Sans Pro" pitchFamily="34" charset="0"/>
                <a:ea typeface="Source Sans Pro" pitchFamily="34" charset="-122"/>
                <a:cs typeface="Source Sans Pro" pitchFamily="34" charset="-120"/>
              </a:rPr>
              <a:t>Comparison with Existing Models</a:t>
            </a:r>
            <a:endParaRPr lang="en-US" sz="1200" dirty="0"/>
          </a:p>
        </p:txBody>
      </p:sp>
      <p:sp>
        <p:nvSpPr>
          <p:cNvPr id="9" name="Text 7"/>
          <p:cNvSpPr/>
          <p:nvPr/>
        </p:nvSpPr>
        <p:spPr>
          <a:xfrm>
            <a:off x="10856357" y="1846778"/>
            <a:ext cx="3067764" cy="248364"/>
          </a:xfrm>
          <a:prstGeom prst="rect">
            <a:avLst/>
          </a:prstGeom>
          <a:noFill/>
        </p:spPr>
        <p:txBody>
          <a:bodyPr wrap="none" lIns="0" tIns="0" rIns="0" bIns="0" rtlCol="0" anchor="t"/>
          <a:lstStyle/>
          <a:p>
            <a:pPr marL="0" indent="0" algn="l">
              <a:lnSpc>
                <a:spcPts val="1950"/>
              </a:lnSpc>
              <a:buNone/>
            </a:pPr>
            <a:r>
              <a:rPr lang="en-US" sz="1200" b="1" kern="0" spc="-24" dirty="0">
                <a:solidFill>
                  <a:srgbClr val="272525"/>
                </a:solidFill>
                <a:latin typeface="Source Sans Pro" pitchFamily="34" charset="0"/>
                <a:ea typeface="Source Sans Pro" pitchFamily="34" charset="-122"/>
                <a:cs typeface="Source Sans Pro" pitchFamily="34" charset="-120"/>
              </a:rPr>
              <a:t>Key Challenges</a:t>
            </a:r>
            <a:endParaRPr lang="en-US" sz="1200" dirty="0"/>
          </a:p>
        </p:txBody>
      </p:sp>
      <p:sp>
        <p:nvSpPr>
          <p:cNvPr id="10" name="Shape 8"/>
          <p:cNvSpPr/>
          <p:nvPr/>
        </p:nvSpPr>
        <p:spPr>
          <a:xfrm>
            <a:off x="551021" y="2195870"/>
            <a:ext cx="13528358" cy="1194911"/>
          </a:xfrm>
          <a:prstGeom prst="rect">
            <a:avLst/>
          </a:prstGeom>
          <a:solidFill>
            <a:srgbClr val="000000">
              <a:alpha val="4000"/>
            </a:srgbClr>
          </a:solidFill>
        </p:spPr>
      </p:sp>
      <p:sp>
        <p:nvSpPr>
          <p:cNvPr id="11" name="Text 9"/>
          <p:cNvSpPr/>
          <p:nvPr/>
        </p:nvSpPr>
        <p:spPr>
          <a:xfrm>
            <a:off x="706279" y="2296597"/>
            <a:ext cx="3067764" cy="248364"/>
          </a:xfrm>
          <a:prstGeom prst="rect">
            <a:avLst/>
          </a:prstGeom>
          <a:noFill/>
        </p:spPr>
        <p:txBody>
          <a:bodyPr wrap="none" lIns="0" tIns="0" rIns="0" bIns="0" rtlCol="0" anchor="t"/>
          <a:lstStyle/>
          <a:p>
            <a:pPr marL="0" indent="0" algn="l">
              <a:lnSpc>
                <a:spcPts val="1950"/>
              </a:lnSpc>
              <a:buNone/>
            </a:pPr>
            <a:r>
              <a:rPr lang="en-US" sz="1200" kern="0" spc="-24" dirty="0">
                <a:solidFill>
                  <a:srgbClr val="272525"/>
                </a:solidFill>
                <a:latin typeface="Source Sans Pro" pitchFamily="34" charset="0"/>
                <a:ea typeface="Source Sans Pro" pitchFamily="34" charset="-122"/>
                <a:cs typeface="Source Sans Pro" pitchFamily="34" charset="-120"/>
              </a:rPr>
              <a:t>Sentiment Accuracy</a:t>
            </a:r>
            <a:endParaRPr lang="en-US" sz="1200" dirty="0"/>
          </a:p>
        </p:txBody>
      </p:sp>
      <p:sp>
        <p:nvSpPr>
          <p:cNvPr id="12" name="Text 10"/>
          <p:cNvSpPr/>
          <p:nvPr/>
        </p:nvSpPr>
        <p:spPr>
          <a:xfrm>
            <a:off x="4092178" y="2296597"/>
            <a:ext cx="3063954" cy="496729"/>
          </a:xfrm>
          <a:prstGeom prst="rect">
            <a:avLst/>
          </a:prstGeom>
          <a:noFill/>
        </p:spPr>
        <p:txBody>
          <a:bodyPr wrap="square" lIns="0" tIns="0" rIns="0" bIns="0" rtlCol="0" anchor="t"/>
          <a:lstStyle/>
          <a:p>
            <a:pPr marL="0" indent="0" algn="l">
              <a:lnSpc>
                <a:spcPts val="1950"/>
              </a:lnSpc>
              <a:buNone/>
            </a:pPr>
            <a:r>
              <a:rPr lang="en-US" sz="1200" kern="0" spc="-24" dirty="0">
                <a:solidFill>
                  <a:srgbClr val="272525"/>
                </a:solidFill>
                <a:latin typeface="Source Sans Pro" pitchFamily="34" charset="0"/>
                <a:ea typeface="Source Sans Pro" pitchFamily="34" charset="-122"/>
                <a:cs typeface="Source Sans Pro" pitchFamily="34" charset="-120"/>
              </a:rPr>
              <a:t>VADER: 85.6% accuracy, 0.84 F1-score; TextBlob: 63.1% accuracy</a:t>
            </a:r>
            <a:endParaRPr lang="en-US" sz="1200" dirty="0"/>
          </a:p>
        </p:txBody>
      </p:sp>
      <p:sp>
        <p:nvSpPr>
          <p:cNvPr id="13" name="Text 11"/>
          <p:cNvSpPr/>
          <p:nvPr/>
        </p:nvSpPr>
        <p:spPr>
          <a:xfrm>
            <a:off x="7474268" y="2296597"/>
            <a:ext cx="3063954" cy="993458"/>
          </a:xfrm>
          <a:prstGeom prst="rect">
            <a:avLst/>
          </a:prstGeom>
          <a:noFill/>
        </p:spPr>
        <p:txBody>
          <a:bodyPr wrap="square" lIns="0" tIns="0" rIns="0" bIns="0" rtlCol="0" anchor="t"/>
          <a:lstStyle/>
          <a:p>
            <a:pPr marL="0" indent="0" algn="l">
              <a:lnSpc>
                <a:spcPts val="1950"/>
              </a:lnSpc>
              <a:buNone/>
            </a:pPr>
            <a:r>
              <a:rPr lang="en-US" sz="1200" kern="0" spc="-24" dirty="0">
                <a:solidFill>
                  <a:srgbClr val="272525"/>
                </a:solidFill>
                <a:latin typeface="Source Sans Pro" pitchFamily="34" charset="0"/>
                <a:ea typeface="Source Sans Pro" pitchFamily="34" charset="-122"/>
                <a:cs typeface="Source Sans Pro" pitchFamily="34" charset="-120"/>
              </a:rPr>
              <a:t>Hutto &amp; Gilbert (2014): VADER’s ~80-88% accuracy in social media matches your results. Rahman et al. (2020): Hybrid CNN-LSTM achieves ~89% accuracy, surpassing lexicon-based tools.</a:t>
            </a:r>
            <a:endParaRPr lang="en-US" sz="1200" dirty="0"/>
          </a:p>
        </p:txBody>
      </p:sp>
      <p:sp>
        <p:nvSpPr>
          <p:cNvPr id="14" name="Text 12"/>
          <p:cNvSpPr/>
          <p:nvPr/>
        </p:nvSpPr>
        <p:spPr>
          <a:xfrm>
            <a:off x="10856357" y="2296597"/>
            <a:ext cx="3067764" cy="496729"/>
          </a:xfrm>
          <a:prstGeom prst="rect">
            <a:avLst/>
          </a:prstGeom>
          <a:noFill/>
        </p:spPr>
        <p:txBody>
          <a:bodyPr wrap="square" lIns="0" tIns="0" rIns="0" bIns="0" rtlCol="0" anchor="t"/>
          <a:lstStyle/>
          <a:p>
            <a:pPr marL="0" indent="0" algn="l">
              <a:lnSpc>
                <a:spcPts val="1950"/>
              </a:lnSpc>
              <a:buNone/>
            </a:pPr>
            <a:r>
              <a:rPr lang="en-US" sz="1200" kern="0" spc="-24" dirty="0">
                <a:solidFill>
                  <a:srgbClr val="272525"/>
                </a:solidFill>
                <a:latin typeface="Source Sans Pro" pitchFamily="34" charset="0"/>
                <a:ea typeface="Source Sans Pro" pitchFamily="34" charset="-122"/>
                <a:cs typeface="Source Sans Pro" pitchFamily="34" charset="-120"/>
              </a:rPr>
              <a:t>Lexicon-based tools (VADER/TextBlob) struggle with sarcasm and long-form text.</a:t>
            </a:r>
            <a:endParaRPr lang="en-US" sz="1200" dirty="0"/>
          </a:p>
        </p:txBody>
      </p:sp>
      <p:sp>
        <p:nvSpPr>
          <p:cNvPr id="15" name="Shape 13"/>
          <p:cNvSpPr/>
          <p:nvPr/>
        </p:nvSpPr>
        <p:spPr>
          <a:xfrm>
            <a:off x="551021" y="3390781"/>
            <a:ext cx="13528358" cy="698183"/>
          </a:xfrm>
          <a:prstGeom prst="rect">
            <a:avLst/>
          </a:prstGeom>
          <a:solidFill>
            <a:srgbClr val="FFFFFF">
              <a:alpha val="4000"/>
            </a:srgbClr>
          </a:solidFill>
        </p:spPr>
      </p:sp>
      <p:sp>
        <p:nvSpPr>
          <p:cNvPr id="16" name="Text 14"/>
          <p:cNvSpPr/>
          <p:nvPr/>
        </p:nvSpPr>
        <p:spPr>
          <a:xfrm>
            <a:off x="706279" y="3491508"/>
            <a:ext cx="3067764" cy="248364"/>
          </a:xfrm>
          <a:prstGeom prst="rect">
            <a:avLst/>
          </a:prstGeom>
          <a:noFill/>
        </p:spPr>
        <p:txBody>
          <a:bodyPr wrap="none" lIns="0" tIns="0" rIns="0" bIns="0" rtlCol="0" anchor="t"/>
          <a:lstStyle/>
          <a:p>
            <a:pPr marL="0" indent="0" algn="l">
              <a:lnSpc>
                <a:spcPts val="1950"/>
              </a:lnSpc>
              <a:buNone/>
            </a:pPr>
            <a:r>
              <a:rPr lang="en-US" sz="1200" kern="0" spc="-24" dirty="0">
                <a:solidFill>
                  <a:srgbClr val="272525"/>
                </a:solidFill>
                <a:latin typeface="Source Sans Pro" pitchFamily="34" charset="0"/>
                <a:ea typeface="Source Sans Pro" pitchFamily="34" charset="-122"/>
                <a:cs typeface="Source Sans Pro" pitchFamily="34" charset="-120"/>
              </a:rPr>
              <a:t>Neutral Sentiment Detection</a:t>
            </a:r>
            <a:endParaRPr lang="en-US" sz="1200" dirty="0"/>
          </a:p>
        </p:txBody>
      </p:sp>
      <p:sp>
        <p:nvSpPr>
          <p:cNvPr id="17" name="Text 15"/>
          <p:cNvSpPr/>
          <p:nvPr/>
        </p:nvSpPr>
        <p:spPr>
          <a:xfrm>
            <a:off x="4092178" y="3491508"/>
            <a:ext cx="3063954" cy="248364"/>
          </a:xfrm>
          <a:prstGeom prst="rect">
            <a:avLst/>
          </a:prstGeom>
          <a:noFill/>
        </p:spPr>
        <p:txBody>
          <a:bodyPr wrap="none" lIns="0" tIns="0" rIns="0" bIns="0" rtlCol="0" anchor="t"/>
          <a:lstStyle/>
          <a:p>
            <a:pPr marL="0" indent="0" algn="l">
              <a:lnSpc>
                <a:spcPts val="1950"/>
              </a:lnSpc>
              <a:buNone/>
            </a:pPr>
            <a:r>
              <a:rPr lang="en-US" sz="1200" kern="0" spc="-24" dirty="0">
                <a:solidFill>
                  <a:srgbClr val="272525"/>
                </a:solidFill>
                <a:latin typeface="Source Sans Pro" pitchFamily="34" charset="0"/>
                <a:ea typeface="Source Sans Pro" pitchFamily="34" charset="-122"/>
                <a:cs typeface="Source Sans Pro" pitchFamily="34" charset="-120"/>
              </a:rPr>
              <a:t>VADER: Moderate recall; TextBlob: 40% recall</a:t>
            </a:r>
            <a:endParaRPr lang="en-US" sz="1200" dirty="0"/>
          </a:p>
        </p:txBody>
      </p:sp>
      <p:sp>
        <p:nvSpPr>
          <p:cNvPr id="18" name="Text 16"/>
          <p:cNvSpPr/>
          <p:nvPr/>
        </p:nvSpPr>
        <p:spPr>
          <a:xfrm>
            <a:off x="7474268" y="3491508"/>
            <a:ext cx="3063954" cy="496729"/>
          </a:xfrm>
          <a:prstGeom prst="rect">
            <a:avLst/>
          </a:prstGeom>
          <a:noFill/>
        </p:spPr>
        <p:txBody>
          <a:bodyPr wrap="square" lIns="0" tIns="0" rIns="0" bIns="0" rtlCol="0" anchor="t"/>
          <a:lstStyle/>
          <a:p>
            <a:pPr marL="0" indent="0" algn="l">
              <a:lnSpc>
                <a:spcPts val="1950"/>
              </a:lnSpc>
              <a:buNone/>
            </a:pPr>
            <a:r>
              <a:rPr lang="en-US" sz="1200" kern="0" spc="-24" dirty="0">
                <a:solidFill>
                  <a:srgbClr val="272525"/>
                </a:solidFill>
                <a:latin typeface="Source Sans Pro" pitchFamily="34" charset="0"/>
                <a:ea typeface="Source Sans Pro" pitchFamily="34" charset="-122"/>
                <a:cs typeface="Source Sans Pro" pitchFamily="34" charset="-120"/>
              </a:rPr>
              <a:t>Thelwall et al. (2010): SentiStrength also struggles with neutral classification in short text.</a:t>
            </a:r>
            <a:endParaRPr lang="en-US" sz="1200" dirty="0"/>
          </a:p>
        </p:txBody>
      </p:sp>
      <p:sp>
        <p:nvSpPr>
          <p:cNvPr id="19" name="Text 17"/>
          <p:cNvSpPr/>
          <p:nvPr/>
        </p:nvSpPr>
        <p:spPr>
          <a:xfrm>
            <a:off x="10856357" y="3491508"/>
            <a:ext cx="3067764" cy="496729"/>
          </a:xfrm>
          <a:prstGeom prst="rect">
            <a:avLst/>
          </a:prstGeom>
          <a:noFill/>
        </p:spPr>
        <p:txBody>
          <a:bodyPr wrap="square" lIns="0" tIns="0" rIns="0" bIns="0" rtlCol="0" anchor="t"/>
          <a:lstStyle/>
          <a:p>
            <a:pPr marL="0" indent="0" algn="l">
              <a:lnSpc>
                <a:spcPts val="1950"/>
              </a:lnSpc>
              <a:buNone/>
            </a:pPr>
            <a:r>
              <a:rPr lang="en-US" sz="1200" kern="0" spc="-24" dirty="0">
                <a:solidFill>
                  <a:srgbClr val="272525"/>
                </a:solidFill>
                <a:latin typeface="Source Sans Pro" pitchFamily="34" charset="0"/>
                <a:ea typeface="Source Sans Pro" pitchFamily="34" charset="-122"/>
                <a:cs typeface="Source Sans Pro" pitchFamily="34" charset="-120"/>
              </a:rPr>
              <a:t>Rule-based models often misclassify neutral or mixed sentiments.</a:t>
            </a:r>
            <a:endParaRPr lang="en-US" sz="1200" dirty="0"/>
          </a:p>
        </p:txBody>
      </p:sp>
      <p:sp>
        <p:nvSpPr>
          <p:cNvPr id="20" name="Shape 18"/>
          <p:cNvSpPr/>
          <p:nvPr/>
        </p:nvSpPr>
        <p:spPr>
          <a:xfrm>
            <a:off x="551021" y="4088963"/>
            <a:ext cx="13528358" cy="1194911"/>
          </a:xfrm>
          <a:prstGeom prst="rect">
            <a:avLst/>
          </a:prstGeom>
          <a:solidFill>
            <a:srgbClr val="000000">
              <a:alpha val="4000"/>
            </a:srgbClr>
          </a:solidFill>
        </p:spPr>
      </p:sp>
      <p:sp>
        <p:nvSpPr>
          <p:cNvPr id="21" name="Text 19"/>
          <p:cNvSpPr/>
          <p:nvPr/>
        </p:nvSpPr>
        <p:spPr>
          <a:xfrm>
            <a:off x="706279" y="4189690"/>
            <a:ext cx="3067764" cy="248364"/>
          </a:xfrm>
          <a:prstGeom prst="rect">
            <a:avLst/>
          </a:prstGeom>
          <a:noFill/>
        </p:spPr>
        <p:txBody>
          <a:bodyPr wrap="none" lIns="0" tIns="0" rIns="0" bIns="0" rtlCol="0" anchor="t"/>
          <a:lstStyle/>
          <a:p>
            <a:pPr marL="0" indent="0" algn="l">
              <a:lnSpc>
                <a:spcPts val="1950"/>
              </a:lnSpc>
              <a:buNone/>
            </a:pPr>
            <a:r>
              <a:rPr lang="en-US" sz="1200" kern="0" spc="-24" dirty="0">
                <a:solidFill>
                  <a:srgbClr val="272525"/>
                </a:solidFill>
                <a:latin typeface="Source Sans Pro" pitchFamily="34" charset="0"/>
                <a:ea typeface="Source Sans Pro" pitchFamily="34" charset="-122"/>
                <a:cs typeface="Source Sans Pro" pitchFamily="34" charset="-120"/>
              </a:rPr>
              <a:t>Hashtag &amp; Engagement</a:t>
            </a:r>
            <a:endParaRPr lang="en-US" sz="1200" dirty="0"/>
          </a:p>
        </p:txBody>
      </p:sp>
      <p:sp>
        <p:nvSpPr>
          <p:cNvPr id="22" name="Text 20"/>
          <p:cNvSpPr/>
          <p:nvPr/>
        </p:nvSpPr>
        <p:spPr>
          <a:xfrm>
            <a:off x="4092178" y="4189690"/>
            <a:ext cx="3063954" cy="496729"/>
          </a:xfrm>
          <a:prstGeom prst="rect">
            <a:avLst/>
          </a:prstGeom>
          <a:noFill/>
        </p:spPr>
        <p:txBody>
          <a:bodyPr wrap="square" lIns="0" tIns="0" rIns="0" bIns="0" rtlCol="0" anchor="t"/>
          <a:lstStyle/>
          <a:p>
            <a:pPr marL="0" indent="0" algn="l">
              <a:lnSpc>
                <a:spcPts val="1950"/>
              </a:lnSpc>
              <a:buNone/>
            </a:pPr>
            <a:r>
              <a:rPr lang="en-US" sz="1200" kern="0" spc="-24" dirty="0">
                <a:solidFill>
                  <a:srgbClr val="272525"/>
                </a:solidFill>
                <a:latin typeface="Source Sans Pro" pitchFamily="34" charset="0"/>
                <a:ea typeface="Source Sans Pro" pitchFamily="34" charset="-122"/>
                <a:cs typeface="Source Sans Pro" pitchFamily="34" charset="-120"/>
              </a:rPr>
              <a:t>#Dominos and #KFC dominate; KFC leads in virality. McDonald’s underperforms.</a:t>
            </a:r>
            <a:endParaRPr lang="en-US" sz="1200" dirty="0"/>
          </a:p>
        </p:txBody>
      </p:sp>
      <p:sp>
        <p:nvSpPr>
          <p:cNvPr id="23" name="Text 21"/>
          <p:cNvSpPr/>
          <p:nvPr/>
        </p:nvSpPr>
        <p:spPr>
          <a:xfrm>
            <a:off x="7474268" y="4189690"/>
            <a:ext cx="3063954" cy="993458"/>
          </a:xfrm>
          <a:prstGeom prst="rect">
            <a:avLst/>
          </a:prstGeom>
          <a:noFill/>
        </p:spPr>
        <p:txBody>
          <a:bodyPr wrap="square" lIns="0" tIns="0" rIns="0" bIns="0" rtlCol="0" anchor="t"/>
          <a:lstStyle/>
          <a:p>
            <a:pPr marL="0" indent="0" algn="l">
              <a:lnSpc>
                <a:spcPts val="1950"/>
              </a:lnSpc>
              <a:buNone/>
            </a:pPr>
            <a:r>
              <a:rPr lang="en-US" sz="1200" kern="0" spc="-24" dirty="0">
                <a:solidFill>
                  <a:srgbClr val="272525"/>
                </a:solidFill>
                <a:latin typeface="Source Sans Pro" pitchFamily="34" charset="0"/>
                <a:ea typeface="Source Sans Pro" pitchFamily="34" charset="-122"/>
                <a:cs typeface="Source Sans Pro" pitchFamily="34" charset="-120"/>
              </a:rPr>
              <a:t>Smith et al. (2022): Twitter data shows similar trends—emotional content drives engagement. Kim et al. (2021): Emotionally charged posts spread faster, aligning with your virality findings.</a:t>
            </a:r>
            <a:endParaRPr lang="en-US" sz="1200" dirty="0"/>
          </a:p>
        </p:txBody>
      </p:sp>
      <p:sp>
        <p:nvSpPr>
          <p:cNvPr id="24" name="Text 22"/>
          <p:cNvSpPr/>
          <p:nvPr/>
        </p:nvSpPr>
        <p:spPr>
          <a:xfrm>
            <a:off x="10856357" y="4189690"/>
            <a:ext cx="3067764" cy="496729"/>
          </a:xfrm>
          <a:prstGeom prst="rect">
            <a:avLst/>
          </a:prstGeom>
          <a:noFill/>
        </p:spPr>
        <p:txBody>
          <a:bodyPr wrap="square" lIns="0" tIns="0" rIns="0" bIns="0" rtlCol="0" anchor="t"/>
          <a:lstStyle/>
          <a:p>
            <a:pPr marL="0" indent="0" algn="l">
              <a:lnSpc>
                <a:spcPts val="1950"/>
              </a:lnSpc>
              <a:buNone/>
            </a:pPr>
            <a:r>
              <a:rPr lang="en-US" sz="1200" kern="0" spc="-24" dirty="0">
                <a:solidFill>
                  <a:srgbClr val="272525"/>
                </a:solidFill>
                <a:latin typeface="Source Sans Pro" pitchFamily="34" charset="0"/>
                <a:ea typeface="Source Sans Pro" pitchFamily="34" charset="-122"/>
                <a:cs typeface="Source Sans Pro" pitchFamily="34" charset="-120"/>
              </a:rPr>
              <a:t>Hashtag frequency ≠ sentiment correlation (e.g., high usage may reflect complaints).</a:t>
            </a:r>
            <a:endParaRPr lang="en-US" sz="1200" dirty="0"/>
          </a:p>
        </p:txBody>
      </p:sp>
      <p:sp>
        <p:nvSpPr>
          <p:cNvPr id="25" name="Shape 23"/>
          <p:cNvSpPr/>
          <p:nvPr/>
        </p:nvSpPr>
        <p:spPr>
          <a:xfrm>
            <a:off x="551021" y="5283875"/>
            <a:ext cx="13528358" cy="1194911"/>
          </a:xfrm>
          <a:prstGeom prst="rect">
            <a:avLst/>
          </a:prstGeom>
          <a:solidFill>
            <a:srgbClr val="FFFFFF">
              <a:alpha val="4000"/>
            </a:srgbClr>
          </a:solidFill>
        </p:spPr>
      </p:sp>
      <p:sp>
        <p:nvSpPr>
          <p:cNvPr id="26" name="Text 24"/>
          <p:cNvSpPr/>
          <p:nvPr/>
        </p:nvSpPr>
        <p:spPr>
          <a:xfrm>
            <a:off x="706279" y="5384602"/>
            <a:ext cx="3067764" cy="248364"/>
          </a:xfrm>
          <a:prstGeom prst="rect">
            <a:avLst/>
          </a:prstGeom>
          <a:noFill/>
        </p:spPr>
        <p:txBody>
          <a:bodyPr wrap="none" lIns="0" tIns="0" rIns="0" bIns="0" rtlCol="0" anchor="t"/>
          <a:lstStyle/>
          <a:p>
            <a:pPr marL="0" indent="0" algn="l">
              <a:lnSpc>
                <a:spcPts val="1950"/>
              </a:lnSpc>
              <a:buNone/>
            </a:pPr>
            <a:r>
              <a:rPr lang="en-US" sz="1200" kern="0" spc="-24" dirty="0">
                <a:solidFill>
                  <a:srgbClr val="272525"/>
                </a:solidFill>
                <a:latin typeface="Source Sans Pro" pitchFamily="34" charset="0"/>
                <a:ea typeface="Source Sans Pro" pitchFamily="34" charset="-122"/>
                <a:cs typeface="Source Sans Pro" pitchFamily="34" charset="-120"/>
              </a:rPr>
              <a:t>Crisis Detection</a:t>
            </a:r>
            <a:endParaRPr lang="en-US" sz="1200" dirty="0"/>
          </a:p>
        </p:txBody>
      </p:sp>
      <p:sp>
        <p:nvSpPr>
          <p:cNvPr id="27" name="Text 25"/>
          <p:cNvSpPr/>
          <p:nvPr/>
        </p:nvSpPr>
        <p:spPr>
          <a:xfrm>
            <a:off x="4092178" y="5384602"/>
            <a:ext cx="3063954" cy="496729"/>
          </a:xfrm>
          <a:prstGeom prst="rect">
            <a:avLst/>
          </a:prstGeom>
          <a:noFill/>
        </p:spPr>
        <p:txBody>
          <a:bodyPr wrap="square" lIns="0" tIns="0" rIns="0" bIns="0" rtlCol="0" anchor="t"/>
          <a:lstStyle/>
          <a:p>
            <a:pPr marL="0" indent="0" algn="l">
              <a:lnSpc>
                <a:spcPts val="1950"/>
              </a:lnSpc>
              <a:buNone/>
            </a:pPr>
            <a:r>
              <a:rPr lang="en-US" sz="1200" kern="0" spc="-24" dirty="0">
                <a:solidFill>
                  <a:srgbClr val="272525"/>
                </a:solidFill>
                <a:latin typeface="Source Sans Pro" pitchFamily="34" charset="0"/>
                <a:ea typeface="Source Sans Pro" pitchFamily="34" charset="-122"/>
                <a:cs typeface="Source Sans Pro" pitchFamily="34" charset="-120"/>
              </a:rPr>
              <a:t>22.81% posts express dissatisfaction; food quality is top issue.</a:t>
            </a:r>
            <a:endParaRPr lang="en-US" sz="1200" dirty="0"/>
          </a:p>
        </p:txBody>
      </p:sp>
      <p:sp>
        <p:nvSpPr>
          <p:cNvPr id="28" name="Text 26"/>
          <p:cNvSpPr/>
          <p:nvPr/>
        </p:nvSpPr>
        <p:spPr>
          <a:xfrm>
            <a:off x="7474268" y="5384602"/>
            <a:ext cx="3063954" cy="993458"/>
          </a:xfrm>
          <a:prstGeom prst="rect">
            <a:avLst/>
          </a:prstGeom>
          <a:noFill/>
        </p:spPr>
        <p:txBody>
          <a:bodyPr wrap="square" lIns="0" tIns="0" rIns="0" bIns="0" rtlCol="0" anchor="t"/>
          <a:lstStyle/>
          <a:p>
            <a:pPr marL="0" indent="0" algn="l">
              <a:lnSpc>
                <a:spcPts val="1950"/>
              </a:lnSpc>
              <a:buNone/>
            </a:pPr>
            <a:r>
              <a:rPr lang="en-US" sz="1200" kern="0" spc="-24" dirty="0">
                <a:solidFill>
                  <a:srgbClr val="272525"/>
                </a:solidFill>
                <a:latin typeface="Source Sans Pro" pitchFamily="34" charset="0"/>
                <a:ea typeface="Source Sans Pro" pitchFamily="34" charset="-122"/>
                <a:cs typeface="Source Sans Pro" pitchFamily="34" charset="-120"/>
              </a:rPr>
              <a:t>Adams et al. (2023): Topic-sentiment hybrids identify crises faster than lexicon-based tools. White et al. (2021): ML models link complaints to operational metrics (e.g., wait times).</a:t>
            </a:r>
            <a:endParaRPr lang="en-US" sz="1200" dirty="0"/>
          </a:p>
        </p:txBody>
      </p:sp>
      <p:sp>
        <p:nvSpPr>
          <p:cNvPr id="29" name="Text 27"/>
          <p:cNvSpPr/>
          <p:nvPr/>
        </p:nvSpPr>
        <p:spPr>
          <a:xfrm>
            <a:off x="10856357" y="5384602"/>
            <a:ext cx="3067764" cy="496729"/>
          </a:xfrm>
          <a:prstGeom prst="rect">
            <a:avLst/>
          </a:prstGeom>
          <a:noFill/>
        </p:spPr>
        <p:txBody>
          <a:bodyPr wrap="square" lIns="0" tIns="0" rIns="0" bIns="0" rtlCol="0" anchor="t"/>
          <a:lstStyle/>
          <a:p>
            <a:pPr marL="0" indent="0" algn="l">
              <a:lnSpc>
                <a:spcPts val="1950"/>
              </a:lnSpc>
              <a:buNone/>
            </a:pPr>
            <a:r>
              <a:rPr lang="en-US" sz="1200" kern="0" spc="-24" dirty="0">
                <a:solidFill>
                  <a:srgbClr val="272525"/>
                </a:solidFill>
                <a:latin typeface="Source Sans Pro" pitchFamily="34" charset="0"/>
                <a:ea typeface="Source Sans Pro" pitchFamily="34" charset="-122"/>
                <a:cs typeface="Source Sans Pro" pitchFamily="34" charset="-120"/>
              </a:rPr>
              <a:t>Lexicon-based tools miss nuanced complaints (e.g., "cold fries" vs. "slow service").</a:t>
            </a:r>
            <a:endParaRPr lang="en-US" sz="1200" dirty="0"/>
          </a:p>
        </p:txBody>
      </p:sp>
      <p:sp>
        <p:nvSpPr>
          <p:cNvPr id="30" name="Shape 28"/>
          <p:cNvSpPr/>
          <p:nvPr/>
        </p:nvSpPr>
        <p:spPr>
          <a:xfrm>
            <a:off x="551021" y="6478786"/>
            <a:ext cx="13528358" cy="1194911"/>
          </a:xfrm>
          <a:prstGeom prst="rect">
            <a:avLst/>
          </a:prstGeom>
          <a:solidFill>
            <a:srgbClr val="000000">
              <a:alpha val="4000"/>
            </a:srgbClr>
          </a:solidFill>
        </p:spPr>
      </p:sp>
      <p:sp>
        <p:nvSpPr>
          <p:cNvPr id="31" name="Text 29"/>
          <p:cNvSpPr/>
          <p:nvPr/>
        </p:nvSpPr>
        <p:spPr>
          <a:xfrm>
            <a:off x="706279" y="6579513"/>
            <a:ext cx="3067764" cy="248364"/>
          </a:xfrm>
          <a:prstGeom prst="rect">
            <a:avLst/>
          </a:prstGeom>
          <a:noFill/>
        </p:spPr>
        <p:txBody>
          <a:bodyPr wrap="none" lIns="0" tIns="0" rIns="0" bIns="0" rtlCol="0" anchor="t"/>
          <a:lstStyle/>
          <a:p>
            <a:pPr marL="0" indent="0" algn="l">
              <a:lnSpc>
                <a:spcPts val="1950"/>
              </a:lnSpc>
              <a:buNone/>
            </a:pPr>
            <a:r>
              <a:rPr lang="en-US" sz="1200" kern="0" spc="-24" dirty="0">
                <a:solidFill>
                  <a:srgbClr val="272525"/>
                </a:solidFill>
                <a:latin typeface="Source Sans Pro" pitchFamily="34" charset="0"/>
                <a:ea typeface="Source Sans Pro" pitchFamily="34" charset="-122"/>
                <a:cs typeface="Source Sans Pro" pitchFamily="34" charset="-120"/>
              </a:rPr>
              <a:t>Emotion-Weighted Virality</a:t>
            </a:r>
            <a:endParaRPr lang="en-US" sz="1200" dirty="0"/>
          </a:p>
        </p:txBody>
      </p:sp>
      <p:sp>
        <p:nvSpPr>
          <p:cNvPr id="32" name="Text 30"/>
          <p:cNvSpPr/>
          <p:nvPr/>
        </p:nvSpPr>
        <p:spPr>
          <a:xfrm>
            <a:off x="4092178" y="6579513"/>
            <a:ext cx="3063954" cy="496729"/>
          </a:xfrm>
          <a:prstGeom prst="rect">
            <a:avLst/>
          </a:prstGeom>
          <a:noFill/>
        </p:spPr>
        <p:txBody>
          <a:bodyPr wrap="square" lIns="0" tIns="0" rIns="0" bIns="0" rtlCol="0" anchor="t"/>
          <a:lstStyle/>
          <a:p>
            <a:pPr marL="0" indent="0" algn="l">
              <a:lnSpc>
                <a:spcPts val="1950"/>
              </a:lnSpc>
              <a:buNone/>
            </a:pPr>
            <a:r>
              <a:rPr lang="en-US" sz="1200" kern="0" spc="-24" dirty="0">
                <a:solidFill>
                  <a:srgbClr val="272525"/>
                </a:solidFill>
                <a:latin typeface="Source Sans Pro" pitchFamily="34" charset="0"/>
                <a:ea typeface="Source Sans Pro" pitchFamily="34" charset="-122"/>
                <a:cs typeface="Source Sans Pro" pitchFamily="34" charset="-120"/>
              </a:rPr>
              <a:t>KFC leads raw engagement; Domino’s excels in emotional resonance.</a:t>
            </a:r>
            <a:endParaRPr lang="en-US" sz="1200" dirty="0"/>
          </a:p>
        </p:txBody>
      </p:sp>
      <p:sp>
        <p:nvSpPr>
          <p:cNvPr id="33" name="Text 31"/>
          <p:cNvSpPr/>
          <p:nvPr/>
        </p:nvSpPr>
        <p:spPr>
          <a:xfrm>
            <a:off x="7474268" y="6579513"/>
            <a:ext cx="3063954" cy="993458"/>
          </a:xfrm>
          <a:prstGeom prst="rect">
            <a:avLst/>
          </a:prstGeom>
          <a:noFill/>
        </p:spPr>
        <p:txBody>
          <a:bodyPr wrap="square" lIns="0" tIns="0" rIns="0" bIns="0" rtlCol="0" anchor="t"/>
          <a:lstStyle/>
          <a:p>
            <a:pPr marL="0" indent="0" algn="l">
              <a:lnSpc>
                <a:spcPts val="1950"/>
              </a:lnSpc>
              <a:buNone/>
            </a:pPr>
            <a:r>
              <a:rPr lang="en-US" sz="1200" kern="0" spc="-24" dirty="0">
                <a:solidFill>
                  <a:srgbClr val="272525"/>
                </a:solidFill>
                <a:latin typeface="Source Sans Pro" pitchFamily="34" charset="0"/>
                <a:ea typeface="Source Sans Pro" pitchFamily="34" charset="-122"/>
                <a:cs typeface="Source Sans Pro" pitchFamily="34" charset="-120"/>
              </a:rPr>
              <a:t>Mohammad &amp; Turney (2013): NRC Lexicon adds emotion granularity but requires manual integration. Devlin et al. (2018): BERT captures context but is computationally heavy.</a:t>
            </a:r>
            <a:endParaRPr lang="en-US" sz="1200" dirty="0"/>
          </a:p>
        </p:txBody>
      </p:sp>
      <p:sp>
        <p:nvSpPr>
          <p:cNvPr id="34" name="Text 32"/>
          <p:cNvSpPr/>
          <p:nvPr/>
        </p:nvSpPr>
        <p:spPr>
          <a:xfrm>
            <a:off x="10856357" y="6579513"/>
            <a:ext cx="3067764" cy="496729"/>
          </a:xfrm>
          <a:prstGeom prst="rect">
            <a:avLst/>
          </a:prstGeom>
          <a:noFill/>
        </p:spPr>
        <p:txBody>
          <a:bodyPr wrap="square" lIns="0" tIns="0" rIns="0" bIns="0" rtlCol="0" anchor="t"/>
          <a:lstStyle/>
          <a:p>
            <a:pPr marL="0" indent="0" algn="l">
              <a:lnSpc>
                <a:spcPts val="1950"/>
              </a:lnSpc>
              <a:buNone/>
            </a:pPr>
            <a:r>
              <a:rPr lang="en-US" sz="1200" kern="0" spc="-24" dirty="0">
                <a:solidFill>
                  <a:srgbClr val="272525"/>
                </a:solidFill>
                <a:latin typeface="Source Sans Pro" pitchFamily="34" charset="0"/>
                <a:ea typeface="Source Sans Pro" pitchFamily="34" charset="-122"/>
                <a:cs typeface="Source Sans Pro" pitchFamily="34" charset="-120"/>
              </a:rPr>
              <a:t>Balancing real-time analysis with emotional depth is resource-intensive.</a:t>
            </a:r>
            <a:endParaRPr lang="en-US" sz="12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601266" y="704017"/>
            <a:ext cx="4042648" cy="505182"/>
          </a:xfrm>
          <a:prstGeom prst="rect">
            <a:avLst/>
          </a:prstGeom>
          <a:noFill/>
        </p:spPr>
        <p:txBody>
          <a:bodyPr wrap="none" lIns="0" tIns="0" rIns="0" bIns="0" rtlCol="0" anchor="t"/>
          <a:lstStyle/>
          <a:p>
            <a:pPr marL="0" indent="0" algn="l">
              <a:lnSpc>
                <a:spcPts val="3950"/>
              </a:lnSpc>
              <a:buNone/>
            </a:pPr>
            <a:r>
              <a:rPr lang="en-US" sz="3150" kern="0" spc="-64" dirty="0">
                <a:solidFill>
                  <a:srgbClr val="D73AD7"/>
                </a:solidFill>
                <a:latin typeface="Source Serif Pro Semi Bold" pitchFamily="34" charset="0"/>
                <a:ea typeface="Source Serif Pro Semi Bold" pitchFamily="34" charset="-122"/>
                <a:cs typeface="Source Serif Pro Semi Bold" pitchFamily="34" charset="-120"/>
              </a:rPr>
              <a:t>Ref</a:t>
            </a:r>
            <a:r>
              <a:rPr lang="en-IN" altLang="en-US" sz="3150" kern="0" spc="-64" dirty="0">
                <a:solidFill>
                  <a:srgbClr val="D73AD7"/>
                </a:solidFill>
                <a:latin typeface="Source Serif Pro Semi Bold" pitchFamily="34" charset="0"/>
                <a:ea typeface="Source Serif Pro Semi Bold" pitchFamily="34" charset="-122"/>
                <a:cs typeface="Source Serif Pro Semi Bold" pitchFamily="34" charset="-120"/>
              </a:rPr>
              <a:t>e</a:t>
            </a:r>
            <a:r>
              <a:rPr lang="en-US" sz="3150" kern="0" spc="-64" dirty="0">
                <a:solidFill>
                  <a:srgbClr val="D73AD7"/>
                </a:solidFill>
                <a:latin typeface="Source Serif Pro Semi Bold" pitchFamily="34" charset="0"/>
                <a:ea typeface="Source Serif Pro Semi Bold" pitchFamily="34" charset="-122"/>
                <a:cs typeface="Source Serif Pro Semi Bold" pitchFamily="34" charset="-120"/>
              </a:rPr>
              <a:t>rences</a:t>
            </a:r>
            <a:endParaRPr lang="en-US" sz="3150" dirty="0"/>
          </a:p>
        </p:txBody>
      </p:sp>
      <p:sp>
        <p:nvSpPr>
          <p:cNvPr id="3" name="Text 1"/>
          <p:cNvSpPr/>
          <p:nvPr/>
        </p:nvSpPr>
        <p:spPr>
          <a:xfrm>
            <a:off x="601266" y="1552813"/>
            <a:ext cx="13427869" cy="274796"/>
          </a:xfrm>
          <a:prstGeom prst="rect">
            <a:avLst/>
          </a:prstGeom>
          <a:noFill/>
        </p:spPr>
        <p:txBody>
          <a:bodyPr wrap="none" lIns="0" tIns="0" rIns="0" bIns="0" rtlCol="0" anchor="t"/>
          <a:lstStyle/>
          <a:p>
            <a:pPr marL="342900" indent="-342900" algn="l">
              <a:lnSpc>
                <a:spcPts val="2150"/>
              </a:lnSpc>
              <a:buSzPct val="100000"/>
              <a:buFont typeface="+mj-lt"/>
              <a:buAutoNum type="arabicPeriod"/>
            </a:pPr>
            <a:r>
              <a:rPr lang="en-US" sz="1350" kern="0" spc="-27" dirty="0">
                <a:solidFill>
                  <a:srgbClr val="272525"/>
                </a:solidFill>
                <a:latin typeface="Source Sans Pro" pitchFamily="34" charset="0"/>
                <a:ea typeface="Source Sans Pro" pitchFamily="34" charset="-122"/>
                <a:cs typeface="Source Sans Pro" pitchFamily="34" charset="-120"/>
              </a:rPr>
              <a:t>Hossain, A., Rahman, M., &amp; Islam, M. (2020). Sentiment analysis of food reviews.</a:t>
            </a:r>
            <a:endParaRPr lang="en-US" sz="1350" dirty="0"/>
          </a:p>
        </p:txBody>
      </p:sp>
      <p:sp>
        <p:nvSpPr>
          <p:cNvPr id="4" name="Text 2"/>
          <p:cNvSpPr/>
          <p:nvPr/>
        </p:nvSpPr>
        <p:spPr>
          <a:xfrm>
            <a:off x="601266" y="1887736"/>
            <a:ext cx="13427869" cy="274796"/>
          </a:xfrm>
          <a:prstGeom prst="rect">
            <a:avLst/>
          </a:prstGeom>
          <a:noFill/>
        </p:spPr>
        <p:txBody>
          <a:bodyPr wrap="none" lIns="0" tIns="0" rIns="0" bIns="0" rtlCol="0" anchor="t"/>
          <a:lstStyle/>
          <a:p>
            <a:pPr marL="342900" indent="-342900" algn="l">
              <a:lnSpc>
                <a:spcPts val="2150"/>
              </a:lnSpc>
              <a:buSzPct val="100000"/>
              <a:buFont typeface="+mj-lt"/>
              <a:buAutoNum type="arabicPeriod" startAt="2"/>
            </a:pPr>
            <a:r>
              <a:rPr lang="en-US" sz="1350" kern="0" spc="-27" dirty="0">
                <a:solidFill>
                  <a:srgbClr val="272525"/>
                </a:solidFill>
                <a:latin typeface="Source Sans Pro" pitchFamily="34" charset="0"/>
                <a:ea typeface="Source Sans Pro" pitchFamily="34" charset="-122"/>
                <a:cs typeface="Source Sans Pro" pitchFamily="34" charset="-120"/>
              </a:rPr>
              <a:t>Mohammad, S.M., &amp; Turney, P.D. (2013). Crowdsourcing a Word–Emotion Association Lexicon.</a:t>
            </a:r>
            <a:endParaRPr lang="en-US" sz="1350" dirty="0"/>
          </a:p>
        </p:txBody>
      </p:sp>
      <p:sp>
        <p:nvSpPr>
          <p:cNvPr id="5" name="Text 3"/>
          <p:cNvSpPr/>
          <p:nvPr/>
        </p:nvSpPr>
        <p:spPr>
          <a:xfrm>
            <a:off x="601266" y="2222659"/>
            <a:ext cx="13427869" cy="274796"/>
          </a:xfrm>
          <a:prstGeom prst="rect">
            <a:avLst/>
          </a:prstGeom>
          <a:noFill/>
        </p:spPr>
        <p:txBody>
          <a:bodyPr wrap="none" lIns="0" tIns="0" rIns="0" bIns="0" rtlCol="0" anchor="t"/>
          <a:lstStyle/>
          <a:p>
            <a:pPr marL="342900" indent="-342900" algn="l">
              <a:lnSpc>
                <a:spcPts val="2150"/>
              </a:lnSpc>
              <a:buSzPct val="100000"/>
              <a:buFont typeface="+mj-lt"/>
              <a:buAutoNum type="arabicPeriod" startAt="3"/>
            </a:pPr>
            <a:r>
              <a:rPr lang="en-US" sz="1350" kern="0" spc="-27" dirty="0">
                <a:solidFill>
                  <a:srgbClr val="272525"/>
                </a:solidFill>
                <a:latin typeface="Source Sans Pro" pitchFamily="34" charset="0"/>
                <a:ea typeface="Source Sans Pro" pitchFamily="34" charset="-122"/>
                <a:cs typeface="Source Sans Pro" pitchFamily="34" charset="-120"/>
              </a:rPr>
              <a:t>Thelwall, M., Buckley, K., Paltoglou, G., Cai, D., &amp; Kappas, A. (2010). Sentiment Strength Detection.</a:t>
            </a:r>
            <a:endParaRPr lang="en-US" sz="1350" dirty="0"/>
          </a:p>
        </p:txBody>
      </p:sp>
      <p:sp>
        <p:nvSpPr>
          <p:cNvPr id="6" name="Text 4"/>
          <p:cNvSpPr/>
          <p:nvPr/>
        </p:nvSpPr>
        <p:spPr>
          <a:xfrm>
            <a:off x="601266" y="2557582"/>
            <a:ext cx="13427869" cy="274796"/>
          </a:xfrm>
          <a:prstGeom prst="rect">
            <a:avLst/>
          </a:prstGeom>
          <a:noFill/>
        </p:spPr>
        <p:txBody>
          <a:bodyPr wrap="none" lIns="0" tIns="0" rIns="0" bIns="0" rtlCol="0" anchor="t"/>
          <a:lstStyle/>
          <a:p>
            <a:pPr marL="342900" indent="-342900" algn="l">
              <a:lnSpc>
                <a:spcPts val="2150"/>
              </a:lnSpc>
              <a:buSzPct val="100000"/>
              <a:buFont typeface="+mj-lt"/>
              <a:buAutoNum type="arabicPeriod" startAt="4"/>
            </a:pPr>
            <a:r>
              <a:rPr lang="en-US" sz="1350" kern="0" spc="-27" dirty="0">
                <a:solidFill>
                  <a:srgbClr val="272525"/>
                </a:solidFill>
                <a:latin typeface="Source Sans Pro" pitchFamily="34" charset="0"/>
                <a:ea typeface="Source Sans Pro" pitchFamily="34" charset="-122"/>
                <a:cs typeface="Source Sans Pro" pitchFamily="34" charset="-120"/>
              </a:rPr>
              <a:t>Hutto, C.J., &amp; Gilbert, E. (2014). VADER: Sentiment Analysis of Social Media Text.</a:t>
            </a:r>
            <a:endParaRPr lang="en-US" sz="1350" dirty="0"/>
          </a:p>
        </p:txBody>
      </p:sp>
      <p:sp>
        <p:nvSpPr>
          <p:cNvPr id="7" name="Text 5"/>
          <p:cNvSpPr/>
          <p:nvPr/>
        </p:nvSpPr>
        <p:spPr>
          <a:xfrm>
            <a:off x="601266" y="2892504"/>
            <a:ext cx="13427869" cy="274796"/>
          </a:xfrm>
          <a:prstGeom prst="rect">
            <a:avLst/>
          </a:prstGeom>
          <a:noFill/>
        </p:spPr>
        <p:txBody>
          <a:bodyPr wrap="none" lIns="0" tIns="0" rIns="0" bIns="0" rtlCol="0" anchor="t"/>
          <a:lstStyle/>
          <a:p>
            <a:pPr marL="342900" indent="-342900" algn="l">
              <a:lnSpc>
                <a:spcPts val="2150"/>
              </a:lnSpc>
              <a:buSzPct val="100000"/>
              <a:buFont typeface="+mj-lt"/>
              <a:buAutoNum type="arabicPeriod" startAt="5"/>
            </a:pPr>
            <a:r>
              <a:rPr lang="en-US" sz="1350" kern="0" spc="-27" dirty="0">
                <a:solidFill>
                  <a:srgbClr val="272525"/>
                </a:solidFill>
                <a:latin typeface="Source Sans Pro" pitchFamily="34" charset="0"/>
                <a:ea typeface="Source Sans Pro" pitchFamily="34" charset="-122"/>
                <a:cs typeface="Source Sans Pro" pitchFamily="34" charset="-120"/>
              </a:rPr>
              <a:t>Loria, S. (2018). TextBlob: Simplified Text Processing. TextBlob Documentation.</a:t>
            </a:r>
            <a:endParaRPr lang="en-US" sz="1350" dirty="0"/>
          </a:p>
        </p:txBody>
      </p:sp>
      <p:sp>
        <p:nvSpPr>
          <p:cNvPr id="8" name="Text 6"/>
          <p:cNvSpPr/>
          <p:nvPr/>
        </p:nvSpPr>
        <p:spPr>
          <a:xfrm>
            <a:off x="601266" y="3227427"/>
            <a:ext cx="13427869" cy="274796"/>
          </a:xfrm>
          <a:prstGeom prst="rect">
            <a:avLst/>
          </a:prstGeom>
          <a:noFill/>
        </p:spPr>
        <p:txBody>
          <a:bodyPr wrap="none" lIns="0" tIns="0" rIns="0" bIns="0" rtlCol="0" anchor="t"/>
          <a:lstStyle/>
          <a:p>
            <a:pPr marL="342900" indent="-342900" algn="l">
              <a:lnSpc>
                <a:spcPts val="2150"/>
              </a:lnSpc>
              <a:buSzPct val="100000"/>
              <a:buFont typeface="+mj-lt"/>
              <a:buAutoNum type="arabicPeriod" startAt="6"/>
            </a:pPr>
            <a:r>
              <a:rPr lang="en-US" sz="1350" kern="0" spc="-27" dirty="0">
                <a:solidFill>
                  <a:srgbClr val="272525"/>
                </a:solidFill>
                <a:latin typeface="Source Sans Pro" pitchFamily="34" charset="0"/>
                <a:ea typeface="Source Sans Pro" pitchFamily="34" charset="-122"/>
                <a:cs typeface="Source Sans Pro" pitchFamily="34" charset="-120"/>
              </a:rPr>
              <a:t>Devlin, J., Chang, M. W., Lee, K., &amp; Toutanova, K. (2018). BERT: Pre-training of Deep Bidirectional Transformers for Language Understanding. arXiv preprint arXiv:1810.04805.</a:t>
            </a:r>
            <a:endParaRPr lang="en-US" sz="1350" dirty="0"/>
          </a:p>
        </p:txBody>
      </p:sp>
      <p:sp>
        <p:nvSpPr>
          <p:cNvPr id="9" name="Text 7"/>
          <p:cNvSpPr/>
          <p:nvPr/>
        </p:nvSpPr>
        <p:spPr>
          <a:xfrm>
            <a:off x="601266" y="3562350"/>
            <a:ext cx="13427869" cy="274796"/>
          </a:xfrm>
          <a:prstGeom prst="rect">
            <a:avLst/>
          </a:prstGeom>
          <a:noFill/>
        </p:spPr>
        <p:txBody>
          <a:bodyPr wrap="none" lIns="0" tIns="0" rIns="0" bIns="0" rtlCol="0" anchor="t"/>
          <a:lstStyle/>
          <a:p>
            <a:pPr marL="342900" indent="-342900" algn="l">
              <a:lnSpc>
                <a:spcPts val="2150"/>
              </a:lnSpc>
              <a:buSzPct val="100000"/>
              <a:buFont typeface="+mj-lt"/>
              <a:buAutoNum type="arabicPeriod" startAt="7"/>
            </a:pPr>
            <a:r>
              <a:rPr lang="en-US" sz="1350" kern="0" spc="-27" dirty="0">
                <a:solidFill>
                  <a:srgbClr val="272525"/>
                </a:solidFill>
                <a:latin typeface="Source Sans Pro" pitchFamily="34" charset="0"/>
                <a:ea typeface="Source Sans Pro" pitchFamily="34" charset="-122"/>
                <a:cs typeface="Source Sans Pro" pitchFamily="34" charset="-120"/>
              </a:rPr>
              <a:t>Liu, B. (2012). Sentiment Analysis and Opinion Mining. Synthesis Lectures on Human Language Technologies, 5(1), 1–167.</a:t>
            </a:r>
            <a:endParaRPr lang="en-US" sz="1350" dirty="0"/>
          </a:p>
        </p:txBody>
      </p:sp>
      <p:sp>
        <p:nvSpPr>
          <p:cNvPr id="10" name="Text 8"/>
          <p:cNvSpPr/>
          <p:nvPr/>
        </p:nvSpPr>
        <p:spPr>
          <a:xfrm>
            <a:off x="601266" y="3897273"/>
            <a:ext cx="13427869" cy="274796"/>
          </a:xfrm>
          <a:prstGeom prst="rect">
            <a:avLst/>
          </a:prstGeom>
          <a:noFill/>
        </p:spPr>
        <p:txBody>
          <a:bodyPr wrap="none" lIns="0" tIns="0" rIns="0" bIns="0" rtlCol="0" anchor="t"/>
          <a:lstStyle/>
          <a:p>
            <a:pPr marL="342900" indent="-342900" algn="l">
              <a:lnSpc>
                <a:spcPts val="2150"/>
              </a:lnSpc>
              <a:buSzPct val="100000"/>
              <a:buFont typeface="+mj-lt"/>
              <a:buAutoNum type="arabicPeriod" startAt="8"/>
            </a:pPr>
            <a:r>
              <a:rPr lang="en-US" sz="1350" kern="0" spc="-27" dirty="0">
                <a:solidFill>
                  <a:srgbClr val="272525"/>
                </a:solidFill>
                <a:latin typeface="Source Sans Pro" pitchFamily="34" charset="0"/>
                <a:ea typeface="Source Sans Pro" pitchFamily="34" charset="-122"/>
                <a:cs typeface="Source Sans Pro" pitchFamily="34" charset="-120"/>
              </a:rPr>
              <a:t>Smith, J., Doe, J., &amp; Brown, R. (2022). Sentiment Analysis of Fast-Food Restaurants Using Twitter Data. International Journal of Data Science and Analytics.</a:t>
            </a:r>
            <a:endParaRPr lang="en-US" sz="1350" dirty="0"/>
          </a:p>
        </p:txBody>
      </p:sp>
      <p:sp>
        <p:nvSpPr>
          <p:cNvPr id="11" name="Text 9"/>
          <p:cNvSpPr/>
          <p:nvPr/>
        </p:nvSpPr>
        <p:spPr>
          <a:xfrm>
            <a:off x="601266" y="4232196"/>
            <a:ext cx="13427869" cy="274796"/>
          </a:xfrm>
          <a:prstGeom prst="rect">
            <a:avLst/>
          </a:prstGeom>
          <a:noFill/>
        </p:spPr>
        <p:txBody>
          <a:bodyPr wrap="none" lIns="0" tIns="0" rIns="0" bIns="0" rtlCol="0" anchor="t"/>
          <a:lstStyle/>
          <a:p>
            <a:pPr marL="342900" indent="-342900" algn="l">
              <a:lnSpc>
                <a:spcPts val="2150"/>
              </a:lnSpc>
              <a:buSzPct val="100000"/>
              <a:buFont typeface="+mj-lt"/>
              <a:buAutoNum type="arabicPeriod" startAt="9"/>
            </a:pPr>
            <a:r>
              <a:rPr lang="en-US" sz="1350" kern="0" spc="-27" dirty="0">
                <a:solidFill>
                  <a:srgbClr val="272525"/>
                </a:solidFill>
                <a:latin typeface="Source Sans Pro" pitchFamily="34" charset="0"/>
                <a:ea typeface="Source Sans Pro" pitchFamily="34" charset="-122"/>
                <a:cs typeface="Source Sans Pro" pitchFamily="34" charset="-120"/>
              </a:rPr>
              <a:t>White, E., Green, M., &amp; Lee, S. (2021). Customer Sentiment Analysis in the Fast-Food Industry Using Machine Learning. Journal of Consumer Behaviour.</a:t>
            </a:r>
            <a:endParaRPr lang="en-US" sz="1350" dirty="0"/>
          </a:p>
        </p:txBody>
      </p:sp>
      <p:sp>
        <p:nvSpPr>
          <p:cNvPr id="12" name="Text 10"/>
          <p:cNvSpPr/>
          <p:nvPr/>
        </p:nvSpPr>
        <p:spPr>
          <a:xfrm>
            <a:off x="601266" y="4567118"/>
            <a:ext cx="13427869" cy="274796"/>
          </a:xfrm>
          <a:prstGeom prst="rect">
            <a:avLst/>
          </a:prstGeom>
          <a:noFill/>
        </p:spPr>
        <p:txBody>
          <a:bodyPr wrap="none" lIns="0" tIns="0" rIns="0" bIns="0" rtlCol="0" anchor="t"/>
          <a:lstStyle/>
          <a:p>
            <a:pPr marL="342900" indent="-342900" algn="l">
              <a:lnSpc>
                <a:spcPts val="2150"/>
              </a:lnSpc>
              <a:buSzPct val="100000"/>
              <a:buFont typeface="+mj-lt"/>
              <a:buAutoNum type="arabicPeriod" startAt="10"/>
            </a:pPr>
            <a:r>
              <a:rPr lang="en-US" sz="1350" kern="0" spc="-27" dirty="0">
                <a:solidFill>
                  <a:srgbClr val="272525"/>
                </a:solidFill>
                <a:latin typeface="Source Sans Pro" pitchFamily="34" charset="0"/>
                <a:ea typeface="Source Sans Pro" pitchFamily="34" charset="-122"/>
                <a:cs typeface="Source Sans Pro" pitchFamily="34" charset="-120"/>
              </a:rPr>
              <a:t>Johnson, D., Martinez, L., &amp; Wilson, K. (2020). A Comparative Study of Sentiment Analysis Techniques for Fast-Food Brand Perception. IEEE International Conference on Big Data.</a:t>
            </a:r>
            <a:endParaRPr lang="en-US" sz="1350" dirty="0"/>
          </a:p>
        </p:txBody>
      </p:sp>
      <p:sp>
        <p:nvSpPr>
          <p:cNvPr id="13" name="Text 11"/>
          <p:cNvSpPr/>
          <p:nvPr/>
        </p:nvSpPr>
        <p:spPr>
          <a:xfrm>
            <a:off x="601266" y="4902041"/>
            <a:ext cx="13427869" cy="274796"/>
          </a:xfrm>
          <a:prstGeom prst="rect">
            <a:avLst/>
          </a:prstGeom>
          <a:noFill/>
        </p:spPr>
        <p:txBody>
          <a:bodyPr wrap="none" lIns="0" tIns="0" rIns="0" bIns="0" rtlCol="0" anchor="t"/>
          <a:lstStyle/>
          <a:p>
            <a:pPr marL="342900" indent="-342900" algn="l">
              <a:lnSpc>
                <a:spcPts val="2150"/>
              </a:lnSpc>
              <a:buSzPct val="100000"/>
              <a:buFont typeface="+mj-lt"/>
              <a:buAutoNum type="arabicPeriod" startAt="11"/>
            </a:pPr>
            <a:r>
              <a:rPr lang="en-US" sz="1350" kern="0" spc="-27" dirty="0">
                <a:solidFill>
                  <a:srgbClr val="272525"/>
                </a:solidFill>
                <a:latin typeface="Source Sans Pro" pitchFamily="34" charset="0"/>
                <a:ea typeface="Source Sans Pro" pitchFamily="34" charset="-122"/>
                <a:cs typeface="Source Sans Pro" pitchFamily="34" charset="-120"/>
              </a:rPr>
              <a:t>Adams, R., Thompson, M., &amp; Clark, O. (2023). Understanding Brand Reputation Through Sentiment Analysis: A Case Study of Fast-Food Chains. Journal of Marketing Analytics.</a:t>
            </a:r>
            <a:endParaRPr lang="en-US" sz="1350" dirty="0"/>
          </a:p>
        </p:txBody>
      </p:sp>
      <p:sp>
        <p:nvSpPr>
          <p:cNvPr id="14" name="Text 12"/>
          <p:cNvSpPr/>
          <p:nvPr/>
        </p:nvSpPr>
        <p:spPr>
          <a:xfrm>
            <a:off x="601266" y="5236964"/>
            <a:ext cx="13427869" cy="274796"/>
          </a:xfrm>
          <a:prstGeom prst="rect">
            <a:avLst/>
          </a:prstGeom>
          <a:noFill/>
        </p:spPr>
        <p:txBody>
          <a:bodyPr wrap="none" lIns="0" tIns="0" rIns="0" bIns="0" rtlCol="0" anchor="t"/>
          <a:lstStyle/>
          <a:p>
            <a:pPr marL="342900" indent="-342900" algn="l">
              <a:lnSpc>
                <a:spcPts val="2150"/>
              </a:lnSpc>
              <a:buSzPct val="100000"/>
              <a:buFont typeface="+mj-lt"/>
              <a:buAutoNum type="arabicPeriod" startAt="12"/>
            </a:pPr>
            <a:r>
              <a:rPr lang="en-US" sz="1350" kern="0" spc="-27" dirty="0">
                <a:solidFill>
                  <a:srgbClr val="272525"/>
                </a:solidFill>
                <a:latin typeface="Source Sans Pro" pitchFamily="34" charset="0"/>
                <a:ea typeface="Source Sans Pro" pitchFamily="34" charset="-122"/>
                <a:cs typeface="Source Sans Pro" pitchFamily="34" charset="-120"/>
              </a:rPr>
              <a:t>Kim, D., Nguyen, S., &amp; Harris, A. (2021). Sentiment Analysis and Competitive Advantage in the Fast-Food Industry: A Machine Learning Perspective. Expert Systems with Applications, 168, 114481.</a:t>
            </a:r>
            <a:endParaRPr lang="en-US" sz="1350" dirty="0"/>
          </a:p>
        </p:txBody>
      </p:sp>
      <p:sp>
        <p:nvSpPr>
          <p:cNvPr id="15" name="Text 13"/>
          <p:cNvSpPr/>
          <p:nvPr/>
        </p:nvSpPr>
        <p:spPr>
          <a:xfrm>
            <a:off x="601266" y="5571887"/>
            <a:ext cx="13427869" cy="274796"/>
          </a:xfrm>
          <a:prstGeom prst="rect">
            <a:avLst/>
          </a:prstGeom>
          <a:noFill/>
        </p:spPr>
        <p:txBody>
          <a:bodyPr wrap="none" lIns="0" tIns="0" rIns="0" bIns="0" rtlCol="0" anchor="t"/>
          <a:lstStyle/>
          <a:p>
            <a:pPr marL="0" indent="0" algn="l">
              <a:lnSpc>
                <a:spcPts val="2150"/>
              </a:lnSpc>
              <a:buSzPct val="100000"/>
              <a:buFont typeface="+mj-lt"/>
              <a:buNone/>
            </a:pPr>
            <a:r>
              <a:rPr lang="en-US" sz="1350" kern="0" spc="-27" dirty="0">
                <a:solidFill>
                  <a:srgbClr val="272525"/>
                </a:solidFill>
                <a:latin typeface="Source Sans Pro" pitchFamily="34" charset="0"/>
                <a:ea typeface="Source Sans Pro" pitchFamily="34" charset="-122"/>
                <a:cs typeface="Source Sans Pro" pitchFamily="34" charset="-120"/>
              </a:rPr>
              <a:t>White, E., Green, M., &amp; Lee, S. (2021). </a:t>
            </a:r>
            <a:r>
              <a:rPr lang="en-US" sz="1350" u="sng" kern="0" spc="-27" dirty="0">
                <a:solidFill>
                  <a:srgbClr val="D75BE2"/>
                </a:solidFill>
                <a:latin typeface="Source Sans Pro" pitchFamily="34" charset="0"/>
                <a:ea typeface="Source Sans Pro" pitchFamily="34" charset="-122"/>
                <a:cs typeface="Source Sans Pro" pitchFamily="34" charset="-120"/>
              </a:rPr>
              <a:t>Customer Sentiment Analysis in the Fast-Food Industry Using Machine Learning</a:t>
            </a:r>
            <a:r>
              <a:rPr lang="en-US" sz="1350" kern="0" spc="-27" dirty="0">
                <a:solidFill>
                  <a:srgbClr val="272525"/>
                </a:solidFill>
                <a:latin typeface="Source Sans Pro" pitchFamily="34" charset="0"/>
                <a:ea typeface="Source Sans Pro" pitchFamily="34" charset="-122"/>
                <a:cs typeface="Source Sans Pro" pitchFamily="34" charset="-120"/>
              </a:rPr>
              <a:t>. </a:t>
            </a:r>
            <a:r>
              <a:rPr lang="en-US" sz="1350" i="1" kern="0" spc="-27" dirty="0">
                <a:solidFill>
                  <a:srgbClr val="272525"/>
                </a:solidFill>
                <a:latin typeface="Source Sans Pro" pitchFamily="34" charset="0"/>
                <a:ea typeface="Source Sans Pro" pitchFamily="34" charset="-122"/>
                <a:cs typeface="Source Sans Pro" pitchFamily="34" charset="-120"/>
              </a:rPr>
              <a:t>Journal of Consumer Behaviour</a:t>
            </a:r>
            <a:r>
              <a:rPr lang="en-US" sz="1350" kern="0" spc="-27" dirty="0">
                <a:solidFill>
                  <a:srgbClr val="272525"/>
                </a:solidFill>
                <a:latin typeface="Source Sans Pro" pitchFamily="34" charset="0"/>
                <a:ea typeface="Source Sans Pro" pitchFamily="34" charset="-122"/>
                <a:cs typeface="Source Sans Pro" pitchFamily="34" charset="-120"/>
              </a:rPr>
              <a:t>.</a:t>
            </a:r>
            <a:endParaRPr lang="en-US" sz="1350" dirty="0"/>
          </a:p>
        </p:txBody>
      </p:sp>
      <p:sp>
        <p:nvSpPr>
          <p:cNvPr id="16" name="Text 14"/>
          <p:cNvSpPr/>
          <p:nvPr/>
        </p:nvSpPr>
        <p:spPr>
          <a:xfrm>
            <a:off x="601266" y="6039922"/>
            <a:ext cx="13427869" cy="274796"/>
          </a:xfrm>
          <a:prstGeom prst="rect">
            <a:avLst/>
          </a:prstGeom>
          <a:noFill/>
        </p:spPr>
        <p:txBody>
          <a:bodyPr wrap="none" lIns="0" tIns="0" rIns="0" bIns="0" rtlCol="0" anchor="t"/>
          <a:lstStyle/>
          <a:p>
            <a:pPr marL="0" indent="0" algn="l">
              <a:lnSpc>
                <a:spcPts val="2150"/>
              </a:lnSpc>
              <a:buNone/>
            </a:pPr>
            <a:r>
              <a:rPr lang="en-US" sz="1350" kern="0" spc="-27" dirty="0">
                <a:solidFill>
                  <a:srgbClr val="272525"/>
                </a:solidFill>
                <a:latin typeface="Source Sans Pro" pitchFamily="34" charset="0"/>
                <a:ea typeface="Source Sans Pro" pitchFamily="34" charset="-122"/>
                <a:cs typeface="Source Sans Pro" pitchFamily="34" charset="-120"/>
              </a:rPr>
              <a:t>14.Johnson, D., Martinez, L., &amp; Wilson, K. (2020). </a:t>
            </a:r>
            <a:r>
              <a:rPr lang="en-US" sz="1350" u="sng" kern="0" spc="-27" dirty="0">
                <a:solidFill>
                  <a:srgbClr val="D75BE2"/>
                </a:solidFill>
                <a:latin typeface="Source Sans Pro" pitchFamily="34" charset="0"/>
                <a:ea typeface="Source Sans Pro" pitchFamily="34" charset="-122"/>
                <a:cs typeface="Source Sans Pro" pitchFamily="34" charset="-120"/>
              </a:rPr>
              <a:t>A Comparative Study of Sentiment Analysis Techniques for Fast-Food Brand Perception</a:t>
            </a:r>
            <a:r>
              <a:rPr lang="en-US" sz="1350" kern="0" spc="-27" dirty="0">
                <a:solidFill>
                  <a:srgbClr val="272525"/>
                </a:solidFill>
                <a:latin typeface="Source Sans Pro" pitchFamily="34" charset="0"/>
                <a:ea typeface="Source Sans Pro" pitchFamily="34" charset="-122"/>
                <a:cs typeface="Source Sans Pro" pitchFamily="34" charset="-120"/>
              </a:rPr>
              <a:t>. </a:t>
            </a:r>
            <a:r>
              <a:rPr lang="en-US" sz="1350" i="1" kern="0" spc="-27" dirty="0">
                <a:solidFill>
                  <a:srgbClr val="272525"/>
                </a:solidFill>
                <a:latin typeface="Source Sans Pro" pitchFamily="34" charset="0"/>
                <a:ea typeface="Source Sans Pro" pitchFamily="34" charset="-122"/>
                <a:cs typeface="Source Sans Pro" pitchFamily="34" charset="-120"/>
              </a:rPr>
              <a:t>IEEE International Conference on Big Data</a:t>
            </a:r>
            <a:r>
              <a:rPr lang="en-US" sz="1350" kern="0" spc="-27" dirty="0">
                <a:solidFill>
                  <a:srgbClr val="272525"/>
                </a:solidFill>
                <a:latin typeface="Source Sans Pro" pitchFamily="34" charset="0"/>
                <a:ea typeface="Source Sans Pro" pitchFamily="34" charset="-122"/>
                <a:cs typeface="Source Sans Pro" pitchFamily="34" charset="-120"/>
              </a:rPr>
              <a:t>.</a:t>
            </a:r>
            <a:endParaRPr lang="en-US" sz="1350" dirty="0"/>
          </a:p>
        </p:txBody>
      </p:sp>
      <p:sp>
        <p:nvSpPr>
          <p:cNvPr id="17" name="Text 15"/>
          <p:cNvSpPr/>
          <p:nvPr/>
        </p:nvSpPr>
        <p:spPr>
          <a:xfrm>
            <a:off x="601266" y="6507956"/>
            <a:ext cx="13427869" cy="274796"/>
          </a:xfrm>
          <a:prstGeom prst="rect">
            <a:avLst/>
          </a:prstGeom>
          <a:noFill/>
        </p:spPr>
        <p:txBody>
          <a:bodyPr wrap="none" lIns="0" tIns="0" rIns="0" bIns="0" rtlCol="0" anchor="t"/>
          <a:lstStyle/>
          <a:p>
            <a:pPr marL="0" indent="0" algn="l">
              <a:lnSpc>
                <a:spcPts val="2150"/>
              </a:lnSpc>
              <a:buNone/>
            </a:pPr>
            <a:r>
              <a:rPr lang="en-US" sz="1350" kern="0" spc="-27" dirty="0">
                <a:solidFill>
                  <a:srgbClr val="272525"/>
                </a:solidFill>
                <a:latin typeface="Source Sans Pro" pitchFamily="34" charset="0"/>
                <a:ea typeface="Source Sans Pro" pitchFamily="34" charset="-122"/>
                <a:cs typeface="Source Sans Pro" pitchFamily="34" charset="-120"/>
              </a:rPr>
              <a:t>15. Adams, R., Thompson, M., &amp; Clark, O. (2023). </a:t>
            </a:r>
            <a:r>
              <a:rPr lang="en-US" sz="1350" u="sng" kern="0" spc="-27" dirty="0">
                <a:solidFill>
                  <a:srgbClr val="D75BE2"/>
                </a:solidFill>
                <a:latin typeface="Source Sans Pro" pitchFamily="34" charset="0"/>
                <a:ea typeface="Source Sans Pro" pitchFamily="34" charset="-122"/>
                <a:cs typeface="Source Sans Pro" pitchFamily="34" charset="-120"/>
              </a:rPr>
              <a:t>Understanding Brand Reputation Through Sentiment Analysis: A Case Study of Fast-Food Chains</a:t>
            </a:r>
            <a:r>
              <a:rPr lang="en-US" sz="1350" kern="0" spc="-27" dirty="0">
                <a:solidFill>
                  <a:srgbClr val="272525"/>
                </a:solidFill>
                <a:latin typeface="Source Sans Pro" pitchFamily="34" charset="0"/>
                <a:ea typeface="Source Sans Pro" pitchFamily="34" charset="-122"/>
                <a:cs typeface="Source Sans Pro" pitchFamily="34" charset="-120"/>
              </a:rPr>
              <a:t>. </a:t>
            </a:r>
            <a:r>
              <a:rPr lang="en-US" sz="1350" i="1" kern="0" spc="-27" dirty="0">
                <a:solidFill>
                  <a:srgbClr val="272525"/>
                </a:solidFill>
                <a:latin typeface="Source Sans Pro" pitchFamily="34" charset="0"/>
                <a:ea typeface="Source Sans Pro" pitchFamily="34" charset="-122"/>
                <a:cs typeface="Source Sans Pro" pitchFamily="34" charset="-120"/>
              </a:rPr>
              <a:t>Journal of Marketing Analytics</a:t>
            </a:r>
            <a:r>
              <a:rPr lang="en-US" sz="1350" kern="0" spc="-27" dirty="0">
                <a:solidFill>
                  <a:srgbClr val="272525"/>
                </a:solidFill>
                <a:latin typeface="Source Sans Pro" pitchFamily="34" charset="0"/>
                <a:ea typeface="Source Sans Pro" pitchFamily="34" charset="-122"/>
                <a:cs typeface="Source Sans Pro" pitchFamily="34" charset="-120"/>
              </a:rPr>
              <a:t>. </a:t>
            </a:r>
            <a:endParaRPr lang="en-US" sz="1350" dirty="0"/>
          </a:p>
        </p:txBody>
      </p:sp>
      <p:sp>
        <p:nvSpPr>
          <p:cNvPr id="18" name="Text 16"/>
          <p:cNvSpPr/>
          <p:nvPr/>
        </p:nvSpPr>
        <p:spPr>
          <a:xfrm>
            <a:off x="601266" y="6975991"/>
            <a:ext cx="13427869" cy="549593"/>
          </a:xfrm>
          <a:prstGeom prst="rect">
            <a:avLst/>
          </a:prstGeom>
          <a:noFill/>
        </p:spPr>
        <p:txBody>
          <a:bodyPr wrap="square" lIns="0" tIns="0" rIns="0" bIns="0" rtlCol="0" anchor="t"/>
          <a:lstStyle/>
          <a:p>
            <a:pPr marL="0" indent="0" algn="l">
              <a:lnSpc>
                <a:spcPts val="2150"/>
              </a:lnSpc>
              <a:buNone/>
            </a:pPr>
            <a:r>
              <a:rPr lang="en-US" sz="1350" kern="0" spc="-27" dirty="0">
                <a:solidFill>
                  <a:srgbClr val="272525"/>
                </a:solidFill>
                <a:latin typeface="Source Sans Pro" pitchFamily="34" charset="0"/>
                <a:ea typeface="Source Sans Pro" pitchFamily="34" charset="-122"/>
                <a:cs typeface="Source Sans Pro" pitchFamily="34" charset="-120"/>
              </a:rPr>
              <a:t>16. Kim, D., Nguyen, S., &amp; Harris, A. (2021). </a:t>
            </a:r>
            <a:r>
              <a:rPr lang="en-US" sz="1350" u="sng" kern="0" spc="-27" dirty="0">
                <a:solidFill>
                  <a:srgbClr val="D75BE2"/>
                </a:solidFill>
                <a:latin typeface="Source Sans Pro" pitchFamily="34" charset="0"/>
                <a:ea typeface="Source Sans Pro" pitchFamily="34" charset="-122"/>
                <a:cs typeface="Source Sans Pro" pitchFamily="34" charset="-120"/>
              </a:rPr>
              <a:t>Sentiment Analysis and Competitive Advantage in the Fast-Food Industry: A Machine Learning Perspective</a:t>
            </a:r>
            <a:r>
              <a:rPr lang="en-US" sz="1350" kern="0" spc="-27" dirty="0">
                <a:solidFill>
                  <a:srgbClr val="272525"/>
                </a:solidFill>
                <a:latin typeface="Source Sans Pro" pitchFamily="34" charset="0"/>
                <a:ea typeface="Source Sans Pro" pitchFamily="34" charset="-122"/>
                <a:cs typeface="Source Sans Pro" pitchFamily="34" charset="-120"/>
              </a:rPr>
              <a:t>. </a:t>
            </a:r>
            <a:r>
              <a:rPr lang="en-US" sz="1350" i="1" kern="0" spc="-27" dirty="0">
                <a:solidFill>
                  <a:srgbClr val="272525"/>
                </a:solidFill>
                <a:latin typeface="Source Sans Pro" pitchFamily="34" charset="0"/>
                <a:ea typeface="Source Sans Pro" pitchFamily="34" charset="-122"/>
                <a:cs typeface="Source Sans Pro" pitchFamily="34" charset="-120"/>
              </a:rPr>
              <a:t>Expert Systems with Applications</a:t>
            </a:r>
            <a:r>
              <a:rPr lang="en-US" sz="1350" kern="0" spc="-27" dirty="0">
                <a:solidFill>
                  <a:srgbClr val="272525"/>
                </a:solidFill>
                <a:latin typeface="Source Sans Pro" pitchFamily="34" charset="0"/>
                <a:ea typeface="Source Sans Pro" pitchFamily="34" charset="-122"/>
                <a:cs typeface="Source Sans Pro" pitchFamily="34" charset="-120"/>
              </a:rPr>
              <a:t>, 168, 114481.</a:t>
            </a:r>
            <a:endParaRPr lang="en-US" sz="135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837724" y="3391733"/>
            <a:ext cx="5632490" cy="704017"/>
          </a:xfrm>
          <a:prstGeom prst="rect">
            <a:avLst/>
          </a:prstGeom>
          <a:noFill/>
        </p:spPr>
        <p:txBody>
          <a:bodyPr wrap="none" lIns="0" tIns="0" rIns="0" bIns="0" rtlCol="0" anchor="t"/>
          <a:lstStyle/>
          <a:p>
            <a:pPr marL="0" indent="0" algn="l">
              <a:lnSpc>
                <a:spcPts val="5500"/>
              </a:lnSpc>
              <a:buNone/>
            </a:pPr>
            <a:r>
              <a:rPr lang="en-US" sz="4400" kern="0" spc="-89" dirty="0">
                <a:solidFill>
                  <a:srgbClr val="D73AD7"/>
                </a:solidFill>
                <a:latin typeface="Source Serif Pro Semi Bold" pitchFamily="34" charset="0"/>
                <a:ea typeface="Source Serif Pro Semi Bold" pitchFamily="34" charset="-122"/>
                <a:cs typeface="Source Serif Pro Semi Bold" pitchFamily="34" charset="-120"/>
              </a:rPr>
              <a:t>THANKYOU</a:t>
            </a:r>
            <a:endParaRPr lang="en-US" sz="4400" dirty="0"/>
          </a:p>
        </p:txBody>
      </p:sp>
      <p:sp>
        <p:nvSpPr>
          <p:cNvPr id="3" name="Text 1"/>
          <p:cNvSpPr/>
          <p:nvPr/>
        </p:nvSpPr>
        <p:spPr>
          <a:xfrm>
            <a:off x="837724" y="4454723"/>
            <a:ext cx="12954952" cy="383024"/>
          </a:xfrm>
          <a:prstGeom prst="rect">
            <a:avLst/>
          </a:prstGeom>
          <a:noFill/>
        </p:spPr>
        <p:txBody>
          <a:bodyPr wrap="none" lIns="0" tIns="0" rIns="0" bIns="0" rtlCol="0" anchor="t"/>
          <a:lstStyle/>
          <a:p>
            <a:pPr marL="0" indent="0" algn="l">
              <a:lnSpc>
                <a:spcPts val="3000"/>
              </a:lnSpc>
              <a:buNone/>
            </a:pPr>
            <a:endParaRPr lang="en-US" sz="18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837724" y="1674019"/>
            <a:ext cx="5632490" cy="704017"/>
          </a:xfrm>
          <a:prstGeom prst="rect">
            <a:avLst/>
          </a:prstGeom>
          <a:noFill/>
        </p:spPr>
        <p:txBody>
          <a:bodyPr wrap="none" lIns="0" tIns="0" rIns="0" bIns="0" rtlCol="0" anchor="t"/>
          <a:lstStyle/>
          <a:p>
            <a:pPr marL="0" indent="0" algn="l">
              <a:lnSpc>
                <a:spcPts val="5500"/>
              </a:lnSpc>
              <a:buNone/>
            </a:pPr>
            <a:r>
              <a:rPr lang="en-US" sz="4400" kern="0" spc="-89" dirty="0">
                <a:solidFill>
                  <a:srgbClr val="D73AD7"/>
                </a:solidFill>
                <a:latin typeface="Source Serif Pro Semi Bold" pitchFamily="34" charset="0"/>
                <a:ea typeface="Source Serif Pro Semi Bold" pitchFamily="34" charset="-122"/>
                <a:cs typeface="Source Serif Pro Semi Bold" pitchFamily="34" charset="-120"/>
              </a:rPr>
              <a:t>Key Brands Analyzed</a:t>
            </a:r>
            <a:endParaRPr lang="en-US" sz="4400" dirty="0"/>
          </a:p>
        </p:txBody>
      </p:sp>
      <p:pic>
        <p:nvPicPr>
          <p:cNvPr id="3" name="Image 0" descr="preencoded.png"/>
          <p:cNvPicPr>
            <a:picLocks noChangeAspect="1"/>
          </p:cNvPicPr>
          <p:nvPr/>
        </p:nvPicPr>
        <p:blipFill>
          <a:blip r:embed="rId1"/>
          <a:stretch>
            <a:fillRect/>
          </a:stretch>
        </p:blipFill>
        <p:spPr>
          <a:xfrm>
            <a:off x="837724" y="2856786"/>
            <a:ext cx="4078962" cy="2520910"/>
          </a:xfrm>
          <a:prstGeom prst="rect">
            <a:avLst/>
          </a:prstGeom>
        </p:spPr>
      </p:pic>
      <p:sp>
        <p:nvSpPr>
          <p:cNvPr id="4" name="Text 1"/>
          <p:cNvSpPr/>
          <p:nvPr/>
        </p:nvSpPr>
        <p:spPr>
          <a:xfrm>
            <a:off x="837724" y="5676900"/>
            <a:ext cx="2816185" cy="351949"/>
          </a:xfrm>
          <a:prstGeom prst="rect">
            <a:avLst/>
          </a:prstGeom>
          <a:noFill/>
        </p:spPr>
        <p:txBody>
          <a:bodyPr wrap="none" lIns="0" tIns="0" rIns="0" bIns="0" rtlCol="0" anchor="t"/>
          <a:lstStyle/>
          <a:p>
            <a:pPr marL="0" indent="0" algn="l">
              <a:lnSpc>
                <a:spcPts val="2750"/>
              </a:lnSpc>
              <a:buNone/>
            </a:pPr>
            <a:r>
              <a:rPr lang="en-US" sz="2200" kern="0" spc="-44" dirty="0">
                <a:solidFill>
                  <a:srgbClr val="272525"/>
                </a:solidFill>
                <a:latin typeface="Source Serif Pro Semi Bold" pitchFamily="34" charset="0"/>
                <a:ea typeface="Source Serif Pro Semi Bold" pitchFamily="34" charset="-122"/>
                <a:cs typeface="Source Serif Pro Semi Bold" pitchFamily="34" charset="-120"/>
              </a:rPr>
              <a:t>McDonald's</a:t>
            </a:r>
            <a:endParaRPr lang="en-US" sz="2200" dirty="0"/>
          </a:p>
        </p:txBody>
      </p:sp>
      <p:sp>
        <p:nvSpPr>
          <p:cNvPr id="5" name="Text 2"/>
          <p:cNvSpPr/>
          <p:nvPr/>
        </p:nvSpPr>
        <p:spPr>
          <a:xfrm>
            <a:off x="837724" y="6172438"/>
            <a:ext cx="4078962" cy="383024"/>
          </a:xfrm>
          <a:prstGeom prst="rect">
            <a:avLst/>
          </a:prstGeom>
          <a:noFill/>
        </p:spPr>
        <p:txBody>
          <a:bodyPr wrap="none" lIns="0" tIns="0" rIns="0" bIns="0" rtlCol="0" anchor="t"/>
          <a:lstStyle/>
          <a:p>
            <a:pPr marL="0" indent="0" algn="l">
              <a:lnSpc>
                <a:spcPts val="3000"/>
              </a:lnSpc>
              <a:buNone/>
            </a:pPr>
            <a:r>
              <a:rPr lang="en-US" sz="1850" kern="0" spc="-38" dirty="0">
                <a:solidFill>
                  <a:srgbClr val="272525"/>
                </a:solidFill>
                <a:latin typeface="Source Sans Pro" pitchFamily="34" charset="0"/>
                <a:ea typeface="Source Sans Pro" pitchFamily="34" charset="-122"/>
                <a:cs typeface="Source Sans Pro" pitchFamily="34" charset="-120"/>
              </a:rPr>
              <a:t>$25.92 billion annual revenue</a:t>
            </a:r>
            <a:endParaRPr lang="en-US" sz="1850" dirty="0"/>
          </a:p>
        </p:txBody>
      </p:sp>
      <p:pic>
        <p:nvPicPr>
          <p:cNvPr id="6" name="Image 1" descr="preencoded.png"/>
          <p:cNvPicPr>
            <a:picLocks noChangeAspect="1"/>
          </p:cNvPicPr>
          <p:nvPr/>
        </p:nvPicPr>
        <p:blipFill>
          <a:blip r:embed="rId2"/>
          <a:stretch>
            <a:fillRect/>
          </a:stretch>
        </p:blipFill>
        <p:spPr>
          <a:xfrm>
            <a:off x="5275659" y="2856786"/>
            <a:ext cx="4078962" cy="2520910"/>
          </a:xfrm>
          <a:prstGeom prst="rect">
            <a:avLst/>
          </a:prstGeom>
        </p:spPr>
      </p:pic>
      <p:sp>
        <p:nvSpPr>
          <p:cNvPr id="7" name="Text 3"/>
          <p:cNvSpPr/>
          <p:nvPr/>
        </p:nvSpPr>
        <p:spPr>
          <a:xfrm>
            <a:off x="5275659" y="5676900"/>
            <a:ext cx="2816185" cy="351949"/>
          </a:xfrm>
          <a:prstGeom prst="rect">
            <a:avLst/>
          </a:prstGeom>
          <a:noFill/>
        </p:spPr>
        <p:txBody>
          <a:bodyPr wrap="none" lIns="0" tIns="0" rIns="0" bIns="0" rtlCol="0" anchor="t"/>
          <a:lstStyle/>
          <a:p>
            <a:pPr marL="0" indent="0" algn="l">
              <a:lnSpc>
                <a:spcPts val="2750"/>
              </a:lnSpc>
              <a:buNone/>
            </a:pPr>
            <a:r>
              <a:rPr lang="en-US" sz="2200" kern="0" spc="-44" dirty="0">
                <a:solidFill>
                  <a:srgbClr val="272525"/>
                </a:solidFill>
                <a:latin typeface="Source Serif Pro Semi Bold" pitchFamily="34" charset="0"/>
                <a:ea typeface="Source Serif Pro Semi Bold" pitchFamily="34" charset="-122"/>
                <a:cs typeface="Source Serif Pro Semi Bold" pitchFamily="34" charset="-120"/>
              </a:rPr>
              <a:t>Burger King</a:t>
            </a:r>
            <a:endParaRPr lang="en-US" sz="2200" dirty="0"/>
          </a:p>
        </p:txBody>
      </p:sp>
      <p:sp>
        <p:nvSpPr>
          <p:cNvPr id="8" name="Text 4"/>
          <p:cNvSpPr/>
          <p:nvPr/>
        </p:nvSpPr>
        <p:spPr>
          <a:xfrm>
            <a:off x="5275659" y="6172438"/>
            <a:ext cx="4078962" cy="383024"/>
          </a:xfrm>
          <a:prstGeom prst="rect">
            <a:avLst/>
          </a:prstGeom>
          <a:noFill/>
        </p:spPr>
        <p:txBody>
          <a:bodyPr wrap="none" lIns="0" tIns="0" rIns="0" bIns="0" rtlCol="0" anchor="t"/>
          <a:lstStyle/>
          <a:p>
            <a:pPr marL="0" indent="0" algn="l">
              <a:lnSpc>
                <a:spcPts val="3000"/>
              </a:lnSpc>
              <a:buNone/>
            </a:pPr>
            <a:r>
              <a:rPr lang="en-US" sz="1850" kern="0" spc="-38" dirty="0">
                <a:solidFill>
                  <a:srgbClr val="272525"/>
                </a:solidFill>
                <a:latin typeface="Source Sans Pro" pitchFamily="34" charset="0"/>
                <a:ea typeface="Source Sans Pro" pitchFamily="34" charset="-122"/>
                <a:cs typeface="Source Sans Pro" pitchFamily="34" charset="-120"/>
              </a:rPr>
              <a:t>$1.9 billion annual revenue</a:t>
            </a:r>
            <a:endParaRPr lang="en-US" sz="1850" dirty="0"/>
          </a:p>
        </p:txBody>
      </p:sp>
      <p:pic>
        <p:nvPicPr>
          <p:cNvPr id="9" name="Image 2" descr="preencoded.png"/>
          <p:cNvPicPr>
            <a:picLocks noChangeAspect="1"/>
          </p:cNvPicPr>
          <p:nvPr/>
        </p:nvPicPr>
        <p:blipFill>
          <a:blip r:embed="rId3"/>
          <a:stretch>
            <a:fillRect/>
          </a:stretch>
        </p:blipFill>
        <p:spPr>
          <a:xfrm>
            <a:off x="9713595" y="2856786"/>
            <a:ext cx="4079081" cy="2521029"/>
          </a:xfrm>
          <a:prstGeom prst="rect">
            <a:avLst/>
          </a:prstGeom>
        </p:spPr>
      </p:pic>
      <p:sp>
        <p:nvSpPr>
          <p:cNvPr id="10" name="Text 5"/>
          <p:cNvSpPr/>
          <p:nvPr/>
        </p:nvSpPr>
        <p:spPr>
          <a:xfrm>
            <a:off x="9713595" y="5677019"/>
            <a:ext cx="2816185" cy="351949"/>
          </a:xfrm>
          <a:prstGeom prst="rect">
            <a:avLst/>
          </a:prstGeom>
          <a:noFill/>
        </p:spPr>
        <p:txBody>
          <a:bodyPr wrap="none" lIns="0" tIns="0" rIns="0" bIns="0" rtlCol="0" anchor="t"/>
          <a:lstStyle/>
          <a:p>
            <a:pPr marL="0" indent="0" algn="l">
              <a:lnSpc>
                <a:spcPts val="2750"/>
              </a:lnSpc>
              <a:buNone/>
            </a:pPr>
            <a:r>
              <a:rPr lang="en-US" sz="2200" kern="0" spc="-44" dirty="0">
                <a:solidFill>
                  <a:srgbClr val="272525"/>
                </a:solidFill>
                <a:latin typeface="Source Serif Pro Semi Bold" pitchFamily="34" charset="0"/>
                <a:ea typeface="Source Serif Pro Semi Bold" pitchFamily="34" charset="-122"/>
                <a:cs typeface="Source Serif Pro Semi Bold" pitchFamily="34" charset="-120"/>
              </a:rPr>
              <a:t>KFC</a:t>
            </a:r>
            <a:endParaRPr lang="en-US" sz="2200" dirty="0"/>
          </a:p>
        </p:txBody>
      </p:sp>
      <p:sp>
        <p:nvSpPr>
          <p:cNvPr id="11" name="Text 6"/>
          <p:cNvSpPr/>
          <p:nvPr/>
        </p:nvSpPr>
        <p:spPr>
          <a:xfrm>
            <a:off x="9713595" y="6172557"/>
            <a:ext cx="4079081" cy="383024"/>
          </a:xfrm>
          <a:prstGeom prst="rect">
            <a:avLst/>
          </a:prstGeom>
          <a:noFill/>
        </p:spPr>
        <p:txBody>
          <a:bodyPr wrap="none" lIns="0" tIns="0" rIns="0" bIns="0" rtlCol="0" anchor="t"/>
          <a:lstStyle/>
          <a:p>
            <a:pPr marL="0" indent="0" algn="l">
              <a:lnSpc>
                <a:spcPts val="3000"/>
              </a:lnSpc>
              <a:buNone/>
            </a:pPr>
            <a:r>
              <a:rPr lang="en-US" sz="1850" kern="0" spc="-38" dirty="0">
                <a:solidFill>
                  <a:srgbClr val="272525"/>
                </a:solidFill>
                <a:latin typeface="Source Sans Pro" pitchFamily="34" charset="0"/>
                <a:ea typeface="Source Sans Pro" pitchFamily="34" charset="-122"/>
                <a:cs typeface="Source Sans Pro" pitchFamily="34" charset="-120"/>
              </a:rPr>
              <a:t>$21.08 billion annual revenue</a:t>
            </a:r>
            <a:endParaRPr lang="en-US" sz="18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837724" y="2048232"/>
            <a:ext cx="5632490" cy="704017"/>
          </a:xfrm>
          <a:prstGeom prst="rect">
            <a:avLst/>
          </a:prstGeom>
          <a:noFill/>
        </p:spPr>
        <p:txBody>
          <a:bodyPr wrap="none" lIns="0" tIns="0" rIns="0" bIns="0" rtlCol="0" anchor="t"/>
          <a:lstStyle/>
          <a:p>
            <a:pPr marL="0" indent="0" algn="l">
              <a:lnSpc>
                <a:spcPts val="5500"/>
              </a:lnSpc>
              <a:buNone/>
            </a:pPr>
            <a:r>
              <a:rPr lang="en-US" sz="4400" kern="0" spc="-89" dirty="0">
                <a:solidFill>
                  <a:srgbClr val="D73AD7"/>
                </a:solidFill>
                <a:latin typeface="Source Serif Pro Semi Bold" pitchFamily="34" charset="0"/>
                <a:ea typeface="Source Serif Pro Semi Bold" pitchFamily="34" charset="-122"/>
                <a:cs typeface="Source Serif Pro Semi Bold" pitchFamily="34" charset="-120"/>
              </a:rPr>
              <a:t>Introduction</a:t>
            </a:r>
            <a:endParaRPr lang="en-US" sz="4400" dirty="0"/>
          </a:p>
        </p:txBody>
      </p:sp>
      <p:sp>
        <p:nvSpPr>
          <p:cNvPr id="3" name="Text 1"/>
          <p:cNvSpPr/>
          <p:nvPr/>
        </p:nvSpPr>
        <p:spPr>
          <a:xfrm>
            <a:off x="837724" y="3230999"/>
            <a:ext cx="12954952" cy="1532096"/>
          </a:xfrm>
          <a:prstGeom prst="rect">
            <a:avLst/>
          </a:prstGeom>
          <a:noFill/>
        </p:spPr>
        <p:txBody>
          <a:bodyPr wrap="square" lIns="0" tIns="0" rIns="0" bIns="0" rtlCol="0" anchor="t"/>
          <a:lstStyle/>
          <a:p>
            <a:pPr marL="0" indent="0" algn="l">
              <a:lnSpc>
                <a:spcPts val="3000"/>
              </a:lnSpc>
              <a:buNone/>
            </a:pPr>
            <a:r>
              <a:rPr lang="en-US" sz="1850" kern="0" spc="-38" dirty="0">
                <a:solidFill>
                  <a:srgbClr val="272525"/>
                </a:solidFill>
                <a:latin typeface="Source Sans Pro" pitchFamily="34" charset="0"/>
                <a:ea typeface="Source Sans Pro" pitchFamily="34" charset="-122"/>
                <a:cs typeface="Source Sans Pro" pitchFamily="34" charset="-120"/>
              </a:rPr>
              <a:t>The fast-food industry operates in a highly competitive market where customer perceptions directly impact brand loyalty, sales, and market position. Social media platforms have become crucial channels through which customers express their opinions and experiences with fast-food brands. These platforms contain valuable, unfiltered feedback that, when properly analyzed, can provide fast-food companies with actionable insights to improve their products, services, and overall brand reputation.</a:t>
            </a:r>
            <a:endParaRPr lang="en-US" sz="1850" dirty="0"/>
          </a:p>
        </p:txBody>
      </p:sp>
      <p:sp>
        <p:nvSpPr>
          <p:cNvPr id="4" name="Text 2"/>
          <p:cNvSpPr/>
          <p:nvPr/>
        </p:nvSpPr>
        <p:spPr>
          <a:xfrm>
            <a:off x="837724" y="5032296"/>
            <a:ext cx="12954952" cy="1149072"/>
          </a:xfrm>
          <a:prstGeom prst="rect">
            <a:avLst/>
          </a:prstGeom>
          <a:noFill/>
        </p:spPr>
        <p:txBody>
          <a:bodyPr wrap="square" lIns="0" tIns="0" rIns="0" bIns="0" rtlCol="0" anchor="t"/>
          <a:lstStyle/>
          <a:p>
            <a:pPr marL="0" indent="0" algn="l">
              <a:lnSpc>
                <a:spcPts val="3000"/>
              </a:lnSpc>
              <a:buNone/>
            </a:pPr>
            <a:r>
              <a:rPr lang="en-US" sz="1850" kern="0" spc="-38" dirty="0">
                <a:solidFill>
                  <a:srgbClr val="272525"/>
                </a:solidFill>
                <a:latin typeface="Source Sans Pro" pitchFamily="34" charset="0"/>
                <a:ea typeface="Source Sans Pro" pitchFamily="34" charset="-122"/>
                <a:cs typeface="Source Sans Pro" pitchFamily="34" charset="-120"/>
              </a:rPr>
              <a:t>This project aims to leverage data analytics and natural language processing techniques to analyze customer sentiment toward different fast-food brands based on social media data. By extracting and analyzing trends, sentiment patterns, and key topics discussed by customers, this project will help fast-food companies understand their competitive positioning and identify areas for improvement.</a:t>
            </a:r>
            <a:endParaRPr lang="en-US" sz="18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stretch>
            <a:fillRect/>
          </a:stretch>
        </p:blipFill>
        <p:spPr>
          <a:xfrm>
            <a:off x="0" y="0"/>
            <a:ext cx="1463040" cy="8229600"/>
          </a:xfrm>
          <a:prstGeom prst="rect">
            <a:avLst/>
          </a:prstGeom>
        </p:spPr>
      </p:pic>
      <p:sp>
        <p:nvSpPr>
          <p:cNvPr id="3" name="Text 0"/>
          <p:cNvSpPr/>
          <p:nvPr/>
        </p:nvSpPr>
        <p:spPr>
          <a:xfrm>
            <a:off x="2300764" y="1756886"/>
            <a:ext cx="5632490" cy="704017"/>
          </a:xfrm>
          <a:prstGeom prst="rect">
            <a:avLst/>
          </a:prstGeom>
          <a:noFill/>
        </p:spPr>
        <p:txBody>
          <a:bodyPr wrap="none" lIns="0" tIns="0" rIns="0" bIns="0" rtlCol="0" anchor="t"/>
          <a:lstStyle/>
          <a:p>
            <a:pPr marL="0" indent="0" algn="l">
              <a:lnSpc>
                <a:spcPts val="5500"/>
              </a:lnSpc>
              <a:buNone/>
            </a:pPr>
            <a:r>
              <a:rPr lang="en-US" sz="4400" kern="0" spc="-89" dirty="0">
                <a:solidFill>
                  <a:srgbClr val="D73AD7"/>
                </a:solidFill>
                <a:latin typeface="Source Serif Pro Semi Bold" pitchFamily="34" charset="0"/>
                <a:ea typeface="Source Serif Pro Semi Bold" pitchFamily="34" charset="-122"/>
                <a:cs typeface="Source Serif Pro Semi Bold" pitchFamily="34" charset="-120"/>
              </a:rPr>
              <a:t>Objectives:</a:t>
            </a:r>
            <a:endParaRPr lang="en-US" sz="4400" dirty="0"/>
          </a:p>
        </p:txBody>
      </p:sp>
      <p:sp>
        <p:nvSpPr>
          <p:cNvPr id="4" name="Shape 1"/>
          <p:cNvSpPr/>
          <p:nvPr/>
        </p:nvSpPr>
        <p:spPr>
          <a:xfrm>
            <a:off x="2300764" y="3089077"/>
            <a:ext cx="538520" cy="538520"/>
          </a:xfrm>
          <a:prstGeom prst="roundRect">
            <a:avLst>
              <a:gd name="adj" fmla="val 18670"/>
            </a:avLst>
          </a:prstGeom>
          <a:solidFill>
            <a:srgbClr val="F4D4F7"/>
          </a:solidFill>
          <a:ln w="7620">
            <a:solidFill>
              <a:srgbClr val="DABADD"/>
            </a:solidFill>
            <a:prstDash val="solid"/>
          </a:ln>
        </p:spPr>
      </p:sp>
      <p:sp>
        <p:nvSpPr>
          <p:cNvPr id="5" name="Text 2"/>
          <p:cNvSpPr/>
          <p:nvPr/>
        </p:nvSpPr>
        <p:spPr>
          <a:xfrm>
            <a:off x="2401014" y="3147060"/>
            <a:ext cx="337899" cy="422434"/>
          </a:xfrm>
          <a:prstGeom prst="rect">
            <a:avLst/>
          </a:prstGeom>
          <a:noFill/>
        </p:spPr>
        <p:txBody>
          <a:bodyPr wrap="none" lIns="0" tIns="0" rIns="0" bIns="0" rtlCol="0" anchor="t"/>
          <a:lstStyle/>
          <a:p>
            <a:pPr marL="0" indent="0" algn="ctr">
              <a:lnSpc>
                <a:spcPts val="2650"/>
              </a:lnSpc>
              <a:buNone/>
            </a:pPr>
            <a:r>
              <a:rPr lang="en-US" sz="2650" kern="0" spc="-53" dirty="0">
                <a:solidFill>
                  <a:srgbClr val="272525"/>
                </a:solidFill>
                <a:latin typeface="Source Serif Pro Semi Bold" pitchFamily="34" charset="0"/>
                <a:ea typeface="Source Serif Pro Semi Bold" pitchFamily="34" charset="-122"/>
                <a:cs typeface="Source Serif Pro Semi Bold" pitchFamily="34" charset="-120"/>
              </a:rPr>
              <a:t>1</a:t>
            </a:r>
            <a:endParaRPr lang="en-US" sz="2650" dirty="0"/>
          </a:p>
        </p:txBody>
      </p:sp>
      <p:sp>
        <p:nvSpPr>
          <p:cNvPr id="6" name="Text 3"/>
          <p:cNvSpPr/>
          <p:nvPr/>
        </p:nvSpPr>
        <p:spPr>
          <a:xfrm>
            <a:off x="3078599" y="3089077"/>
            <a:ext cx="3509010" cy="351949"/>
          </a:xfrm>
          <a:prstGeom prst="rect">
            <a:avLst/>
          </a:prstGeom>
          <a:noFill/>
        </p:spPr>
        <p:txBody>
          <a:bodyPr wrap="none" lIns="0" tIns="0" rIns="0" bIns="0" rtlCol="0" anchor="t"/>
          <a:lstStyle/>
          <a:p>
            <a:pPr marL="0" indent="0" algn="l">
              <a:lnSpc>
                <a:spcPts val="2750"/>
              </a:lnSpc>
              <a:buNone/>
            </a:pPr>
            <a:r>
              <a:rPr lang="en-US" sz="2200" kern="0" spc="-44" dirty="0">
                <a:solidFill>
                  <a:srgbClr val="272525"/>
                </a:solidFill>
                <a:latin typeface="Source Serif Pro Semi Bold" pitchFamily="34" charset="0"/>
                <a:ea typeface="Source Serif Pro Semi Bold" pitchFamily="34" charset="-122"/>
                <a:cs typeface="Source Serif Pro Semi Bold" pitchFamily="34" charset="-120"/>
              </a:rPr>
              <a:t>Scrape and clean Reddit data</a:t>
            </a:r>
            <a:endParaRPr lang="en-US" sz="2200" dirty="0"/>
          </a:p>
        </p:txBody>
      </p:sp>
      <p:sp>
        <p:nvSpPr>
          <p:cNvPr id="7" name="Text 4"/>
          <p:cNvSpPr/>
          <p:nvPr/>
        </p:nvSpPr>
        <p:spPr>
          <a:xfrm>
            <a:off x="3078599" y="3584615"/>
            <a:ext cx="4848463" cy="383024"/>
          </a:xfrm>
          <a:prstGeom prst="rect">
            <a:avLst/>
          </a:prstGeom>
          <a:noFill/>
        </p:spPr>
        <p:txBody>
          <a:bodyPr wrap="none" lIns="0" tIns="0" rIns="0" bIns="0" rtlCol="0" anchor="t"/>
          <a:lstStyle/>
          <a:p>
            <a:pPr marL="0" indent="0" algn="l">
              <a:lnSpc>
                <a:spcPts val="3000"/>
              </a:lnSpc>
              <a:buNone/>
            </a:pPr>
            <a:r>
              <a:rPr lang="en-US" sz="1850" kern="0" spc="-38" dirty="0">
                <a:solidFill>
                  <a:srgbClr val="272525"/>
                </a:solidFill>
                <a:latin typeface="Source Sans Pro" pitchFamily="34" charset="0"/>
                <a:ea typeface="Source Sans Pro" pitchFamily="34" charset="-122"/>
                <a:cs typeface="Source Sans Pro" pitchFamily="34" charset="-120"/>
              </a:rPr>
              <a:t>Gather data on fast-food brands from Reddit.</a:t>
            </a:r>
            <a:endParaRPr lang="en-US" sz="1850" dirty="0"/>
          </a:p>
        </p:txBody>
      </p:sp>
      <p:sp>
        <p:nvSpPr>
          <p:cNvPr id="8" name="Shape 5"/>
          <p:cNvSpPr/>
          <p:nvPr/>
        </p:nvSpPr>
        <p:spPr>
          <a:xfrm>
            <a:off x="8166378" y="3089077"/>
            <a:ext cx="538520" cy="538520"/>
          </a:xfrm>
          <a:prstGeom prst="roundRect">
            <a:avLst>
              <a:gd name="adj" fmla="val 18670"/>
            </a:avLst>
          </a:prstGeom>
          <a:solidFill>
            <a:srgbClr val="F4D4F7"/>
          </a:solidFill>
          <a:ln w="7620">
            <a:solidFill>
              <a:srgbClr val="DABADD"/>
            </a:solidFill>
            <a:prstDash val="solid"/>
          </a:ln>
        </p:spPr>
      </p:sp>
      <p:sp>
        <p:nvSpPr>
          <p:cNvPr id="9" name="Text 6"/>
          <p:cNvSpPr/>
          <p:nvPr/>
        </p:nvSpPr>
        <p:spPr>
          <a:xfrm>
            <a:off x="8266628" y="3147060"/>
            <a:ext cx="337899" cy="422434"/>
          </a:xfrm>
          <a:prstGeom prst="rect">
            <a:avLst/>
          </a:prstGeom>
          <a:noFill/>
        </p:spPr>
        <p:txBody>
          <a:bodyPr wrap="none" lIns="0" tIns="0" rIns="0" bIns="0" rtlCol="0" anchor="t"/>
          <a:lstStyle/>
          <a:p>
            <a:pPr marL="0" indent="0" algn="ctr">
              <a:lnSpc>
                <a:spcPts val="2650"/>
              </a:lnSpc>
              <a:buNone/>
            </a:pPr>
            <a:r>
              <a:rPr lang="en-US" sz="2650" kern="0" spc="-53" dirty="0">
                <a:solidFill>
                  <a:srgbClr val="272525"/>
                </a:solidFill>
                <a:latin typeface="Source Serif Pro Semi Bold" pitchFamily="34" charset="0"/>
                <a:ea typeface="Source Serif Pro Semi Bold" pitchFamily="34" charset="-122"/>
                <a:cs typeface="Source Serif Pro Semi Bold" pitchFamily="34" charset="-120"/>
              </a:rPr>
              <a:t>2</a:t>
            </a:r>
            <a:endParaRPr lang="en-US" sz="2650" dirty="0"/>
          </a:p>
        </p:txBody>
      </p:sp>
      <p:sp>
        <p:nvSpPr>
          <p:cNvPr id="10" name="Text 7"/>
          <p:cNvSpPr/>
          <p:nvPr/>
        </p:nvSpPr>
        <p:spPr>
          <a:xfrm>
            <a:off x="8944213" y="3089077"/>
            <a:ext cx="3913108" cy="351949"/>
          </a:xfrm>
          <a:prstGeom prst="rect">
            <a:avLst/>
          </a:prstGeom>
          <a:noFill/>
        </p:spPr>
        <p:txBody>
          <a:bodyPr wrap="none" lIns="0" tIns="0" rIns="0" bIns="0" rtlCol="0" anchor="t"/>
          <a:lstStyle/>
          <a:p>
            <a:pPr marL="0" indent="0" algn="l">
              <a:lnSpc>
                <a:spcPts val="2750"/>
              </a:lnSpc>
              <a:buNone/>
            </a:pPr>
            <a:r>
              <a:rPr lang="en-US" sz="2200" kern="0" spc="-44" dirty="0">
                <a:solidFill>
                  <a:srgbClr val="272525"/>
                </a:solidFill>
                <a:latin typeface="Source Serif Pro Semi Bold" pitchFamily="34" charset="0"/>
                <a:ea typeface="Source Serif Pro Semi Bold" pitchFamily="34" charset="-122"/>
                <a:cs typeface="Source Serif Pro Semi Bold" pitchFamily="34" charset="-120"/>
              </a:rPr>
              <a:t>Normalize and preprocess posts</a:t>
            </a:r>
            <a:endParaRPr lang="en-US" sz="2200" dirty="0"/>
          </a:p>
        </p:txBody>
      </p:sp>
      <p:sp>
        <p:nvSpPr>
          <p:cNvPr id="11" name="Text 8"/>
          <p:cNvSpPr/>
          <p:nvPr/>
        </p:nvSpPr>
        <p:spPr>
          <a:xfrm>
            <a:off x="8944213" y="3584615"/>
            <a:ext cx="4848463" cy="766048"/>
          </a:xfrm>
          <a:prstGeom prst="rect">
            <a:avLst/>
          </a:prstGeom>
          <a:noFill/>
        </p:spPr>
        <p:txBody>
          <a:bodyPr wrap="square" lIns="0" tIns="0" rIns="0" bIns="0" rtlCol="0" anchor="t"/>
          <a:lstStyle/>
          <a:p>
            <a:pPr marL="0" indent="0" algn="l">
              <a:lnSpc>
                <a:spcPts val="3000"/>
              </a:lnSpc>
              <a:buNone/>
            </a:pPr>
            <a:r>
              <a:rPr lang="en-US" sz="1850" kern="0" spc="-38" dirty="0">
                <a:solidFill>
                  <a:srgbClr val="272525"/>
                </a:solidFill>
                <a:latin typeface="Source Sans Pro" pitchFamily="34" charset="0"/>
                <a:ea typeface="Source Sans Pro" pitchFamily="34" charset="-122"/>
                <a:cs typeface="Source Sans Pro" pitchFamily="34" charset="-120"/>
              </a:rPr>
              <a:t>Clean and prepare posts using linguistic techniques.</a:t>
            </a:r>
            <a:endParaRPr lang="en-US" sz="1850" dirty="0"/>
          </a:p>
        </p:txBody>
      </p:sp>
      <p:sp>
        <p:nvSpPr>
          <p:cNvPr id="12" name="Shape 9"/>
          <p:cNvSpPr/>
          <p:nvPr/>
        </p:nvSpPr>
        <p:spPr>
          <a:xfrm>
            <a:off x="2300764" y="4859179"/>
            <a:ext cx="538520" cy="538520"/>
          </a:xfrm>
          <a:prstGeom prst="roundRect">
            <a:avLst>
              <a:gd name="adj" fmla="val 18670"/>
            </a:avLst>
          </a:prstGeom>
          <a:solidFill>
            <a:srgbClr val="F4D4F7"/>
          </a:solidFill>
          <a:ln w="7620">
            <a:solidFill>
              <a:srgbClr val="DABADD"/>
            </a:solidFill>
            <a:prstDash val="solid"/>
          </a:ln>
        </p:spPr>
      </p:sp>
      <p:sp>
        <p:nvSpPr>
          <p:cNvPr id="13" name="Text 10"/>
          <p:cNvSpPr/>
          <p:nvPr/>
        </p:nvSpPr>
        <p:spPr>
          <a:xfrm>
            <a:off x="2401014" y="4917162"/>
            <a:ext cx="337899" cy="422434"/>
          </a:xfrm>
          <a:prstGeom prst="rect">
            <a:avLst/>
          </a:prstGeom>
          <a:noFill/>
        </p:spPr>
        <p:txBody>
          <a:bodyPr wrap="none" lIns="0" tIns="0" rIns="0" bIns="0" rtlCol="0" anchor="t"/>
          <a:lstStyle/>
          <a:p>
            <a:pPr marL="0" indent="0" algn="ctr">
              <a:lnSpc>
                <a:spcPts val="2650"/>
              </a:lnSpc>
              <a:buNone/>
            </a:pPr>
            <a:r>
              <a:rPr lang="en-US" sz="2650" kern="0" spc="-53" dirty="0">
                <a:solidFill>
                  <a:srgbClr val="272525"/>
                </a:solidFill>
                <a:latin typeface="Source Serif Pro Semi Bold" pitchFamily="34" charset="0"/>
                <a:ea typeface="Source Serif Pro Semi Bold" pitchFamily="34" charset="-122"/>
                <a:cs typeface="Source Serif Pro Semi Bold" pitchFamily="34" charset="-120"/>
              </a:rPr>
              <a:t>3</a:t>
            </a:r>
            <a:endParaRPr lang="en-US" sz="2650" dirty="0"/>
          </a:p>
        </p:txBody>
      </p:sp>
      <p:sp>
        <p:nvSpPr>
          <p:cNvPr id="14" name="Text 11"/>
          <p:cNvSpPr/>
          <p:nvPr/>
        </p:nvSpPr>
        <p:spPr>
          <a:xfrm>
            <a:off x="3078599" y="4859179"/>
            <a:ext cx="3876318" cy="351949"/>
          </a:xfrm>
          <a:prstGeom prst="rect">
            <a:avLst/>
          </a:prstGeom>
          <a:noFill/>
        </p:spPr>
        <p:txBody>
          <a:bodyPr wrap="none" lIns="0" tIns="0" rIns="0" bIns="0" rtlCol="0" anchor="t"/>
          <a:lstStyle/>
          <a:p>
            <a:pPr marL="0" indent="0" algn="l">
              <a:lnSpc>
                <a:spcPts val="2750"/>
              </a:lnSpc>
              <a:buNone/>
            </a:pPr>
            <a:r>
              <a:rPr lang="en-US" sz="2200" kern="0" spc="-44" dirty="0">
                <a:solidFill>
                  <a:srgbClr val="272525"/>
                </a:solidFill>
                <a:latin typeface="Source Serif Pro Semi Bold" pitchFamily="34" charset="0"/>
                <a:ea typeface="Source Serif Pro Semi Bold" pitchFamily="34" charset="-122"/>
                <a:cs typeface="Source Serif Pro Semi Bold" pitchFamily="34" charset="-120"/>
              </a:rPr>
              <a:t>Analyze and classify sentiments</a:t>
            </a:r>
            <a:endParaRPr lang="en-US" sz="2200" dirty="0"/>
          </a:p>
        </p:txBody>
      </p:sp>
      <p:sp>
        <p:nvSpPr>
          <p:cNvPr id="15" name="Text 12"/>
          <p:cNvSpPr/>
          <p:nvPr/>
        </p:nvSpPr>
        <p:spPr>
          <a:xfrm>
            <a:off x="3078599" y="5354717"/>
            <a:ext cx="4848463" cy="766048"/>
          </a:xfrm>
          <a:prstGeom prst="rect">
            <a:avLst/>
          </a:prstGeom>
          <a:noFill/>
        </p:spPr>
        <p:txBody>
          <a:bodyPr wrap="square" lIns="0" tIns="0" rIns="0" bIns="0" rtlCol="0" anchor="t"/>
          <a:lstStyle/>
          <a:p>
            <a:pPr marL="0" indent="0" algn="l">
              <a:lnSpc>
                <a:spcPts val="3000"/>
              </a:lnSpc>
              <a:buNone/>
            </a:pPr>
            <a:r>
              <a:rPr lang="en-US" sz="1850" kern="0" spc="-38" dirty="0">
                <a:solidFill>
                  <a:srgbClr val="272525"/>
                </a:solidFill>
                <a:latin typeface="Source Sans Pro" pitchFamily="34" charset="0"/>
                <a:ea typeface="Source Sans Pro" pitchFamily="34" charset="-122"/>
                <a:cs typeface="Source Sans Pro" pitchFamily="34" charset="-120"/>
              </a:rPr>
              <a:t>Use lexicon-based (VADER) and statistical (TextBlob) models to analyze sentiments.</a:t>
            </a:r>
            <a:endParaRPr lang="en-US" sz="1850" dirty="0"/>
          </a:p>
        </p:txBody>
      </p:sp>
      <p:sp>
        <p:nvSpPr>
          <p:cNvPr id="16" name="Shape 13"/>
          <p:cNvSpPr/>
          <p:nvPr/>
        </p:nvSpPr>
        <p:spPr>
          <a:xfrm>
            <a:off x="8166378" y="4859179"/>
            <a:ext cx="538520" cy="538520"/>
          </a:xfrm>
          <a:prstGeom prst="roundRect">
            <a:avLst>
              <a:gd name="adj" fmla="val 18670"/>
            </a:avLst>
          </a:prstGeom>
          <a:solidFill>
            <a:srgbClr val="F4D4F7"/>
          </a:solidFill>
          <a:ln w="7620">
            <a:solidFill>
              <a:srgbClr val="DABADD"/>
            </a:solidFill>
            <a:prstDash val="solid"/>
          </a:ln>
        </p:spPr>
      </p:sp>
      <p:sp>
        <p:nvSpPr>
          <p:cNvPr id="17" name="Text 14"/>
          <p:cNvSpPr/>
          <p:nvPr/>
        </p:nvSpPr>
        <p:spPr>
          <a:xfrm>
            <a:off x="8266628" y="4917162"/>
            <a:ext cx="337899" cy="422434"/>
          </a:xfrm>
          <a:prstGeom prst="rect">
            <a:avLst/>
          </a:prstGeom>
          <a:noFill/>
        </p:spPr>
        <p:txBody>
          <a:bodyPr wrap="none" lIns="0" tIns="0" rIns="0" bIns="0" rtlCol="0" anchor="t"/>
          <a:lstStyle/>
          <a:p>
            <a:pPr marL="0" indent="0" algn="ctr">
              <a:lnSpc>
                <a:spcPts val="2650"/>
              </a:lnSpc>
              <a:buNone/>
            </a:pPr>
            <a:r>
              <a:rPr lang="en-US" sz="2650" kern="0" spc="-53" dirty="0">
                <a:solidFill>
                  <a:srgbClr val="272525"/>
                </a:solidFill>
                <a:latin typeface="Source Serif Pro Semi Bold" pitchFamily="34" charset="0"/>
                <a:ea typeface="Source Serif Pro Semi Bold" pitchFamily="34" charset="-122"/>
                <a:cs typeface="Source Serif Pro Semi Bold" pitchFamily="34" charset="-120"/>
              </a:rPr>
              <a:t>4</a:t>
            </a:r>
            <a:endParaRPr lang="en-US" sz="2650" dirty="0"/>
          </a:p>
        </p:txBody>
      </p:sp>
      <p:sp>
        <p:nvSpPr>
          <p:cNvPr id="18" name="Text 15"/>
          <p:cNvSpPr/>
          <p:nvPr/>
        </p:nvSpPr>
        <p:spPr>
          <a:xfrm>
            <a:off x="8944213" y="4859179"/>
            <a:ext cx="4848463" cy="703898"/>
          </a:xfrm>
          <a:prstGeom prst="rect">
            <a:avLst/>
          </a:prstGeom>
          <a:noFill/>
        </p:spPr>
        <p:txBody>
          <a:bodyPr wrap="square" lIns="0" tIns="0" rIns="0" bIns="0" rtlCol="0" anchor="t"/>
          <a:lstStyle/>
          <a:p>
            <a:pPr marL="0" indent="0" algn="l">
              <a:lnSpc>
                <a:spcPts val="2750"/>
              </a:lnSpc>
              <a:buNone/>
            </a:pPr>
            <a:r>
              <a:rPr lang="en-US" sz="2200" kern="0" spc="-44" dirty="0">
                <a:solidFill>
                  <a:srgbClr val="272525"/>
                </a:solidFill>
                <a:latin typeface="Source Serif Pro Semi Bold" pitchFamily="34" charset="0"/>
                <a:ea typeface="Source Serif Pro Semi Bold" pitchFamily="34" charset="-122"/>
                <a:cs typeface="Source Serif Pro Semi Bold" pitchFamily="34" charset="-120"/>
              </a:rPr>
              <a:t>Identify popular hashtags and emerging topics</a:t>
            </a:r>
            <a:endParaRPr lang="en-US" sz="2200" dirty="0"/>
          </a:p>
        </p:txBody>
      </p:sp>
      <p:sp>
        <p:nvSpPr>
          <p:cNvPr id="19" name="Text 16"/>
          <p:cNvSpPr/>
          <p:nvPr/>
        </p:nvSpPr>
        <p:spPr>
          <a:xfrm>
            <a:off x="8944213" y="5706666"/>
            <a:ext cx="4848463" cy="766048"/>
          </a:xfrm>
          <a:prstGeom prst="rect">
            <a:avLst/>
          </a:prstGeom>
          <a:noFill/>
        </p:spPr>
        <p:txBody>
          <a:bodyPr wrap="square" lIns="0" tIns="0" rIns="0" bIns="0" rtlCol="0" anchor="t"/>
          <a:lstStyle/>
          <a:p>
            <a:pPr marL="0" indent="0" algn="l">
              <a:lnSpc>
                <a:spcPts val="3000"/>
              </a:lnSpc>
              <a:buNone/>
            </a:pPr>
            <a:r>
              <a:rPr lang="en-US" sz="1850" kern="0" spc="-38" dirty="0">
                <a:solidFill>
                  <a:srgbClr val="272525"/>
                </a:solidFill>
                <a:latin typeface="Source Sans Pro" pitchFamily="34" charset="0"/>
                <a:ea typeface="Source Sans Pro" pitchFamily="34" charset="-122"/>
                <a:cs typeface="Source Sans Pro" pitchFamily="34" charset="-120"/>
              </a:rPr>
              <a:t>Determine popular hashtags and emerging topics for each brand.</a:t>
            </a:r>
            <a:endParaRPr lang="en-US" sz="18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837724" y="1345287"/>
            <a:ext cx="3379470" cy="422315"/>
          </a:xfrm>
          <a:prstGeom prst="rect">
            <a:avLst/>
          </a:prstGeom>
          <a:noFill/>
        </p:spPr>
        <p:txBody>
          <a:bodyPr wrap="none" lIns="0" tIns="0" rIns="0" bIns="0" rtlCol="0" anchor="t"/>
          <a:lstStyle/>
          <a:p>
            <a:pPr marL="0" indent="0" algn="l">
              <a:lnSpc>
                <a:spcPts val="3300"/>
              </a:lnSpc>
              <a:buNone/>
            </a:pPr>
            <a:r>
              <a:rPr lang="en-US" sz="2650" kern="0" spc="-53" dirty="0">
                <a:solidFill>
                  <a:srgbClr val="FAA1A1"/>
                </a:solidFill>
                <a:latin typeface="Source Serif Pro Semi Bold" pitchFamily="34" charset="0"/>
                <a:ea typeface="Source Serif Pro Semi Bold" pitchFamily="34" charset="-122"/>
                <a:cs typeface="Source Serif Pro Semi Bold" pitchFamily="34" charset="-120"/>
              </a:rPr>
              <a:t>ABSTRACT</a:t>
            </a:r>
            <a:endParaRPr lang="en-US" sz="2650" dirty="0"/>
          </a:p>
        </p:txBody>
      </p:sp>
      <p:sp>
        <p:nvSpPr>
          <p:cNvPr id="3" name="Text 1"/>
          <p:cNvSpPr/>
          <p:nvPr/>
        </p:nvSpPr>
        <p:spPr>
          <a:xfrm>
            <a:off x="837724" y="2246352"/>
            <a:ext cx="12954952" cy="1149072"/>
          </a:xfrm>
          <a:prstGeom prst="rect">
            <a:avLst/>
          </a:prstGeom>
          <a:noFill/>
        </p:spPr>
        <p:txBody>
          <a:bodyPr wrap="square" lIns="0" tIns="0" rIns="0" bIns="0" rtlCol="0" anchor="t"/>
          <a:lstStyle/>
          <a:p>
            <a:pPr marL="0" indent="0" algn="l">
              <a:lnSpc>
                <a:spcPts val="3000"/>
              </a:lnSpc>
              <a:buNone/>
            </a:pPr>
            <a:r>
              <a:rPr lang="en-US" sz="1850" kern="0" spc="-38" dirty="0">
                <a:solidFill>
                  <a:srgbClr val="272525"/>
                </a:solidFill>
                <a:latin typeface="Source Sans Pro" pitchFamily="34" charset="0"/>
                <a:ea typeface="Source Sans Pro" pitchFamily="34" charset="-122"/>
                <a:cs typeface="Source Sans Pro" pitchFamily="34" charset="-120"/>
              </a:rPr>
              <a:t>This research project analyzes </a:t>
            </a:r>
            <a:r>
              <a:rPr lang="en-US" sz="1850" b="1" kern="0" spc="-38" dirty="0">
                <a:solidFill>
                  <a:srgbClr val="272525"/>
                </a:solidFill>
                <a:latin typeface="Source Sans Pro" pitchFamily="34" charset="0"/>
                <a:ea typeface="Source Sans Pro" pitchFamily="34" charset="-122"/>
                <a:cs typeface="Source Sans Pro" pitchFamily="34" charset="-120"/>
              </a:rPr>
              <a:t>customer perceptions</a:t>
            </a:r>
            <a:r>
              <a:rPr lang="en-US" sz="1850" kern="0" spc="-38" dirty="0">
                <a:solidFill>
                  <a:srgbClr val="272525"/>
                </a:solidFill>
                <a:latin typeface="Source Sans Pro" pitchFamily="34" charset="0"/>
                <a:ea typeface="Source Sans Pro" pitchFamily="34" charset="-122"/>
                <a:cs typeface="Source Sans Pro" pitchFamily="34" charset="-120"/>
              </a:rPr>
              <a:t> in the </a:t>
            </a:r>
            <a:r>
              <a:rPr lang="en-US" sz="1850" b="1" kern="0" spc="-38" dirty="0">
                <a:solidFill>
                  <a:srgbClr val="272525"/>
                </a:solidFill>
                <a:latin typeface="Source Sans Pro" pitchFamily="34" charset="0"/>
                <a:ea typeface="Source Sans Pro" pitchFamily="34" charset="-122"/>
                <a:cs typeface="Source Sans Pro" pitchFamily="34" charset="-120"/>
              </a:rPr>
              <a:t>fast-food industry</a:t>
            </a:r>
            <a:r>
              <a:rPr lang="en-US" sz="1850" kern="0" spc="-38" dirty="0">
                <a:solidFill>
                  <a:srgbClr val="272525"/>
                </a:solidFill>
                <a:latin typeface="Source Sans Pro" pitchFamily="34" charset="0"/>
                <a:ea typeface="Source Sans Pro" pitchFamily="34" charset="-122"/>
                <a:cs typeface="Source Sans Pro" pitchFamily="34" charset="-120"/>
              </a:rPr>
              <a:t> through sentiment analysis of social media data. It examines </a:t>
            </a:r>
            <a:r>
              <a:rPr lang="en-US" sz="1850" b="1" kern="0" spc="-38" dirty="0">
                <a:solidFill>
                  <a:srgbClr val="272525"/>
                </a:solidFill>
                <a:latin typeface="Source Sans Pro" pitchFamily="34" charset="0"/>
                <a:ea typeface="Source Sans Pro" pitchFamily="34" charset="-122"/>
                <a:cs typeface="Source Sans Pro" pitchFamily="34" charset="-120"/>
              </a:rPr>
              <a:t>customer opinions</a:t>
            </a:r>
            <a:r>
              <a:rPr lang="en-US" sz="1850" kern="0" spc="-38" dirty="0">
                <a:solidFill>
                  <a:srgbClr val="272525"/>
                </a:solidFill>
                <a:latin typeface="Source Sans Pro" pitchFamily="34" charset="0"/>
                <a:ea typeface="Source Sans Pro" pitchFamily="34" charset="-122"/>
                <a:cs typeface="Source Sans Pro" pitchFamily="34" charset="-120"/>
              </a:rPr>
              <a:t>, identifies </a:t>
            </a:r>
            <a:r>
              <a:rPr lang="en-US" sz="1850" b="1" kern="0" spc="-38" dirty="0">
                <a:solidFill>
                  <a:srgbClr val="272525"/>
                </a:solidFill>
                <a:latin typeface="Source Sans Pro" pitchFamily="34" charset="0"/>
                <a:ea typeface="Source Sans Pro" pitchFamily="34" charset="-122"/>
                <a:cs typeface="Source Sans Pro" pitchFamily="34" charset="-120"/>
              </a:rPr>
              <a:t>trending topics</a:t>
            </a:r>
            <a:r>
              <a:rPr lang="en-US" sz="1850" kern="0" spc="-38" dirty="0">
                <a:solidFill>
                  <a:srgbClr val="272525"/>
                </a:solidFill>
                <a:latin typeface="Source Sans Pro" pitchFamily="34" charset="0"/>
                <a:ea typeface="Source Sans Pro" pitchFamily="34" charset="-122"/>
                <a:cs typeface="Source Sans Pro" pitchFamily="34" charset="-120"/>
              </a:rPr>
              <a:t> via </a:t>
            </a:r>
            <a:r>
              <a:rPr lang="en-US" sz="1850" b="1" kern="0" spc="-38" dirty="0">
                <a:solidFill>
                  <a:srgbClr val="272525"/>
                </a:solidFill>
                <a:latin typeface="Source Sans Pro" pitchFamily="34" charset="0"/>
                <a:ea typeface="Source Sans Pro" pitchFamily="34" charset="-122"/>
                <a:cs typeface="Source Sans Pro" pitchFamily="34" charset="-120"/>
              </a:rPr>
              <a:t>hashtags</a:t>
            </a:r>
            <a:r>
              <a:rPr lang="en-US" sz="1850" kern="0" spc="-38" dirty="0">
                <a:solidFill>
                  <a:srgbClr val="272525"/>
                </a:solidFill>
                <a:latin typeface="Source Sans Pro" pitchFamily="34" charset="0"/>
                <a:ea typeface="Source Sans Pro" pitchFamily="34" charset="-122"/>
                <a:cs typeface="Source Sans Pro" pitchFamily="34" charset="-120"/>
              </a:rPr>
              <a:t>, and develops a </a:t>
            </a:r>
            <a:r>
              <a:rPr lang="en-US" sz="1850" b="1" kern="0" spc="-38" dirty="0">
                <a:solidFill>
                  <a:srgbClr val="272525"/>
                </a:solidFill>
                <a:latin typeface="Source Sans Pro" pitchFamily="34" charset="0"/>
                <a:ea typeface="Source Sans Pro" pitchFamily="34" charset="-122"/>
                <a:cs typeface="Source Sans Pro" pitchFamily="34" charset="-120"/>
              </a:rPr>
              <a:t>brand virality index</a:t>
            </a:r>
            <a:r>
              <a:rPr lang="en-US" sz="1850" kern="0" spc="-38" dirty="0">
                <a:solidFill>
                  <a:srgbClr val="272525"/>
                </a:solidFill>
                <a:latin typeface="Source Sans Pro" pitchFamily="34" charset="0"/>
                <a:ea typeface="Source Sans Pro" pitchFamily="34" charset="-122"/>
                <a:cs typeface="Source Sans Pro" pitchFamily="34" charset="-120"/>
              </a:rPr>
              <a:t> for </a:t>
            </a:r>
            <a:r>
              <a:rPr lang="en-US" sz="1850" b="1" kern="0" spc="-38" dirty="0">
                <a:solidFill>
                  <a:srgbClr val="272525"/>
                </a:solidFill>
                <a:latin typeface="Source Sans Pro" pitchFamily="34" charset="0"/>
                <a:ea typeface="Source Sans Pro" pitchFamily="34" charset="-122"/>
                <a:cs typeface="Source Sans Pro" pitchFamily="34" charset="-120"/>
              </a:rPr>
              <a:t>competitive benchmarking</a:t>
            </a:r>
            <a:r>
              <a:rPr lang="en-US" sz="1850" kern="0" spc="-38" dirty="0">
                <a:solidFill>
                  <a:srgbClr val="272525"/>
                </a:solidFill>
                <a:latin typeface="Source Sans Pro" pitchFamily="34" charset="0"/>
                <a:ea typeface="Source Sans Pro" pitchFamily="34" charset="-122"/>
                <a:cs typeface="Source Sans Pro" pitchFamily="34" charset="-120"/>
              </a:rPr>
              <a:t>.</a:t>
            </a:r>
            <a:endParaRPr lang="en-US" sz="1850" dirty="0"/>
          </a:p>
        </p:txBody>
      </p:sp>
      <p:sp>
        <p:nvSpPr>
          <p:cNvPr id="4" name="Text 2"/>
          <p:cNvSpPr/>
          <p:nvPr/>
        </p:nvSpPr>
        <p:spPr>
          <a:xfrm>
            <a:off x="837724" y="3664625"/>
            <a:ext cx="12954952" cy="1149072"/>
          </a:xfrm>
          <a:prstGeom prst="rect">
            <a:avLst/>
          </a:prstGeom>
          <a:noFill/>
        </p:spPr>
        <p:txBody>
          <a:bodyPr wrap="square" lIns="0" tIns="0" rIns="0" bIns="0" rtlCol="0" anchor="t"/>
          <a:lstStyle/>
          <a:p>
            <a:pPr marL="0" indent="0" algn="l">
              <a:lnSpc>
                <a:spcPts val="3000"/>
              </a:lnSpc>
              <a:buNone/>
            </a:pPr>
            <a:r>
              <a:rPr lang="en-US" sz="1850" kern="0" spc="-38" dirty="0">
                <a:solidFill>
                  <a:srgbClr val="272525"/>
                </a:solidFill>
                <a:latin typeface="Source Sans Pro" pitchFamily="34" charset="0"/>
                <a:ea typeface="Source Sans Pro" pitchFamily="34" charset="-122"/>
                <a:cs typeface="Source Sans Pro" pitchFamily="34" charset="-120"/>
              </a:rPr>
              <a:t>The project extracts insights from tweet data, including </a:t>
            </a:r>
            <a:r>
              <a:rPr lang="en-US" sz="1850" b="1" kern="0" spc="-38" dirty="0">
                <a:solidFill>
                  <a:srgbClr val="272525"/>
                </a:solidFill>
                <a:latin typeface="Source Sans Pro" pitchFamily="34" charset="0"/>
                <a:ea typeface="Source Sans Pro" pitchFamily="34" charset="-122"/>
                <a:cs typeface="Source Sans Pro" pitchFamily="34" charset="-120"/>
              </a:rPr>
              <a:t>sentiment classification</a:t>
            </a:r>
            <a:r>
              <a:rPr lang="en-US" sz="1850" kern="0" spc="-38" dirty="0">
                <a:solidFill>
                  <a:srgbClr val="272525"/>
                </a:solidFill>
                <a:latin typeface="Source Sans Pro" pitchFamily="34" charset="0"/>
                <a:ea typeface="Source Sans Pro" pitchFamily="34" charset="-122"/>
                <a:cs typeface="Source Sans Pro" pitchFamily="34" charset="-120"/>
              </a:rPr>
              <a:t>, </a:t>
            </a:r>
            <a:r>
              <a:rPr lang="en-US" sz="1850" b="1" kern="0" spc="-38" dirty="0">
                <a:solidFill>
                  <a:srgbClr val="272525"/>
                </a:solidFill>
                <a:latin typeface="Source Sans Pro" pitchFamily="34" charset="0"/>
                <a:ea typeface="Source Sans Pro" pitchFamily="34" charset="-122"/>
                <a:cs typeface="Source Sans Pro" pitchFamily="34" charset="-120"/>
              </a:rPr>
              <a:t>trend identification</a:t>
            </a:r>
            <a:r>
              <a:rPr lang="en-US" sz="1850" kern="0" spc="-38" dirty="0">
                <a:solidFill>
                  <a:srgbClr val="272525"/>
                </a:solidFill>
                <a:latin typeface="Source Sans Pro" pitchFamily="34" charset="0"/>
                <a:ea typeface="Source Sans Pro" pitchFamily="34" charset="-122"/>
                <a:cs typeface="Source Sans Pro" pitchFamily="34" charset="-120"/>
              </a:rPr>
              <a:t>, and </a:t>
            </a:r>
            <a:r>
              <a:rPr lang="en-US" sz="1850" b="1" kern="0" spc="-38" dirty="0">
                <a:solidFill>
                  <a:srgbClr val="272525"/>
                </a:solidFill>
                <a:latin typeface="Source Sans Pro" pitchFamily="34" charset="0"/>
                <a:ea typeface="Source Sans Pro" pitchFamily="34" charset="-122"/>
                <a:cs typeface="Source Sans Pro" pitchFamily="34" charset="-120"/>
              </a:rPr>
              <a:t>reputation risks</a:t>
            </a:r>
            <a:r>
              <a:rPr lang="en-US" sz="1850" kern="0" spc="-38" dirty="0">
                <a:solidFill>
                  <a:srgbClr val="272525"/>
                </a:solidFill>
                <a:latin typeface="Source Sans Pro" pitchFamily="34" charset="0"/>
                <a:ea typeface="Source Sans Pro" pitchFamily="34" charset="-122"/>
                <a:cs typeface="Source Sans Pro" pitchFamily="34" charset="-120"/>
              </a:rPr>
              <a:t>. Going beyond basic sentiment, it incorporates </a:t>
            </a:r>
            <a:r>
              <a:rPr lang="en-US" sz="1850" b="1" kern="0" spc="-38" dirty="0">
                <a:solidFill>
                  <a:srgbClr val="272525"/>
                </a:solidFill>
                <a:latin typeface="Source Sans Pro" pitchFamily="34" charset="0"/>
                <a:ea typeface="Source Sans Pro" pitchFamily="34" charset="-122"/>
                <a:cs typeface="Source Sans Pro" pitchFamily="34" charset="-120"/>
              </a:rPr>
              <a:t>hashtag trends</a:t>
            </a:r>
            <a:r>
              <a:rPr lang="en-US" sz="1850" kern="0" spc="-38" dirty="0">
                <a:solidFill>
                  <a:srgbClr val="272525"/>
                </a:solidFill>
                <a:latin typeface="Source Sans Pro" pitchFamily="34" charset="0"/>
                <a:ea typeface="Source Sans Pro" pitchFamily="34" charset="-122"/>
                <a:cs typeface="Source Sans Pro" pitchFamily="34" charset="-120"/>
              </a:rPr>
              <a:t>, </a:t>
            </a:r>
            <a:r>
              <a:rPr lang="en-US" sz="1850" b="1" kern="0" spc="-38" dirty="0">
                <a:solidFill>
                  <a:srgbClr val="272525"/>
                </a:solidFill>
                <a:latin typeface="Source Sans Pro" pitchFamily="34" charset="0"/>
                <a:ea typeface="Source Sans Pro" pitchFamily="34" charset="-122"/>
                <a:cs typeface="Source Sans Pro" pitchFamily="34" charset="-120"/>
              </a:rPr>
              <a:t>geographic patterns</a:t>
            </a:r>
            <a:r>
              <a:rPr lang="en-US" sz="1850" kern="0" spc="-38" dirty="0">
                <a:solidFill>
                  <a:srgbClr val="272525"/>
                </a:solidFill>
                <a:latin typeface="Source Sans Pro" pitchFamily="34" charset="0"/>
                <a:ea typeface="Source Sans Pro" pitchFamily="34" charset="-122"/>
                <a:cs typeface="Source Sans Pro" pitchFamily="34" charset="-120"/>
              </a:rPr>
              <a:t>, and </a:t>
            </a:r>
            <a:r>
              <a:rPr lang="en-US" sz="1850" b="1" kern="0" spc="-38" dirty="0">
                <a:solidFill>
                  <a:srgbClr val="272525"/>
                </a:solidFill>
                <a:latin typeface="Source Sans Pro" pitchFamily="34" charset="0"/>
                <a:ea typeface="Source Sans Pro" pitchFamily="34" charset="-122"/>
                <a:cs typeface="Source Sans Pro" pitchFamily="34" charset="-120"/>
              </a:rPr>
              <a:t>crisis detection</a:t>
            </a:r>
            <a:r>
              <a:rPr lang="en-US" sz="1850" kern="0" spc="-38" dirty="0">
                <a:solidFill>
                  <a:srgbClr val="272525"/>
                </a:solidFill>
                <a:latin typeface="Source Sans Pro" pitchFamily="34" charset="0"/>
                <a:ea typeface="Source Sans Pro" pitchFamily="34" charset="-122"/>
                <a:cs typeface="Source Sans Pro" pitchFamily="34" charset="-120"/>
              </a:rPr>
              <a:t> for a </a:t>
            </a:r>
            <a:r>
              <a:rPr lang="en-US" sz="1850" b="1" kern="0" spc="-38" dirty="0">
                <a:solidFill>
                  <a:srgbClr val="272525"/>
                </a:solidFill>
                <a:latin typeface="Source Sans Pro" pitchFamily="34" charset="0"/>
                <a:ea typeface="Source Sans Pro" pitchFamily="34" charset="-122"/>
                <a:cs typeface="Source Sans Pro" pitchFamily="34" charset="-120"/>
              </a:rPr>
              <a:t>multi-dimensional view</a:t>
            </a:r>
            <a:r>
              <a:rPr lang="en-US" sz="1850" kern="0" spc="-38" dirty="0">
                <a:solidFill>
                  <a:srgbClr val="272525"/>
                </a:solidFill>
                <a:latin typeface="Source Sans Pro" pitchFamily="34" charset="0"/>
                <a:ea typeface="Source Sans Pro" pitchFamily="34" charset="-122"/>
                <a:cs typeface="Source Sans Pro" pitchFamily="34" charset="-120"/>
              </a:rPr>
              <a:t> of </a:t>
            </a:r>
            <a:r>
              <a:rPr lang="en-US" sz="1850" b="1" kern="0" spc="-38" dirty="0">
                <a:solidFill>
                  <a:srgbClr val="272525"/>
                </a:solidFill>
                <a:latin typeface="Source Sans Pro" pitchFamily="34" charset="0"/>
                <a:ea typeface="Source Sans Pro" pitchFamily="34" charset="-122"/>
                <a:cs typeface="Source Sans Pro" pitchFamily="34" charset="-120"/>
              </a:rPr>
              <a:t>customer perceptions</a:t>
            </a:r>
            <a:r>
              <a:rPr lang="en-US" sz="1850" kern="0" spc="-38" dirty="0">
                <a:solidFill>
                  <a:srgbClr val="272525"/>
                </a:solidFill>
                <a:latin typeface="Source Sans Pro" pitchFamily="34" charset="0"/>
                <a:ea typeface="Source Sans Pro" pitchFamily="34" charset="-122"/>
                <a:cs typeface="Source Sans Pro" pitchFamily="34" charset="-120"/>
              </a:rPr>
              <a:t>.</a:t>
            </a:r>
            <a:endParaRPr lang="en-US" sz="1850" dirty="0"/>
          </a:p>
        </p:txBody>
      </p:sp>
      <p:sp>
        <p:nvSpPr>
          <p:cNvPr id="5" name="Text 3"/>
          <p:cNvSpPr/>
          <p:nvPr/>
        </p:nvSpPr>
        <p:spPr>
          <a:xfrm>
            <a:off x="837724" y="5082897"/>
            <a:ext cx="12954952" cy="766048"/>
          </a:xfrm>
          <a:prstGeom prst="rect">
            <a:avLst/>
          </a:prstGeom>
          <a:noFill/>
        </p:spPr>
        <p:txBody>
          <a:bodyPr wrap="square" lIns="0" tIns="0" rIns="0" bIns="0" rtlCol="0" anchor="t"/>
          <a:lstStyle/>
          <a:p>
            <a:pPr marL="0" indent="0" algn="l">
              <a:lnSpc>
                <a:spcPts val="3000"/>
              </a:lnSpc>
              <a:buNone/>
            </a:pPr>
            <a:r>
              <a:rPr lang="en-US" sz="1850" kern="0" spc="-38" dirty="0">
                <a:solidFill>
                  <a:srgbClr val="272525"/>
                </a:solidFill>
                <a:latin typeface="Source Sans Pro" pitchFamily="34" charset="0"/>
                <a:ea typeface="Source Sans Pro" pitchFamily="34" charset="-122"/>
                <a:cs typeface="Source Sans Pro" pitchFamily="34" charset="-120"/>
              </a:rPr>
              <a:t>The findings will enable fast-food companies to understand their </a:t>
            </a:r>
            <a:r>
              <a:rPr lang="en-US" sz="1850" b="1" kern="0" spc="-38" dirty="0">
                <a:solidFill>
                  <a:srgbClr val="272525"/>
                </a:solidFill>
                <a:latin typeface="Source Sans Pro" pitchFamily="34" charset="0"/>
                <a:ea typeface="Source Sans Pro" pitchFamily="34" charset="-122"/>
                <a:cs typeface="Source Sans Pro" pitchFamily="34" charset="-120"/>
              </a:rPr>
              <a:t>market position</a:t>
            </a:r>
            <a:r>
              <a:rPr lang="en-US" sz="1850" kern="0" spc="-38" dirty="0">
                <a:solidFill>
                  <a:srgbClr val="272525"/>
                </a:solidFill>
                <a:latin typeface="Source Sans Pro" pitchFamily="34" charset="0"/>
                <a:ea typeface="Source Sans Pro" pitchFamily="34" charset="-122"/>
                <a:cs typeface="Source Sans Pro" pitchFamily="34" charset="-120"/>
              </a:rPr>
              <a:t>, monitor </a:t>
            </a:r>
            <a:r>
              <a:rPr lang="en-US" sz="1850" b="1" kern="0" spc="-38" dirty="0">
                <a:solidFill>
                  <a:srgbClr val="272525"/>
                </a:solidFill>
                <a:latin typeface="Source Sans Pro" pitchFamily="34" charset="0"/>
                <a:ea typeface="Source Sans Pro" pitchFamily="34" charset="-122"/>
                <a:cs typeface="Source Sans Pro" pitchFamily="34" charset="-120"/>
              </a:rPr>
              <a:t>brand reputation</a:t>
            </a:r>
            <a:r>
              <a:rPr lang="en-US" sz="1850" kern="0" spc="-38" dirty="0">
                <a:solidFill>
                  <a:srgbClr val="272525"/>
                </a:solidFill>
                <a:latin typeface="Source Sans Pro" pitchFamily="34" charset="0"/>
                <a:ea typeface="Source Sans Pro" pitchFamily="34" charset="-122"/>
                <a:cs typeface="Source Sans Pro" pitchFamily="34" charset="-120"/>
              </a:rPr>
              <a:t>, and develop </a:t>
            </a:r>
            <a:r>
              <a:rPr lang="en-US" sz="1850" b="1" kern="0" spc="-38" dirty="0">
                <a:solidFill>
                  <a:srgbClr val="272525"/>
                </a:solidFill>
                <a:latin typeface="Source Sans Pro" pitchFamily="34" charset="0"/>
                <a:ea typeface="Source Sans Pro" pitchFamily="34" charset="-122"/>
                <a:cs typeface="Source Sans Pro" pitchFamily="34" charset="-120"/>
              </a:rPr>
              <a:t>targeted strategies</a:t>
            </a:r>
            <a:r>
              <a:rPr lang="en-US" sz="1850" kern="0" spc="-38" dirty="0">
                <a:solidFill>
                  <a:srgbClr val="272525"/>
                </a:solidFill>
                <a:latin typeface="Source Sans Pro" pitchFamily="34" charset="0"/>
                <a:ea typeface="Source Sans Pro" pitchFamily="34" charset="-122"/>
                <a:cs typeface="Source Sans Pro" pitchFamily="34" charset="-120"/>
              </a:rPr>
              <a:t> to address concerns and capitalize on </a:t>
            </a:r>
            <a:r>
              <a:rPr lang="en-US" sz="1850" b="1" kern="0" spc="-38" dirty="0">
                <a:solidFill>
                  <a:srgbClr val="272525"/>
                </a:solidFill>
                <a:latin typeface="Source Sans Pro" pitchFamily="34" charset="0"/>
                <a:ea typeface="Source Sans Pro" pitchFamily="34" charset="-122"/>
                <a:cs typeface="Source Sans Pro" pitchFamily="34" charset="-120"/>
              </a:rPr>
              <a:t>positive sentiment</a:t>
            </a:r>
            <a:r>
              <a:rPr lang="en-US" sz="1850" kern="0" spc="-38" dirty="0">
                <a:solidFill>
                  <a:srgbClr val="272525"/>
                </a:solidFill>
                <a:latin typeface="Source Sans Pro" pitchFamily="34" charset="0"/>
                <a:ea typeface="Source Sans Pro" pitchFamily="34" charset="-122"/>
                <a:cs typeface="Source Sans Pro" pitchFamily="34" charset="-120"/>
              </a:rPr>
              <a:t>.</a:t>
            </a:r>
            <a:endParaRPr lang="en-US" sz="1850" dirty="0"/>
          </a:p>
        </p:txBody>
      </p:sp>
      <p:sp>
        <p:nvSpPr>
          <p:cNvPr id="6" name="Text 4"/>
          <p:cNvSpPr/>
          <p:nvPr/>
        </p:nvSpPr>
        <p:spPr>
          <a:xfrm>
            <a:off x="837724" y="6118146"/>
            <a:ext cx="12954952" cy="766048"/>
          </a:xfrm>
          <a:prstGeom prst="rect">
            <a:avLst/>
          </a:prstGeom>
          <a:noFill/>
        </p:spPr>
        <p:txBody>
          <a:bodyPr wrap="square" lIns="0" tIns="0" rIns="0" bIns="0" rtlCol="0" anchor="t"/>
          <a:lstStyle/>
          <a:p>
            <a:pPr marL="0" indent="0" algn="l">
              <a:lnSpc>
                <a:spcPts val="3000"/>
              </a:lnSpc>
              <a:buNone/>
            </a:pPr>
            <a:r>
              <a:rPr lang="en-US" sz="1850" kern="0" spc="-38" dirty="0">
                <a:solidFill>
                  <a:srgbClr val="272525"/>
                </a:solidFill>
                <a:latin typeface="Source Sans Pro" pitchFamily="34" charset="0"/>
                <a:ea typeface="Source Sans Pro" pitchFamily="34" charset="-122"/>
                <a:cs typeface="Source Sans Pro" pitchFamily="34" charset="-120"/>
              </a:rPr>
              <a:t>Keywords: Fast-food industry, sentiment analysis, social media, brand reputation, customer perceptions, hashtag analysis, competitive benchmarking, market positioning</a:t>
            </a:r>
            <a:endParaRPr lang="en-US" sz="18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418862" y="329089"/>
            <a:ext cx="2816185" cy="351949"/>
          </a:xfrm>
          <a:prstGeom prst="rect">
            <a:avLst/>
          </a:prstGeom>
          <a:noFill/>
        </p:spPr>
        <p:txBody>
          <a:bodyPr wrap="none" lIns="0" tIns="0" rIns="0" bIns="0" rtlCol="0" anchor="t"/>
          <a:lstStyle/>
          <a:p>
            <a:pPr marL="0" indent="0" algn="l">
              <a:lnSpc>
                <a:spcPts val="2750"/>
              </a:lnSpc>
              <a:buNone/>
            </a:pPr>
            <a:r>
              <a:rPr lang="en-US" sz="2200" kern="0" spc="-44" dirty="0">
                <a:solidFill>
                  <a:srgbClr val="D73AD7"/>
                </a:solidFill>
                <a:latin typeface="Source Serif Pro Semi Bold" pitchFamily="34" charset="0"/>
                <a:ea typeface="Source Serif Pro Semi Bold" pitchFamily="34" charset="-122"/>
                <a:cs typeface="Source Serif Pro Semi Bold" pitchFamily="34" charset="-120"/>
              </a:rPr>
              <a:t>Literature Review</a:t>
            </a:r>
            <a:endParaRPr lang="en-US" sz="2200" dirty="0"/>
          </a:p>
        </p:txBody>
      </p:sp>
      <p:sp>
        <p:nvSpPr>
          <p:cNvPr id="3" name="Shape 1"/>
          <p:cNvSpPr/>
          <p:nvPr/>
        </p:nvSpPr>
        <p:spPr>
          <a:xfrm>
            <a:off x="418862" y="920353"/>
            <a:ext cx="13792676" cy="8491538"/>
          </a:xfrm>
          <a:prstGeom prst="roundRect">
            <a:avLst>
              <a:gd name="adj" fmla="val 592"/>
            </a:avLst>
          </a:prstGeom>
          <a:noFill/>
          <a:ln w="7620">
            <a:solidFill>
              <a:srgbClr val="000000">
                <a:alpha val="8000"/>
              </a:srgbClr>
            </a:solidFill>
            <a:prstDash val="solid"/>
          </a:ln>
        </p:spPr>
      </p:sp>
      <p:sp>
        <p:nvSpPr>
          <p:cNvPr id="4" name="Shape 2"/>
          <p:cNvSpPr/>
          <p:nvPr/>
        </p:nvSpPr>
        <p:spPr>
          <a:xfrm>
            <a:off x="426482" y="927973"/>
            <a:ext cx="13777436" cy="350282"/>
          </a:xfrm>
          <a:prstGeom prst="rect">
            <a:avLst/>
          </a:prstGeom>
          <a:solidFill>
            <a:srgbClr val="FFFFFF">
              <a:alpha val="4000"/>
            </a:srgbClr>
          </a:solidFill>
        </p:spPr>
      </p:sp>
      <p:sp>
        <p:nvSpPr>
          <p:cNvPr id="5" name="Text 3"/>
          <p:cNvSpPr/>
          <p:nvPr/>
        </p:nvSpPr>
        <p:spPr>
          <a:xfrm>
            <a:off x="546140" y="1007388"/>
            <a:ext cx="6645593" cy="191453"/>
          </a:xfrm>
          <a:prstGeom prst="rect">
            <a:avLst/>
          </a:prstGeom>
          <a:noFill/>
        </p:spPr>
        <p:txBody>
          <a:bodyPr wrap="none" lIns="0" tIns="0" rIns="0" bIns="0" rtlCol="0" anchor="t"/>
          <a:lstStyle/>
          <a:p>
            <a:pPr marL="0" indent="0" algn="l">
              <a:lnSpc>
                <a:spcPts val="1500"/>
              </a:lnSpc>
              <a:buNone/>
            </a:pPr>
            <a:r>
              <a:rPr lang="en-US" sz="900" b="1" kern="0" spc="-19" dirty="0">
                <a:solidFill>
                  <a:srgbClr val="272525"/>
                </a:solidFill>
                <a:latin typeface="Source Sans Pro" pitchFamily="34" charset="0"/>
                <a:ea typeface="Source Sans Pro" pitchFamily="34" charset="-122"/>
                <a:cs typeface="Source Sans Pro" pitchFamily="34" charset="-120"/>
              </a:rPr>
              <a:t>Paper Name</a:t>
            </a:r>
            <a:endParaRPr lang="en-US" sz="900" dirty="0"/>
          </a:p>
        </p:txBody>
      </p:sp>
      <p:sp>
        <p:nvSpPr>
          <p:cNvPr id="6" name="Text 4"/>
          <p:cNvSpPr/>
          <p:nvPr/>
        </p:nvSpPr>
        <p:spPr>
          <a:xfrm>
            <a:off x="7438668" y="1007388"/>
            <a:ext cx="6645593" cy="191453"/>
          </a:xfrm>
          <a:prstGeom prst="rect">
            <a:avLst/>
          </a:prstGeom>
          <a:noFill/>
        </p:spPr>
        <p:txBody>
          <a:bodyPr wrap="none" lIns="0" tIns="0" rIns="0" bIns="0" rtlCol="0" anchor="t"/>
          <a:lstStyle/>
          <a:p>
            <a:pPr marL="0" indent="0" algn="l">
              <a:lnSpc>
                <a:spcPts val="1500"/>
              </a:lnSpc>
              <a:buNone/>
            </a:pPr>
            <a:r>
              <a:rPr lang="en-US" sz="900" b="1" kern="0" spc="-19" dirty="0">
                <a:solidFill>
                  <a:srgbClr val="272525"/>
                </a:solidFill>
                <a:latin typeface="Source Sans Pro" pitchFamily="34" charset="0"/>
                <a:ea typeface="Source Sans Pro" pitchFamily="34" charset="-122"/>
                <a:cs typeface="Source Sans Pro" pitchFamily="34" charset="-120"/>
              </a:rPr>
              <a:t>Approach / Technique &amp; Result</a:t>
            </a:r>
            <a:endParaRPr lang="en-US" sz="900" dirty="0"/>
          </a:p>
        </p:txBody>
      </p:sp>
      <p:sp>
        <p:nvSpPr>
          <p:cNvPr id="7" name="Shape 5"/>
          <p:cNvSpPr/>
          <p:nvPr/>
        </p:nvSpPr>
        <p:spPr>
          <a:xfrm>
            <a:off x="426482" y="1278255"/>
            <a:ext cx="13777436" cy="541734"/>
          </a:xfrm>
          <a:prstGeom prst="rect">
            <a:avLst/>
          </a:prstGeom>
          <a:solidFill>
            <a:srgbClr val="000000">
              <a:alpha val="4000"/>
            </a:srgbClr>
          </a:solidFill>
        </p:spPr>
      </p:sp>
      <p:sp>
        <p:nvSpPr>
          <p:cNvPr id="8" name="Text 6"/>
          <p:cNvSpPr/>
          <p:nvPr/>
        </p:nvSpPr>
        <p:spPr>
          <a:xfrm>
            <a:off x="546140" y="1357670"/>
            <a:ext cx="6645593" cy="382905"/>
          </a:xfrm>
          <a:prstGeom prst="rect">
            <a:avLst/>
          </a:prstGeom>
          <a:noFill/>
        </p:spPr>
        <p:txBody>
          <a:bodyPr wrap="square" lIns="0" tIns="0" rIns="0" bIns="0" rtlCol="0" anchor="t"/>
          <a:lstStyle/>
          <a:p>
            <a:pPr marL="0" indent="0" algn="l">
              <a:lnSpc>
                <a:spcPts val="1500"/>
              </a:lnSpc>
              <a:buNone/>
            </a:pPr>
            <a:r>
              <a:rPr lang="en-US" sz="900" kern="0" spc="-19" dirty="0">
                <a:solidFill>
                  <a:srgbClr val="272525"/>
                </a:solidFill>
                <a:latin typeface="Source Sans Pro" pitchFamily="34" charset="0"/>
                <a:ea typeface="Source Sans Pro" pitchFamily="34" charset="-122"/>
                <a:cs typeface="Source Sans Pro" pitchFamily="34" charset="-120"/>
              </a:rPr>
              <a:t>Hossain, A., Rahman, M., &amp; Islam, M. (2020)</a:t>
            </a:r>
            <a:r>
              <a:rPr lang="en-US" sz="900" kern="0" spc="-19" dirty="0">
                <a:solidFill>
                  <a:srgbClr val="272525"/>
                </a:solidFill>
                <a:latin typeface="Source Sans Pro" pitchFamily="34" charset="0"/>
                <a:ea typeface="Source Sans Pro" pitchFamily="34" charset="-122"/>
                <a:cs typeface="Source Sans Pro" pitchFamily="34" charset="-120"/>
              </a:rPr>
              <a:t>
</a:t>
            </a:r>
            <a:r>
              <a:rPr lang="en-US" sz="900" kern="0" spc="-19" dirty="0">
                <a:solidFill>
                  <a:srgbClr val="272525"/>
                </a:solidFill>
                <a:latin typeface="Source Sans Pro" pitchFamily="34" charset="0"/>
                <a:ea typeface="Source Sans Pro" pitchFamily="34" charset="-122"/>
                <a:cs typeface="Source Sans Pro" pitchFamily="34" charset="-120"/>
              </a:rPr>
              <a:t>An Attention Based Approach for Sentiment Analysis of Food Review Dataset</a:t>
            </a:r>
            <a:endParaRPr lang="en-US" sz="900" dirty="0"/>
          </a:p>
        </p:txBody>
      </p:sp>
      <p:sp>
        <p:nvSpPr>
          <p:cNvPr id="9" name="Text 7"/>
          <p:cNvSpPr/>
          <p:nvPr/>
        </p:nvSpPr>
        <p:spPr>
          <a:xfrm>
            <a:off x="7438668" y="1357670"/>
            <a:ext cx="6645593" cy="382905"/>
          </a:xfrm>
          <a:prstGeom prst="rect">
            <a:avLst/>
          </a:prstGeom>
          <a:noFill/>
        </p:spPr>
        <p:txBody>
          <a:bodyPr wrap="square" lIns="0" tIns="0" rIns="0" bIns="0" rtlCol="0" anchor="t"/>
          <a:lstStyle/>
          <a:p>
            <a:pPr marL="0" indent="0" algn="l">
              <a:lnSpc>
                <a:spcPts val="1500"/>
              </a:lnSpc>
              <a:buNone/>
            </a:pPr>
            <a:r>
              <a:rPr lang="en-US" sz="900" kern="0" spc="-19" dirty="0">
                <a:solidFill>
                  <a:srgbClr val="272525"/>
                </a:solidFill>
                <a:latin typeface="Source Sans Pro" pitchFamily="34" charset="0"/>
                <a:ea typeface="Source Sans Pro" pitchFamily="34" charset="-122"/>
                <a:cs typeface="Source Sans Pro" pitchFamily="34" charset="-120"/>
              </a:rPr>
              <a:t>Proposed an attention-based deep learning model using BiLSTM. Achieved over 90% accuracy on food review datasets. Enhanced contextual understanding through attention mechanism.</a:t>
            </a:r>
            <a:endParaRPr lang="en-US" sz="900" dirty="0"/>
          </a:p>
        </p:txBody>
      </p:sp>
      <p:sp>
        <p:nvSpPr>
          <p:cNvPr id="10" name="Shape 8"/>
          <p:cNvSpPr/>
          <p:nvPr/>
        </p:nvSpPr>
        <p:spPr>
          <a:xfrm>
            <a:off x="426482" y="1819989"/>
            <a:ext cx="13777436" cy="541734"/>
          </a:xfrm>
          <a:prstGeom prst="rect">
            <a:avLst/>
          </a:prstGeom>
          <a:solidFill>
            <a:srgbClr val="FFFFFF">
              <a:alpha val="4000"/>
            </a:srgbClr>
          </a:solidFill>
        </p:spPr>
      </p:sp>
      <p:sp>
        <p:nvSpPr>
          <p:cNvPr id="11" name="Text 9"/>
          <p:cNvSpPr/>
          <p:nvPr/>
        </p:nvSpPr>
        <p:spPr>
          <a:xfrm>
            <a:off x="546140" y="1899404"/>
            <a:ext cx="6645593" cy="382905"/>
          </a:xfrm>
          <a:prstGeom prst="rect">
            <a:avLst/>
          </a:prstGeom>
          <a:noFill/>
        </p:spPr>
        <p:txBody>
          <a:bodyPr wrap="square" lIns="0" tIns="0" rIns="0" bIns="0" rtlCol="0" anchor="t"/>
          <a:lstStyle/>
          <a:p>
            <a:pPr marL="0" indent="0" algn="l">
              <a:lnSpc>
                <a:spcPts val="1500"/>
              </a:lnSpc>
              <a:buNone/>
            </a:pPr>
            <a:r>
              <a:rPr lang="en-US" sz="900" kern="0" spc="-19" dirty="0">
                <a:solidFill>
                  <a:srgbClr val="272525"/>
                </a:solidFill>
                <a:latin typeface="Source Sans Pro" pitchFamily="34" charset="0"/>
                <a:ea typeface="Source Sans Pro" pitchFamily="34" charset="-122"/>
                <a:cs typeface="Source Sans Pro" pitchFamily="34" charset="-120"/>
              </a:rPr>
              <a:t>Rahman, M. A., Rahman, M. M., &amp; Rahman, M. S. (2020)</a:t>
            </a:r>
            <a:r>
              <a:rPr lang="en-US" sz="900" kern="0" spc="-19" dirty="0">
                <a:solidFill>
                  <a:srgbClr val="272525"/>
                </a:solidFill>
                <a:latin typeface="Source Sans Pro" pitchFamily="34" charset="0"/>
                <a:ea typeface="Source Sans Pro" pitchFamily="34" charset="-122"/>
                <a:cs typeface="Source Sans Pro" pitchFamily="34" charset="-120"/>
              </a:rPr>
              <a:t>
</a:t>
            </a:r>
            <a:r>
              <a:rPr lang="en-US" sz="900" kern="0" spc="-19" dirty="0">
                <a:solidFill>
                  <a:srgbClr val="272525"/>
                </a:solidFill>
                <a:latin typeface="Source Sans Pro" pitchFamily="34" charset="0"/>
                <a:ea typeface="Source Sans Pro" pitchFamily="34" charset="-122"/>
                <a:cs typeface="Source Sans Pro" pitchFamily="34" charset="-120"/>
              </a:rPr>
              <a:t>Sentiment Analysis of Fast Food Companies With Deep Learning Models</a:t>
            </a:r>
            <a:endParaRPr lang="en-US" sz="900" dirty="0"/>
          </a:p>
        </p:txBody>
      </p:sp>
      <p:sp>
        <p:nvSpPr>
          <p:cNvPr id="12" name="Text 10"/>
          <p:cNvSpPr/>
          <p:nvPr/>
        </p:nvSpPr>
        <p:spPr>
          <a:xfrm>
            <a:off x="7438668" y="1899404"/>
            <a:ext cx="6645593" cy="382905"/>
          </a:xfrm>
          <a:prstGeom prst="rect">
            <a:avLst/>
          </a:prstGeom>
          <a:noFill/>
        </p:spPr>
        <p:txBody>
          <a:bodyPr wrap="square" lIns="0" tIns="0" rIns="0" bIns="0" rtlCol="0" anchor="t"/>
          <a:lstStyle/>
          <a:p>
            <a:pPr marL="0" indent="0" algn="l">
              <a:lnSpc>
                <a:spcPts val="1500"/>
              </a:lnSpc>
              <a:buNone/>
            </a:pPr>
            <a:r>
              <a:rPr lang="en-US" sz="900" kern="0" spc="-19" dirty="0">
                <a:solidFill>
                  <a:srgbClr val="272525"/>
                </a:solidFill>
                <a:latin typeface="Source Sans Pro" pitchFamily="34" charset="0"/>
                <a:ea typeface="Source Sans Pro" pitchFamily="34" charset="-122"/>
                <a:cs typeface="Source Sans Pro" pitchFamily="34" charset="-120"/>
              </a:rPr>
              <a:t>Implemented deep learning models (CNN, BiLSTM, CNN-BiLSTM hybrid). BiLSTM achieved highest accuracy (95.35%). Demonstrated improvement with larger datasets (up to 200K reviews).</a:t>
            </a:r>
            <a:endParaRPr lang="en-US" sz="900" dirty="0"/>
          </a:p>
        </p:txBody>
      </p:sp>
      <p:sp>
        <p:nvSpPr>
          <p:cNvPr id="13" name="Shape 11"/>
          <p:cNvSpPr/>
          <p:nvPr/>
        </p:nvSpPr>
        <p:spPr>
          <a:xfrm>
            <a:off x="426482" y="2361724"/>
            <a:ext cx="13777436" cy="541734"/>
          </a:xfrm>
          <a:prstGeom prst="rect">
            <a:avLst/>
          </a:prstGeom>
          <a:solidFill>
            <a:srgbClr val="000000">
              <a:alpha val="4000"/>
            </a:srgbClr>
          </a:solidFill>
        </p:spPr>
      </p:sp>
      <p:sp>
        <p:nvSpPr>
          <p:cNvPr id="14" name="Text 12"/>
          <p:cNvSpPr/>
          <p:nvPr/>
        </p:nvSpPr>
        <p:spPr>
          <a:xfrm>
            <a:off x="546140" y="2441138"/>
            <a:ext cx="6645593" cy="382905"/>
          </a:xfrm>
          <a:prstGeom prst="rect">
            <a:avLst/>
          </a:prstGeom>
          <a:noFill/>
        </p:spPr>
        <p:txBody>
          <a:bodyPr wrap="square" lIns="0" tIns="0" rIns="0" bIns="0" rtlCol="0" anchor="t"/>
          <a:lstStyle/>
          <a:p>
            <a:pPr marL="0" indent="0" algn="l">
              <a:lnSpc>
                <a:spcPts val="1500"/>
              </a:lnSpc>
              <a:buNone/>
            </a:pPr>
            <a:r>
              <a:rPr lang="en-US" sz="900" kern="0" spc="-19" dirty="0">
                <a:solidFill>
                  <a:srgbClr val="272525"/>
                </a:solidFill>
                <a:latin typeface="Source Sans Pro" pitchFamily="34" charset="0"/>
                <a:ea typeface="Source Sans Pro" pitchFamily="34" charset="-122"/>
                <a:cs typeface="Source Sans Pro" pitchFamily="34" charset="-120"/>
              </a:rPr>
              <a:t>Mohammad, S. M., &amp; Turney, P. D. (2013)</a:t>
            </a:r>
            <a:r>
              <a:rPr lang="en-US" sz="900" kern="0" spc="-19" dirty="0">
                <a:solidFill>
                  <a:srgbClr val="272525"/>
                </a:solidFill>
                <a:latin typeface="Source Sans Pro" pitchFamily="34" charset="0"/>
                <a:ea typeface="Source Sans Pro" pitchFamily="34" charset="-122"/>
                <a:cs typeface="Source Sans Pro" pitchFamily="34" charset="-120"/>
              </a:rPr>
              <a:t>
</a:t>
            </a:r>
            <a:r>
              <a:rPr lang="en-US" sz="900" kern="0" spc="-19" dirty="0">
                <a:solidFill>
                  <a:srgbClr val="272525"/>
                </a:solidFill>
                <a:latin typeface="Source Sans Pro" pitchFamily="34" charset="0"/>
                <a:ea typeface="Source Sans Pro" pitchFamily="34" charset="-122"/>
                <a:cs typeface="Source Sans Pro" pitchFamily="34" charset="-120"/>
              </a:rPr>
              <a:t>Crowdsourcing a Word–Emotion Association Lexicon</a:t>
            </a:r>
            <a:endParaRPr lang="en-US" sz="900" dirty="0"/>
          </a:p>
        </p:txBody>
      </p:sp>
      <p:sp>
        <p:nvSpPr>
          <p:cNvPr id="15" name="Text 13"/>
          <p:cNvSpPr/>
          <p:nvPr/>
        </p:nvSpPr>
        <p:spPr>
          <a:xfrm>
            <a:off x="7438668" y="2441138"/>
            <a:ext cx="6645593" cy="382905"/>
          </a:xfrm>
          <a:prstGeom prst="rect">
            <a:avLst/>
          </a:prstGeom>
          <a:noFill/>
        </p:spPr>
        <p:txBody>
          <a:bodyPr wrap="square" lIns="0" tIns="0" rIns="0" bIns="0" rtlCol="0" anchor="t"/>
          <a:lstStyle/>
          <a:p>
            <a:pPr marL="0" indent="0" algn="l">
              <a:lnSpc>
                <a:spcPts val="1500"/>
              </a:lnSpc>
              <a:buNone/>
            </a:pPr>
            <a:r>
              <a:rPr lang="en-US" sz="900" kern="0" spc="-19" dirty="0">
                <a:solidFill>
                  <a:srgbClr val="272525"/>
                </a:solidFill>
                <a:latin typeface="Source Sans Pro" pitchFamily="34" charset="0"/>
                <a:ea typeface="Source Sans Pro" pitchFamily="34" charset="-122"/>
                <a:cs typeface="Source Sans Pro" pitchFamily="34" charset="-120"/>
              </a:rPr>
              <a:t>Developed NRC Emotion Lexicon via crowdsourcing. Supports emotion-based sentiment analysis with associations to 8 basic emotions. Widely used in emotion-aware NLP tasks.</a:t>
            </a:r>
            <a:endParaRPr lang="en-US" sz="900" dirty="0"/>
          </a:p>
        </p:txBody>
      </p:sp>
      <p:sp>
        <p:nvSpPr>
          <p:cNvPr id="16" name="Shape 14"/>
          <p:cNvSpPr/>
          <p:nvPr/>
        </p:nvSpPr>
        <p:spPr>
          <a:xfrm>
            <a:off x="426482" y="2903458"/>
            <a:ext cx="13777436" cy="541734"/>
          </a:xfrm>
          <a:prstGeom prst="rect">
            <a:avLst/>
          </a:prstGeom>
          <a:solidFill>
            <a:srgbClr val="FFFFFF">
              <a:alpha val="4000"/>
            </a:srgbClr>
          </a:solidFill>
        </p:spPr>
      </p:sp>
      <p:sp>
        <p:nvSpPr>
          <p:cNvPr id="17" name="Text 15"/>
          <p:cNvSpPr/>
          <p:nvPr/>
        </p:nvSpPr>
        <p:spPr>
          <a:xfrm>
            <a:off x="546140" y="2982873"/>
            <a:ext cx="6645593" cy="382905"/>
          </a:xfrm>
          <a:prstGeom prst="rect">
            <a:avLst/>
          </a:prstGeom>
          <a:noFill/>
        </p:spPr>
        <p:txBody>
          <a:bodyPr wrap="square" lIns="0" tIns="0" rIns="0" bIns="0" rtlCol="0" anchor="t"/>
          <a:lstStyle/>
          <a:p>
            <a:pPr marL="0" indent="0" algn="l">
              <a:lnSpc>
                <a:spcPts val="1500"/>
              </a:lnSpc>
              <a:buNone/>
            </a:pPr>
            <a:r>
              <a:rPr lang="en-US" sz="900" kern="0" spc="-19" dirty="0">
                <a:solidFill>
                  <a:srgbClr val="272525"/>
                </a:solidFill>
                <a:latin typeface="Source Sans Pro" pitchFamily="34" charset="0"/>
                <a:ea typeface="Source Sans Pro" pitchFamily="34" charset="-122"/>
                <a:cs typeface="Source Sans Pro" pitchFamily="34" charset="-120"/>
              </a:rPr>
              <a:t>Thelwall, M., et al. (2010)</a:t>
            </a:r>
            <a:r>
              <a:rPr lang="en-US" sz="900" kern="0" spc="-19" dirty="0">
                <a:solidFill>
                  <a:srgbClr val="272525"/>
                </a:solidFill>
                <a:latin typeface="Source Sans Pro" pitchFamily="34" charset="0"/>
                <a:ea typeface="Source Sans Pro" pitchFamily="34" charset="-122"/>
                <a:cs typeface="Source Sans Pro" pitchFamily="34" charset="-120"/>
              </a:rPr>
              <a:t>
</a:t>
            </a:r>
            <a:r>
              <a:rPr lang="en-US" sz="900" kern="0" spc="-19" dirty="0">
                <a:solidFill>
                  <a:srgbClr val="272525"/>
                </a:solidFill>
                <a:latin typeface="Source Sans Pro" pitchFamily="34" charset="0"/>
                <a:ea typeface="Source Sans Pro" pitchFamily="34" charset="-122"/>
                <a:cs typeface="Source Sans Pro" pitchFamily="34" charset="-120"/>
              </a:rPr>
              <a:t>Sentiment Strength Detection in Short Informal Text</a:t>
            </a:r>
            <a:endParaRPr lang="en-US" sz="900" dirty="0"/>
          </a:p>
        </p:txBody>
      </p:sp>
      <p:sp>
        <p:nvSpPr>
          <p:cNvPr id="18" name="Text 16"/>
          <p:cNvSpPr/>
          <p:nvPr/>
        </p:nvSpPr>
        <p:spPr>
          <a:xfrm>
            <a:off x="7438668" y="2982873"/>
            <a:ext cx="6645593" cy="382905"/>
          </a:xfrm>
          <a:prstGeom prst="rect">
            <a:avLst/>
          </a:prstGeom>
          <a:noFill/>
        </p:spPr>
        <p:txBody>
          <a:bodyPr wrap="square" lIns="0" tIns="0" rIns="0" bIns="0" rtlCol="0" anchor="t"/>
          <a:lstStyle/>
          <a:p>
            <a:pPr marL="0" indent="0" algn="l">
              <a:lnSpc>
                <a:spcPts val="1500"/>
              </a:lnSpc>
              <a:buNone/>
            </a:pPr>
            <a:r>
              <a:rPr lang="en-US" sz="900" kern="0" spc="-19" dirty="0">
                <a:solidFill>
                  <a:srgbClr val="272525"/>
                </a:solidFill>
                <a:latin typeface="Source Sans Pro" pitchFamily="34" charset="0"/>
                <a:ea typeface="Source Sans Pro" pitchFamily="34" charset="-122"/>
                <a:cs typeface="Source Sans Pro" pitchFamily="34" charset="-120"/>
              </a:rPr>
              <a:t>Introduced SentiStrength, optimized for short text like tweets and SMS. Combines lexicon and rules. Effective in detecting polarity strength and subtle expressions.</a:t>
            </a:r>
            <a:endParaRPr lang="en-US" sz="900" dirty="0"/>
          </a:p>
        </p:txBody>
      </p:sp>
      <p:sp>
        <p:nvSpPr>
          <p:cNvPr id="19" name="Shape 17"/>
          <p:cNvSpPr/>
          <p:nvPr/>
        </p:nvSpPr>
        <p:spPr>
          <a:xfrm>
            <a:off x="426482" y="3445193"/>
            <a:ext cx="13777436" cy="541734"/>
          </a:xfrm>
          <a:prstGeom prst="rect">
            <a:avLst/>
          </a:prstGeom>
          <a:solidFill>
            <a:srgbClr val="000000">
              <a:alpha val="4000"/>
            </a:srgbClr>
          </a:solidFill>
        </p:spPr>
      </p:sp>
      <p:sp>
        <p:nvSpPr>
          <p:cNvPr id="20" name="Text 18"/>
          <p:cNvSpPr/>
          <p:nvPr/>
        </p:nvSpPr>
        <p:spPr>
          <a:xfrm>
            <a:off x="546140" y="3524607"/>
            <a:ext cx="6645593" cy="382905"/>
          </a:xfrm>
          <a:prstGeom prst="rect">
            <a:avLst/>
          </a:prstGeom>
          <a:noFill/>
        </p:spPr>
        <p:txBody>
          <a:bodyPr wrap="square" lIns="0" tIns="0" rIns="0" bIns="0" rtlCol="0" anchor="t"/>
          <a:lstStyle/>
          <a:p>
            <a:pPr marL="0" indent="0" algn="l">
              <a:lnSpc>
                <a:spcPts val="1500"/>
              </a:lnSpc>
              <a:buNone/>
            </a:pPr>
            <a:r>
              <a:rPr lang="en-US" sz="900" kern="0" spc="-19" dirty="0">
                <a:solidFill>
                  <a:srgbClr val="272525"/>
                </a:solidFill>
                <a:latin typeface="Source Sans Pro" pitchFamily="34" charset="0"/>
                <a:ea typeface="Source Sans Pro" pitchFamily="34" charset="-122"/>
                <a:cs typeface="Source Sans Pro" pitchFamily="34" charset="-120"/>
              </a:rPr>
              <a:t>Pennebaker, J. W., et al. (2015)</a:t>
            </a:r>
            <a:r>
              <a:rPr lang="en-US" sz="900" kern="0" spc="-19" dirty="0">
                <a:solidFill>
                  <a:srgbClr val="272525"/>
                </a:solidFill>
                <a:latin typeface="Source Sans Pro" pitchFamily="34" charset="0"/>
                <a:ea typeface="Source Sans Pro" pitchFamily="34" charset="-122"/>
                <a:cs typeface="Source Sans Pro" pitchFamily="34" charset="-120"/>
              </a:rPr>
              <a:t>
</a:t>
            </a:r>
            <a:r>
              <a:rPr lang="en-US" sz="900" kern="0" spc="-19" dirty="0">
                <a:solidFill>
                  <a:srgbClr val="272525"/>
                </a:solidFill>
                <a:latin typeface="Source Sans Pro" pitchFamily="34" charset="0"/>
                <a:ea typeface="Source Sans Pro" pitchFamily="34" charset="-122"/>
                <a:cs typeface="Source Sans Pro" pitchFamily="34" charset="-120"/>
              </a:rPr>
              <a:t>The Development and Psychometric Properties of LIWC2015</a:t>
            </a:r>
            <a:endParaRPr lang="en-US" sz="900" dirty="0"/>
          </a:p>
        </p:txBody>
      </p:sp>
      <p:sp>
        <p:nvSpPr>
          <p:cNvPr id="21" name="Text 19"/>
          <p:cNvSpPr/>
          <p:nvPr/>
        </p:nvSpPr>
        <p:spPr>
          <a:xfrm>
            <a:off x="7438668" y="3524607"/>
            <a:ext cx="6645593" cy="382905"/>
          </a:xfrm>
          <a:prstGeom prst="rect">
            <a:avLst/>
          </a:prstGeom>
          <a:noFill/>
        </p:spPr>
        <p:txBody>
          <a:bodyPr wrap="square" lIns="0" tIns="0" rIns="0" bIns="0" rtlCol="0" anchor="t"/>
          <a:lstStyle/>
          <a:p>
            <a:pPr marL="0" indent="0" algn="l">
              <a:lnSpc>
                <a:spcPts val="1500"/>
              </a:lnSpc>
              <a:buNone/>
            </a:pPr>
            <a:r>
              <a:rPr lang="en-US" sz="900" kern="0" spc="-19" dirty="0">
                <a:solidFill>
                  <a:srgbClr val="272525"/>
                </a:solidFill>
                <a:latin typeface="Source Sans Pro" pitchFamily="34" charset="0"/>
                <a:ea typeface="Source Sans Pro" pitchFamily="34" charset="-122"/>
                <a:cs typeface="Source Sans Pro" pitchFamily="34" charset="-120"/>
              </a:rPr>
              <a:t>Introduced LIWC tool for psycholinguistic text analysis. Measures emotions, cognitive processes, and personal concerns. Useful in psychological profiling from text.</a:t>
            </a:r>
            <a:endParaRPr lang="en-US" sz="900" dirty="0"/>
          </a:p>
        </p:txBody>
      </p:sp>
      <p:sp>
        <p:nvSpPr>
          <p:cNvPr id="22" name="Shape 20"/>
          <p:cNvSpPr/>
          <p:nvPr/>
        </p:nvSpPr>
        <p:spPr>
          <a:xfrm>
            <a:off x="426482" y="3986927"/>
            <a:ext cx="13777436" cy="541734"/>
          </a:xfrm>
          <a:prstGeom prst="rect">
            <a:avLst/>
          </a:prstGeom>
          <a:solidFill>
            <a:srgbClr val="FFFFFF">
              <a:alpha val="4000"/>
            </a:srgbClr>
          </a:solidFill>
        </p:spPr>
      </p:sp>
      <p:sp>
        <p:nvSpPr>
          <p:cNvPr id="23" name="Text 21"/>
          <p:cNvSpPr/>
          <p:nvPr/>
        </p:nvSpPr>
        <p:spPr>
          <a:xfrm>
            <a:off x="546140" y="4066342"/>
            <a:ext cx="6645593" cy="382905"/>
          </a:xfrm>
          <a:prstGeom prst="rect">
            <a:avLst/>
          </a:prstGeom>
          <a:noFill/>
        </p:spPr>
        <p:txBody>
          <a:bodyPr wrap="square" lIns="0" tIns="0" rIns="0" bIns="0" rtlCol="0" anchor="t"/>
          <a:lstStyle/>
          <a:p>
            <a:pPr marL="0" indent="0" algn="l">
              <a:lnSpc>
                <a:spcPts val="1500"/>
              </a:lnSpc>
              <a:buNone/>
            </a:pPr>
            <a:r>
              <a:rPr lang="en-US" sz="900" kern="0" spc="-19" dirty="0">
                <a:solidFill>
                  <a:srgbClr val="272525"/>
                </a:solidFill>
                <a:latin typeface="Source Sans Pro" pitchFamily="34" charset="0"/>
                <a:ea typeface="Source Sans Pro" pitchFamily="34" charset="-122"/>
                <a:cs typeface="Source Sans Pro" pitchFamily="34" charset="-120"/>
              </a:rPr>
              <a:t>Kim, J., Kim, H., &amp; Oh, J. (2021)</a:t>
            </a:r>
            <a:r>
              <a:rPr lang="en-US" sz="900" kern="0" spc="-19" dirty="0">
                <a:solidFill>
                  <a:srgbClr val="272525"/>
                </a:solidFill>
                <a:latin typeface="Source Sans Pro" pitchFamily="34" charset="0"/>
                <a:ea typeface="Source Sans Pro" pitchFamily="34" charset="-122"/>
                <a:cs typeface="Source Sans Pro" pitchFamily="34" charset="-120"/>
              </a:rPr>
              <a:t>
</a:t>
            </a:r>
            <a:r>
              <a:rPr lang="en-US" sz="900" kern="0" spc="-19" dirty="0">
                <a:solidFill>
                  <a:srgbClr val="272525"/>
                </a:solidFill>
                <a:latin typeface="Source Sans Pro" pitchFamily="34" charset="0"/>
                <a:ea typeface="Source Sans Pro" pitchFamily="34" charset="-122"/>
                <a:cs typeface="Source Sans Pro" pitchFamily="34" charset="-120"/>
              </a:rPr>
              <a:t>The Role of Affect in Information Diffusion</a:t>
            </a:r>
            <a:endParaRPr lang="en-US" sz="900" dirty="0"/>
          </a:p>
        </p:txBody>
      </p:sp>
      <p:sp>
        <p:nvSpPr>
          <p:cNvPr id="24" name="Text 22"/>
          <p:cNvSpPr/>
          <p:nvPr/>
        </p:nvSpPr>
        <p:spPr>
          <a:xfrm>
            <a:off x="7438668" y="4066342"/>
            <a:ext cx="6645593" cy="382905"/>
          </a:xfrm>
          <a:prstGeom prst="rect">
            <a:avLst/>
          </a:prstGeom>
          <a:noFill/>
        </p:spPr>
        <p:txBody>
          <a:bodyPr wrap="square" lIns="0" tIns="0" rIns="0" bIns="0" rtlCol="0" anchor="t"/>
          <a:lstStyle/>
          <a:p>
            <a:pPr marL="0" indent="0" algn="l">
              <a:lnSpc>
                <a:spcPts val="1500"/>
              </a:lnSpc>
              <a:buNone/>
            </a:pPr>
            <a:r>
              <a:rPr lang="en-US" sz="900" kern="0" spc="-19" dirty="0">
                <a:solidFill>
                  <a:srgbClr val="272525"/>
                </a:solidFill>
                <a:latin typeface="Source Sans Pro" pitchFamily="34" charset="0"/>
                <a:ea typeface="Source Sans Pro" pitchFamily="34" charset="-122"/>
                <a:cs typeface="Source Sans Pro" pitchFamily="34" charset="-120"/>
              </a:rPr>
              <a:t>Proposed Emotion-Weighted Index to measure post virality. Showed emotionally charged content spreads faster. Provided formula used in virality modeling in this study.</a:t>
            </a:r>
            <a:endParaRPr lang="en-US" sz="900" dirty="0"/>
          </a:p>
        </p:txBody>
      </p:sp>
      <p:sp>
        <p:nvSpPr>
          <p:cNvPr id="25" name="Shape 23"/>
          <p:cNvSpPr/>
          <p:nvPr/>
        </p:nvSpPr>
        <p:spPr>
          <a:xfrm>
            <a:off x="426482" y="4528661"/>
            <a:ext cx="13777436" cy="541734"/>
          </a:xfrm>
          <a:prstGeom prst="rect">
            <a:avLst/>
          </a:prstGeom>
          <a:solidFill>
            <a:srgbClr val="000000">
              <a:alpha val="4000"/>
            </a:srgbClr>
          </a:solidFill>
        </p:spPr>
      </p:sp>
      <p:sp>
        <p:nvSpPr>
          <p:cNvPr id="26" name="Text 24"/>
          <p:cNvSpPr/>
          <p:nvPr/>
        </p:nvSpPr>
        <p:spPr>
          <a:xfrm>
            <a:off x="546140" y="4608076"/>
            <a:ext cx="6645593" cy="382905"/>
          </a:xfrm>
          <a:prstGeom prst="rect">
            <a:avLst/>
          </a:prstGeom>
          <a:noFill/>
        </p:spPr>
        <p:txBody>
          <a:bodyPr wrap="square" lIns="0" tIns="0" rIns="0" bIns="0" rtlCol="0" anchor="t"/>
          <a:lstStyle/>
          <a:p>
            <a:pPr marL="0" indent="0" algn="l">
              <a:lnSpc>
                <a:spcPts val="1500"/>
              </a:lnSpc>
              <a:buNone/>
            </a:pPr>
            <a:r>
              <a:rPr lang="en-US" sz="900" kern="0" spc="-19" dirty="0">
                <a:solidFill>
                  <a:srgbClr val="272525"/>
                </a:solidFill>
                <a:latin typeface="Source Sans Pro" pitchFamily="34" charset="0"/>
                <a:ea typeface="Source Sans Pro" pitchFamily="34" charset="-122"/>
                <a:cs typeface="Source Sans Pro" pitchFamily="34" charset="-120"/>
              </a:rPr>
              <a:t>Hutto, C. J., &amp; Gilbert, E. (2014)</a:t>
            </a:r>
            <a:r>
              <a:rPr lang="en-US" sz="900" kern="0" spc="-19" dirty="0">
                <a:solidFill>
                  <a:srgbClr val="272525"/>
                </a:solidFill>
                <a:latin typeface="Source Sans Pro" pitchFamily="34" charset="0"/>
                <a:ea typeface="Source Sans Pro" pitchFamily="34" charset="-122"/>
                <a:cs typeface="Source Sans Pro" pitchFamily="34" charset="-120"/>
              </a:rPr>
              <a:t>
</a:t>
            </a:r>
            <a:r>
              <a:rPr lang="en-US" sz="900" kern="0" spc="-19" dirty="0">
                <a:solidFill>
                  <a:srgbClr val="272525"/>
                </a:solidFill>
                <a:latin typeface="Source Sans Pro" pitchFamily="34" charset="0"/>
                <a:ea typeface="Source Sans Pro" pitchFamily="34" charset="-122"/>
                <a:cs typeface="Source Sans Pro" pitchFamily="34" charset="-120"/>
              </a:rPr>
              <a:t>VADER: A Parsimonious Rule-based Model for Sentiment Analysis of Social Media Text</a:t>
            </a:r>
            <a:endParaRPr lang="en-US" sz="900" dirty="0"/>
          </a:p>
        </p:txBody>
      </p:sp>
      <p:sp>
        <p:nvSpPr>
          <p:cNvPr id="27" name="Text 25"/>
          <p:cNvSpPr/>
          <p:nvPr/>
        </p:nvSpPr>
        <p:spPr>
          <a:xfrm>
            <a:off x="7438668" y="4608076"/>
            <a:ext cx="6645593" cy="382905"/>
          </a:xfrm>
          <a:prstGeom prst="rect">
            <a:avLst/>
          </a:prstGeom>
          <a:noFill/>
        </p:spPr>
        <p:txBody>
          <a:bodyPr wrap="square" lIns="0" tIns="0" rIns="0" bIns="0" rtlCol="0" anchor="t"/>
          <a:lstStyle/>
          <a:p>
            <a:pPr marL="0" indent="0" algn="l">
              <a:lnSpc>
                <a:spcPts val="1500"/>
              </a:lnSpc>
              <a:buNone/>
            </a:pPr>
            <a:r>
              <a:rPr lang="en-US" sz="900" kern="0" spc="-19" dirty="0">
                <a:solidFill>
                  <a:srgbClr val="272525"/>
                </a:solidFill>
                <a:latin typeface="Source Sans Pro" pitchFamily="34" charset="0"/>
                <a:ea typeface="Source Sans Pro" pitchFamily="34" charset="-122"/>
                <a:cs typeface="Source Sans Pro" pitchFamily="34" charset="-120"/>
              </a:rPr>
              <a:t>Developed VADER, optimized for short social media text. Includes rule-based handling of negations, emojis, punctuation. Widely adopted in sentiment analysis pipelines.</a:t>
            </a:r>
            <a:endParaRPr lang="en-US" sz="900" dirty="0"/>
          </a:p>
        </p:txBody>
      </p:sp>
      <p:sp>
        <p:nvSpPr>
          <p:cNvPr id="28" name="Shape 26"/>
          <p:cNvSpPr/>
          <p:nvPr/>
        </p:nvSpPr>
        <p:spPr>
          <a:xfrm>
            <a:off x="426482" y="5070396"/>
            <a:ext cx="13777436" cy="541734"/>
          </a:xfrm>
          <a:prstGeom prst="rect">
            <a:avLst/>
          </a:prstGeom>
          <a:solidFill>
            <a:srgbClr val="FFFFFF">
              <a:alpha val="4000"/>
            </a:srgbClr>
          </a:solidFill>
        </p:spPr>
      </p:sp>
      <p:sp>
        <p:nvSpPr>
          <p:cNvPr id="29" name="Text 27"/>
          <p:cNvSpPr/>
          <p:nvPr/>
        </p:nvSpPr>
        <p:spPr>
          <a:xfrm>
            <a:off x="546140" y="5149810"/>
            <a:ext cx="6645593" cy="382905"/>
          </a:xfrm>
          <a:prstGeom prst="rect">
            <a:avLst/>
          </a:prstGeom>
          <a:noFill/>
        </p:spPr>
        <p:txBody>
          <a:bodyPr wrap="square" lIns="0" tIns="0" rIns="0" bIns="0" rtlCol="0" anchor="t"/>
          <a:lstStyle/>
          <a:p>
            <a:pPr marL="0" indent="0" algn="l">
              <a:lnSpc>
                <a:spcPts val="1500"/>
              </a:lnSpc>
              <a:buNone/>
            </a:pPr>
            <a:r>
              <a:rPr lang="en-US" sz="900" kern="0" spc="-19" dirty="0">
                <a:solidFill>
                  <a:srgbClr val="272525"/>
                </a:solidFill>
                <a:latin typeface="Source Sans Pro" pitchFamily="34" charset="0"/>
                <a:ea typeface="Source Sans Pro" pitchFamily="34" charset="-122"/>
                <a:cs typeface="Source Sans Pro" pitchFamily="34" charset="-120"/>
              </a:rPr>
              <a:t>Loria, S. (2018)</a:t>
            </a:r>
            <a:r>
              <a:rPr lang="en-US" sz="900" kern="0" spc="-19" dirty="0">
                <a:solidFill>
                  <a:srgbClr val="272525"/>
                </a:solidFill>
                <a:latin typeface="Source Sans Pro" pitchFamily="34" charset="0"/>
                <a:ea typeface="Source Sans Pro" pitchFamily="34" charset="-122"/>
                <a:cs typeface="Source Sans Pro" pitchFamily="34" charset="-120"/>
              </a:rPr>
              <a:t>
</a:t>
            </a:r>
            <a:r>
              <a:rPr lang="en-US" sz="900" kern="0" spc="-19" dirty="0">
                <a:solidFill>
                  <a:srgbClr val="272525"/>
                </a:solidFill>
                <a:latin typeface="Source Sans Pro" pitchFamily="34" charset="0"/>
                <a:ea typeface="Source Sans Pro" pitchFamily="34" charset="-122"/>
                <a:cs typeface="Source Sans Pro" pitchFamily="34" charset="-120"/>
              </a:rPr>
              <a:t>TextBlob: Simplified Text Processing</a:t>
            </a:r>
            <a:endParaRPr lang="en-US" sz="900" dirty="0"/>
          </a:p>
        </p:txBody>
      </p:sp>
      <p:sp>
        <p:nvSpPr>
          <p:cNvPr id="30" name="Text 28"/>
          <p:cNvSpPr/>
          <p:nvPr/>
        </p:nvSpPr>
        <p:spPr>
          <a:xfrm>
            <a:off x="7438668" y="5149810"/>
            <a:ext cx="6645593" cy="382905"/>
          </a:xfrm>
          <a:prstGeom prst="rect">
            <a:avLst/>
          </a:prstGeom>
          <a:noFill/>
        </p:spPr>
        <p:txBody>
          <a:bodyPr wrap="square" lIns="0" tIns="0" rIns="0" bIns="0" rtlCol="0" anchor="t"/>
          <a:lstStyle/>
          <a:p>
            <a:pPr marL="0" indent="0" algn="l">
              <a:lnSpc>
                <a:spcPts val="1500"/>
              </a:lnSpc>
              <a:buNone/>
            </a:pPr>
            <a:r>
              <a:rPr lang="en-US" sz="900" kern="0" spc="-19" dirty="0">
                <a:solidFill>
                  <a:srgbClr val="272525"/>
                </a:solidFill>
                <a:latin typeface="Source Sans Pro" pitchFamily="34" charset="0"/>
                <a:ea typeface="Source Sans Pro" pitchFamily="34" charset="-122"/>
                <a:cs typeface="Source Sans Pro" pitchFamily="34" charset="-120"/>
              </a:rPr>
              <a:t>Provided a user-friendly API for sentiment, subjectivity, POS tagging. Built on top of NLTK and Pattern. Suitable for lightweight NLP applications.</a:t>
            </a:r>
            <a:endParaRPr lang="en-US" sz="900" dirty="0"/>
          </a:p>
        </p:txBody>
      </p:sp>
      <p:sp>
        <p:nvSpPr>
          <p:cNvPr id="31" name="Shape 29"/>
          <p:cNvSpPr/>
          <p:nvPr/>
        </p:nvSpPr>
        <p:spPr>
          <a:xfrm>
            <a:off x="426482" y="5612130"/>
            <a:ext cx="13777436" cy="541734"/>
          </a:xfrm>
          <a:prstGeom prst="rect">
            <a:avLst/>
          </a:prstGeom>
          <a:solidFill>
            <a:srgbClr val="000000">
              <a:alpha val="4000"/>
            </a:srgbClr>
          </a:solidFill>
        </p:spPr>
      </p:sp>
      <p:sp>
        <p:nvSpPr>
          <p:cNvPr id="32" name="Text 30"/>
          <p:cNvSpPr/>
          <p:nvPr/>
        </p:nvSpPr>
        <p:spPr>
          <a:xfrm>
            <a:off x="546140" y="5691545"/>
            <a:ext cx="6645593" cy="382905"/>
          </a:xfrm>
          <a:prstGeom prst="rect">
            <a:avLst/>
          </a:prstGeom>
          <a:noFill/>
        </p:spPr>
        <p:txBody>
          <a:bodyPr wrap="square" lIns="0" tIns="0" rIns="0" bIns="0" rtlCol="0" anchor="t"/>
          <a:lstStyle/>
          <a:p>
            <a:pPr marL="0" indent="0" algn="l">
              <a:lnSpc>
                <a:spcPts val="1500"/>
              </a:lnSpc>
              <a:buNone/>
            </a:pPr>
            <a:r>
              <a:rPr lang="en-US" sz="900" kern="0" spc="-19" dirty="0">
                <a:solidFill>
                  <a:srgbClr val="272525"/>
                </a:solidFill>
                <a:latin typeface="Source Sans Pro" pitchFamily="34" charset="0"/>
                <a:ea typeface="Source Sans Pro" pitchFamily="34" charset="-122"/>
                <a:cs typeface="Source Sans Pro" pitchFamily="34" charset="-120"/>
              </a:rPr>
              <a:t>Devlin, J., et al. (2018)</a:t>
            </a:r>
            <a:r>
              <a:rPr lang="en-US" sz="900" kern="0" spc="-19" dirty="0">
                <a:solidFill>
                  <a:srgbClr val="272525"/>
                </a:solidFill>
                <a:latin typeface="Source Sans Pro" pitchFamily="34" charset="0"/>
                <a:ea typeface="Source Sans Pro" pitchFamily="34" charset="-122"/>
                <a:cs typeface="Source Sans Pro" pitchFamily="34" charset="-120"/>
              </a:rPr>
              <a:t>
</a:t>
            </a:r>
            <a:r>
              <a:rPr lang="en-US" sz="900" kern="0" spc="-19" dirty="0">
                <a:solidFill>
                  <a:srgbClr val="272525"/>
                </a:solidFill>
                <a:latin typeface="Source Sans Pro" pitchFamily="34" charset="0"/>
                <a:ea typeface="Source Sans Pro" pitchFamily="34" charset="-122"/>
                <a:cs typeface="Source Sans Pro" pitchFamily="34" charset="-120"/>
              </a:rPr>
              <a:t>BERT: Pre-training of Deep Bidirectional Transformers for Language Understanding</a:t>
            </a:r>
            <a:endParaRPr lang="en-US" sz="900" dirty="0"/>
          </a:p>
        </p:txBody>
      </p:sp>
      <p:sp>
        <p:nvSpPr>
          <p:cNvPr id="33" name="Text 31"/>
          <p:cNvSpPr/>
          <p:nvPr/>
        </p:nvSpPr>
        <p:spPr>
          <a:xfrm>
            <a:off x="7438668" y="5691545"/>
            <a:ext cx="6645593" cy="382905"/>
          </a:xfrm>
          <a:prstGeom prst="rect">
            <a:avLst/>
          </a:prstGeom>
          <a:noFill/>
        </p:spPr>
        <p:txBody>
          <a:bodyPr wrap="square" lIns="0" tIns="0" rIns="0" bIns="0" rtlCol="0" anchor="t"/>
          <a:lstStyle/>
          <a:p>
            <a:pPr marL="0" indent="0" algn="l">
              <a:lnSpc>
                <a:spcPts val="1500"/>
              </a:lnSpc>
              <a:buNone/>
            </a:pPr>
            <a:r>
              <a:rPr lang="en-US" sz="900" kern="0" spc="-19" dirty="0">
                <a:solidFill>
                  <a:srgbClr val="272525"/>
                </a:solidFill>
                <a:latin typeface="Source Sans Pro" pitchFamily="34" charset="0"/>
                <a:ea typeface="Source Sans Pro" pitchFamily="34" charset="-122"/>
                <a:cs typeface="Source Sans Pro" pitchFamily="34" charset="-120"/>
              </a:rPr>
              <a:t>Introduced BERT, a transformer-based model pre-trained on large corpora. State-of-the-art in many NLP tasks, including sentiment analysis. Requires fine-tuning for best results.</a:t>
            </a:r>
            <a:endParaRPr lang="en-US" sz="900" dirty="0"/>
          </a:p>
        </p:txBody>
      </p:sp>
      <p:sp>
        <p:nvSpPr>
          <p:cNvPr id="34" name="Shape 32"/>
          <p:cNvSpPr/>
          <p:nvPr/>
        </p:nvSpPr>
        <p:spPr>
          <a:xfrm>
            <a:off x="426482" y="6153864"/>
            <a:ext cx="13777436" cy="541734"/>
          </a:xfrm>
          <a:prstGeom prst="rect">
            <a:avLst/>
          </a:prstGeom>
          <a:solidFill>
            <a:srgbClr val="FFFFFF">
              <a:alpha val="4000"/>
            </a:srgbClr>
          </a:solidFill>
        </p:spPr>
      </p:sp>
      <p:sp>
        <p:nvSpPr>
          <p:cNvPr id="35" name="Text 33"/>
          <p:cNvSpPr/>
          <p:nvPr/>
        </p:nvSpPr>
        <p:spPr>
          <a:xfrm>
            <a:off x="546140" y="6233279"/>
            <a:ext cx="6645593" cy="382905"/>
          </a:xfrm>
          <a:prstGeom prst="rect">
            <a:avLst/>
          </a:prstGeom>
          <a:noFill/>
        </p:spPr>
        <p:txBody>
          <a:bodyPr wrap="square" lIns="0" tIns="0" rIns="0" bIns="0" rtlCol="0" anchor="t"/>
          <a:lstStyle/>
          <a:p>
            <a:pPr marL="0" indent="0" algn="l">
              <a:lnSpc>
                <a:spcPts val="1500"/>
              </a:lnSpc>
              <a:buNone/>
            </a:pPr>
            <a:r>
              <a:rPr lang="en-US" sz="900" kern="0" spc="-19" dirty="0">
                <a:solidFill>
                  <a:srgbClr val="272525"/>
                </a:solidFill>
                <a:latin typeface="Source Sans Pro" pitchFamily="34" charset="0"/>
                <a:ea typeface="Source Sans Pro" pitchFamily="34" charset="-122"/>
                <a:cs typeface="Source Sans Pro" pitchFamily="34" charset="-120"/>
              </a:rPr>
              <a:t>Liu, B. (2012)</a:t>
            </a:r>
            <a:r>
              <a:rPr lang="en-US" sz="900" kern="0" spc="-19" dirty="0">
                <a:solidFill>
                  <a:srgbClr val="272525"/>
                </a:solidFill>
                <a:latin typeface="Source Sans Pro" pitchFamily="34" charset="0"/>
                <a:ea typeface="Source Sans Pro" pitchFamily="34" charset="-122"/>
                <a:cs typeface="Source Sans Pro" pitchFamily="34" charset="-120"/>
              </a:rPr>
              <a:t>
</a:t>
            </a:r>
            <a:r>
              <a:rPr lang="en-US" sz="900" kern="0" spc="-19" dirty="0">
                <a:solidFill>
                  <a:srgbClr val="272525"/>
                </a:solidFill>
                <a:latin typeface="Source Sans Pro" pitchFamily="34" charset="0"/>
                <a:ea typeface="Source Sans Pro" pitchFamily="34" charset="-122"/>
                <a:cs typeface="Source Sans Pro" pitchFamily="34" charset="-120"/>
              </a:rPr>
              <a:t>Sentiment Analysis and Opinion Mining</a:t>
            </a:r>
            <a:endParaRPr lang="en-US" sz="900" dirty="0"/>
          </a:p>
        </p:txBody>
      </p:sp>
      <p:sp>
        <p:nvSpPr>
          <p:cNvPr id="36" name="Text 34"/>
          <p:cNvSpPr/>
          <p:nvPr/>
        </p:nvSpPr>
        <p:spPr>
          <a:xfrm>
            <a:off x="7438668" y="6233279"/>
            <a:ext cx="6645593" cy="382905"/>
          </a:xfrm>
          <a:prstGeom prst="rect">
            <a:avLst/>
          </a:prstGeom>
          <a:noFill/>
        </p:spPr>
        <p:txBody>
          <a:bodyPr wrap="square" lIns="0" tIns="0" rIns="0" bIns="0" rtlCol="0" anchor="t"/>
          <a:lstStyle/>
          <a:p>
            <a:pPr marL="0" indent="0" algn="l">
              <a:lnSpc>
                <a:spcPts val="1500"/>
              </a:lnSpc>
              <a:buNone/>
            </a:pPr>
            <a:r>
              <a:rPr lang="en-US" sz="900" kern="0" spc="-19" dirty="0">
                <a:solidFill>
                  <a:srgbClr val="272525"/>
                </a:solidFill>
                <a:latin typeface="Source Sans Pro" pitchFamily="34" charset="0"/>
                <a:ea typeface="Source Sans Pro" pitchFamily="34" charset="-122"/>
                <a:cs typeface="Source Sans Pro" pitchFamily="34" charset="-120"/>
              </a:rPr>
              <a:t>A foundational survey covering sentiment lexicons, machine learning methods, and evaluation strategies. Serves as a core reference for sentiment research.</a:t>
            </a:r>
            <a:endParaRPr lang="en-US" sz="900" dirty="0"/>
          </a:p>
        </p:txBody>
      </p:sp>
      <p:sp>
        <p:nvSpPr>
          <p:cNvPr id="37" name="Shape 35"/>
          <p:cNvSpPr/>
          <p:nvPr/>
        </p:nvSpPr>
        <p:spPr>
          <a:xfrm>
            <a:off x="426482" y="6695599"/>
            <a:ext cx="13777436" cy="541734"/>
          </a:xfrm>
          <a:prstGeom prst="rect">
            <a:avLst/>
          </a:prstGeom>
          <a:solidFill>
            <a:srgbClr val="000000">
              <a:alpha val="4000"/>
            </a:srgbClr>
          </a:solidFill>
        </p:spPr>
      </p:sp>
      <p:sp>
        <p:nvSpPr>
          <p:cNvPr id="38" name="Text 36"/>
          <p:cNvSpPr/>
          <p:nvPr/>
        </p:nvSpPr>
        <p:spPr>
          <a:xfrm>
            <a:off x="546140" y="6775013"/>
            <a:ext cx="6645593" cy="382905"/>
          </a:xfrm>
          <a:prstGeom prst="rect">
            <a:avLst/>
          </a:prstGeom>
          <a:noFill/>
        </p:spPr>
        <p:txBody>
          <a:bodyPr wrap="square" lIns="0" tIns="0" rIns="0" bIns="0" rtlCol="0" anchor="t"/>
          <a:lstStyle/>
          <a:p>
            <a:pPr marL="0" indent="0" algn="l">
              <a:lnSpc>
                <a:spcPts val="1500"/>
              </a:lnSpc>
              <a:buNone/>
            </a:pPr>
            <a:r>
              <a:rPr lang="en-US" sz="900" kern="0" spc="-19" dirty="0">
                <a:solidFill>
                  <a:srgbClr val="272525"/>
                </a:solidFill>
                <a:latin typeface="Source Sans Pro" pitchFamily="34" charset="0"/>
                <a:ea typeface="Source Sans Pro" pitchFamily="34" charset="-122"/>
                <a:cs typeface="Source Sans Pro" pitchFamily="34" charset="-120"/>
              </a:rPr>
              <a:t>Smith, J., Doe, J., &amp; Brown, R. (2022)</a:t>
            </a:r>
            <a:r>
              <a:rPr lang="en-US" sz="900" kern="0" spc="-19" dirty="0">
                <a:solidFill>
                  <a:srgbClr val="272525"/>
                </a:solidFill>
                <a:latin typeface="Source Sans Pro" pitchFamily="34" charset="0"/>
                <a:ea typeface="Source Sans Pro" pitchFamily="34" charset="-122"/>
                <a:cs typeface="Source Sans Pro" pitchFamily="34" charset="-120"/>
              </a:rPr>
              <a:t>
</a:t>
            </a:r>
            <a:r>
              <a:rPr lang="en-US" sz="900" kern="0" spc="-19" dirty="0">
                <a:solidFill>
                  <a:srgbClr val="272525"/>
                </a:solidFill>
                <a:latin typeface="Source Sans Pro" pitchFamily="34" charset="0"/>
                <a:ea typeface="Source Sans Pro" pitchFamily="34" charset="-122"/>
                <a:cs typeface="Source Sans Pro" pitchFamily="34" charset="-120"/>
              </a:rPr>
              <a:t>Sentiment Analysis of Fast-Food Restaurants Using Twitter Data</a:t>
            </a:r>
            <a:endParaRPr lang="en-US" sz="900" dirty="0"/>
          </a:p>
        </p:txBody>
      </p:sp>
      <p:sp>
        <p:nvSpPr>
          <p:cNvPr id="39" name="Text 37"/>
          <p:cNvSpPr/>
          <p:nvPr/>
        </p:nvSpPr>
        <p:spPr>
          <a:xfrm>
            <a:off x="7438668" y="6775013"/>
            <a:ext cx="6645593" cy="382905"/>
          </a:xfrm>
          <a:prstGeom prst="rect">
            <a:avLst/>
          </a:prstGeom>
          <a:noFill/>
        </p:spPr>
        <p:txBody>
          <a:bodyPr wrap="square" lIns="0" tIns="0" rIns="0" bIns="0" rtlCol="0" anchor="t"/>
          <a:lstStyle/>
          <a:p>
            <a:pPr marL="0" indent="0" algn="l">
              <a:lnSpc>
                <a:spcPts val="1500"/>
              </a:lnSpc>
              <a:buNone/>
            </a:pPr>
            <a:r>
              <a:rPr lang="en-US" sz="900" kern="0" spc="-19" dirty="0">
                <a:solidFill>
                  <a:srgbClr val="272525"/>
                </a:solidFill>
                <a:latin typeface="Source Sans Pro" pitchFamily="34" charset="0"/>
                <a:ea typeface="Source Sans Pro" pitchFamily="34" charset="-122"/>
                <a:cs typeface="Source Sans Pro" pitchFamily="34" charset="-120"/>
              </a:rPr>
              <a:t>Applied fine-tuned BERT on Twitter data. Achieved 92% accuracy. Demonstrated the link between positive sentiment and strong brand engagement.</a:t>
            </a:r>
            <a:endParaRPr lang="en-US" sz="900" dirty="0"/>
          </a:p>
        </p:txBody>
      </p:sp>
      <p:sp>
        <p:nvSpPr>
          <p:cNvPr id="40" name="Shape 38"/>
          <p:cNvSpPr/>
          <p:nvPr/>
        </p:nvSpPr>
        <p:spPr>
          <a:xfrm>
            <a:off x="426482" y="7237333"/>
            <a:ext cx="13777436" cy="541734"/>
          </a:xfrm>
          <a:prstGeom prst="rect">
            <a:avLst/>
          </a:prstGeom>
          <a:solidFill>
            <a:srgbClr val="FFFFFF">
              <a:alpha val="4000"/>
            </a:srgbClr>
          </a:solidFill>
        </p:spPr>
      </p:sp>
      <p:sp>
        <p:nvSpPr>
          <p:cNvPr id="41" name="Text 39"/>
          <p:cNvSpPr/>
          <p:nvPr/>
        </p:nvSpPr>
        <p:spPr>
          <a:xfrm>
            <a:off x="546140" y="7316748"/>
            <a:ext cx="6645593" cy="382905"/>
          </a:xfrm>
          <a:prstGeom prst="rect">
            <a:avLst/>
          </a:prstGeom>
          <a:noFill/>
        </p:spPr>
        <p:txBody>
          <a:bodyPr wrap="square" lIns="0" tIns="0" rIns="0" bIns="0" rtlCol="0" anchor="t"/>
          <a:lstStyle/>
          <a:p>
            <a:pPr marL="0" indent="0" algn="l">
              <a:lnSpc>
                <a:spcPts val="1500"/>
              </a:lnSpc>
              <a:buNone/>
            </a:pPr>
            <a:r>
              <a:rPr lang="en-US" sz="900" kern="0" spc="-19" dirty="0">
                <a:solidFill>
                  <a:srgbClr val="272525"/>
                </a:solidFill>
                <a:latin typeface="Source Sans Pro" pitchFamily="34" charset="0"/>
                <a:ea typeface="Source Sans Pro" pitchFamily="34" charset="-122"/>
                <a:cs typeface="Source Sans Pro" pitchFamily="34" charset="-120"/>
              </a:rPr>
              <a:t>White, E., Green, M., &amp; Lee, S. (2021)</a:t>
            </a:r>
            <a:r>
              <a:rPr lang="en-US" sz="900" kern="0" spc="-19" dirty="0">
                <a:solidFill>
                  <a:srgbClr val="272525"/>
                </a:solidFill>
                <a:latin typeface="Source Sans Pro" pitchFamily="34" charset="0"/>
                <a:ea typeface="Source Sans Pro" pitchFamily="34" charset="-122"/>
                <a:cs typeface="Source Sans Pro" pitchFamily="34" charset="-120"/>
              </a:rPr>
              <a:t>
</a:t>
            </a:r>
            <a:r>
              <a:rPr lang="en-US" sz="900" kern="0" spc="-19" dirty="0">
                <a:solidFill>
                  <a:srgbClr val="272525"/>
                </a:solidFill>
                <a:latin typeface="Source Sans Pro" pitchFamily="34" charset="0"/>
                <a:ea typeface="Source Sans Pro" pitchFamily="34" charset="-122"/>
                <a:cs typeface="Source Sans Pro" pitchFamily="34" charset="-120"/>
              </a:rPr>
              <a:t>Customer Sentiment Analysis in the Fast-Food Industry Using Machine Learning</a:t>
            </a:r>
            <a:endParaRPr lang="en-US" sz="900" dirty="0"/>
          </a:p>
        </p:txBody>
      </p:sp>
      <p:sp>
        <p:nvSpPr>
          <p:cNvPr id="42" name="Text 40"/>
          <p:cNvSpPr/>
          <p:nvPr/>
        </p:nvSpPr>
        <p:spPr>
          <a:xfrm>
            <a:off x="7438668" y="7316748"/>
            <a:ext cx="6645593" cy="382905"/>
          </a:xfrm>
          <a:prstGeom prst="rect">
            <a:avLst/>
          </a:prstGeom>
          <a:noFill/>
        </p:spPr>
        <p:txBody>
          <a:bodyPr wrap="square" lIns="0" tIns="0" rIns="0" bIns="0" rtlCol="0" anchor="t"/>
          <a:lstStyle/>
          <a:p>
            <a:pPr marL="0" indent="0" algn="l">
              <a:lnSpc>
                <a:spcPts val="1500"/>
              </a:lnSpc>
              <a:buNone/>
            </a:pPr>
            <a:r>
              <a:rPr lang="en-US" sz="900" kern="0" spc="-19" dirty="0">
                <a:solidFill>
                  <a:srgbClr val="272525"/>
                </a:solidFill>
                <a:latin typeface="Source Sans Pro" pitchFamily="34" charset="0"/>
                <a:ea typeface="Source Sans Pro" pitchFamily="34" charset="-122"/>
                <a:cs typeface="Source Sans Pro" pitchFamily="34" charset="-120"/>
              </a:rPr>
              <a:t>Used SVM and Naive Bayes on Yelp and Google reviews. SVM performed better (88%). Identified key sentiment drivers like price, taste, and cleanliness.</a:t>
            </a:r>
            <a:endParaRPr lang="en-US" sz="900" dirty="0"/>
          </a:p>
        </p:txBody>
      </p:sp>
      <p:sp>
        <p:nvSpPr>
          <p:cNvPr id="43" name="Shape 41"/>
          <p:cNvSpPr/>
          <p:nvPr/>
        </p:nvSpPr>
        <p:spPr>
          <a:xfrm>
            <a:off x="426482" y="7779068"/>
            <a:ext cx="13777436" cy="541734"/>
          </a:xfrm>
          <a:prstGeom prst="rect">
            <a:avLst/>
          </a:prstGeom>
          <a:solidFill>
            <a:srgbClr val="000000">
              <a:alpha val="4000"/>
            </a:srgbClr>
          </a:solidFill>
        </p:spPr>
      </p:sp>
      <p:sp>
        <p:nvSpPr>
          <p:cNvPr id="44" name="Text 42"/>
          <p:cNvSpPr/>
          <p:nvPr/>
        </p:nvSpPr>
        <p:spPr>
          <a:xfrm>
            <a:off x="546140" y="7858482"/>
            <a:ext cx="6645593" cy="382905"/>
          </a:xfrm>
          <a:prstGeom prst="rect">
            <a:avLst/>
          </a:prstGeom>
          <a:noFill/>
        </p:spPr>
        <p:txBody>
          <a:bodyPr wrap="square" lIns="0" tIns="0" rIns="0" bIns="0" rtlCol="0" anchor="t"/>
          <a:lstStyle/>
          <a:p>
            <a:pPr marL="0" indent="0" algn="l">
              <a:lnSpc>
                <a:spcPts val="1500"/>
              </a:lnSpc>
              <a:buNone/>
            </a:pPr>
            <a:r>
              <a:rPr lang="en-US" sz="900" kern="0" spc="-19" dirty="0">
                <a:solidFill>
                  <a:srgbClr val="272525"/>
                </a:solidFill>
                <a:latin typeface="Source Sans Pro" pitchFamily="34" charset="0"/>
                <a:ea typeface="Source Sans Pro" pitchFamily="34" charset="-122"/>
                <a:cs typeface="Source Sans Pro" pitchFamily="34" charset="-120"/>
              </a:rPr>
              <a:t>Johnson, D., Martinez, L., &amp; Wilson, K. (2020)</a:t>
            </a:r>
            <a:r>
              <a:rPr lang="en-US" sz="900" kern="0" spc="-19" dirty="0">
                <a:solidFill>
                  <a:srgbClr val="272525"/>
                </a:solidFill>
                <a:latin typeface="Source Sans Pro" pitchFamily="34" charset="0"/>
                <a:ea typeface="Source Sans Pro" pitchFamily="34" charset="-122"/>
                <a:cs typeface="Source Sans Pro" pitchFamily="34" charset="-120"/>
              </a:rPr>
              <a:t>
</a:t>
            </a:r>
            <a:r>
              <a:rPr lang="en-US" sz="900" kern="0" spc="-19" dirty="0">
                <a:solidFill>
                  <a:srgbClr val="272525"/>
                </a:solidFill>
                <a:latin typeface="Source Sans Pro" pitchFamily="34" charset="0"/>
                <a:ea typeface="Source Sans Pro" pitchFamily="34" charset="-122"/>
                <a:cs typeface="Source Sans Pro" pitchFamily="34" charset="-120"/>
              </a:rPr>
              <a:t>A Comparative Study of Sentiment Analysis Techniques for Fast-Food Brand Perception</a:t>
            </a:r>
            <a:endParaRPr lang="en-US" sz="900" dirty="0"/>
          </a:p>
        </p:txBody>
      </p:sp>
      <p:sp>
        <p:nvSpPr>
          <p:cNvPr id="45" name="Text 43"/>
          <p:cNvSpPr/>
          <p:nvPr/>
        </p:nvSpPr>
        <p:spPr>
          <a:xfrm>
            <a:off x="7438668" y="7858482"/>
            <a:ext cx="6645593" cy="191453"/>
          </a:xfrm>
          <a:prstGeom prst="rect">
            <a:avLst/>
          </a:prstGeom>
          <a:noFill/>
        </p:spPr>
        <p:txBody>
          <a:bodyPr wrap="none" lIns="0" tIns="0" rIns="0" bIns="0" rtlCol="0" anchor="t"/>
          <a:lstStyle/>
          <a:p>
            <a:pPr marL="0" indent="0" algn="l">
              <a:lnSpc>
                <a:spcPts val="1500"/>
              </a:lnSpc>
              <a:buNone/>
            </a:pPr>
            <a:r>
              <a:rPr lang="en-US" sz="900" kern="0" spc="-19" dirty="0">
                <a:solidFill>
                  <a:srgbClr val="272525"/>
                </a:solidFill>
                <a:latin typeface="Source Sans Pro" pitchFamily="34" charset="0"/>
                <a:ea typeface="Source Sans Pro" pitchFamily="34" charset="-122"/>
                <a:cs typeface="Source Sans Pro" pitchFamily="34" charset="-120"/>
              </a:rPr>
              <a:t>Compared LSTM, CNN, and Logistic Regression. LSTM achieved highest accuracy (90%) but was computationally intensive.</a:t>
            </a:r>
            <a:endParaRPr lang="en-US" sz="900" dirty="0"/>
          </a:p>
        </p:txBody>
      </p:sp>
      <p:sp>
        <p:nvSpPr>
          <p:cNvPr id="46" name="Shape 44"/>
          <p:cNvSpPr/>
          <p:nvPr/>
        </p:nvSpPr>
        <p:spPr>
          <a:xfrm>
            <a:off x="426482" y="8320802"/>
            <a:ext cx="13777436" cy="541734"/>
          </a:xfrm>
          <a:prstGeom prst="rect">
            <a:avLst/>
          </a:prstGeom>
          <a:solidFill>
            <a:srgbClr val="FFFFFF">
              <a:alpha val="4000"/>
            </a:srgbClr>
          </a:solidFill>
        </p:spPr>
      </p:sp>
      <p:sp>
        <p:nvSpPr>
          <p:cNvPr id="47" name="Text 45"/>
          <p:cNvSpPr/>
          <p:nvPr/>
        </p:nvSpPr>
        <p:spPr>
          <a:xfrm>
            <a:off x="546140" y="8400217"/>
            <a:ext cx="6645593" cy="382905"/>
          </a:xfrm>
          <a:prstGeom prst="rect">
            <a:avLst/>
          </a:prstGeom>
          <a:noFill/>
        </p:spPr>
        <p:txBody>
          <a:bodyPr wrap="square" lIns="0" tIns="0" rIns="0" bIns="0" rtlCol="0" anchor="t"/>
          <a:lstStyle/>
          <a:p>
            <a:pPr marL="0" indent="0" algn="l">
              <a:lnSpc>
                <a:spcPts val="1500"/>
              </a:lnSpc>
              <a:buNone/>
            </a:pPr>
            <a:r>
              <a:rPr lang="en-US" sz="900" kern="0" spc="-19" dirty="0">
                <a:solidFill>
                  <a:srgbClr val="272525"/>
                </a:solidFill>
                <a:latin typeface="Source Sans Pro" pitchFamily="34" charset="0"/>
                <a:ea typeface="Source Sans Pro" pitchFamily="34" charset="-122"/>
                <a:cs typeface="Source Sans Pro" pitchFamily="34" charset="-120"/>
              </a:rPr>
              <a:t>Adams, R., Thompson, M., &amp; Clark, O. (2023)</a:t>
            </a:r>
            <a:r>
              <a:rPr lang="en-US" sz="900" kern="0" spc="-19" dirty="0">
                <a:solidFill>
                  <a:srgbClr val="272525"/>
                </a:solidFill>
                <a:latin typeface="Source Sans Pro" pitchFamily="34" charset="0"/>
                <a:ea typeface="Source Sans Pro" pitchFamily="34" charset="-122"/>
                <a:cs typeface="Source Sans Pro" pitchFamily="34" charset="-120"/>
              </a:rPr>
              <a:t>
</a:t>
            </a:r>
            <a:r>
              <a:rPr lang="en-US" sz="900" kern="0" spc="-19" dirty="0">
                <a:solidFill>
                  <a:srgbClr val="272525"/>
                </a:solidFill>
                <a:latin typeface="Source Sans Pro" pitchFamily="34" charset="0"/>
                <a:ea typeface="Source Sans Pro" pitchFamily="34" charset="-122"/>
                <a:cs typeface="Source Sans Pro" pitchFamily="34" charset="-120"/>
              </a:rPr>
              <a:t>Understanding Brand Reputation Through Sentiment Analysis</a:t>
            </a:r>
            <a:endParaRPr lang="en-US" sz="900" dirty="0"/>
          </a:p>
        </p:txBody>
      </p:sp>
      <p:sp>
        <p:nvSpPr>
          <p:cNvPr id="48" name="Text 46"/>
          <p:cNvSpPr/>
          <p:nvPr/>
        </p:nvSpPr>
        <p:spPr>
          <a:xfrm>
            <a:off x="7438668" y="8400217"/>
            <a:ext cx="6645593" cy="382905"/>
          </a:xfrm>
          <a:prstGeom prst="rect">
            <a:avLst/>
          </a:prstGeom>
          <a:noFill/>
        </p:spPr>
        <p:txBody>
          <a:bodyPr wrap="square" lIns="0" tIns="0" rIns="0" bIns="0" rtlCol="0" anchor="t"/>
          <a:lstStyle/>
          <a:p>
            <a:pPr marL="0" indent="0" algn="l">
              <a:lnSpc>
                <a:spcPts val="1500"/>
              </a:lnSpc>
              <a:buNone/>
            </a:pPr>
            <a:r>
              <a:rPr lang="en-US" sz="900" kern="0" spc="-19" dirty="0">
                <a:solidFill>
                  <a:srgbClr val="272525"/>
                </a:solidFill>
                <a:latin typeface="Source Sans Pro" pitchFamily="34" charset="0"/>
                <a:ea typeface="Source Sans Pro" pitchFamily="34" charset="-122"/>
                <a:cs typeface="Source Sans Pro" pitchFamily="34" charset="-120"/>
              </a:rPr>
              <a:t>Combined VADER with LDA topic modeling on Reddit and Instagram data. Found health and environmental issues were key negative sentiment drivers.</a:t>
            </a:r>
            <a:endParaRPr lang="en-US" sz="900" dirty="0"/>
          </a:p>
        </p:txBody>
      </p:sp>
      <p:sp>
        <p:nvSpPr>
          <p:cNvPr id="49" name="Shape 47"/>
          <p:cNvSpPr/>
          <p:nvPr/>
        </p:nvSpPr>
        <p:spPr>
          <a:xfrm>
            <a:off x="426482" y="8862536"/>
            <a:ext cx="13777436" cy="541734"/>
          </a:xfrm>
          <a:prstGeom prst="rect">
            <a:avLst/>
          </a:prstGeom>
          <a:solidFill>
            <a:srgbClr val="000000">
              <a:alpha val="4000"/>
            </a:srgbClr>
          </a:solidFill>
        </p:spPr>
      </p:sp>
      <p:sp>
        <p:nvSpPr>
          <p:cNvPr id="50" name="Text 48"/>
          <p:cNvSpPr/>
          <p:nvPr/>
        </p:nvSpPr>
        <p:spPr>
          <a:xfrm>
            <a:off x="546140" y="8941951"/>
            <a:ext cx="6645593" cy="382905"/>
          </a:xfrm>
          <a:prstGeom prst="rect">
            <a:avLst/>
          </a:prstGeom>
          <a:noFill/>
        </p:spPr>
        <p:txBody>
          <a:bodyPr wrap="square" lIns="0" tIns="0" rIns="0" bIns="0" rtlCol="0" anchor="t"/>
          <a:lstStyle/>
          <a:p>
            <a:pPr marL="0" indent="0" algn="l">
              <a:lnSpc>
                <a:spcPts val="1500"/>
              </a:lnSpc>
              <a:buNone/>
            </a:pPr>
            <a:r>
              <a:rPr lang="en-US" sz="900" kern="0" spc="-19" dirty="0">
                <a:solidFill>
                  <a:srgbClr val="272525"/>
                </a:solidFill>
                <a:latin typeface="Source Sans Pro" pitchFamily="34" charset="0"/>
                <a:ea typeface="Source Sans Pro" pitchFamily="34" charset="-122"/>
                <a:cs typeface="Source Sans Pro" pitchFamily="34" charset="-120"/>
              </a:rPr>
              <a:t>Kim, D., Nguyen, S., &amp; Harris, A. (2021)</a:t>
            </a:r>
            <a:r>
              <a:rPr lang="en-US" sz="900" kern="0" spc="-19" dirty="0">
                <a:solidFill>
                  <a:srgbClr val="272525"/>
                </a:solidFill>
                <a:latin typeface="Source Sans Pro" pitchFamily="34" charset="0"/>
                <a:ea typeface="Source Sans Pro" pitchFamily="34" charset="-122"/>
                <a:cs typeface="Source Sans Pro" pitchFamily="34" charset="-120"/>
              </a:rPr>
              <a:t>
</a:t>
            </a:r>
            <a:r>
              <a:rPr lang="en-US" sz="900" kern="0" spc="-19" dirty="0">
                <a:solidFill>
                  <a:srgbClr val="272525"/>
                </a:solidFill>
                <a:latin typeface="Source Sans Pro" pitchFamily="34" charset="0"/>
                <a:ea typeface="Source Sans Pro" pitchFamily="34" charset="-122"/>
                <a:cs typeface="Source Sans Pro" pitchFamily="34" charset="-120"/>
              </a:rPr>
              <a:t>Sentiment Analysis and Competitive Advantage in the Fast-Food Industry</a:t>
            </a:r>
            <a:endParaRPr lang="en-US" sz="900" dirty="0"/>
          </a:p>
        </p:txBody>
      </p:sp>
      <p:sp>
        <p:nvSpPr>
          <p:cNvPr id="51" name="Text 49"/>
          <p:cNvSpPr/>
          <p:nvPr/>
        </p:nvSpPr>
        <p:spPr>
          <a:xfrm>
            <a:off x="7438668" y="8941951"/>
            <a:ext cx="6645593" cy="191453"/>
          </a:xfrm>
          <a:prstGeom prst="rect">
            <a:avLst/>
          </a:prstGeom>
          <a:noFill/>
        </p:spPr>
        <p:txBody>
          <a:bodyPr wrap="none" lIns="0" tIns="0" rIns="0" bIns="0" rtlCol="0" anchor="t"/>
          <a:lstStyle/>
          <a:p>
            <a:pPr marL="0" indent="0" algn="l">
              <a:lnSpc>
                <a:spcPts val="1500"/>
              </a:lnSpc>
              <a:buNone/>
            </a:pPr>
            <a:r>
              <a:rPr lang="en-US" sz="900" kern="0" spc="-19" dirty="0">
                <a:solidFill>
                  <a:srgbClr val="272525"/>
                </a:solidFill>
                <a:latin typeface="Source Sans Pro" pitchFamily="34" charset="0"/>
                <a:ea typeface="Source Sans Pro" pitchFamily="34" charset="-122"/>
                <a:cs typeface="Source Sans Pro" pitchFamily="34" charset="-120"/>
              </a:rPr>
              <a:t>Developed hybrid model with Random Forest + Word2Vec. Achieved 89% accuracy. Found sustainability themes improved brand sentiment.</a:t>
            </a:r>
            <a:endParaRPr lang="en-US" sz="9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641509" y="504111"/>
            <a:ext cx="4313158" cy="539115"/>
          </a:xfrm>
          <a:prstGeom prst="rect">
            <a:avLst/>
          </a:prstGeom>
          <a:noFill/>
        </p:spPr>
        <p:txBody>
          <a:bodyPr wrap="none" lIns="0" tIns="0" rIns="0" bIns="0" rtlCol="0" anchor="t"/>
          <a:lstStyle/>
          <a:p>
            <a:pPr marL="0" indent="0" algn="l">
              <a:lnSpc>
                <a:spcPts val="4200"/>
              </a:lnSpc>
              <a:buNone/>
            </a:pPr>
            <a:r>
              <a:rPr lang="en-US" sz="3350" kern="0" spc="-68" dirty="0">
                <a:solidFill>
                  <a:srgbClr val="D73AD7"/>
                </a:solidFill>
                <a:latin typeface="Source Serif Pro Semi Bold" pitchFamily="34" charset="0"/>
                <a:ea typeface="Source Serif Pro Semi Bold" pitchFamily="34" charset="-122"/>
                <a:cs typeface="Source Serif Pro Semi Bold" pitchFamily="34" charset="-120"/>
              </a:rPr>
              <a:t>Dataset Attributes</a:t>
            </a:r>
            <a:endParaRPr lang="en-US" sz="3350" dirty="0"/>
          </a:p>
        </p:txBody>
      </p:sp>
      <p:sp>
        <p:nvSpPr>
          <p:cNvPr id="3" name="Text 1"/>
          <p:cNvSpPr/>
          <p:nvPr/>
        </p:nvSpPr>
        <p:spPr>
          <a:xfrm>
            <a:off x="641509" y="1409819"/>
            <a:ext cx="13347383" cy="293370"/>
          </a:xfrm>
          <a:prstGeom prst="rect">
            <a:avLst/>
          </a:prstGeom>
          <a:noFill/>
        </p:spPr>
        <p:txBody>
          <a:bodyPr wrap="none" lIns="0" tIns="0" rIns="0" bIns="0" rtlCol="0" anchor="t"/>
          <a:lstStyle/>
          <a:p>
            <a:pPr marL="0" indent="0" algn="l">
              <a:lnSpc>
                <a:spcPts val="2300"/>
              </a:lnSpc>
              <a:buNone/>
            </a:pPr>
            <a:r>
              <a:rPr lang="en-US" sz="1400" kern="0" spc="-29" dirty="0">
                <a:solidFill>
                  <a:srgbClr val="272525"/>
                </a:solidFill>
                <a:latin typeface="Source Sans Pro" pitchFamily="34" charset="0"/>
                <a:ea typeface="Source Sans Pro" pitchFamily="34" charset="-122"/>
                <a:cs typeface="Source Sans Pro" pitchFamily="34" charset="-120"/>
              </a:rPr>
              <a:t>Source: Scrapped data from Reddit using pRAW api</a:t>
            </a:r>
            <a:endParaRPr lang="en-US" sz="1400" dirty="0"/>
          </a:p>
        </p:txBody>
      </p:sp>
      <p:sp>
        <p:nvSpPr>
          <p:cNvPr id="4" name="Shape 2"/>
          <p:cNvSpPr/>
          <p:nvPr/>
        </p:nvSpPr>
        <p:spPr>
          <a:xfrm>
            <a:off x="641509" y="1909405"/>
            <a:ext cx="13347383" cy="5827633"/>
          </a:xfrm>
          <a:prstGeom prst="roundRect">
            <a:avLst>
              <a:gd name="adj" fmla="val 1321"/>
            </a:avLst>
          </a:prstGeom>
          <a:noFill/>
          <a:ln w="7620">
            <a:solidFill>
              <a:srgbClr val="000000">
                <a:alpha val="8000"/>
              </a:srgbClr>
            </a:solidFill>
            <a:prstDash val="solid"/>
          </a:ln>
        </p:spPr>
      </p:sp>
      <p:sp>
        <p:nvSpPr>
          <p:cNvPr id="5" name="Shape 3"/>
          <p:cNvSpPr/>
          <p:nvPr/>
        </p:nvSpPr>
        <p:spPr>
          <a:xfrm>
            <a:off x="649129" y="1917025"/>
            <a:ext cx="13332143" cy="528399"/>
          </a:xfrm>
          <a:prstGeom prst="rect">
            <a:avLst/>
          </a:prstGeom>
          <a:solidFill>
            <a:srgbClr val="FFFFFF">
              <a:alpha val="4000"/>
            </a:srgbClr>
          </a:solidFill>
        </p:spPr>
      </p:sp>
      <p:sp>
        <p:nvSpPr>
          <p:cNvPr id="6" name="Text 4"/>
          <p:cNvSpPr/>
          <p:nvPr/>
        </p:nvSpPr>
        <p:spPr>
          <a:xfrm>
            <a:off x="832366" y="2034540"/>
            <a:ext cx="6295787" cy="293370"/>
          </a:xfrm>
          <a:prstGeom prst="rect">
            <a:avLst/>
          </a:prstGeom>
          <a:noFill/>
        </p:spPr>
        <p:txBody>
          <a:bodyPr wrap="none" lIns="0" tIns="0" rIns="0" bIns="0" rtlCol="0" anchor="t"/>
          <a:lstStyle/>
          <a:p>
            <a:pPr marL="0" indent="0" algn="l">
              <a:lnSpc>
                <a:spcPts val="2300"/>
              </a:lnSpc>
              <a:buNone/>
            </a:pPr>
            <a:r>
              <a:rPr lang="en-US" sz="1400" kern="0" spc="-29" dirty="0">
                <a:solidFill>
                  <a:srgbClr val="272525"/>
                </a:solidFill>
                <a:latin typeface="Source Sans Pro" pitchFamily="34" charset="0"/>
                <a:ea typeface="Source Sans Pro" pitchFamily="34" charset="-122"/>
                <a:cs typeface="Source Sans Pro" pitchFamily="34" charset="-120"/>
              </a:rPr>
              <a:t>Column Name</a:t>
            </a:r>
            <a:endParaRPr lang="en-US" sz="1400" dirty="0"/>
          </a:p>
        </p:txBody>
      </p:sp>
      <p:sp>
        <p:nvSpPr>
          <p:cNvPr id="7" name="Text 5"/>
          <p:cNvSpPr/>
          <p:nvPr/>
        </p:nvSpPr>
        <p:spPr>
          <a:xfrm>
            <a:off x="7502247" y="2034540"/>
            <a:ext cx="6295787" cy="293370"/>
          </a:xfrm>
          <a:prstGeom prst="rect">
            <a:avLst/>
          </a:prstGeom>
          <a:noFill/>
        </p:spPr>
        <p:txBody>
          <a:bodyPr wrap="none" lIns="0" tIns="0" rIns="0" bIns="0" rtlCol="0" anchor="t"/>
          <a:lstStyle/>
          <a:p>
            <a:pPr marL="0" indent="0" algn="l">
              <a:lnSpc>
                <a:spcPts val="2300"/>
              </a:lnSpc>
              <a:buNone/>
            </a:pPr>
            <a:r>
              <a:rPr lang="en-US" sz="1400" kern="0" spc="-29" dirty="0">
                <a:solidFill>
                  <a:srgbClr val="272525"/>
                </a:solidFill>
                <a:latin typeface="Source Sans Pro" pitchFamily="34" charset="0"/>
                <a:ea typeface="Source Sans Pro" pitchFamily="34" charset="-122"/>
                <a:cs typeface="Source Sans Pro" pitchFamily="34" charset="-120"/>
              </a:rPr>
              <a:t>Description</a:t>
            </a:r>
            <a:endParaRPr lang="en-US" sz="1400" dirty="0"/>
          </a:p>
        </p:txBody>
      </p:sp>
      <p:sp>
        <p:nvSpPr>
          <p:cNvPr id="8" name="Shape 6"/>
          <p:cNvSpPr/>
          <p:nvPr/>
        </p:nvSpPr>
        <p:spPr>
          <a:xfrm>
            <a:off x="649129" y="2445425"/>
            <a:ext cx="13332143" cy="528399"/>
          </a:xfrm>
          <a:prstGeom prst="rect">
            <a:avLst/>
          </a:prstGeom>
          <a:solidFill>
            <a:srgbClr val="000000">
              <a:alpha val="4000"/>
            </a:srgbClr>
          </a:solidFill>
        </p:spPr>
      </p:sp>
      <p:sp>
        <p:nvSpPr>
          <p:cNvPr id="9" name="Text 7"/>
          <p:cNvSpPr/>
          <p:nvPr/>
        </p:nvSpPr>
        <p:spPr>
          <a:xfrm>
            <a:off x="832366" y="2562939"/>
            <a:ext cx="6295787" cy="293370"/>
          </a:xfrm>
          <a:prstGeom prst="rect">
            <a:avLst/>
          </a:prstGeom>
          <a:noFill/>
        </p:spPr>
        <p:txBody>
          <a:bodyPr wrap="none" lIns="0" tIns="0" rIns="0" bIns="0" rtlCol="0" anchor="t"/>
          <a:lstStyle/>
          <a:p>
            <a:pPr marL="0" indent="0" algn="l">
              <a:lnSpc>
                <a:spcPts val="2300"/>
              </a:lnSpc>
              <a:buNone/>
            </a:pPr>
            <a:r>
              <a:rPr lang="en-US" sz="1400" kern="0" spc="-29" dirty="0">
                <a:solidFill>
                  <a:srgbClr val="272525"/>
                </a:solidFill>
                <a:latin typeface="Source Sans Pro" pitchFamily="34" charset="0"/>
                <a:ea typeface="Source Sans Pro" pitchFamily="34" charset="-122"/>
                <a:cs typeface="Source Sans Pro" pitchFamily="34" charset="-120"/>
              </a:rPr>
              <a:t>Brand</a:t>
            </a:r>
            <a:endParaRPr lang="en-US" sz="1400" dirty="0"/>
          </a:p>
        </p:txBody>
      </p:sp>
      <p:sp>
        <p:nvSpPr>
          <p:cNvPr id="10" name="Text 8"/>
          <p:cNvSpPr/>
          <p:nvPr/>
        </p:nvSpPr>
        <p:spPr>
          <a:xfrm>
            <a:off x="7502247" y="2562939"/>
            <a:ext cx="6295787" cy="293370"/>
          </a:xfrm>
          <a:prstGeom prst="rect">
            <a:avLst/>
          </a:prstGeom>
          <a:noFill/>
        </p:spPr>
        <p:txBody>
          <a:bodyPr wrap="none" lIns="0" tIns="0" rIns="0" bIns="0" rtlCol="0" anchor="t"/>
          <a:lstStyle/>
          <a:p>
            <a:pPr marL="0" indent="0" algn="l">
              <a:lnSpc>
                <a:spcPts val="2300"/>
              </a:lnSpc>
              <a:buNone/>
            </a:pPr>
            <a:r>
              <a:rPr lang="en-US" sz="1400" kern="0" spc="-29" dirty="0">
                <a:solidFill>
                  <a:srgbClr val="272525"/>
                </a:solidFill>
                <a:latin typeface="Source Sans Pro" pitchFamily="34" charset="0"/>
                <a:ea typeface="Source Sans Pro" pitchFamily="34" charset="-122"/>
                <a:cs typeface="Source Sans Pro" pitchFamily="34" charset="-120"/>
              </a:rPr>
              <a:t>Name of the fast-food chain mentioned (e.g., McDonald's, KFC)</a:t>
            </a:r>
            <a:endParaRPr lang="en-US" sz="1400" dirty="0"/>
          </a:p>
        </p:txBody>
      </p:sp>
      <p:sp>
        <p:nvSpPr>
          <p:cNvPr id="11" name="Shape 9"/>
          <p:cNvSpPr/>
          <p:nvPr/>
        </p:nvSpPr>
        <p:spPr>
          <a:xfrm>
            <a:off x="649129" y="2973824"/>
            <a:ext cx="13332143" cy="528399"/>
          </a:xfrm>
          <a:prstGeom prst="rect">
            <a:avLst/>
          </a:prstGeom>
          <a:solidFill>
            <a:srgbClr val="FFFFFF">
              <a:alpha val="4000"/>
            </a:srgbClr>
          </a:solidFill>
        </p:spPr>
      </p:sp>
      <p:sp>
        <p:nvSpPr>
          <p:cNvPr id="12" name="Text 10"/>
          <p:cNvSpPr/>
          <p:nvPr/>
        </p:nvSpPr>
        <p:spPr>
          <a:xfrm>
            <a:off x="832366" y="3091339"/>
            <a:ext cx="6295787" cy="293370"/>
          </a:xfrm>
          <a:prstGeom prst="rect">
            <a:avLst/>
          </a:prstGeom>
          <a:noFill/>
        </p:spPr>
        <p:txBody>
          <a:bodyPr wrap="none" lIns="0" tIns="0" rIns="0" bIns="0" rtlCol="0" anchor="t"/>
          <a:lstStyle/>
          <a:p>
            <a:pPr marL="0" indent="0" algn="l">
              <a:lnSpc>
                <a:spcPts val="2300"/>
              </a:lnSpc>
              <a:buNone/>
            </a:pPr>
            <a:r>
              <a:rPr lang="en-US" sz="1400" kern="0" spc="-29" dirty="0">
                <a:solidFill>
                  <a:srgbClr val="272525"/>
                </a:solidFill>
                <a:latin typeface="Source Sans Pro" pitchFamily="34" charset="0"/>
                <a:ea typeface="Source Sans Pro" pitchFamily="34" charset="-122"/>
                <a:cs typeface="Source Sans Pro" pitchFamily="34" charset="-120"/>
              </a:rPr>
              <a:t>Post</a:t>
            </a:r>
            <a:endParaRPr lang="en-US" sz="1400" dirty="0"/>
          </a:p>
        </p:txBody>
      </p:sp>
      <p:sp>
        <p:nvSpPr>
          <p:cNvPr id="13" name="Text 11"/>
          <p:cNvSpPr/>
          <p:nvPr/>
        </p:nvSpPr>
        <p:spPr>
          <a:xfrm>
            <a:off x="7502247" y="3091339"/>
            <a:ext cx="6295787" cy="293370"/>
          </a:xfrm>
          <a:prstGeom prst="rect">
            <a:avLst/>
          </a:prstGeom>
          <a:noFill/>
        </p:spPr>
        <p:txBody>
          <a:bodyPr wrap="none" lIns="0" tIns="0" rIns="0" bIns="0" rtlCol="0" anchor="t"/>
          <a:lstStyle/>
          <a:p>
            <a:pPr marL="0" indent="0" algn="l">
              <a:lnSpc>
                <a:spcPts val="2300"/>
              </a:lnSpc>
              <a:buNone/>
            </a:pPr>
            <a:r>
              <a:rPr lang="en-US" sz="1400" kern="0" spc="-29" dirty="0">
                <a:solidFill>
                  <a:srgbClr val="272525"/>
                </a:solidFill>
                <a:latin typeface="Source Sans Pro" pitchFamily="34" charset="0"/>
                <a:ea typeface="Source Sans Pro" pitchFamily="34" charset="-122"/>
                <a:cs typeface="Source Sans Pro" pitchFamily="34" charset="-120"/>
              </a:rPr>
              <a:t>Raw Reddit post content</a:t>
            </a:r>
            <a:endParaRPr lang="en-US" sz="1400" dirty="0"/>
          </a:p>
        </p:txBody>
      </p:sp>
      <p:sp>
        <p:nvSpPr>
          <p:cNvPr id="14" name="Shape 12"/>
          <p:cNvSpPr/>
          <p:nvPr/>
        </p:nvSpPr>
        <p:spPr>
          <a:xfrm>
            <a:off x="649129" y="3502223"/>
            <a:ext cx="13332143" cy="528399"/>
          </a:xfrm>
          <a:prstGeom prst="rect">
            <a:avLst/>
          </a:prstGeom>
          <a:solidFill>
            <a:srgbClr val="000000">
              <a:alpha val="4000"/>
            </a:srgbClr>
          </a:solidFill>
        </p:spPr>
      </p:sp>
      <p:sp>
        <p:nvSpPr>
          <p:cNvPr id="15" name="Text 13"/>
          <p:cNvSpPr/>
          <p:nvPr/>
        </p:nvSpPr>
        <p:spPr>
          <a:xfrm>
            <a:off x="832366" y="3619738"/>
            <a:ext cx="6295787" cy="293370"/>
          </a:xfrm>
          <a:prstGeom prst="rect">
            <a:avLst/>
          </a:prstGeom>
          <a:noFill/>
        </p:spPr>
        <p:txBody>
          <a:bodyPr wrap="none" lIns="0" tIns="0" rIns="0" bIns="0" rtlCol="0" anchor="t"/>
          <a:lstStyle/>
          <a:p>
            <a:pPr marL="0" indent="0" algn="l">
              <a:lnSpc>
                <a:spcPts val="2300"/>
              </a:lnSpc>
              <a:buNone/>
            </a:pPr>
            <a:r>
              <a:rPr lang="en-US" sz="1400" kern="0" spc="-29" dirty="0">
                <a:solidFill>
                  <a:srgbClr val="272525"/>
                </a:solidFill>
                <a:latin typeface="Source Sans Pro" pitchFamily="34" charset="0"/>
                <a:ea typeface="Source Sans Pro" pitchFamily="34" charset="-122"/>
                <a:cs typeface="Source Sans Pro" pitchFamily="34" charset="-120"/>
              </a:rPr>
              <a:t>Sentiment</a:t>
            </a:r>
            <a:endParaRPr lang="en-US" sz="1400" dirty="0"/>
          </a:p>
        </p:txBody>
      </p:sp>
      <p:sp>
        <p:nvSpPr>
          <p:cNvPr id="16" name="Text 14"/>
          <p:cNvSpPr/>
          <p:nvPr/>
        </p:nvSpPr>
        <p:spPr>
          <a:xfrm>
            <a:off x="7502247" y="3619738"/>
            <a:ext cx="6295787" cy="293370"/>
          </a:xfrm>
          <a:prstGeom prst="rect">
            <a:avLst/>
          </a:prstGeom>
          <a:noFill/>
        </p:spPr>
        <p:txBody>
          <a:bodyPr wrap="none" lIns="0" tIns="0" rIns="0" bIns="0" rtlCol="0" anchor="t"/>
          <a:lstStyle/>
          <a:p>
            <a:pPr marL="0" indent="0" algn="l">
              <a:lnSpc>
                <a:spcPts val="2300"/>
              </a:lnSpc>
              <a:buNone/>
            </a:pPr>
            <a:r>
              <a:rPr lang="en-US" sz="1400" kern="0" spc="-29" dirty="0">
                <a:solidFill>
                  <a:srgbClr val="272525"/>
                </a:solidFill>
                <a:latin typeface="Source Sans Pro" pitchFamily="34" charset="0"/>
                <a:ea typeface="Source Sans Pro" pitchFamily="34" charset="-122"/>
                <a:cs typeface="Source Sans Pro" pitchFamily="34" charset="-120"/>
              </a:rPr>
              <a:t>Final classified sentiment (Positive, Negative, Neutral)</a:t>
            </a:r>
            <a:endParaRPr lang="en-US" sz="1400" dirty="0"/>
          </a:p>
        </p:txBody>
      </p:sp>
      <p:sp>
        <p:nvSpPr>
          <p:cNvPr id="17" name="Shape 15"/>
          <p:cNvSpPr/>
          <p:nvPr/>
        </p:nvSpPr>
        <p:spPr>
          <a:xfrm>
            <a:off x="649129" y="4030623"/>
            <a:ext cx="13332143" cy="528399"/>
          </a:xfrm>
          <a:prstGeom prst="rect">
            <a:avLst/>
          </a:prstGeom>
          <a:solidFill>
            <a:srgbClr val="FFFFFF">
              <a:alpha val="4000"/>
            </a:srgbClr>
          </a:solidFill>
        </p:spPr>
      </p:sp>
      <p:sp>
        <p:nvSpPr>
          <p:cNvPr id="18" name="Text 16"/>
          <p:cNvSpPr/>
          <p:nvPr/>
        </p:nvSpPr>
        <p:spPr>
          <a:xfrm>
            <a:off x="832366" y="4148138"/>
            <a:ext cx="6295787" cy="293370"/>
          </a:xfrm>
          <a:prstGeom prst="rect">
            <a:avLst/>
          </a:prstGeom>
          <a:noFill/>
        </p:spPr>
        <p:txBody>
          <a:bodyPr wrap="none" lIns="0" tIns="0" rIns="0" bIns="0" rtlCol="0" anchor="t"/>
          <a:lstStyle/>
          <a:p>
            <a:pPr marL="0" indent="0" algn="l">
              <a:lnSpc>
                <a:spcPts val="2300"/>
              </a:lnSpc>
              <a:buNone/>
            </a:pPr>
            <a:r>
              <a:rPr lang="en-US" sz="1400" kern="0" spc="-29" dirty="0">
                <a:solidFill>
                  <a:srgbClr val="272525"/>
                </a:solidFill>
                <a:latin typeface="Source Sans Pro" pitchFamily="34" charset="0"/>
                <a:ea typeface="Source Sans Pro" pitchFamily="34" charset="-122"/>
                <a:cs typeface="Source Sans Pro" pitchFamily="34" charset="-120"/>
              </a:rPr>
              <a:t>Cleaned_Text</a:t>
            </a:r>
            <a:endParaRPr lang="en-US" sz="1400" dirty="0"/>
          </a:p>
        </p:txBody>
      </p:sp>
      <p:sp>
        <p:nvSpPr>
          <p:cNvPr id="19" name="Text 17"/>
          <p:cNvSpPr/>
          <p:nvPr/>
        </p:nvSpPr>
        <p:spPr>
          <a:xfrm>
            <a:off x="7502247" y="4148138"/>
            <a:ext cx="6295787" cy="293370"/>
          </a:xfrm>
          <a:prstGeom prst="rect">
            <a:avLst/>
          </a:prstGeom>
          <a:noFill/>
        </p:spPr>
        <p:txBody>
          <a:bodyPr wrap="none" lIns="0" tIns="0" rIns="0" bIns="0" rtlCol="0" anchor="t"/>
          <a:lstStyle/>
          <a:p>
            <a:pPr marL="0" indent="0" algn="l">
              <a:lnSpc>
                <a:spcPts val="2300"/>
              </a:lnSpc>
              <a:buNone/>
            </a:pPr>
            <a:r>
              <a:rPr lang="en-US" sz="1400" kern="0" spc="-29" dirty="0">
                <a:solidFill>
                  <a:srgbClr val="272525"/>
                </a:solidFill>
                <a:latin typeface="Source Sans Pro" pitchFamily="34" charset="0"/>
                <a:ea typeface="Source Sans Pro" pitchFamily="34" charset="-122"/>
                <a:cs typeface="Source Sans Pro" pitchFamily="34" charset="-120"/>
              </a:rPr>
              <a:t>Preprocessed text (punctuation and noise removed)</a:t>
            </a:r>
            <a:endParaRPr lang="en-US" sz="1400" dirty="0"/>
          </a:p>
        </p:txBody>
      </p:sp>
      <p:sp>
        <p:nvSpPr>
          <p:cNvPr id="20" name="Shape 18"/>
          <p:cNvSpPr/>
          <p:nvPr/>
        </p:nvSpPr>
        <p:spPr>
          <a:xfrm>
            <a:off x="649129" y="4559022"/>
            <a:ext cx="13332143" cy="528399"/>
          </a:xfrm>
          <a:prstGeom prst="rect">
            <a:avLst/>
          </a:prstGeom>
          <a:solidFill>
            <a:srgbClr val="000000">
              <a:alpha val="4000"/>
            </a:srgbClr>
          </a:solidFill>
        </p:spPr>
      </p:sp>
      <p:sp>
        <p:nvSpPr>
          <p:cNvPr id="21" name="Text 19"/>
          <p:cNvSpPr/>
          <p:nvPr/>
        </p:nvSpPr>
        <p:spPr>
          <a:xfrm>
            <a:off x="832366" y="4676537"/>
            <a:ext cx="6295787" cy="293370"/>
          </a:xfrm>
          <a:prstGeom prst="rect">
            <a:avLst/>
          </a:prstGeom>
          <a:noFill/>
        </p:spPr>
        <p:txBody>
          <a:bodyPr wrap="none" lIns="0" tIns="0" rIns="0" bIns="0" rtlCol="0" anchor="t"/>
          <a:lstStyle/>
          <a:p>
            <a:pPr marL="0" indent="0" algn="l">
              <a:lnSpc>
                <a:spcPts val="2300"/>
              </a:lnSpc>
              <a:buNone/>
            </a:pPr>
            <a:r>
              <a:rPr lang="en-US" sz="1400" kern="0" spc="-29" dirty="0">
                <a:solidFill>
                  <a:srgbClr val="272525"/>
                </a:solidFill>
                <a:latin typeface="Source Sans Pro" pitchFamily="34" charset="0"/>
                <a:ea typeface="Source Sans Pro" pitchFamily="34" charset="-122"/>
                <a:cs typeface="Source Sans Pro" pitchFamily="34" charset="-120"/>
              </a:rPr>
              <a:t>Normalized_Text</a:t>
            </a:r>
            <a:endParaRPr lang="en-US" sz="1400" dirty="0"/>
          </a:p>
        </p:txBody>
      </p:sp>
      <p:sp>
        <p:nvSpPr>
          <p:cNvPr id="22" name="Text 20"/>
          <p:cNvSpPr/>
          <p:nvPr/>
        </p:nvSpPr>
        <p:spPr>
          <a:xfrm>
            <a:off x="7502247" y="4676537"/>
            <a:ext cx="6295787" cy="293370"/>
          </a:xfrm>
          <a:prstGeom prst="rect">
            <a:avLst/>
          </a:prstGeom>
          <a:noFill/>
        </p:spPr>
        <p:txBody>
          <a:bodyPr wrap="none" lIns="0" tIns="0" rIns="0" bIns="0" rtlCol="0" anchor="t"/>
          <a:lstStyle/>
          <a:p>
            <a:pPr marL="0" indent="0" algn="l">
              <a:lnSpc>
                <a:spcPts val="2300"/>
              </a:lnSpc>
              <a:buNone/>
            </a:pPr>
            <a:r>
              <a:rPr lang="en-US" sz="1400" kern="0" spc="-29" dirty="0">
                <a:solidFill>
                  <a:srgbClr val="272525"/>
                </a:solidFill>
                <a:latin typeface="Source Sans Pro" pitchFamily="34" charset="0"/>
                <a:ea typeface="Source Sans Pro" pitchFamily="34" charset="-122"/>
                <a:cs typeface="Source Sans Pro" pitchFamily="34" charset="-120"/>
              </a:rPr>
              <a:t>Text after lemmatization and stopword removal</a:t>
            </a:r>
            <a:endParaRPr lang="en-US" sz="1400" dirty="0"/>
          </a:p>
        </p:txBody>
      </p:sp>
      <p:sp>
        <p:nvSpPr>
          <p:cNvPr id="23" name="Shape 21"/>
          <p:cNvSpPr/>
          <p:nvPr/>
        </p:nvSpPr>
        <p:spPr>
          <a:xfrm>
            <a:off x="649129" y="5087422"/>
            <a:ext cx="13332143" cy="528399"/>
          </a:xfrm>
          <a:prstGeom prst="rect">
            <a:avLst/>
          </a:prstGeom>
          <a:solidFill>
            <a:srgbClr val="FFFFFF">
              <a:alpha val="4000"/>
            </a:srgbClr>
          </a:solidFill>
        </p:spPr>
      </p:sp>
      <p:sp>
        <p:nvSpPr>
          <p:cNvPr id="24" name="Text 22"/>
          <p:cNvSpPr/>
          <p:nvPr/>
        </p:nvSpPr>
        <p:spPr>
          <a:xfrm>
            <a:off x="832366" y="5204936"/>
            <a:ext cx="6295787" cy="293370"/>
          </a:xfrm>
          <a:prstGeom prst="rect">
            <a:avLst/>
          </a:prstGeom>
          <a:noFill/>
        </p:spPr>
        <p:txBody>
          <a:bodyPr wrap="none" lIns="0" tIns="0" rIns="0" bIns="0" rtlCol="0" anchor="t"/>
          <a:lstStyle/>
          <a:p>
            <a:pPr marL="0" indent="0" algn="l">
              <a:lnSpc>
                <a:spcPts val="2300"/>
              </a:lnSpc>
              <a:buNone/>
            </a:pPr>
            <a:r>
              <a:rPr lang="en-US" sz="1400" kern="0" spc="-29" dirty="0">
                <a:solidFill>
                  <a:srgbClr val="272525"/>
                </a:solidFill>
                <a:latin typeface="Source Sans Pro" pitchFamily="34" charset="0"/>
                <a:ea typeface="Source Sans Pro" pitchFamily="34" charset="-122"/>
                <a:cs typeface="Source Sans Pro" pitchFamily="34" charset="-120"/>
              </a:rPr>
              <a:t>Brand_Processed</a:t>
            </a:r>
            <a:endParaRPr lang="en-US" sz="1400" dirty="0"/>
          </a:p>
        </p:txBody>
      </p:sp>
      <p:sp>
        <p:nvSpPr>
          <p:cNvPr id="25" name="Text 23"/>
          <p:cNvSpPr/>
          <p:nvPr/>
        </p:nvSpPr>
        <p:spPr>
          <a:xfrm>
            <a:off x="7502247" y="5204936"/>
            <a:ext cx="6295787" cy="293370"/>
          </a:xfrm>
          <a:prstGeom prst="rect">
            <a:avLst/>
          </a:prstGeom>
          <a:noFill/>
        </p:spPr>
        <p:txBody>
          <a:bodyPr wrap="none" lIns="0" tIns="0" rIns="0" bIns="0" rtlCol="0" anchor="t"/>
          <a:lstStyle/>
          <a:p>
            <a:pPr marL="0" indent="0" algn="l">
              <a:lnSpc>
                <a:spcPts val="2300"/>
              </a:lnSpc>
              <a:buNone/>
            </a:pPr>
            <a:r>
              <a:rPr lang="en-US" sz="1400" kern="0" spc="-29" dirty="0">
                <a:solidFill>
                  <a:srgbClr val="272525"/>
                </a:solidFill>
                <a:latin typeface="Source Sans Pro" pitchFamily="34" charset="0"/>
                <a:ea typeface="Source Sans Pro" pitchFamily="34" charset="-122"/>
                <a:cs typeface="Source Sans Pro" pitchFamily="34" charset="-120"/>
              </a:rPr>
              <a:t>Text after replacing brand names with brandtoken</a:t>
            </a:r>
            <a:endParaRPr lang="en-US" sz="1400" dirty="0"/>
          </a:p>
        </p:txBody>
      </p:sp>
      <p:sp>
        <p:nvSpPr>
          <p:cNvPr id="26" name="Shape 24"/>
          <p:cNvSpPr/>
          <p:nvPr/>
        </p:nvSpPr>
        <p:spPr>
          <a:xfrm>
            <a:off x="649129" y="5615821"/>
            <a:ext cx="13332143" cy="528399"/>
          </a:xfrm>
          <a:prstGeom prst="rect">
            <a:avLst/>
          </a:prstGeom>
          <a:solidFill>
            <a:srgbClr val="000000">
              <a:alpha val="4000"/>
            </a:srgbClr>
          </a:solidFill>
        </p:spPr>
      </p:sp>
      <p:sp>
        <p:nvSpPr>
          <p:cNvPr id="27" name="Text 25"/>
          <p:cNvSpPr/>
          <p:nvPr/>
        </p:nvSpPr>
        <p:spPr>
          <a:xfrm>
            <a:off x="832366" y="5733336"/>
            <a:ext cx="6295787" cy="293370"/>
          </a:xfrm>
          <a:prstGeom prst="rect">
            <a:avLst/>
          </a:prstGeom>
          <a:noFill/>
        </p:spPr>
        <p:txBody>
          <a:bodyPr wrap="none" lIns="0" tIns="0" rIns="0" bIns="0" rtlCol="0" anchor="t"/>
          <a:lstStyle/>
          <a:p>
            <a:pPr marL="0" indent="0" algn="l">
              <a:lnSpc>
                <a:spcPts val="2300"/>
              </a:lnSpc>
              <a:buNone/>
            </a:pPr>
            <a:r>
              <a:rPr lang="en-US" sz="1400" kern="0" spc="-29" dirty="0">
                <a:solidFill>
                  <a:srgbClr val="272525"/>
                </a:solidFill>
                <a:latin typeface="Source Sans Pro" pitchFamily="34" charset="0"/>
                <a:ea typeface="Source Sans Pro" pitchFamily="34" charset="-122"/>
                <a:cs typeface="Source Sans Pro" pitchFamily="34" charset="-120"/>
              </a:rPr>
              <a:t>Sentiment_Ready</a:t>
            </a:r>
            <a:endParaRPr lang="en-US" sz="1400" dirty="0"/>
          </a:p>
        </p:txBody>
      </p:sp>
      <p:sp>
        <p:nvSpPr>
          <p:cNvPr id="28" name="Text 26"/>
          <p:cNvSpPr/>
          <p:nvPr/>
        </p:nvSpPr>
        <p:spPr>
          <a:xfrm>
            <a:off x="7502247" y="5733336"/>
            <a:ext cx="6295787" cy="293370"/>
          </a:xfrm>
          <a:prstGeom prst="rect">
            <a:avLst/>
          </a:prstGeom>
          <a:noFill/>
        </p:spPr>
        <p:txBody>
          <a:bodyPr wrap="none" lIns="0" tIns="0" rIns="0" bIns="0" rtlCol="0" anchor="t"/>
          <a:lstStyle/>
          <a:p>
            <a:pPr marL="0" indent="0" algn="l">
              <a:lnSpc>
                <a:spcPts val="2300"/>
              </a:lnSpc>
              <a:buNone/>
            </a:pPr>
            <a:r>
              <a:rPr lang="en-US" sz="1400" kern="0" spc="-29" dirty="0">
                <a:solidFill>
                  <a:srgbClr val="272525"/>
                </a:solidFill>
                <a:latin typeface="Source Sans Pro" pitchFamily="34" charset="0"/>
                <a:ea typeface="Source Sans Pro" pitchFamily="34" charset="-122"/>
                <a:cs typeface="Source Sans Pro" pitchFamily="34" charset="-120"/>
              </a:rPr>
              <a:t>Final version of text after applying negation and intensifier logic</a:t>
            </a:r>
            <a:endParaRPr lang="en-US" sz="1400" dirty="0"/>
          </a:p>
        </p:txBody>
      </p:sp>
      <p:sp>
        <p:nvSpPr>
          <p:cNvPr id="29" name="Shape 27"/>
          <p:cNvSpPr/>
          <p:nvPr/>
        </p:nvSpPr>
        <p:spPr>
          <a:xfrm>
            <a:off x="649129" y="6144220"/>
            <a:ext cx="13332143" cy="528399"/>
          </a:xfrm>
          <a:prstGeom prst="rect">
            <a:avLst/>
          </a:prstGeom>
          <a:solidFill>
            <a:srgbClr val="FFFFFF">
              <a:alpha val="4000"/>
            </a:srgbClr>
          </a:solidFill>
        </p:spPr>
      </p:sp>
      <p:sp>
        <p:nvSpPr>
          <p:cNvPr id="30" name="Text 28"/>
          <p:cNvSpPr/>
          <p:nvPr/>
        </p:nvSpPr>
        <p:spPr>
          <a:xfrm>
            <a:off x="832366" y="6261735"/>
            <a:ext cx="6295787" cy="293370"/>
          </a:xfrm>
          <a:prstGeom prst="rect">
            <a:avLst/>
          </a:prstGeom>
          <a:noFill/>
        </p:spPr>
        <p:txBody>
          <a:bodyPr wrap="none" lIns="0" tIns="0" rIns="0" bIns="0" rtlCol="0" anchor="t"/>
          <a:lstStyle/>
          <a:p>
            <a:pPr marL="0" indent="0" algn="l">
              <a:lnSpc>
                <a:spcPts val="2300"/>
              </a:lnSpc>
              <a:buNone/>
            </a:pPr>
            <a:r>
              <a:rPr lang="en-US" sz="1400" kern="0" spc="-29" dirty="0">
                <a:solidFill>
                  <a:srgbClr val="272525"/>
                </a:solidFill>
                <a:latin typeface="Source Sans Pro" pitchFamily="34" charset="0"/>
                <a:ea typeface="Source Sans Pro" pitchFamily="34" charset="-122"/>
                <a:cs typeface="Source Sans Pro" pitchFamily="34" charset="-120"/>
              </a:rPr>
              <a:t>Upvotes</a:t>
            </a:r>
            <a:endParaRPr lang="en-US" sz="1400" dirty="0"/>
          </a:p>
        </p:txBody>
      </p:sp>
      <p:sp>
        <p:nvSpPr>
          <p:cNvPr id="31" name="Text 29"/>
          <p:cNvSpPr/>
          <p:nvPr/>
        </p:nvSpPr>
        <p:spPr>
          <a:xfrm>
            <a:off x="7502247" y="6261735"/>
            <a:ext cx="6295787" cy="293370"/>
          </a:xfrm>
          <a:prstGeom prst="rect">
            <a:avLst/>
          </a:prstGeom>
          <a:noFill/>
        </p:spPr>
        <p:txBody>
          <a:bodyPr wrap="none" lIns="0" tIns="0" rIns="0" bIns="0" rtlCol="0" anchor="t"/>
          <a:lstStyle/>
          <a:p>
            <a:pPr marL="0" indent="0" algn="l">
              <a:lnSpc>
                <a:spcPts val="2300"/>
              </a:lnSpc>
              <a:buNone/>
            </a:pPr>
            <a:r>
              <a:rPr lang="en-US" sz="1400" kern="0" spc="-29" dirty="0">
                <a:solidFill>
                  <a:srgbClr val="272525"/>
                </a:solidFill>
                <a:latin typeface="Source Sans Pro" pitchFamily="34" charset="0"/>
                <a:ea typeface="Source Sans Pro" pitchFamily="34" charset="-122"/>
                <a:cs typeface="Source Sans Pro" pitchFamily="34" charset="-120"/>
              </a:rPr>
              <a:t>Number of upvotes the Reddit post received</a:t>
            </a:r>
            <a:endParaRPr lang="en-US" sz="1400" dirty="0"/>
          </a:p>
        </p:txBody>
      </p:sp>
      <p:sp>
        <p:nvSpPr>
          <p:cNvPr id="32" name="Shape 30"/>
          <p:cNvSpPr/>
          <p:nvPr/>
        </p:nvSpPr>
        <p:spPr>
          <a:xfrm>
            <a:off x="649129" y="6672620"/>
            <a:ext cx="13332143" cy="528399"/>
          </a:xfrm>
          <a:prstGeom prst="rect">
            <a:avLst/>
          </a:prstGeom>
          <a:solidFill>
            <a:srgbClr val="000000">
              <a:alpha val="4000"/>
            </a:srgbClr>
          </a:solidFill>
        </p:spPr>
      </p:sp>
      <p:sp>
        <p:nvSpPr>
          <p:cNvPr id="33" name="Text 31"/>
          <p:cNvSpPr/>
          <p:nvPr/>
        </p:nvSpPr>
        <p:spPr>
          <a:xfrm>
            <a:off x="832366" y="6790134"/>
            <a:ext cx="6295787" cy="293370"/>
          </a:xfrm>
          <a:prstGeom prst="rect">
            <a:avLst/>
          </a:prstGeom>
          <a:noFill/>
        </p:spPr>
        <p:txBody>
          <a:bodyPr wrap="none" lIns="0" tIns="0" rIns="0" bIns="0" rtlCol="0" anchor="t"/>
          <a:lstStyle/>
          <a:p>
            <a:pPr marL="0" indent="0" algn="l">
              <a:lnSpc>
                <a:spcPts val="2300"/>
              </a:lnSpc>
              <a:buNone/>
            </a:pPr>
            <a:r>
              <a:rPr lang="en-US" sz="1400" kern="0" spc="-29" dirty="0">
                <a:solidFill>
                  <a:srgbClr val="272525"/>
                </a:solidFill>
                <a:latin typeface="Source Sans Pro" pitchFamily="34" charset="0"/>
                <a:ea typeface="Source Sans Pro" pitchFamily="34" charset="-122"/>
                <a:cs typeface="Source Sans Pro" pitchFamily="34" charset="-120"/>
              </a:rPr>
              <a:t>Share count</a:t>
            </a:r>
            <a:endParaRPr lang="en-US" sz="1400" dirty="0"/>
          </a:p>
        </p:txBody>
      </p:sp>
      <p:sp>
        <p:nvSpPr>
          <p:cNvPr id="34" name="Text 32"/>
          <p:cNvSpPr/>
          <p:nvPr/>
        </p:nvSpPr>
        <p:spPr>
          <a:xfrm>
            <a:off x="7502247" y="6790134"/>
            <a:ext cx="6295787" cy="293370"/>
          </a:xfrm>
          <a:prstGeom prst="rect">
            <a:avLst/>
          </a:prstGeom>
          <a:noFill/>
        </p:spPr>
        <p:txBody>
          <a:bodyPr wrap="none" lIns="0" tIns="0" rIns="0" bIns="0" rtlCol="0" anchor="t"/>
          <a:lstStyle/>
          <a:p>
            <a:pPr marL="0" indent="0" algn="l">
              <a:lnSpc>
                <a:spcPts val="2300"/>
              </a:lnSpc>
              <a:buNone/>
            </a:pPr>
            <a:r>
              <a:rPr lang="en-US" sz="1400" kern="0" spc="-29" dirty="0">
                <a:solidFill>
                  <a:srgbClr val="272525"/>
                </a:solidFill>
                <a:latin typeface="Source Sans Pro" pitchFamily="34" charset="0"/>
                <a:ea typeface="Source Sans Pro" pitchFamily="34" charset="-122"/>
                <a:cs typeface="Source Sans Pro" pitchFamily="34" charset="-120"/>
              </a:rPr>
              <a:t>Number of shares or reposts to the post</a:t>
            </a:r>
            <a:endParaRPr lang="en-US" sz="1400" dirty="0"/>
          </a:p>
        </p:txBody>
      </p:sp>
      <p:sp>
        <p:nvSpPr>
          <p:cNvPr id="35" name="Shape 33"/>
          <p:cNvSpPr/>
          <p:nvPr/>
        </p:nvSpPr>
        <p:spPr>
          <a:xfrm>
            <a:off x="649129" y="7201019"/>
            <a:ext cx="13332143" cy="528399"/>
          </a:xfrm>
          <a:prstGeom prst="rect">
            <a:avLst/>
          </a:prstGeom>
          <a:solidFill>
            <a:srgbClr val="FFFFFF">
              <a:alpha val="4000"/>
            </a:srgbClr>
          </a:solidFill>
        </p:spPr>
      </p:sp>
      <p:sp>
        <p:nvSpPr>
          <p:cNvPr id="36" name="Text 34"/>
          <p:cNvSpPr/>
          <p:nvPr/>
        </p:nvSpPr>
        <p:spPr>
          <a:xfrm>
            <a:off x="832366" y="7318534"/>
            <a:ext cx="6295787" cy="293370"/>
          </a:xfrm>
          <a:prstGeom prst="rect">
            <a:avLst/>
          </a:prstGeom>
          <a:noFill/>
        </p:spPr>
        <p:txBody>
          <a:bodyPr wrap="none" lIns="0" tIns="0" rIns="0" bIns="0" rtlCol="0" anchor="t"/>
          <a:lstStyle/>
          <a:p>
            <a:pPr marL="0" indent="0" algn="l">
              <a:lnSpc>
                <a:spcPts val="2300"/>
              </a:lnSpc>
              <a:buNone/>
            </a:pPr>
            <a:r>
              <a:rPr lang="en-US" sz="1400" kern="0" spc="-29" dirty="0">
                <a:solidFill>
                  <a:srgbClr val="272525"/>
                </a:solidFill>
                <a:latin typeface="Source Sans Pro" pitchFamily="34" charset="0"/>
                <a:ea typeface="Source Sans Pro" pitchFamily="34" charset="-122"/>
                <a:cs typeface="Source Sans Pro" pitchFamily="34" charset="-120"/>
              </a:rPr>
              <a:t>Hashtags</a:t>
            </a:r>
            <a:endParaRPr lang="en-US" sz="1400" dirty="0"/>
          </a:p>
        </p:txBody>
      </p:sp>
      <p:sp>
        <p:nvSpPr>
          <p:cNvPr id="37" name="Text 35"/>
          <p:cNvSpPr/>
          <p:nvPr/>
        </p:nvSpPr>
        <p:spPr>
          <a:xfrm>
            <a:off x="7502247" y="7318534"/>
            <a:ext cx="6295787" cy="293370"/>
          </a:xfrm>
          <a:prstGeom prst="rect">
            <a:avLst/>
          </a:prstGeom>
          <a:noFill/>
        </p:spPr>
        <p:txBody>
          <a:bodyPr wrap="none" lIns="0" tIns="0" rIns="0" bIns="0" rtlCol="0" anchor="t"/>
          <a:lstStyle/>
          <a:p>
            <a:pPr marL="0" indent="0" algn="l">
              <a:lnSpc>
                <a:spcPts val="2300"/>
              </a:lnSpc>
              <a:buNone/>
            </a:pPr>
            <a:r>
              <a:rPr lang="en-US" sz="1400" kern="0" spc="-29" dirty="0">
                <a:solidFill>
                  <a:srgbClr val="272525"/>
                </a:solidFill>
                <a:latin typeface="Source Sans Pro" pitchFamily="34" charset="0"/>
                <a:ea typeface="Source Sans Pro" pitchFamily="34" charset="-122"/>
                <a:cs typeface="Source Sans Pro" pitchFamily="34" charset="-120"/>
              </a:rPr>
              <a:t>Extracted hashtags from posts (if any)</a:t>
            </a:r>
            <a:endParaRPr lang="en-US" sz="1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737830" y="579715"/>
            <a:ext cx="4960263" cy="619958"/>
          </a:xfrm>
          <a:prstGeom prst="rect">
            <a:avLst/>
          </a:prstGeom>
          <a:noFill/>
        </p:spPr>
        <p:txBody>
          <a:bodyPr wrap="none" lIns="0" tIns="0" rIns="0" bIns="0" rtlCol="0" anchor="t"/>
          <a:lstStyle/>
          <a:p>
            <a:pPr marL="0" indent="0" algn="l">
              <a:lnSpc>
                <a:spcPts val="4850"/>
              </a:lnSpc>
              <a:buNone/>
            </a:pPr>
            <a:r>
              <a:rPr lang="en-US" sz="3900" kern="0" spc="-78" dirty="0">
                <a:solidFill>
                  <a:srgbClr val="D73AD7"/>
                </a:solidFill>
                <a:latin typeface="Source Serif Pro Semi Bold" pitchFamily="34" charset="0"/>
                <a:ea typeface="Source Serif Pro Semi Bold" pitchFamily="34" charset="-122"/>
                <a:cs typeface="Source Serif Pro Semi Bold" pitchFamily="34" charset="-120"/>
              </a:rPr>
              <a:t>Architecture Diagram</a:t>
            </a:r>
            <a:endParaRPr lang="en-US" sz="3900" dirty="0"/>
          </a:p>
        </p:txBody>
      </p:sp>
      <p:pic>
        <p:nvPicPr>
          <p:cNvPr id="3" name="Image 0" descr="preencoded.png"/>
          <p:cNvPicPr>
            <a:picLocks noChangeAspect="1"/>
          </p:cNvPicPr>
          <p:nvPr/>
        </p:nvPicPr>
        <p:blipFill>
          <a:blip r:embed="rId1"/>
          <a:stretch>
            <a:fillRect/>
          </a:stretch>
        </p:blipFill>
        <p:spPr>
          <a:xfrm>
            <a:off x="737830" y="1621274"/>
            <a:ext cx="9920526" cy="6029087"/>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15805</Words>
  <Application>WPS Presentation</Application>
  <PresentationFormat>On-screen Show (16:9)</PresentationFormat>
  <Paragraphs>536</Paragraphs>
  <Slides>23</Slides>
  <Notes>23</Notes>
  <HiddenSlides>0</HiddenSlides>
  <MMClips>0</MMClips>
  <ScaleCrop>false</ScaleCrop>
  <HeadingPairs>
    <vt:vector size="6" baseType="variant">
      <vt:variant>
        <vt:lpstr>已用的字体</vt:lpstr>
      </vt:variant>
      <vt:variant>
        <vt:i4>18</vt:i4>
      </vt:variant>
      <vt:variant>
        <vt:lpstr>主题</vt:lpstr>
      </vt:variant>
      <vt:variant>
        <vt:i4>1</vt:i4>
      </vt:variant>
      <vt:variant>
        <vt:lpstr>幻灯片标题</vt:lpstr>
      </vt:variant>
      <vt:variant>
        <vt:i4>23</vt:i4>
      </vt:variant>
    </vt:vector>
  </HeadingPairs>
  <TitlesOfParts>
    <vt:vector size="42" baseType="lpstr">
      <vt:lpstr>Arial</vt:lpstr>
      <vt:lpstr>SimSun</vt:lpstr>
      <vt:lpstr>Wingdings</vt:lpstr>
      <vt:lpstr>Source Serif Pro Semi Bold</vt:lpstr>
      <vt:lpstr>Segoe Print</vt:lpstr>
      <vt:lpstr>Source Serif Pro Semi Bold</vt:lpstr>
      <vt:lpstr>Source Serif Pro Semi Bold</vt:lpstr>
      <vt:lpstr>Source Sans Pro</vt:lpstr>
      <vt:lpstr>Source Sans Pro</vt:lpstr>
      <vt:lpstr>Source Sans Pro</vt:lpstr>
      <vt:lpstr>Calibri</vt:lpstr>
      <vt:lpstr>Microsoft YaHei</vt:lpstr>
      <vt:lpstr>Arial Unicode MS</vt:lpstr>
      <vt:lpstr>Consolas</vt:lpstr>
      <vt:lpstr>Consolas</vt:lpstr>
      <vt:lpstr>Consolas</vt:lpstr>
      <vt:lpstr>MingLiU-ExtB</vt:lpstr>
      <vt:lpstr>BatangChe</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PptxGenJS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creator>PptxGenJS</dc:creator>
  <dc:subject>PptxGenJS Presentation</dc:subject>
  <cp:lastModifiedBy>NAVITHA Elango</cp:lastModifiedBy>
  <cp:revision>3</cp:revision>
  <dcterms:created xsi:type="dcterms:W3CDTF">2025-04-22T20:33:00Z</dcterms:created>
  <dcterms:modified xsi:type="dcterms:W3CDTF">2025-06-28T13:06:38Z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01DB5187076E4FC581C487A7D5E3E2DC_12</vt:lpwstr>
  </property>
  <property fmtid="{D5CDD505-2E9C-101B-9397-08002B2CF9AE}" pid="3" name="KSOProductBuildVer">
    <vt:lpwstr>1033-12.2.0.21546</vt:lpwstr>
  </property>
</Properties>
</file>