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2" r:id="rId4"/>
    <p:sldId id="426" r:id="rId5"/>
    <p:sldId id="302" r:id="rId6"/>
    <p:sldId id="267" r:id="rId7"/>
    <p:sldId id="423" r:id="rId8"/>
    <p:sldId id="424" r:id="rId9"/>
    <p:sldId id="325" r:id="rId10"/>
    <p:sldId id="42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DD"/>
    <a:srgbClr val="F58125"/>
    <a:srgbClr val="FFFFFF"/>
    <a:srgbClr val="242D66"/>
    <a:srgbClr val="DBD7D4"/>
    <a:srgbClr val="9BA0B9"/>
    <a:srgbClr val="FF3300"/>
    <a:srgbClr val="F2F2F2"/>
    <a:srgbClr val="E87A2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3817" autoAdjust="0"/>
  </p:normalViewPr>
  <p:slideViewPr>
    <p:cSldViewPr>
      <p:cViewPr varScale="1">
        <p:scale>
          <a:sx n="64" d="100"/>
          <a:sy n="64" d="100"/>
        </p:scale>
        <p:origin x="11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1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826669EC-C430-4B44-9216-11090BAFF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3FB19B1F-CCCE-41D9-A3A1-F4A13CD038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altLang="en-US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BE494B6E-8D44-4847-B229-D8B4D926C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4D65D4-2C5F-4122-8392-EA0BEAF050C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7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794F5E37-6275-40EC-934E-D5BBB5903C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EBD0D032-EB68-453D-A5FD-863C2FE588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altLang="en-US" sz="1200" b="0" dirty="0">
              <a:latin typeface="Times New Roman (Body)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523769F6-4753-4877-9227-87F4F5BFC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C3AD53-A43C-4CB5-9F79-C40537A5202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794F5E37-6275-40EC-934E-D5BBB5903C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EBD0D032-EB68-453D-A5FD-863C2FE588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altLang="en-US" sz="1200" b="0" strike="noStrike" dirty="0">
              <a:latin typeface="Times New Roman (Body)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523769F6-4753-4877-9227-87F4F5BFC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C3AD53-A43C-4CB5-9F79-C40537A5202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55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CF7DD"/>
            </a:gs>
            <a:gs pos="100000">
              <a:schemeClr val="bg2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-7620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IT Project Management (IT3040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CF7DD"/>
            </a:gs>
            <a:gs pos="100000">
              <a:schemeClr val="bg2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470D8B-7E4E-452A-858F-9C31AA2E8538}"/>
              </a:ext>
            </a:extLst>
          </p:cNvPr>
          <p:cNvSpPr txBox="1">
            <a:spLocks/>
          </p:cNvSpPr>
          <p:nvPr/>
        </p:nvSpPr>
        <p:spPr>
          <a:xfrm>
            <a:off x="0" y="533400"/>
            <a:ext cx="9144000" cy="5943600"/>
          </a:xfrm>
          <a:prstGeom prst="rect">
            <a:avLst/>
          </a:prstGeom>
          <a:gradFill>
            <a:gsLst>
              <a:gs pos="0">
                <a:srgbClr val="FCF7DD"/>
              </a:gs>
              <a:gs pos="100000">
                <a:schemeClr val="bg2">
                  <a:shade val="63000"/>
                  <a:satMod val="120000"/>
                </a:schemeClr>
              </a:gs>
            </a:gsLst>
            <a:path path="circle">
              <a:fillToRect l="100000" t="100000"/>
            </a:path>
          </a:gra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382" y="4876800"/>
            <a:ext cx="9144000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b="1" dirty="0"/>
              <a:t>Sri Lanka Institute of Information Technology</a:t>
            </a:r>
          </a:p>
          <a:p>
            <a:pPr algn="ctr">
              <a:spcAft>
                <a:spcPts val="400"/>
              </a:spcAft>
            </a:pPr>
            <a:r>
              <a:rPr lang="en-US" b="1" dirty="0"/>
              <a:t>B. Sc. Special Honors in Information Technology</a:t>
            </a:r>
          </a:p>
          <a:p>
            <a:pPr algn="ctr">
              <a:spcAft>
                <a:spcPts val="400"/>
              </a:spcAft>
            </a:pPr>
            <a:r>
              <a:rPr lang="en-US" b="1" dirty="0"/>
              <a:t>Year 3 – Semester 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61322"/>
            <a:ext cx="9144000" cy="1025922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 LECTURE</a:t>
            </a:r>
          </a:p>
        </p:txBody>
      </p:sp>
    </p:spTree>
    <p:extLst>
      <p:ext uri="{BB962C8B-B14F-4D97-AF65-F5344CB8AC3E}">
        <p14:creationId xmlns:p14="http://schemas.microsoft.com/office/powerpoint/2010/main" val="26448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A6F544B-F4C6-4350-AD50-E8E21D15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8163"/>
            <a:ext cx="8229600" cy="833437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Group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BF31FD98-4B67-437B-8DAE-55607AC9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3" y="1295400"/>
            <a:ext cx="4571999" cy="5181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Dilshan De Silva</a:t>
            </a:r>
          </a:p>
          <a:p>
            <a:pPr algn="just"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Dilani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Lunugalage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Kushnara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Suriyawansa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Chathura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Amarasena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Aft>
                <a:spcPts val="400"/>
              </a:spcAft>
              <a:buClrTx/>
              <a:buFont typeface="Wingdings" panose="05000000000000000000" pitchFamily="2" charset="2"/>
              <a:buChar char="§"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F93E37-0799-4A9B-B3DD-28517F532E56}"/>
              </a:ext>
            </a:extLst>
          </p:cNvPr>
          <p:cNvSpPr txBox="1">
            <a:spLocks/>
          </p:cNvSpPr>
          <p:nvPr/>
        </p:nvSpPr>
        <p:spPr>
          <a:xfrm>
            <a:off x="4876800" y="1295400"/>
            <a:ext cx="4267199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Akarshani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Amarasinghe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Archchana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Kugathasan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Hansi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Mayadunna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Rashmi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Muthusinghe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Course Name: IT Project Management (ITPM)</a:t>
            </a:r>
          </a:p>
          <a:p>
            <a:pPr>
              <a:lnSpc>
                <a:spcPct val="200000"/>
              </a:lnSpc>
            </a:pPr>
            <a:r>
              <a:rPr lang="en-US" dirty="0"/>
              <a:t>Course Code: IT3040</a:t>
            </a:r>
          </a:p>
          <a:p>
            <a:pPr>
              <a:lnSpc>
                <a:spcPct val="200000"/>
              </a:lnSpc>
            </a:pPr>
            <a:r>
              <a:rPr lang="en-US" dirty="0"/>
              <a:t>Credit Points: 4</a:t>
            </a:r>
          </a:p>
          <a:p>
            <a:pPr>
              <a:lnSpc>
                <a:spcPct val="200000"/>
              </a:lnSpc>
            </a:pPr>
            <a:r>
              <a:rPr lang="en-US" dirty="0"/>
              <a:t>Duration: One Semester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85800"/>
            <a:ext cx="7886700" cy="762000"/>
          </a:xfrm>
        </p:spPr>
        <p:txBody>
          <a:bodyPr/>
          <a:lstStyle/>
          <a:p>
            <a:pPr algn="ctr"/>
            <a:r>
              <a:rPr lang="en-US" b="1" dirty="0"/>
              <a:t>Course</a:t>
            </a:r>
            <a:r>
              <a:rPr lang="en-US" dirty="0"/>
              <a:t> </a:t>
            </a:r>
            <a:r>
              <a:rPr lang="en-US" b="1" dirty="0"/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84338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Mode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4679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defRPr/>
            </a:pPr>
            <a:r>
              <a:rPr lang="en-US" sz="2400" b="1" dirty="0"/>
              <a:t>Resources and Materials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/>
              <a:t>All the module resources and materials will be shared in the course web.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/>
              <a:t>Every student must obtain access to the new course web and enroll to the ITPM unit.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200" dirty="0"/>
          </a:p>
          <a:p>
            <a:pPr>
              <a:lnSpc>
                <a:spcPct val="70000"/>
              </a:lnSpc>
              <a:spcBef>
                <a:spcPts val="1200"/>
              </a:spcBef>
              <a:defRPr/>
            </a:pPr>
            <a:r>
              <a:rPr lang="en-US" sz="2400" b="1" dirty="0"/>
              <a:t>Notices</a:t>
            </a:r>
          </a:p>
          <a:p>
            <a:pPr lvl="1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/>
              <a:t>All notices will be published on the course web module page.</a:t>
            </a:r>
          </a:p>
          <a:p>
            <a:pPr lvl="1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/>
              <a:t>Check the module page regularly.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26972"/>
            <a:ext cx="8915400" cy="4679950"/>
          </a:xfrm>
        </p:spPr>
        <p:txBody>
          <a:bodyPr>
            <a:normAutofit fontScale="92500" lnSpcReduction="20000"/>
          </a:bodyPr>
          <a:lstStyle/>
          <a:p>
            <a:pPr marL="350838" lvl="1" indent="-292100" algn="just">
              <a:lnSpc>
                <a:spcPct val="135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Content is in line with Project Management Book of Knowledge (PMBOK) released by PMI.</a:t>
            </a:r>
          </a:p>
          <a:p>
            <a:pPr marL="350838" lvl="1" indent="-292100" algn="just">
              <a:lnSpc>
                <a:spcPct val="135000"/>
              </a:lnSpc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Majority of the module content will be covered based on the </a:t>
            </a:r>
            <a:r>
              <a:rPr lang="en-US" sz="2800" b="1" dirty="0"/>
              <a:t>self-learning</a:t>
            </a:r>
            <a:r>
              <a:rPr lang="en-US" sz="2800" dirty="0"/>
              <a:t> approach.</a:t>
            </a:r>
          </a:p>
          <a:p>
            <a:pPr marL="350838" lvl="1" indent="-292100" algn="just">
              <a:lnSpc>
                <a:spcPct val="135000"/>
              </a:lnSpc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Need to have at least </a:t>
            </a:r>
            <a:r>
              <a:rPr lang="en-US" sz="2800" b="1" dirty="0"/>
              <a:t>75% attendance</a:t>
            </a:r>
            <a:r>
              <a:rPr lang="en-US" sz="2800" dirty="0"/>
              <a:t> for lectures to pass the module.</a:t>
            </a:r>
          </a:p>
          <a:p>
            <a:pPr marL="350838" lvl="1" indent="-292100" algn="just">
              <a:lnSpc>
                <a:spcPct val="135000"/>
              </a:lnSpc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No assistance will be provided on any lecture, at another time other than the lecture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pPr algn="ctr"/>
            <a:r>
              <a:rPr lang="en-US" b="1" dirty="0"/>
              <a:t>Group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621091"/>
            <a:ext cx="8829675" cy="4503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2500"/>
              </a:spcAft>
            </a:pPr>
            <a:r>
              <a:rPr lang="en-US" dirty="0"/>
              <a:t>A group with 6 members from the </a:t>
            </a:r>
            <a:r>
              <a:rPr lang="en-US" b="1" dirty="0"/>
              <a:t>same batch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500"/>
              </a:spcAft>
            </a:pPr>
            <a:r>
              <a:rPr lang="en-US" dirty="0"/>
              <a:t>Students without a group should form a group and send the group details </a:t>
            </a:r>
            <a:r>
              <a:rPr lang="en-US" b="1" dirty="0"/>
              <a:t>before 7 February 2019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500"/>
              </a:spcAft>
            </a:pPr>
            <a:r>
              <a:rPr lang="en-US" dirty="0"/>
              <a:t>No student will be allowed to do the project without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5486"/>
            <a:ext cx="8534400" cy="5145989"/>
          </a:xfrm>
        </p:spPr>
        <p:txBody>
          <a:bodyPr>
            <a:normAutofit fontScale="92500" lnSpcReduction="10000"/>
          </a:bodyPr>
          <a:lstStyle/>
          <a:p>
            <a:pPr marL="350838" lvl="1" indent="-2921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700" dirty="0"/>
              <a:t>Each group will be assigned a project.</a:t>
            </a:r>
          </a:p>
          <a:p>
            <a:pPr marL="350838" lvl="1" indent="-2921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700" dirty="0"/>
              <a:t>Is required to develop a </a:t>
            </a:r>
            <a:r>
              <a:rPr lang="en-US" sz="2700" b="1" dirty="0"/>
              <a:t>web application</a:t>
            </a:r>
            <a:r>
              <a:rPr lang="en-US" sz="2700" dirty="0"/>
              <a:t>.</a:t>
            </a:r>
          </a:p>
          <a:p>
            <a:pPr marL="350838" lvl="1" indent="-2921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700" dirty="0"/>
              <a:t>No marks would be awarded for the used technology.</a:t>
            </a:r>
          </a:p>
          <a:p>
            <a:pPr marL="350838" lvl="1" indent="-2921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700" dirty="0"/>
              <a:t>Need to have at least </a:t>
            </a:r>
            <a:r>
              <a:rPr lang="en-US" sz="2700" b="1" dirty="0"/>
              <a:t>one additional feature</a:t>
            </a:r>
            <a:r>
              <a:rPr lang="en-US" sz="2700" dirty="0"/>
              <a:t>. </a:t>
            </a:r>
          </a:p>
          <a:p>
            <a:pPr marL="350838" lvl="1" indent="-292100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700" dirty="0"/>
              <a:t>Will be developed based on the </a:t>
            </a:r>
            <a:r>
              <a:rPr lang="en-US" sz="2700" b="1" dirty="0"/>
              <a:t>Scrum</a:t>
            </a:r>
            <a:r>
              <a:rPr lang="en-US" sz="2700" dirty="0"/>
              <a:t> agile methodology:</a:t>
            </a:r>
          </a:p>
          <a:p>
            <a:pPr marL="808038" lvl="2" indent="-292100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Two iterations </a:t>
            </a:r>
          </a:p>
          <a:p>
            <a:pPr marL="808038" lvl="2" indent="-292100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Three developers</a:t>
            </a:r>
          </a:p>
          <a:p>
            <a:pPr marL="808038" lvl="2" indent="-292100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Three quality assurance engineers</a:t>
            </a:r>
          </a:p>
          <a:p>
            <a:pPr marL="808038" lvl="2" indent="-292100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Scrum master </a:t>
            </a:r>
          </a:p>
          <a:p>
            <a:pPr marL="350838" lvl="1" indent="-292100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50838" lvl="1" indent="-292100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DE82BCB-496E-4D03-8EA4-7E1B30CF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35232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20AF86-BB66-4AFB-A1D9-F3231EE83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21585"/>
              </p:ext>
            </p:extLst>
          </p:nvPr>
        </p:nvGraphicFramePr>
        <p:xfrm>
          <a:off x="152400" y="934178"/>
          <a:ext cx="8839200" cy="566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188">
                  <a:extLst>
                    <a:ext uri="{9D8B030D-6E8A-4147-A177-3AD203B41FA5}">
                      <a16:colId xmlns:a16="http://schemas.microsoft.com/office/drawing/2014/main" val="64829181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19720385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785571890"/>
                    </a:ext>
                  </a:extLst>
                </a:gridCol>
              </a:tblGrid>
              <a:tr h="656946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</a:t>
                      </a:r>
                    </a:p>
                  </a:txBody>
                  <a:tcPr marL="91442" marR="91442" marT="45727" marB="4572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</a:p>
                  </a:txBody>
                  <a:tcPr marL="91442" marR="91442" marT="45727" marB="4572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</a:p>
                  </a:txBody>
                  <a:tcPr marL="91442" marR="91442" marT="45727" marB="4572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25929"/>
                  </a:ext>
                </a:extLst>
              </a:tr>
              <a:tr h="7024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1 – Product backlog and sprint backlog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marks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 &amp; 3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2197916428"/>
                  </a:ext>
                </a:extLst>
              </a:tr>
              <a:tr h="7024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2 – Sprint 1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marks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5 - 7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2228331703"/>
                  </a:ext>
                </a:extLst>
              </a:tr>
              <a:tr h="7024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3 – Automated Testing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 marks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4114142174"/>
                  </a:ext>
                </a:extLst>
              </a:tr>
              <a:tr h="7024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4 – Smoke Testing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 marks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2866027991"/>
                  </a:ext>
                </a:extLst>
              </a:tr>
              <a:tr h="7024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5 – Sprint 2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marks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 &amp; 11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3241722486"/>
                  </a:ext>
                </a:extLst>
              </a:tr>
              <a:tr h="7024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6 – Case Study 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marks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 &amp; 13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1767052043"/>
                  </a:ext>
                </a:extLst>
              </a:tr>
              <a:tr h="7965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marks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15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18590539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DE82BCB-496E-4D03-8EA4-7E1B30CF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20AF86-BB66-4AFB-A1D9-F3231EE83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62561"/>
              </p:ext>
            </p:extLst>
          </p:nvPr>
        </p:nvGraphicFramePr>
        <p:xfrm>
          <a:off x="990600" y="1764606"/>
          <a:ext cx="7162800" cy="4331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555">
                  <a:extLst>
                    <a:ext uri="{9D8B030D-6E8A-4147-A177-3AD203B41FA5}">
                      <a16:colId xmlns:a16="http://schemas.microsoft.com/office/drawing/2014/main" val="648291813"/>
                    </a:ext>
                  </a:extLst>
                </a:gridCol>
                <a:gridCol w="2153245">
                  <a:extLst>
                    <a:ext uri="{9D8B030D-6E8A-4147-A177-3AD203B41FA5}">
                      <a16:colId xmlns:a16="http://schemas.microsoft.com/office/drawing/2014/main" val="2219720385"/>
                    </a:ext>
                  </a:extLst>
                </a:gridCol>
              </a:tblGrid>
              <a:tr h="453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Conducted Week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1082225929"/>
                  </a:ext>
                </a:extLst>
              </a:tr>
              <a:tr h="80162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Lecture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2197916428"/>
                  </a:ext>
                </a:extLst>
              </a:tr>
              <a:tr h="82987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Project Management Lecture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2228331703"/>
                  </a:ext>
                </a:extLst>
              </a:tr>
              <a:tr h="7562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Management Lecture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4114142174"/>
                  </a:ext>
                </a:extLst>
              </a:tr>
              <a:tr h="7306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Management Lecture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2866027991"/>
                  </a:ext>
                </a:extLst>
              </a:tr>
              <a:tr h="75947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Management Lecture</a:t>
                      </a:r>
                    </a:p>
                  </a:txBody>
                  <a:tcPr marL="91442" marR="91442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</a:p>
                  </a:txBody>
                  <a:tcPr marL="91442" marR="91442" marT="45727" marB="45727" anchor="ctr"/>
                </a:tc>
                <a:extLst>
                  <a:ext uri="{0D108BD9-81ED-4DB2-BD59-A6C34878D82A}">
                    <a16:rowId xmlns:a16="http://schemas.microsoft.com/office/drawing/2014/main" val="324172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6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Practicals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351338"/>
          </a:xfrm>
        </p:spPr>
        <p:txBody>
          <a:bodyPr>
            <a:normAutofit/>
          </a:bodyPr>
          <a:lstStyle/>
          <a:p>
            <a:pPr marL="350838" lvl="1" indent="-29210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Self-study practicals on the following tools:</a:t>
            </a:r>
          </a:p>
          <a:p>
            <a:pPr marL="855663" lvl="2" indent="-233363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/>
              <a:t>Targetprocess - Agile project management tool</a:t>
            </a:r>
          </a:p>
          <a:p>
            <a:pPr marL="855663" lvl="2" indent="-233363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/>
              <a:t>SonarQube – Code quality inspection tool</a:t>
            </a:r>
          </a:p>
          <a:p>
            <a:pPr marL="855663" lvl="2" indent="-233363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/>
              <a:t>Git – Distributed version control system</a:t>
            </a:r>
          </a:p>
          <a:p>
            <a:pPr marL="855663" lvl="2" indent="-233363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/>
              <a:t>Selenium – Automated testing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13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>
            <a:lumMod val="50000"/>
            <a:lumOff val="50000"/>
          </a:schemeClr>
        </a:solidFill>
      </a:spPr>
      <a:bodyPr wrap="square" rtlCol="0">
        <a:spAutoFit/>
      </a:bodyPr>
      <a:lstStyle>
        <a:defPPr algn="ctr"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5527</TotalTime>
  <Words>434</Words>
  <Application>Microsoft Office PowerPoint</Application>
  <PresentationFormat>On-screen Show 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Times New Roman (Body)</vt:lpstr>
      <vt:lpstr>Wingdings</vt:lpstr>
      <vt:lpstr>Custom Design</vt:lpstr>
      <vt:lpstr> INTRODUCTION LECTURE</vt:lpstr>
      <vt:lpstr>Course Identification</vt:lpstr>
      <vt:lpstr>Mode of Delivery</vt:lpstr>
      <vt:lpstr>Module Description</vt:lpstr>
      <vt:lpstr>Group Formation</vt:lpstr>
      <vt:lpstr>Project</vt:lpstr>
      <vt:lpstr>Assessment Plan</vt:lpstr>
      <vt:lpstr>Lectures</vt:lpstr>
      <vt:lpstr>Practicals</vt:lpstr>
      <vt:lpstr>Subject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Dilshan De Silva</cp:lastModifiedBy>
  <cp:revision>206</cp:revision>
  <dcterms:created xsi:type="dcterms:W3CDTF">2017-06-04T15:05:52Z</dcterms:created>
  <dcterms:modified xsi:type="dcterms:W3CDTF">2019-02-05T11:11:38Z</dcterms:modified>
</cp:coreProperties>
</file>