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  <p:sldMasterId id="2147483748" r:id="rId2"/>
  </p:sldMasterIdLst>
  <p:notesMasterIdLst>
    <p:notesMasterId r:id="rId24"/>
  </p:notesMasterIdLst>
  <p:sldIdLst>
    <p:sldId id="260" r:id="rId3"/>
    <p:sldId id="294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9" r:id="rId22"/>
    <p:sldId id="290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3FB6"/>
    <a:srgbClr val="CCDBFC"/>
    <a:srgbClr val="6995F7"/>
    <a:srgbClr val="EFBF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03" autoAdjust="0"/>
    <p:restoredTop sz="94660"/>
  </p:normalViewPr>
  <p:slideViewPr>
    <p:cSldViewPr>
      <p:cViewPr varScale="1">
        <p:scale>
          <a:sx n="70" d="100"/>
          <a:sy n="70" d="100"/>
        </p:scale>
        <p:origin x="146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904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2B9279-37E6-4BE8-9088-DA5B9C48A802}" type="datetimeFigureOut">
              <a:rPr lang="en-US" smtClean="0"/>
              <a:pPr/>
              <a:t>7/11/2017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CD5136-5326-4EDC-84B0-531B5BE474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587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D5136-5326-4EDC-84B0-531B5BE4744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371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85719"/>
            <a:ext cx="4572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301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28D78-157E-6441-A2E9-690CAD17061D}" type="datetime1">
              <a:rPr lang="en-US" smtClean="0"/>
              <a:t>7/11/2017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914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DEEC-6BE6-484F-BFF5-6191A744CE89}" type="datetime1">
              <a:rPr lang="en-US" smtClean="0"/>
              <a:t>7/11/2017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931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479F4-DB7F-AD41-A0BB-29D2BAB33E6B}" type="datetime1">
              <a:rPr lang="en-US" smtClean="0"/>
              <a:t>7/11/2017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3566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6C5C7-3D40-D147-8474-4CAF78E28128}" type="datetime1">
              <a:rPr lang="en-US" smtClean="0"/>
              <a:t>7/11/2017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86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1DCC7-F5A3-F54A-8412-78F07FF2601F}" type="datetime1">
              <a:rPr lang="en-US" smtClean="0"/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5370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FF6D2-335C-6748-BEAD-B38E52C128C7}" type="datetime1">
              <a:rPr lang="en-US" smtClean="0"/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770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036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228600" y="4114800"/>
            <a:ext cx="8915400" cy="838200"/>
          </a:xfrm>
          <a:prstGeom prst="rect">
            <a:avLst/>
          </a:prstGeom>
          <a:solidFill>
            <a:srgbClr val="CCDB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 userDrawn="1">
            <p:ph type="ctrTitle"/>
          </p:nvPr>
        </p:nvSpPr>
        <p:spPr>
          <a:xfrm>
            <a:off x="0" y="1371599"/>
            <a:ext cx="9144000" cy="1295401"/>
          </a:xfrm>
          <a:prstGeom prst="rect">
            <a:avLst/>
          </a:prstGeom>
          <a:solidFill>
            <a:schemeClr val="accent6">
              <a:lumMod val="75000"/>
              <a:alpha val="22000"/>
            </a:schemeClr>
          </a:solidFill>
        </p:spPr>
        <p:txBody>
          <a:bodyPr>
            <a:normAutofit/>
          </a:bodyPr>
          <a:lstStyle/>
          <a:p>
            <a:endParaRPr lang="en-US" sz="3600" b="1" dirty="0"/>
          </a:p>
        </p:txBody>
      </p:sp>
      <p:sp>
        <p:nvSpPr>
          <p:cNvPr id="10" name="Subtitle 2"/>
          <p:cNvSpPr>
            <a:spLocks noGrp="1"/>
          </p:cNvSpPr>
          <p:nvPr userDrawn="1">
            <p:ph type="subTitle" idx="1"/>
          </p:nvPr>
        </p:nvSpPr>
        <p:spPr>
          <a:xfrm>
            <a:off x="228600" y="4114800"/>
            <a:ext cx="9144000" cy="1447800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>
              <a:buNone/>
              <a:defRPr/>
            </a:lvl1pPr>
          </a:lstStyle>
          <a:p>
            <a:endParaRPr lang="en-US" sz="3600" b="1" dirty="0" smtClean="0">
              <a:solidFill>
                <a:schemeClr val="tx1"/>
              </a:solidFill>
              <a:latin typeface="+mj-lt"/>
              <a:cs typeface="Arial" pitchFamily="34" charset="0"/>
            </a:endParaRPr>
          </a:p>
          <a:p>
            <a:endParaRPr lang="en-US" dirty="0"/>
          </a:p>
        </p:txBody>
      </p:sp>
      <p:pic>
        <p:nvPicPr>
          <p:cNvPr id="11" name="Picture 10" descr="New Logo_RGB copy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200" y="152400"/>
            <a:ext cx="1697738" cy="649229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1828800" y="228600"/>
            <a:ext cx="7315200" cy="457200"/>
          </a:xfrm>
          <a:prstGeom prst="rect">
            <a:avLst/>
          </a:prstGeom>
          <a:solidFill>
            <a:srgbClr val="0A3FB6"/>
          </a:solidFill>
          <a:ln>
            <a:solidFill>
              <a:srgbClr val="0A3F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3429000"/>
            <a:ext cx="2133600" cy="523220"/>
          </a:xfrm>
          <a:prstGeom prst="rect">
            <a:avLst/>
          </a:prstGeom>
          <a:solidFill>
            <a:srgbClr val="CCDBFC"/>
          </a:solidFill>
        </p:spPr>
        <p:txBody>
          <a:bodyPr wrap="square">
            <a:spAutoFit/>
          </a:bodyPr>
          <a:lstStyle/>
          <a:p>
            <a:endParaRPr lang="en-US" sz="2800" b="1" dirty="0" smtClean="0"/>
          </a:p>
        </p:txBody>
      </p:sp>
      <p:sp>
        <p:nvSpPr>
          <p:cNvPr id="14" name="Subtitle 2"/>
          <p:cNvSpPr txBox="1">
            <a:spLocks/>
          </p:cNvSpPr>
          <p:nvPr userDrawn="1"/>
        </p:nvSpPr>
        <p:spPr>
          <a:xfrm>
            <a:off x="0" y="3352800"/>
            <a:ext cx="2514600" cy="6096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>
              <a:buNone/>
              <a:defRPr/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6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7682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1371600" y="6400800"/>
            <a:ext cx="7620000" cy="320675"/>
          </a:xfrm>
          <a:prstGeom prst="rect">
            <a:avLst/>
          </a:prstGeom>
          <a:solidFill>
            <a:srgbClr val="CCDBFC"/>
          </a:solidFill>
        </p:spPr>
        <p:txBody>
          <a:bodyPr vert="horz" lIns="91440" tIns="45720" rIns="91440" bIns="45720" rtlCol="0" anchor="ctr"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Picture 8" descr="New Logo_RGB copy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200" y="6324600"/>
            <a:ext cx="1219200" cy="466232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8305800" y="6412468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fld id="{B6F15528-21DE-4FAA-801E-634DDDAF4B2B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algn="l"/>
              <a:t>‹#›</a:t>
            </a:fld>
            <a:endParaRPr lang="en-US" sz="14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9622F-DC27-6E4D-80EB-5A6117330FAE}" type="datetime1">
              <a:rPr lang="en-US" smtClean="0"/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1735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6A6B0-E07D-7A4E-9C17-34F6E529FF07}" type="datetime1">
              <a:rPr lang="en-US" smtClean="0"/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26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43CC3-6E6E-6643-828B-49F62B8D27E7}" type="datetime1">
              <a:rPr lang="en-US" smtClean="0"/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3688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AE71E-C708-8048-B873-9764252AFD88}" type="datetime1">
              <a:rPr lang="en-US" smtClean="0"/>
              <a:t>7/11/2017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3296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2E0B2-8F0E-E541-A881-26952164E626}" type="datetime1">
              <a:rPr lang="en-US" smtClean="0"/>
              <a:t>7/11/2017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9628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image" Target="../media/image6.png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image" Target="../media/image7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333" r="73809"/>
          <a:stretch/>
        </p:blipFill>
        <p:spPr>
          <a:xfrm>
            <a:off x="0" y="5410200"/>
            <a:ext cx="2450123" cy="14478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7/11/2017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810" b="76667"/>
          <a:stretch/>
        </p:blipFill>
        <p:spPr>
          <a:xfrm>
            <a:off x="6690091" y="0"/>
            <a:ext cx="2453909" cy="156157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/>
              <a:t>IT1090 - Database Design and  Data Modelling</a:t>
            </a:r>
          </a:p>
          <a:p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0" y="6519446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tx1"/>
                </a:solidFill>
              </a:rPr>
              <a:t>SLIIT </a:t>
            </a:r>
            <a:r>
              <a:rPr lang="en-US" sz="1600" b="1" baseline="0" dirty="0" smtClean="0">
                <a:solidFill>
                  <a:schemeClr val="tx1"/>
                </a:solidFill>
              </a:rPr>
              <a:t> - Faculty of Computing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48400" y="76200"/>
            <a:ext cx="2743200" cy="914400"/>
          </a:xfrm>
          <a:prstGeom prst="rect">
            <a:avLst/>
          </a:prstGeom>
          <a:solidFill>
            <a:srgbClr val="F2F2F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97" b="23330"/>
          <a:stretch/>
        </p:blipFill>
        <p:spPr>
          <a:xfrm>
            <a:off x="6248400" y="76200"/>
            <a:ext cx="2742857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161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690" r:id="rId3"/>
    <p:sldLayoutId id="2147483651" r:id="rId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000"/>
          <a:stretch/>
        </p:blipFill>
        <p:spPr>
          <a:xfrm>
            <a:off x="0" y="6400800"/>
            <a:ext cx="9144000" cy="45720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0826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C29E6-4FCB-2845-BF22-D83D87980FEA}" type="datetime1">
              <a:rPr lang="en-US" smtClean="0"/>
              <a:t>7/11/2017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AFE79-0F59-BC47-A038-EDA78F95D4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71D3D-F011-47C0-9290-685F7D9F6412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97" b="23330"/>
          <a:stretch/>
        </p:blipFill>
        <p:spPr>
          <a:xfrm>
            <a:off x="7620000" y="0"/>
            <a:ext cx="1524000" cy="50806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0" y="6553200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smtClean="0">
                <a:solidFill>
                  <a:srgbClr val="E87A23"/>
                </a:solidFill>
              </a:rPr>
              <a:t>SLIIT </a:t>
            </a:r>
            <a:r>
              <a:rPr lang="en-US" sz="1600" b="1" baseline="0" dirty="0" smtClean="0">
                <a:solidFill>
                  <a:srgbClr val="E87A23"/>
                </a:solidFill>
              </a:rPr>
              <a:t> - Faculty of Computing</a:t>
            </a:r>
            <a:endParaRPr lang="en-US" sz="1600" b="1" dirty="0">
              <a:solidFill>
                <a:srgbClr val="E87A23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000"/>
          <a:stretch/>
        </p:blipFill>
        <p:spPr>
          <a:xfrm rot="10800000">
            <a:off x="0" y="-2"/>
            <a:ext cx="7620000" cy="45720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0" y="-76200"/>
            <a:ext cx="441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solidFill>
                  <a:schemeClr val="bg1"/>
                </a:solidFill>
              </a:rPr>
              <a:t>IT1090 - Database Design and  Data Modelling</a:t>
            </a:r>
          </a:p>
          <a:p>
            <a:endParaRPr lang="en-US" sz="1600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628650" y="1447800"/>
            <a:ext cx="7886700" cy="0"/>
          </a:xfrm>
          <a:prstGeom prst="line">
            <a:avLst/>
          </a:prstGeom>
          <a:ln w="19050">
            <a:solidFill>
              <a:srgbClr val="242D66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0398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/>
              <a:t>SQL - DDL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44524" y="3590732"/>
            <a:ext cx="9433048" cy="792088"/>
          </a:xfrm>
        </p:spPr>
        <p:txBody>
          <a:bodyPr>
            <a:normAutofit/>
          </a:bodyPr>
          <a:lstStyle/>
          <a:p>
            <a:pPr algn="ctr"/>
            <a:r>
              <a:rPr lang="en-US" sz="3600"/>
              <a:t>Lecture </a:t>
            </a:r>
            <a:r>
              <a:rPr lang="en-US" sz="3600" smtClean="0"/>
              <a:t>7 – Part 1</a:t>
            </a:r>
            <a:endParaRPr lang="en-US" sz="3600" dirty="0"/>
          </a:p>
          <a:p>
            <a:pPr algn="ctr"/>
            <a:endParaRPr lang="en-US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9590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0" y="229826"/>
            <a:ext cx="8572500" cy="1293028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>
                <a:ln>
                  <a:noFill/>
                </a:ln>
              </a:rPr>
              <a:t>Structured Query Language (contd.)   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571500" y="1700808"/>
            <a:ext cx="7705725" cy="407035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 smtClean="0"/>
              <a:t>Alternative</a:t>
            </a:r>
          </a:p>
          <a:p>
            <a:pPr lvl="1" eaLnBrk="1" hangingPunct="1"/>
            <a:r>
              <a:rPr lang="en-US" dirty="0" smtClean="0">
                <a:solidFill>
                  <a:srgbClr val="FF6600"/>
                </a:solidFill>
              </a:rPr>
              <a:t>FOREIGN KEY</a:t>
            </a:r>
          </a:p>
        </p:txBody>
      </p:sp>
      <p:sp>
        <p:nvSpPr>
          <p:cNvPr id="32772" name="Rectangle 5"/>
          <p:cNvSpPr>
            <a:spLocks noChangeArrowheads="1"/>
          </p:cNvSpPr>
          <p:nvPr/>
        </p:nvSpPr>
        <p:spPr bwMode="auto">
          <a:xfrm>
            <a:off x="571500" y="2924944"/>
            <a:ext cx="8001000" cy="297180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1800"/>
              <a:t>CREATE TABLE Grade (</a:t>
            </a:r>
          </a:p>
          <a:p>
            <a:pPr lvl="1" eaLnBrk="1" hangingPunct="1"/>
            <a:r>
              <a:rPr lang="en-US" sz="1800"/>
              <a:t>	subjectId	CHAR(4),</a:t>
            </a:r>
          </a:p>
          <a:p>
            <a:pPr lvl="1" eaLnBrk="1" hangingPunct="1"/>
            <a:r>
              <a:rPr lang="en-US" sz="1800"/>
              <a:t> 	stdId		CHAR(10) 	</a:t>
            </a:r>
            <a:r>
              <a:rPr lang="en-US" sz="1800">
                <a:solidFill>
                  <a:srgbClr val="FF0066"/>
                </a:solidFill>
              </a:rPr>
              <a:t>REFERENCES</a:t>
            </a:r>
            <a:r>
              <a:rPr lang="en-US" sz="1800"/>
              <a:t> Student(stdId),</a:t>
            </a:r>
          </a:p>
          <a:p>
            <a:pPr lvl="1" eaLnBrk="1" hangingPunct="1"/>
            <a:r>
              <a:rPr lang="en-US" sz="1800"/>
              <a:t>	grade		CHAR(2),</a:t>
            </a:r>
          </a:p>
          <a:p>
            <a:pPr lvl="1" eaLnBrk="1" hangingPunct="1"/>
            <a:r>
              <a:rPr lang="en-US" sz="1800"/>
              <a:t>	PRIMARY KEY(subjectId,stdid)</a:t>
            </a:r>
          </a:p>
          <a:p>
            <a:pPr lvl="1" eaLnBrk="1" hangingPunct="1"/>
            <a:r>
              <a:rPr lang="en-US" sz="1800"/>
              <a:t>);</a:t>
            </a:r>
          </a:p>
          <a:p>
            <a:pPr eaLnBrk="1" hangingPunct="1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6200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216574"/>
            <a:ext cx="8394164" cy="1293028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>
                <a:ln>
                  <a:noFill/>
                </a:ln>
              </a:rPr>
              <a:t>Structured Query Language (contd.)  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95288" y="2209800"/>
            <a:ext cx="8748712" cy="407035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90000"/>
              </a:lnSpc>
              <a:buFont typeface="Arial"/>
              <a:buChar char="•"/>
              <a:defRPr/>
            </a:pPr>
            <a:endParaRPr lang="en-US" sz="2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eaLnBrk="1" fontAlgn="auto" hangingPunct="1">
              <a:lnSpc>
                <a:spcPct val="90000"/>
              </a:lnSpc>
              <a:buFont typeface="Arial"/>
              <a:buChar char="•"/>
              <a:defRPr/>
            </a:pPr>
            <a:endParaRPr lang="en-US" sz="2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eaLnBrk="1" fontAlgn="auto" hangingPunct="1">
              <a:lnSpc>
                <a:spcPct val="90000"/>
              </a:lnSpc>
              <a:buFont typeface="Arial"/>
              <a:buChar char="•"/>
              <a:defRPr/>
            </a:pPr>
            <a:endParaRPr lang="en-US" sz="2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 eaLnBrk="1" fontAlgn="auto" hangingPunct="1">
              <a:lnSpc>
                <a:spcPct val="90000"/>
              </a:lnSpc>
              <a:buNone/>
              <a:defRPr/>
            </a:pPr>
            <a:endParaRPr lang="en-US" sz="2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 eaLnBrk="1" fontAlgn="auto" hangingPunct="1">
              <a:lnSpc>
                <a:spcPct val="90000"/>
              </a:lnSpc>
              <a:buNone/>
              <a:defRPr/>
            </a:pPr>
            <a:endParaRPr lang="en-US" sz="2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eaLnBrk="1" fontAlgn="auto" hangingPunct="1">
              <a:lnSpc>
                <a:spcPct val="90000"/>
              </a:lnSpc>
              <a:buFont typeface="Arial"/>
              <a:buChar char="•"/>
              <a:defRPr/>
            </a:pPr>
            <a:endParaRPr lang="en-US" sz="2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just" eaLnBrk="1" fontAlgn="auto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The use of a constraint name allows identification of a constraint which can be dropped later (using the ALTER TABLE command)</a:t>
            </a: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914400" y="1600200"/>
            <a:ext cx="7315200" cy="297180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sz="2200" b="0" dirty="0"/>
          </a:p>
          <a:p>
            <a:pPr eaLnBrk="1" hangingPunct="1"/>
            <a:r>
              <a:rPr lang="en-US" sz="2200" b="0" dirty="0"/>
              <a:t>CREATE TABLE Grade (</a:t>
            </a:r>
          </a:p>
          <a:p>
            <a:pPr lvl="1" eaLnBrk="1" hangingPunct="1"/>
            <a:r>
              <a:rPr lang="en-US" sz="2200" b="0" dirty="0"/>
              <a:t>	</a:t>
            </a:r>
            <a:r>
              <a:rPr lang="en-US" sz="2200" b="0" dirty="0" err="1"/>
              <a:t>subjectId</a:t>
            </a:r>
            <a:r>
              <a:rPr lang="en-US" sz="2200" b="0" dirty="0"/>
              <a:t>	CHAR(4),</a:t>
            </a:r>
          </a:p>
          <a:p>
            <a:pPr lvl="1" eaLnBrk="1" hangingPunct="1"/>
            <a:r>
              <a:rPr lang="en-US" sz="2200" b="0" dirty="0"/>
              <a:t> 	</a:t>
            </a:r>
            <a:r>
              <a:rPr lang="en-US" sz="2200" b="0" dirty="0" err="1"/>
              <a:t>stdId</a:t>
            </a:r>
            <a:r>
              <a:rPr lang="en-US" sz="2200" b="0" dirty="0"/>
              <a:t>		CHAR(10) ,</a:t>
            </a:r>
          </a:p>
          <a:p>
            <a:pPr lvl="1" eaLnBrk="1" hangingPunct="1"/>
            <a:r>
              <a:rPr lang="en-US" sz="2200" b="0" dirty="0"/>
              <a:t>	grade		CHAR(2),</a:t>
            </a:r>
          </a:p>
          <a:p>
            <a:pPr lvl="1" eaLnBrk="1" hangingPunct="1"/>
            <a:r>
              <a:rPr lang="en-US" sz="2200" b="0" dirty="0"/>
              <a:t>	PRIMARY KEY(</a:t>
            </a:r>
            <a:r>
              <a:rPr lang="en-US" sz="2200" b="0" dirty="0" err="1"/>
              <a:t>subjectId,stdid</a:t>
            </a:r>
            <a:r>
              <a:rPr lang="en-US" sz="2200" b="0" dirty="0"/>
              <a:t>),</a:t>
            </a:r>
          </a:p>
          <a:p>
            <a:pPr lvl="1" eaLnBrk="1" hangingPunct="1"/>
            <a:r>
              <a:rPr lang="en-US" sz="2200" b="0" dirty="0"/>
              <a:t>	</a:t>
            </a:r>
            <a:r>
              <a:rPr lang="en-US" sz="2200" b="0" dirty="0">
                <a:solidFill>
                  <a:srgbClr val="FF0066"/>
                </a:solidFill>
              </a:rPr>
              <a:t>CONSTRAINT </a:t>
            </a:r>
            <a:r>
              <a:rPr lang="en-US" sz="2200" b="0" dirty="0" err="1">
                <a:solidFill>
                  <a:srgbClr val="FF0066"/>
                </a:solidFill>
              </a:rPr>
              <a:t>fk_Grade</a:t>
            </a:r>
            <a:r>
              <a:rPr lang="en-US" sz="2200" b="0" dirty="0">
                <a:solidFill>
                  <a:srgbClr val="FF0066"/>
                </a:solidFill>
              </a:rPr>
              <a:t> FOREIGN KEY(</a:t>
            </a:r>
            <a:r>
              <a:rPr lang="en-US" sz="2200" b="0" dirty="0" err="1">
                <a:solidFill>
                  <a:srgbClr val="FF0066"/>
                </a:solidFill>
              </a:rPr>
              <a:t>stdid</a:t>
            </a:r>
            <a:r>
              <a:rPr lang="en-US" sz="2200" b="0" dirty="0">
                <a:solidFill>
                  <a:srgbClr val="FF0066"/>
                </a:solidFill>
              </a:rPr>
              <a:t>)</a:t>
            </a:r>
          </a:p>
          <a:p>
            <a:pPr lvl="1" eaLnBrk="1" hangingPunct="1"/>
            <a:r>
              <a:rPr lang="en-US" sz="2200" b="0" dirty="0">
                <a:solidFill>
                  <a:srgbClr val="FF0066"/>
                </a:solidFill>
              </a:rPr>
              <a:t>			 REFERENCES Student(</a:t>
            </a:r>
            <a:r>
              <a:rPr lang="en-US" sz="2200" b="0" dirty="0" err="1">
                <a:solidFill>
                  <a:srgbClr val="FF0066"/>
                </a:solidFill>
              </a:rPr>
              <a:t>stdId</a:t>
            </a:r>
            <a:r>
              <a:rPr lang="en-US" sz="2200" b="0" dirty="0">
                <a:solidFill>
                  <a:srgbClr val="FF0066"/>
                </a:solidFill>
              </a:rPr>
              <a:t>)</a:t>
            </a:r>
          </a:p>
          <a:p>
            <a:pPr lvl="1" eaLnBrk="1" hangingPunct="1"/>
            <a:r>
              <a:rPr lang="en-US" sz="2200" b="0" dirty="0"/>
              <a:t>);</a:t>
            </a:r>
          </a:p>
          <a:p>
            <a:pPr eaLnBrk="1" hangingPunct="1"/>
            <a:endParaRPr lang="en-US" sz="2200" b="0" dirty="0"/>
          </a:p>
        </p:txBody>
      </p:sp>
    </p:spTree>
    <p:extLst>
      <p:ext uri="{BB962C8B-B14F-4D97-AF65-F5344CB8AC3E}">
        <p14:creationId xmlns:p14="http://schemas.microsoft.com/office/powerpoint/2010/main" val="33314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233748"/>
            <a:ext cx="8532440" cy="1293028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>
                <a:ln>
                  <a:noFill/>
                </a:ln>
              </a:rPr>
              <a:t>Structured Query Language (contd.)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11560" y="1624008"/>
            <a:ext cx="7956550" cy="4681537"/>
          </a:xfrm>
          <a:prstGeom prst="rect">
            <a:avLst/>
          </a:prstGeom>
        </p:spPr>
        <p:txBody>
          <a:bodyPr/>
          <a:lstStyle/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Specifying NOT NULL constraints…</a:t>
            </a:r>
          </a:p>
          <a:p>
            <a:pPr lvl="1" eaLnBrk="1" hangingPunct="1"/>
            <a:r>
              <a:rPr lang="en-US" dirty="0" smtClean="0">
                <a:solidFill>
                  <a:srgbClr val="FF6600"/>
                </a:solidFill>
              </a:rPr>
              <a:t>NOT NULL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dirty="0" smtClean="0"/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1295400" y="3429000"/>
            <a:ext cx="6324600" cy="281940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2" eaLnBrk="1" hangingPunct="1"/>
            <a:r>
              <a:rPr lang="en-US" sz="2200" b="0"/>
              <a:t>CREATE TABLE Student (</a:t>
            </a:r>
          </a:p>
          <a:p>
            <a:pPr lvl="2" eaLnBrk="1" hangingPunct="1"/>
            <a:r>
              <a:rPr lang="en-US" sz="2200" b="0"/>
              <a:t>Name		CHAR(20)  </a:t>
            </a:r>
            <a:r>
              <a:rPr lang="en-US" sz="2200">
                <a:solidFill>
                  <a:srgbClr val="FF0066"/>
                </a:solidFill>
              </a:rPr>
              <a:t>NOT NULL</a:t>
            </a:r>
            <a:r>
              <a:rPr lang="en-US" sz="2200" b="0"/>
              <a:t>,</a:t>
            </a:r>
          </a:p>
          <a:p>
            <a:pPr lvl="2" eaLnBrk="1" hangingPunct="1"/>
            <a:r>
              <a:rPr lang="en-US" sz="2200" b="0"/>
              <a:t>Address	CHAR(25),</a:t>
            </a:r>
          </a:p>
          <a:p>
            <a:pPr lvl="2" eaLnBrk="1" hangingPunct="1"/>
            <a:r>
              <a:rPr lang="en-US" sz="2200" b="0"/>
              <a:t>Age		INTEGER,</a:t>
            </a:r>
          </a:p>
          <a:p>
            <a:pPr lvl="2" eaLnBrk="1" hangingPunct="1"/>
            <a:r>
              <a:rPr lang="en-US" sz="2200" b="0"/>
              <a:t>Gpa		REAL	</a:t>
            </a:r>
          </a:p>
          <a:p>
            <a:pPr lvl="2" eaLnBrk="1" hangingPunct="1"/>
            <a:r>
              <a:rPr lang="en-US" sz="2200" b="0"/>
              <a:t>);</a:t>
            </a:r>
          </a:p>
          <a:p>
            <a:pPr eaLnBrk="1" hangingPunct="1"/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294347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216574"/>
            <a:ext cx="8502082" cy="1293028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>
                <a:ln>
                  <a:noFill/>
                </a:ln>
              </a:rPr>
              <a:t>Structured Query Language (contd.)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30213" y="1700213"/>
            <a:ext cx="8713787" cy="4564062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 smtClean="0"/>
              <a:t>Specifying default values…</a:t>
            </a:r>
          </a:p>
          <a:p>
            <a:pPr lvl="1" eaLnBrk="1" hangingPunct="1"/>
            <a:r>
              <a:rPr lang="en-US" dirty="0" smtClean="0">
                <a:solidFill>
                  <a:srgbClr val="FF6600"/>
                </a:solidFill>
              </a:rPr>
              <a:t>DEFAULT</a:t>
            </a:r>
          </a:p>
          <a:p>
            <a:pPr lvl="1"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1066800" y="2895600"/>
            <a:ext cx="7543800" cy="289560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2" eaLnBrk="1" hangingPunct="1"/>
            <a:r>
              <a:rPr lang="en-US" sz="2200" b="0">
                <a:solidFill>
                  <a:schemeClr val="tx2"/>
                </a:solidFill>
              </a:rPr>
              <a:t>CREATE TABLE Student (</a:t>
            </a:r>
          </a:p>
          <a:p>
            <a:pPr lvl="2" eaLnBrk="1" hangingPunct="1"/>
            <a:r>
              <a:rPr lang="en-US" sz="2200" b="0">
                <a:solidFill>
                  <a:schemeClr val="tx2"/>
                </a:solidFill>
              </a:rPr>
              <a:t>Name		CHAR(20),</a:t>
            </a:r>
          </a:p>
          <a:p>
            <a:pPr lvl="2" eaLnBrk="1" hangingPunct="1"/>
            <a:r>
              <a:rPr lang="en-US" sz="2200" b="0">
                <a:solidFill>
                  <a:schemeClr val="tx2"/>
                </a:solidFill>
              </a:rPr>
              <a:t>Address	CHAR(25) 	</a:t>
            </a:r>
            <a:r>
              <a:rPr lang="en-US" sz="2200" b="0">
                <a:solidFill>
                  <a:srgbClr val="FF0066"/>
                </a:solidFill>
              </a:rPr>
              <a:t>DEFAULT </a:t>
            </a:r>
            <a:r>
              <a:rPr lang="en-US" sz="2200" b="0">
                <a:solidFill>
                  <a:schemeClr val="tx2"/>
                </a:solidFill>
              </a:rPr>
              <a:t>‘Malabe’,</a:t>
            </a:r>
          </a:p>
          <a:p>
            <a:pPr lvl="2" eaLnBrk="1" hangingPunct="1"/>
            <a:r>
              <a:rPr lang="en-US" sz="2200" b="0">
                <a:solidFill>
                  <a:schemeClr val="tx2"/>
                </a:solidFill>
              </a:rPr>
              <a:t>Age		INTEGER,</a:t>
            </a:r>
          </a:p>
          <a:p>
            <a:pPr lvl="2" eaLnBrk="1" hangingPunct="1"/>
            <a:r>
              <a:rPr lang="en-US" sz="2200" b="0">
                <a:solidFill>
                  <a:schemeClr val="tx2"/>
                </a:solidFill>
              </a:rPr>
              <a:t>Gpa		REAL	</a:t>
            </a:r>
          </a:p>
          <a:p>
            <a:pPr lvl="2" eaLnBrk="1" hangingPunct="1"/>
            <a:r>
              <a:rPr lang="en-US" sz="2200" b="0">
                <a:solidFill>
                  <a:schemeClr val="tx2"/>
                </a:solidFill>
              </a:rPr>
              <a:t>);</a:t>
            </a:r>
          </a:p>
          <a:p>
            <a:pPr eaLnBrk="1" hangingPunct="1"/>
            <a:endParaRPr lang="en-US" sz="22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633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203322"/>
            <a:ext cx="8394164" cy="1293028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>
                <a:ln>
                  <a:noFill/>
                </a:ln>
              </a:rPr>
              <a:t>Structured Query Language (contd.)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11560" y="1514473"/>
            <a:ext cx="7956550" cy="4419600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Specifying valid values…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solidFill>
                  <a:srgbClr val="FF6600"/>
                </a:solidFill>
              </a:rPr>
              <a:t>CHECK constraints</a:t>
            </a:r>
          </a:p>
          <a:p>
            <a:pPr lvl="1" eaLnBrk="1" hangingPunct="1">
              <a:lnSpc>
                <a:spcPct val="90000"/>
              </a:lnSpc>
            </a:pPr>
            <a:endParaRPr lang="en-US" dirty="0" smtClean="0">
              <a:solidFill>
                <a:srgbClr val="FF6600"/>
              </a:solidFill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1219200" y="3200400"/>
            <a:ext cx="7162800" cy="236220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200" b="0">
                <a:solidFill>
                  <a:srgbClr val="3333CC"/>
                </a:solidFill>
              </a:rPr>
              <a:t>	</a:t>
            </a:r>
            <a:r>
              <a:rPr lang="en-US" sz="2200" b="0"/>
              <a:t>CREATE TABLE Emp (</a:t>
            </a:r>
          </a:p>
          <a:p>
            <a:pPr eaLnBrk="1" hangingPunct="1"/>
            <a:r>
              <a:rPr lang="en-US" sz="2200" b="0"/>
              <a:t>	….</a:t>
            </a:r>
          </a:p>
          <a:p>
            <a:pPr eaLnBrk="1" hangingPunct="1"/>
            <a:r>
              <a:rPr lang="en-US" sz="2200" b="0"/>
              <a:t>	age INT </a:t>
            </a:r>
            <a:r>
              <a:rPr lang="en-US" sz="2200" b="0">
                <a:solidFill>
                  <a:srgbClr val="FF0066"/>
                </a:solidFill>
              </a:rPr>
              <a:t>CHECK </a:t>
            </a:r>
            <a:r>
              <a:rPr lang="en-US" sz="2200" b="0"/>
              <a:t>(age BETWEEN 0 AND 120),</a:t>
            </a:r>
          </a:p>
          <a:p>
            <a:pPr eaLnBrk="1" hangingPunct="1"/>
            <a:r>
              <a:rPr lang="en-US" sz="2200" b="0"/>
              <a:t>	….);</a:t>
            </a:r>
          </a:p>
          <a:p>
            <a:pPr eaLnBrk="1" hangingPunct="1"/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1789792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233748"/>
            <a:ext cx="8514050" cy="1293028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>
                <a:ln>
                  <a:noFill/>
                </a:ln>
              </a:rPr>
              <a:t>Structured Query Language (contd.)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11560" y="1869713"/>
            <a:ext cx="7956550" cy="407035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Referential Triggered Action:</a:t>
            </a:r>
          </a:p>
          <a:p>
            <a:pPr lvl="2" eaLnBrk="1" hangingPunct="1"/>
            <a:endParaRPr lang="en-US" dirty="0" smtClean="0"/>
          </a:p>
          <a:p>
            <a:pPr lvl="1" eaLnBrk="1" hangingPunct="1"/>
            <a:r>
              <a:rPr lang="en-US" dirty="0" smtClean="0"/>
              <a:t>Operations </a:t>
            </a:r>
          </a:p>
          <a:p>
            <a:pPr lvl="2" eaLnBrk="1" hangingPunct="1"/>
            <a:r>
              <a:rPr lang="en-US" dirty="0" smtClean="0"/>
              <a:t>ON UPDATE</a:t>
            </a:r>
          </a:p>
          <a:p>
            <a:pPr lvl="2" eaLnBrk="1" hangingPunct="1"/>
            <a:r>
              <a:rPr lang="en-US" dirty="0" smtClean="0"/>
              <a:t>ON DELETE</a:t>
            </a:r>
          </a:p>
          <a:p>
            <a:pPr lvl="2" eaLnBrk="1" hangingPunct="1"/>
            <a:endParaRPr lang="en-US" dirty="0" smtClean="0"/>
          </a:p>
          <a:p>
            <a:pPr lvl="1" eaLnBrk="1" hangingPunct="1"/>
            <a:r>
              <a:rPr lang="en-US" dirty="0" smtClean="0"/>
              <a:t>Actions</a:t>
            </a:r>
          </a:p>
          <a:p>
            <a:pPr lvl="2" eaLnBrk="1" hangingPunct="1"/>
            <a:r>
              <a:rPr lang="en-US" dirty="0" smtClean="0"/>
              <a:t>SET NULL</a:t>
            </a:r>
          </a:p>
          <a:p>
            <a:pPr lvl="2" eaLnBrk="1" hangingPunct="1"/>
            <a:r>
              <a:rPr lang="en-US" dirty="0" smtClean="0"/>
              <a:t>CASCADE</a:t>
            </a:r>
          </a:p>
          <a:p>
            <a:pPr lvl="2" eaLnBrk="1" hangingPunct="1"/>
            <a:r>
              <a:rPr lang="en-US" dirty="0" smtClean="0"/>
              <a:t>SET DEFAULT</a:t>
            </a:r>
          </a:p>
          <a:p>
            <a:pPr lvl="2"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0551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193795"/>
            <a:ext cx="8532440" cy="1293028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>
                <a:ln>
                  <a:noFill/>
                </a:ln>
              </a:rPr>
              <a:t>Structured Query Language (contd.)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2193925"/>
            <a:ext cx="7956550" cy="407035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sz="2600" smtClean="0"/>
              <a:t>	</a:t>
            </a: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685800" y="2133600"/>
            <a:ext cx="7772400" cy="350520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sz="1800" dirty="0"/>
          </a:p>
          <a:p>
            <a:pPr eaLnBrk="1" hangingPunct="1"/>
            <a:endParaRPr lang="en-US" sz="1800" dirty="0"/>
          </a:p>
          <a:p>
            <a:pPr eaLnBrk="1" hangingPunct="1"/>
            <a:r>
              <a:rPr lang="en-US" sz="1800" dirty="0"/>
              <a:t>CREATE TABLE Employee (</a:t>
            </a:r>
          </a:p>
          <a:p>
            <a:pPr eaLnBrk="1" hangingPunct="1"/>
            <a:r>
              <a:rPr lang="en-US" sz="1800" dirty="0"/>
              <a:t>      NIC		VARCHAR(10)	PRIMARY KEY,</a:t>
            </a:r>
          </a:p>
          <a:p>
            <a:pPr eaLnBrk="1" hangingPunct="1"/>
            <a:r>
              <a:rPr lang="en-US" sz="1800" dirty="0"/>
              <a:t>      name	VARCHAR(50) 	UNIQUE NOT NULL,</a:t>
            </a:r>
          </a:p>
          <a:p>
            <a:pPr eaLnBrk="1" hangingPunct="1"/>
            <a:r>
              <a:rPr lang="en-US" sz="1800" dirty="0"/>
              <a:t>      address	VARCHAR(25) 	DEFAULT 'Colombo',</a:t>
            </a:r>
          </a:p>
          <a:p>
            <a:pPr eaLnBrk="1" hangingPunct="1"/>
            <a:r>
              <a:rPr lang="en-US" sz="1800" dirty="0"/>
              <a:t>      </a:t>
            </a:r>
            <a:r>
              <a:rPr lang="en-US" sz="1800" dirty="0" err="1"/>
              <a:t>works_in</a:t>
            </a:r>
            <a:r>
              <a:rPr lang="en-US" sz="1800" dirty="0"/>
              <a:t>	INTEGER,</a:t>
            </a:r>
          </a:p>
          <a:p>
            <a:pPr eaLnBrk="1" hangingPunct="1"/>
            <a:r>
              <a:rPr lang="en-US" sz="1800" dirty="0"/>
              <a:t>      CONSTRAINT </a:t>
            </a:r>
            <a:r>
              <a:rPr lang="en-US" sz="1800" dirty="0" err="1"/>
              <a:t>fk_EmpDept</a:t>
            </a:r>
            <a:r>
              <a:rPr lang="en-US" sz="1800" dirty="0"/>
              <a:t> 	FOREIGN KEY (</a:t>
            </a:r>
            <a:r>
              <a:rPr lang="en-US" sz="1800" dirty="0" err="1"/>
              <a:t>works_in</a:t>
            </a:r>
            <a:r>
              <a:rPr lang="en-US" sz="1800" dirty="0"/>
              <a:t>) </a:t>
            </a:r>
          </a:p>
          <a:p>
            <a:pPr eaLnBrk="1" hangingPunct="1"/>
            <a:r>
              <a:rPr lang="en-US" sz="1800" dirty="0"/>
              <a:t>		REFERENCES </a:t>
            </a:r>
            <a:r>
              <a:rPr lang="en-US" sz="1800" dirty="0" err="1"/>
              <a:t>Dept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FF0066"/>
                </a:solidFill>
              </a:rPr>
              <a:t>ON DELETE CASCADE</a:t>
            </a:r>
            <a:r>
              <a:rPr lang="en-US" sz="1800" dirty="0"/>
              <a:t> </a:t>
            </a:r>
          </a:p>
          <a:p>
            <a:pPr eaLnBrk="1" hangingPunct="1"/>
            <a:r>
              <a:rPr lang="en-US" sz="1800" dirty="0"/>
              <a:t>			</a:t>
            </a:r>
            <a:r>
              <a:rPr lang="en-US" sz="1800" dirty="0">
                <a:solidFill>
                  <a:srgbClr val="008000"/>
                </a:solidFill>
              </a:rPr>
              <a:t>	        ON UPDATE NO ACTION</a:t>
            </a:r>
          </a:p>
          <a:p>
            <a:pPr eaLnBrk="1" hangingPunct="1"/>
            <a:r>
              <a:rPr lang="en-US" sz="1800" dirty="0"/>
              <a:t>	);</a:t>
            </a:r>
          </a:p>
          <a:p>
            <a:pPr eaLnBrk="1" hangingPunct="1"/>
            <a:endParaRPr lang="en-US" sz="1800" dirty="0"/>
          </a:p>
          <a:p>
            <a:pPr eaLnBrk="1" hangingPunct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13980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233748"/>
            <a:ext cx="8518039" cy="1293028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>
                <a:ln>
                  <a:noFill/>
                </a:ln>
              </a:rPr>
              <a:t>Structured Query Language (contd.)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560274" y="1526776"/>
            <a:ext cx="8569325" cy="407035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eaLnBrk="1" fontAlgn="auto" hangingPunct="1">
              <a:buFont typeface="Arial"/>
              <a:buChar char="•"/>
              <a:tabLst>
                <a:tab pos="685800" algn="l"/>
              </a:tabLst>
              <a:defRPr/>
            </a:pPr>
            <a:endParaRPr lang="en-US" sz="2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eaLnBrk="1" fontAlgn="auto" hangingPunct="1">
              <a:buFont typeface="Arial"/>
              <a:buChar char="•"/>
              <a:tabLst>
                <a:tab pos="685800" algn="l"/>
              </a:tabLst>
              <a:defRPr/>
            </a:pPr>
            <a:r>
              <a:rPr lang="en-US" sz="2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Dropping tables</a:t>
            </a:r>
          </a:p>
          <a:p>
            <a:pPr lvl="1" eaLnBrk="1" fontAlgn="auto" hangingPunct="1">
              <a:buFont typeface="Wingdings" panose="05000000000000000000" pitchFamily="2" charset="2"/>
              <a:buNone/>
              <a:tabLst>
                <a:tab pos="685800" algn="l"/>
              </a:tabLst>
              <a:defRPr/>
            </a:pPr>
            <a:endParaRPr lang="en-US" sz="2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 eaLnBrk="1" fontAlgn="auto" hangingPunct="1">
              <a:buFont typeface="Wingdings" panose="05000000000000000000" pitchFamily="2" charset="2"/>
              <a:buNone/>
              <a:tabLst>
                <a:tab pos="685800" algn="l"/>
              </a:tabLst>
              <a:defRPr/>
            </a:pPr>
            <a:r>
              <a:rPr lang="en-US" sz="2200" b="1" dirty="0" smtClean="0">
                <a:solidFill>
                  <a:srgbClr val="FF6600"/>
                </a:solidFill>
              </a:rPr>
              <a:t>DROP TABLE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Employee [RESTRICT|CASCADE]</a:t>
            </a:r>
          </a:p>
          <a:p>
            <a:pPr lvl="1" eaLnBrk="1" fontAlgn="auto" hangingPunct="1">
              <a:buFont typeface="Wingdings" panose="05000000000000000000" pitchFamily="2" charset="2"/>
              <a:buNone/>
              <a:tabLst>
                <a:tab pos="685800" algn="l"/>
              </a:tabLst>
              <a:defRPr/>
            </a:pPr>
            <a:endParaRPr lang="en-US" sz="2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 eaLnBrk="1" fontAlgn="auto" hangingPunct="1">
              <a:buFont typeface="Arial"/>
              <a:buChar char="•"/>
              <a:tabLst>
                <a:tab pos="685800" algn="l"/>
              </a:tabLst>
              <a:defRPr/>
            </a:pPr>
            <a:r>
              <a:rPr lang="en-US" sz="2200" dirty="0" smtClean="0">
                <a:solidFill>
                  <a:srgbClr val="FF0066"/>
                </a:solidFill>
              </a:rPr>
              <a:t>RESTRICT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drops if no other constraints (such as foreign keys or views exist)</a:t>
            </a:r>
          </a:p>
          <a:p>
            <a:pPr lvl="1" eaLnBrk="1" fontAlgn="auto" hangingPunct="1">
              <a:buFont typeface="Arial"/>
              <a:buChar char="•"/>
              <a:tabLst>
                <a:tab pos="685800" algn="l"/>
              </a:tabLst>
              <a:defRPr/>
            </a:pPr>
            <a:r>
              <a:rPr lang="en-US" sz="2200" dirty="0" smtClean="0">
                <a:solidFill>
                  <a:srgbClr val="FF0066"/>
                </a:solidFill>
              </a:rPr>
              <a:t>CASCADE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drops all constraints &amp; views that reference it</a:t>
            </a:r>
          </a:p>
          <a:p>
            <a:pPr lvl="1" eaLnBrk="1" fontAlgn="auto" hangingPunct="1">
              <a:buFont typeface="Wingdings" panose="05000000000000000000" pitchFamily="2" charset="2"/>
              <a:buNone/>
              <a:tabLst>
                <a:tab pos="685800" algn="l"/>
              </a:tabLst>
              <a:defRPr/>
            </a:pPr>
            <a:endParaRPr lang="en-US" sz="2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 eaLnBrk="1" fontAlgn="auto" hangingPunct="1">
              <a:buFont typeface="Wingdings" panose="05000000000000000000" pitchFamily="2" charset="2"/>
              <a:buNone/>
              <a:tabLst>
                <a:tab pos="685800" algn="l"/>
              </a:tabLst>
              <a:defRPr/>
            </a:pP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* 	SQL Server 2000 has only RESTRICT option which is the default</a:t>
            </a:r>
          </a:p>
        </p:txBody>
      </p:sp>
    </p:spTree>
    <p:extLst>
      <p:ext uri="{BB962C8B-B14F-4D97-AF65-F5344CB8AC3E}">
        <p14:creationId xmlns:p14="http://schemas.microsoft.com/office/powerpoint/2010/main" val="401995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233748"/>
            <a:ext cx="8394164" cy="1293028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>
                <a:ln>
                  <a:noFill/>
                </a:ln>
              </a:rPr>
              <a:t>Structured Query Language (contd.)</a:t>
            </a:r>
          </a:p>
        </p:txBody>
      </p:sp>
      <p:sp>
        <p:nvSpPr>
          <p:cNvPr id="28674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11560" y="1700808"/>
            <a:ext cx="8691563" cy="407035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80000"/>
              </a:lnSpc>
              <a:buFont typeface="Arial"/>
              <a:buChar char="•"/>
              <a:defRPr/>
            </a:pPr>
            <a:r>
              <a:rPr lang="en-US" sz="2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Altering tables…</a:t>
            </a:r>
          </a:p>
          <a:p>
            <a:pPr eaLnBrk="1" fontAlgn="auto" hangingPunct="1">
              <a:lnSpc>
                <a:spcPct val="80000"/>
              </a:lnSpc>
              <a:buFont typeface="Arial"/>
              <a:buChar char="•"/>
              <a:defRPr/>
            </a:pPr>
            <a:endParaRPr lang="en-US" sz="2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 eaLnBrk="1" fontAlgn="auto" hangingPunct="1">
              <a:lnSpc>
                <a:spcPct val="80000"/>
              </a:lnSpc>
              <a:buFont typeface="Arial"/>
              <a:buChar char="•"/>
              <a:defRPr/>
            </a:pPr>
            <a:r>
              <a:rPr lang="en-US" sz="2300" dirty="0" smtClean="0">
                <a:solidFill>
                  <a:srgbClr val="FF6600"/>
                </a:solidFill>
              </a:rPr>
              <a:t>ALTER TABLE</a:t>
            </a:r>
            <a:r>
              <a:rPr lang="en-US" sz="2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can be used to add or drop a column, change a column definition, and adding or dropping table constraints</a:t>
            </a:r>
          </a:p>
          <a:p>
            <a:pPr lvl="1" eaLnBrk="1" fontAlgn="auto" hangingPunct="1">
              <a:lnSpc>
                <a:spcPct val="80000"/>
              </a:lnSpc>
              <a:buFont typeface="Arial"/>
              <a:buChar char="•"/>
              <a:defRPr/>
            </a:pPr>
            <a:endParaRPr lang="en-US" sz="23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eaLnBrk="1" fontAlgn="auto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</a:p>
          <a:p>
            <a:pPr eaLnBrk="1" fontAlgn="auto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sz="21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eaLnBrk="1" fontAlgn="auto" hangingPunct="1">
              <a:lnSpc>
                <a:spcPct val="80000"/>
              </a:lnSpc>
              <a:buFont typeface="Arial"/>
              <a:buChar char="•"/>
              <a:defRPr/>
            </a:pPr>
            <a:endParaRPr lang="en-US" sz="2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eaLnBrk="1" fontAlgn="auto" hangingPunct="1">
              <a:lnSpc>
                <a:spcPct val="80000"/>
              </a:lnSpc>
              <a:buFont typeface="Arial"/>
              <a:buChar char="•"/>
              <a:defRPr/>
            </a:pPr>
            <a:r>
              <a:rPr lang="en-US" sz="2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The new column has null values. Hence, NOT NULL cannot be used here	</a:t>
            </a: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899592" y="3645024"/>
            <a:ext cx="6705600" cy="83820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20000"/>
              </a:spcBef>
            </a:pPr>
            <a:endParaRPr lang="en-US" sz="2200" dirty="0">
              <a:solidFill>
                <a:schemeClr val="tx2"/>
              </a:solidFill>
            </a:endParaRPr>
          </a:p>
          <a:p>
            <a:pPr algn="ctr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sz="2200" dirty="0">
                <a:solidFill>
                  <a:srgbClr val="FF0066"/>
                </a:solidFill>
              </a:rPr>
              <a:t>ALTER TABLE</a:t>
            </a:r>
            <a:r>
              <a:rPr lang="en-US" sz="2200" b="0" dirty="0">
                <a:solidFill>
                  <a:schemeClr val="tx2"/>
                </a:solidFill>
              </a:rPr>
              <a:t> Employee </a:t>
            </a:r>
            <a:r>
              <a:rPr lang="en-US" sz="2200" dirty="0">
                <a:solidFill>
                  <a:srgbClr val="FF0066"/>
                </a:solidFill>
              </a:rPr>
              <a:t>ADD</a:t>
            </a:r>
            <a:r>
              <a:rPr lang="en-US" sz="2200" b="0" dirty="0">
                <a:solidFill>
                  <a:schemeClr val="tx2"/>
                </a:solidFill>
              </a:rPr>
              <a:t> Job VARCHAR(12)</a:t>
            </a:r>
          </a:p>
          <a:p>
            <a:pPr algn="ctr" eaLnBrk="1" hangingPunct="1"/>
            <a:endParaRPr lang="en-US" sz="2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2451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249326"/>
            <a:ext cx="8528586" cy="1293028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>
                <a:ln>
                  <a:noFill/>
                </a:ln>
              </a:rPr>
              <a:t>Structured Query Language (contd.)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84187" y="1584325"/>
            <a:ext cx="8099425" cy="4473575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eaLnBrk="1" fontAlgn="auto" hangingPunct="1">
              <a:buFont typeface="Arial"/>
              <a:buChar char="•"/>
              <a:defRPr/>
            </a:pPr>
            <a:endParaRPr lang="en-US" sz="2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eaLnBrk="1" fontAlgn="auto" hangingPunct="1">
              <a:buFont typeface="Arial"/>
              <a:buChar char="•"/>
              <a:defRPr/>
            </a:pPr>
            <a:r>
              <a:rPr lang="en-US" sz="2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Dropping a column…</a:t>
            </a:r>
          </a:p>
          <a:p>
            <a:pPr eaLnBrk="1" fontAlgn="auto" hangingPunct="1">
              <a:buFont typeface="Wingdings" panose="05000000000000000000" pitchFamily="2" charset="2"/>
              <a:buNone/>
              <a:defRPr/>
            </a:pPr>
            <a:r>
              <a:rPr lang="en-US" sz="2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</a:p>
          <a:p>
            <a:pPr eaLnBrk="1" fontAlgn="auto" hangingPunct="1">
              <a:buFont typeface="Wingdings" panose="05000000000000000000" pitchFamily="2" charset="2"/>
              <a:buNone/>
              <a:defRPr/>
            </a:pPr>
            <a:endParaRPr lang="en-US" sz="2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eaLnBrk="1" fontAlgn="auto" hangingPunct="1">
              <a:buFont typeface="Arial"/>
              <a:buChar char="•"/>
              <a:defRPr/>
            </a:pPr>
            <a:r>
              <a:rPr lang="en-US" sz="2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Changing  column definition…</a:t>
            </a:r>
          </a:p>
          <a:p>
            <a:pPr eaLnBrk="1" fontAlgn="auto" hangingPunct="1">
              <a:buFont typeface="Wingdings" panose="05000000000000000000" pitchFamily="2" charset="2"/>
              <a:buNone/>
              <a:defRPr/>
            </a:pPr>
            <a:r>
              <a:rPr lang="en-US" sz="2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</a:p>
          <a:p>
            <a:pPr eaLnBrk="1" fontAlgn="auto" hangingPunct="1">
              <a:buFont typeface="Wingdings" panose="05000000000000000000" pitchFamily="2" charset="2"/>
              <a:buNone/>
              <a:defRPr/>
            </a:pPr>
            <a:endParaRPr lang="en-US" sz="2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eaLnBrk="1" fontAlgn="auto" hangingPunct="1">
              <a:buFont typeface="Arial"/>
              <a:buChar char="•"/>
              <a:defRPr/>
            </a:pPr>
            <a:r>
              <a:rPr lang="en-US" sz="2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Dropping a constraint</a:t>
            </a:r>
          </a:p>
          <a:p>
            <a:pPr eaLnBrk="1" fontAlgn="auto" hangingPunct="1">
              <a:buFont typeface="Wingdings" panose="05000000000000000000" pitchFamily="2" charset="2"/>
              <a:buNone/>
              <a:defRPr/>
            </a:pPr>
            <a:r>
              <a:rPr lang="en-US" sz="2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</a:p>
          <a:p>
            <a:pPr eaLnBrk="1" fontAlgn="auto" hangingPunct="1">
              <a:buFont typeface="Wingdings" panose="05000000000000000000" pitchFamily="2" charset="2"/>
              <a:buNone/>
              <a:defRPr/>
            </a:pPr>
            <a:endParaRPr lang="en-US" sz="2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eaLnBrk="1" fontAlgn="auto" hangingPunct="1">
              <a:buFont typeface="Arial"/>
              <a:buChar char="•"/>
              <a:defRPr/>
            </a:pPr>
            <a:endParaRPr lang="en-US" sz="2600" b="1" dirty="0" smtClean="0">
              <a:solidFill>
                <a:srgbClr val="FF6600"/>
              </a:solidFill>
            </a:endParaRPr>
          </a:p>
          <a:p>
            <a:pPr eaLnBrk="1" fontAlgn="auto" hangingPunct="1">
              <a:buFont typeface="Wingdings" panose="05000000000000000000" pitchFamily="2" charset="2"/>
              <a:buNone/>
              <a:defRPr/>
            </a:pPr>
            <a:endParaRPr lang="en-US" sz="2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4004" name="Rectangle 4"/>
          <p:cNvSpPr>
            <a:spLocks noChangeArrowheads="1"/>
          </p:cNvSpPr>
          <p:nvPr/>
        </p:nvSpPr>
        <p:spPr bwMode="auto">
          <a:xfrm>
            <a:off x="1143000" y="2800350"/>
            <a:ext cx="6858000" cy="60960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2200" dirty="0">
                <a:solidFill>
                  <a:srgbClr val="FF6600"/>
                </a:solidFill>
              </a:rPr>
              <a:t/>
            </a:r>
            <a:br>
              <a:rPr lang="en-US" sz="2200" dirty="0">
                <a:solidFill>
                  <a:srgbClr val="FF6600"/>
                </a:solidFill>
              </a:rPr>
            </a:br>
            <a:r>
              <a:rPr lang="en-US" sz="2200" dirty="0">
                <a:solidFill>
                  <a:srgbClr val="FF0066"/>
                </a:solidFill>
              </a:rPr>
              <a:t>ALTER TABLE</a:t>
            </a:r>
            <a:r>
              <a:rPr lang="en-US" sz="2200" b="0" dirty="0">
                <a:solidFill>
                  <a:srgbClr val="3333CC"/>
                </a:solidFill>
              </a:rPr>
              <a:t> </a:t>
            </a:r>
            <a:r>
              <a:rPr lang="en-US" sz="2200" b="0" dirty="0"/>
              <a:t>Employee</a:t>
            </a:r>
            <a:r>
              <a:rPr lang="en-US" sz="2200" b="0" dirty="0">
                <a:solidFill>
                  <a:srgbClr val="3333CC"/>
                </a:solidFill>
              </a:rPr>
              <a:t> </a:t>
            </a:r>
            <a:r>
              <a:rPr lang="en-US" sz="2200" dirty="0">
                <a:solidFill>
                  <a:srgbClr val="FF0066"/>
                </a:solidFill>
              </a:rPr>
              <a:t>DROP COLUMN</a:t>
            </a:r>
            <a:r>
              <a:rPr lang="en-US" sz="2200" b="0" dirty="0">
                <a:solidFill>
                  <a:srgbClr val="3333CC"/>
                </a:solidFill>
              </a:rPr>
              <a:t> </a:t>
            </a:r>
            <a:r>
              <a:rPr lang="en-US" sz="2200" b="0" dirty="0"/>
              <a:t>Job</a:t>
            </a:r>
            <a:r>
              <a:rPr lang="en-US" sz="2200" b="0" dirty="0">
                <a:solidFill>
                  <a:srgbClr val="3333CC"/>
                </a:solidFill>
              </a:rPr>
              <a:t> </a:t>
            </a:r>
          </a:p>
          <a:p>
            <a:pPr algn="ctr" eaLnBrk="1" hangingPunct="1"/>
            <a:endParaRPr lang="en-US" sz="2200" dirty="0"/>
          </a:p>
        </p:txBody>
      </p:sp>
      <p:sp>
        <p:nvSpPr>
          <p:cNvPr id="384006" name="Rectangle 6"/>
          <p:cNvSpPr>
            <a:spLocks noChangeArrowheads="1"/>
          </p:cNvSpPr>
          <p:nvPr/>
        </p:nvSpPr>
        <p:spPr bwMode="auto">
          <a:xfrm>
            <a:off x="1143000" y="4038600"/>
            <a:ext cx="7543800" cy="68580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2200">
                <a:solidFill>
                  <a:srgbClr val="FF0066"/>
                </a:solidFill>
              </a:rPr>
              <a:t>ALTER TABLE</a:t>
            </a:r>
            <a:r>
              <a:rPr lang="en-US" sz="2200" b="0">
                <a:solidFill>
                  <a:srgbClr val="3333CC"/>
                </a:solidFill>
              </a:rPr>
              <a:t> </a:t>
            </a:r>
            <a:r>
              <a:rPr lang="en-US" sz="2200" b="0"/>
              <a:t>Employee</a:t>
            </a:r>
            <a:r>
              <a:rPr lang="en-US" sz="2200" b="0">
                <a:solidFill>
                  <a:srgbClr val="3333CC"/>
                </a:solidFill>
              </a:rPr>
              <a:t> </a:t>
            </a:r>
            <a:r>
              <a:rPr lang="en-US" sz="2200">
                <a:solidFill>
                  <a:srgbClr val="FF0066"/>
                </a:solidFill>
              </a:rPr>
              <a:t>ALTER</a:t>
            </a:r>
            <a:r>
              <a:rPr lang="en-US" sz="2200" b="0">
                <a:solidFill>
                  <a:srgbClr val="FF0066"/>
                </a:solidFill>
              </a:rPr>
              <a:t> </a:t>
            </a:r>
            <a:r>
              <a:rPr lang="en-US" sz="2200">
                <a:solidFill>
                  <a:srgbClr val="FF0066"/>
                </a:solidFill>
              </a:rPr>
              <a:t>COLUMN</a:t>
            </a:r>
            <a:r>
              <a:rPr lang="en-US" sz="2200" b="0">
                <a:solidFill>
                  <a:srgbClr val="3333CC"/>
                </a:solidFill>
              </a:rPr>
              <a:t> </a:t>
            </a:r>
            <a:r>
              <a:rPr lang="en-US" sz="2200" b="0"/>
              <a:t>job vachar(50)</a:t>
            </a:r>
          </a:p>
        </p:txBody>
      </p:sp>
      <p:sp>
        <p:nvSpPr>
          <p:cNvPr id="384007" name="Rectangle 7"/>
          <p:cNvSpPr>
            <a:spLocks noChangeArrowheads="1"/>
          </p:cNvSpPr>
          <p:nvPr/>
        </p:nvSpPr>
        <p:spPr bwMode="auto">
          <a:xfrm>
            <a:off x="1143000" y="5372100"/>
            <a:ext cx="6781800" cy="68580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endParaRPr lang="en-US" sz="2200">
              <a:solidFill>
                <a:srgbClr val="FF6600"/>
              </a:solidFill>
            </a:endParaRPr>
          </a:p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2200">
                <a:solidFill>
                  <a:srgbClr val="FF0066"/>
                </a:solidFill>
              </a:rPr>
              <a:t>ALTER TABLE</a:t>
            </a:r>
            <a:r>
              <a:rPr lang="en-US" sz="2200" b="0">
                <a:solidFill>
                  <a:srgbClr val="3333CC"/>
                </a:solidFill>
              </a:rPr>
              <a:t> </a:t>
            </a:r>
            <a:r>
              <a:rPr lang="en-US" sz="2200" b="0"/>
              <a:t>Employee</a:t>
            </a:r>
            <a:r>
              <a:rPr lang="en-US" sz="2200" b="0">
                <a:solidFill>
                  <a:srgbClr val="3333CC"/>
                </a:solidFill>
              </a:rPr>
              <a:t> </a:t>
            </a:r>
            <a:r>
              <a:rPr lang="en-US" sz="2200">
                <a:solidFill>
                  <a:srgbClr val="FF0066"/>
                </a:solidFill>
              </a:rPr>
              <a:t>DROP</a:t>
            </a:r>
            <a:r>
              <a:rPr lang="en-US" sz="2200" b="0">
                <a:solidFill>
                  <a:srgbClr val="3333CC"/>
                </a:solidFill>
              </a:rPr>
              <a:t> </a:t>
            </a:r>
            <a:r>
              <a:rPr lang="en-US" sz="2200" b="0"/>
              <a:t>fk_EmpDept</a:t>
            </a:r>
          </a:p>
          <a:p>
            <a:pPr algn="ctr" eaLnBrk="1" hangingPunct="1"/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3735940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84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84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84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4004" grpId="0" animBg="1"/>
      <p:bldP spid="384006" grpId="0" animBg="1"/>
      <p:bldP spid="38400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556260" y="332656"/>
            <a:ext cx="6377940" cy="1293028"/>
          </a:xfrm>
        </p:spPr>
        <p:txBody>
          <a:bodyPr/>
          <a:lstStyle/>
          <a:p>
            <a:pPr eaLnBrk="1" hangingPunct="1"/>
            <a:r>
              <a:rPr lang="en-GB" dirty="0" smtClean="0">
                <a:ln>
                  <a:noFill/>
                </a:ln>
              </a:rPr>
              <a:t>In this lecture you will learn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556529" y="1844824"/>
            <a:ext cx="7956550" cy="407035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dirty="0" smtClean="0"/>
              <a:t>How to use SQL as a DDL -</a:t>
            </a:r>
          </a:p>
          <a:p>
            <a:r>
              <a:rPr lang="en-GB" sz="2600" dirty="0" smtClean="0"/>
              <a:t>Create a table using the CREATE command</a:t>
            </a:r>
          </a:p>
          <a:p>
            <a:r>
              <a:rPr lang="en-GB" sz="2600" dirty="0" smtClean="0"/>
              <a:t>Change a table definition using the ALTER command</a:t>
            </a:r>
            <a:endParaRPr lang="en-GB" sz="2600" dirty="0"/>
          </a:p>
          <a:p>
            <a:r>
              <a:rPr lang="en-GB" sz="2600" dirty="0" smtClean="0"/>
              <a:t>Remove a table using the DROP command</a:t>
            </a:r>
            <a:endParaRPr lang="en-GB" sz="2600" dirty="0"/>
          </a:p>
          <a:p>
            <a:pPr marL="0" indent="0">
              <a:buNone/>
            </a:pPr>
            <a:r>
              <a:rPr lang="en-GB" sz="26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3651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173125"/>
            <a:ext cx="8394164" cy="1293028"/>
          </a:xfrm>
        </p:spPr>
        <p:txBody>
          <a:bodyPr/>
          <a:lstStyle/>
          <a:p>
            <a:pPr eaLnBrk="1" hangingPunct="1"/>
            <a:r>
              <a:rPr lang="en-US" dirty="0" smtClean="0">
                <a:ln>
                  <a:noFill/>
                </a:ln>
              </a:rPr>
              <a:t>Exercises…</a:t>
            </a:r>
          </a:p>
        </p:txBody>
      </p:sp>
      <p:graphicFrame>
        <p:nvGraphicFramePr>
          <p:cNvPr id="33819" name="Group 27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698203941"/>
              </p:ext>
            </p:extLst>
          </p:nvPr>
        </p:nvGraphicFramePr>
        <p:xfrm>
          <a:off x="580246" y="1628800"/>
          <a:ext cx="8229598" cy="1768474"/>
        </p:xfrm>
        <a:graphic>
          <a:graphicData uri="http://schemas.openxmlformats.org/drawingml/2006/table">
            <a:tbl>
              <a:tblPr/>
              <a:tblGrid>
                <a:gridCol w="2351649"/>
                <a:gridCol w="3038621"/>
                <a:gridCol w="1369255"/>
                <a:gridCol w="1470073"/>
              </a:tblGrid>
              <a:tr h="8341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StudentNo</a:t>
                      </a: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10942" marR="110942" marT="45736" marB="457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Name</a:t>
                      </a:r>
                    </a:p>
                  </a:txBody>
                  <a:tcPr marL="110942" marR="110942"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Major</a:t>
                      </a:r>
                    </a:p>
                  </a:txBody>
                  <a:tcPr marL="110942" marR="110942"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GPA</a:t>
                      </a:r>
                    </a:p>
                  </a:txBody>
                  <a:tcPr marL="110942" marR="110942"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71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marL="110942" marR="110942" marT="45736" marB="457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Sampath</a:t>
                      </a:r>
                    </a:p>
                  </a:txBody>
                  <a:tcPr marL="110942" marR="110942"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EE</a:t>
                      </a:r>
                    </a:p>
                  </a:txBody>
                  <a:tcPr marL="110942" marR="110942"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3.5</a:t>
                      </a:r>
                    </a:p>
                  </a:txBody>
                  <a:tcPr marL="110942" marR="110942"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71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</a:t>
                      </a:r>
                    </a:p>
                  </a:txBody>
                  <a:tcPr marL="110942" marR="110942" marT="45736" marB="457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Nishani</a:t>
                      </a:r>
                    </a:p>
                  </a:txBody>
                  <a:tcPr marL="110942" marR="110942"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CSE</a:t>
                      </a:r>
                    </a:p>
                  </a:txBody>
                  <a:tcPr marL="110942" marR="110942"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3.4</a:t>
                      </a:r>
                    </a:p>
                  </a:txBody>
                  <a:tcPr marL="110942" marR="110942"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9155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98567" y="3491104"/>
            <a:ext cx="8820150" cy="3387725"/>
          </a:xfrm>
          <a:prstGeom prst="rect">
            <a:avLst/>
          </a:prstGeom>
        </p:spPr>
        <p:txBody>
          <a:bodyPr/>
          <a:lstStyle/>
          <a:p>
            <a:pPr marL="533400" indent="-533400" eaLnBrk="1" hangingPunct="1"/>
            <a:r>
              <a:rPr lang="en-US" sz="2200" dirty="0" smtClean="0"/>
              <a:t>Consider the following schema:</a:t>
            </a:r>
          </a:p>
          <a:p>
            <a:pPr marL="533400" indent="-533400" eaLnBrk="1" hangingPunct="1">
              <a:buFont typeface="Wingdings" panose="05000000000000000000" pitchFamily="2" charset="2"/>
              <a:buNone/>
            </a:pPr>
            <a:r>
              <a:rPr lang="en-US" sz="2200" dirty="0" smtClean="0"/>
              <a:t>	</a:t>
            </a:r>
            <a:r>
              <a:rPr lang="en-US" sz="2600" dirty="0" smtClean="0"/>
              <a:t>Student(</a:t>
            </a:r>
            <a:r>
              <a:rPr lang="en-US" sz="2600" dirty="0" err="1" smtClean="0"/>
              <a:t>StudentNo:Integer</a:t>
            </a:r>
            <a:r>
              <a:rPr lang="en-US" sz="2600" dirty="0" smtClean="0"/>
              <a:t>; </a:t>
            </a:r>
            <a:r>
              <a:rPr lang="en-US" sz="2600" dirty="0" err="1" smtClean="0"/>
              <a:t>name:varchar</a:t>
            </a:r>
            <a:r>
              <a:rPr lang="en-US" sz="2600" dirty="0" smtClean="0"/>
              <a:t>(50), </a:t>
            </a:r>
            <a:r>
              <a:rPr lang="en-US" sz="2600" dirty="0" err="1" smtClean="0"/>
              <a:t>major:char</a:t>
            </a:r>
            <a:r>
              <a:rPr lang="en-US" sz="2600" dirty="0" smtClean="0"/>
              <a:t>(4); </a:t>
            </a:r>
            <a:r>
              <a:rPr lang="en-US" sz="2600" dirty="0" err="1" smtClean="0"/>
              <a:t>GPA:float</a:t>
            </a:r>
            <a:r>
              <a:rPr lang="en-US" sz="2600" dirty="0" smtClean="0"/>
              <a:t>) </a:t>
            </a:r>
          </a:p>
          <a:p>
            <a:pPr marL="952500" lvl="1" indent="-481013" eaLnBrk="1" hangingPunct="1">
              <a:buFont typeface="Wingdings" panose="05000000000000000000" pitchFamily="2" charset="2"/>
              <a:buNone/>
            </a:pPr>
            <a:r>
              <a:rPr lang="en-US" dirty="0" smtClean="0"/>
              <a:t>Write SQL statements to perform the following</a:t>
            </a:r>
          </a:p>
          <a:p>
            <a:pPr marL="952500" lvl="1" indent="-481013" eaLnBrk="1" hangingPunct="1">
              <a:buFont typeface="Wingdings" panose="05000000000000000000" pitchFamily="2" charset="2"/>
              <a:buAutoNum type="arabicPeriod"/>
            </a:pPr>
            <a:r>
              <a:rPr lang="en-US" sz="2200" dirty="0" smtClean="0"/>
              <a:t>Create the above table</a:t>
            </a:r>
          </a:p>
          <a:p>
            <a:pPr marL="952500" lvl="1" indent="-481013" eaLnBrk="1" hangingPunct="1">
              <a:buFont typeface="Wingdings" panose="05000000000000000000" pitchFamily="2" charset="2"/>
              <a:buAutoNum type="arabicPeriod"/>
            </a:pPr>
            <a:r>
              <a:rPr lang="en-US" sz="2200" dirty="0" smtClean="0"/>
              <a:t>Insert the following information:</a:t>
            </a:r>
          </a:p>
          <a:p>
            <a:pPr marL="952500" lvl="1" indent="-481013" eaLnBrk="1" hangingPunct="1">
              <a:buFont typeface="Wingdings" panose="05000000000000000000" pitchFamily="2" charset="2"/>
              <a:buNone/>
            </a:pPr>
            <a:r>
              <a:rPr lang="en-US" sz="2200" dirty="0" smtClean="0"/>
              <a:t>					</a:t>
            </a:r>
          </a:p>
          <a:p>
            <a:pPr marL="533400" indent="-533400" eaLnBrk="1" hangingPunct="1"/>
            <a:endParaRPr lang="en-US" sz="2600" dirty="0" smtClean="0"/>
          </a:p>
          <a:p>
            <a:pPr marL="533400" indent="-533400" eaLnBrk="1" hangingPunct="1">
              <a:buFont typeface="Wingdings" panose="05000000000000000000" pitchFamily="2" charset="2"/>
              <a:buNone/>
            </a:pP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160649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216574"/>
            <a:ext cx="8569325" cy="1293028"/>
          </a:xfrm>
        </p:spPr>
        <p:txBody>
          <a:bodyPr/>
          <a:lstStyle/>
          <a:p>
            <a:pPr eaLnBrk="1" hangingPunct="1"/>
            <a:r>
              <a:rPr lang="en-US" dirty="0" smtClean="0">
                <a:ln>
                  <a:noFill/>
                </a:ln>
              </a:rPr>
              <a:t>Exercises… (contd.)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574675" y="1773238"/>
            <a:ext cx="8569325" cy="4491037"/>
          </a:xfrm>
          <a:prstGeom prst="rect">
            <a:avLst/>
          </a:prstGeom>
        </p:spPr>
        <p:txBody>
          <a:bodyPr rtlCol="0">
            <a:normAutofit fontScale="92500" lnSpcReduction="10000"/>
          </a:bodyPr>
          <a:lstStyle/>
          <a:p>
            <a:pPr marL="533400" indent="-533400" eaLnBrk="1" fontAlgn="auto" hangingPunct="1">
              <a:buFont typeface="Wingdings" panose="05000000000000000000" pitchFamily="2" charset="2"/>
              <a:buAutoNum type="arabicPeriod" startAt="3"/>
              <a:defRPr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Update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Sampath’s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GPA to 3.7.</a:t>
            </a:r>
          </a:p>
          <a:p>
            <a:pPr marL="533400" indent="-533400" eaLnBrk="1" fontAlgn="auto" hangingPunct="1">
              <a:buFont typeface="Wingdings" panose="05000000000000000000" pitchFamily="2" charset="2"/>
              <a:buAutoNum type="arabicPeriod" startAt="3"/>
              <a:defRPr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Delete student  table</a:t>
            </a:r>
          </a:p>
          <a:p>
            <a:pPr marL="533400" indent="-533400" eaLnBrk="1" fontAlgn="auto" hangingPunct="1">
              <a:buFont typeface="Wingdings" panose="05000000000000000000" pitchFamily="2" charset="2"/>
              <a:buAutoNum type="arabicPeriod" startAt="3"/>
              <a:defRPr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Add a column address (i.e. address: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varchar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(50) ) to the </a:t>
            </a:r>
            <a:r>
              <a:rPr lang="en-US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Student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table.</a:t>
            </a:r>
          </a:p>
          <a:p>
            <a:pPr marL="533400" indent="-533400" eaLnBrk="1" fontAlgn="auto" hangingPunct="1">
              <a:buFont typeface="Wingdings" panose="05000000000000000000" pitchFamily="2" charset="2"/>
              <a:buAutoNum type="arabicPeriod" startAt="3"/>
              <a:defRPr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Change the data type of address column into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varchar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(100).</a:t>
            </a:r>
          </a:p>
          <a:p>
            <a:pPr marL="533400" indent="-533400" eaLnBrk="1" fontAlgn="auto" hangingPunct="1">
              <a:buFont typeface="Wingdings" panose="05000000000000000000" pitchFamily="2" charset="2"/>
              <a:buAutoNum type="arabicPeriod" startAt="3"/>
              <a:defRPr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Add a checking rule to GPA column, GPA values should between 0 and 4.</a:t>
            </a:r>
          </a:p>
          <a:p>
            <a:pPr marL="533400" indent="-533400" eaLnBrk="1" fontAlgn="auto" hangingPunct="1">
              <a:buFont typeface="Wingdings" panose="05000000000000000000" pitchFamily="2" charset="2"/>
              <a:buAutoNum type="arabicPeriod" startAt="3"/>
              <a:defRPr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Remove the check constraint added to the GPA column.</a:t>
            </a:r>
          </a:p>
          <a:p>
            <a:pPr marL="533400" indent="-533400" eaLnBrk="1" fontAlgn="auto" hangingPunct="1">
              <a:buFont typeface="Wingdings" panose="05000000000000000000" pitchFamily="2" charset="2"/>
              <a:buAutoNum type="arabicPeriod" startAt="3"/>
              <a:defRPr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Create table  Major(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majorId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, description).</a:t>
            </a:r>
          </a:p>
          <a:p>
            <a:pPr marL="533400" indent="-533400" eaLnBrk="1" fontAlgn="auto" hangingPunct="1">
              <a:buFont typeface="Wingdings" panose="05000000000000000000" pitchFamily="2" charset="2"/>
              <a:buAutoNum type="arabicPeriod" startAt="3"/>
              <a:defRPr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Change student table to reflect Primary Key.</a:t>
            </a:r>
          </a:p>
        </p:txBody>
      </p:sp>
    </p:spTree>
    <p:extLst>
      <p:ext uri="{BB962C8B-B14F-4D97-AF65-F5344CB8AC3E}">
        <p14:creationId xmlns:p14="http://schemas.microsoft.com/office/powerpoint/2010/main" val="105149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562887" y="225416"/>
            <a:ext cx="6377940" cy="1293028"/>
          </a:xfrm>
        </p:spPr>
        <p:txBody>
          <a:bodyPr/>
          <a:lstStyle/>
          <a:p>
            <a:pPr eaLnBrk="1" hangingPunct="1"/>
            <a:r>
              <a:rPr lang="en-GB" dirty="0" smtClean="0">
                <a:ln>
                  <a:noFill/>
                </a:ln>
              </a:rPr>
              <a:t>SQL – ‘CREATE’</a:t>
            </a:r>
          </a:p>
        </p:txBody>
      </p:sp>
      <p:sp>
        <p:nvSpPr>
          <p:cNvPr id="11266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562887" y="1466051"/>
            <a:ext cx="8229600" cy="4784725"/>
          </a:xfrm>
          <a:prstGeom prst="rect">
            <a:avLst/>
          </a:prstGeom>
        </p:spPr>
        <p:txBody>
          <a:bodyPr rtlCol="0">
            <a:normAutofit fontScale="77500" lnSpcReduction="20000"/>
          </a:bodyPr>
          <a:lstStyle/>
          <a:p>
            <a:pPr eaLnBrk="1" fontAlgn="auto" hangingPunct="1">
              <a:lnSpc>
                <a:spcPct val="90000"/>
              </a:lnSpc>
              <a:buFont typeface="Arial"/>
              <a:buChar char="•"/>
              <a:defRPr/>
            </a:pPr>
            <a:endParaRPr lang="en-GB" sz="21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eaLnBrk="1" fontAlgn="auto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GB" sz="2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SQL uses English keywords &amp; user-defined names</a:t>
            </a:r>
          </a:p>
          <a:p>
            <a:pPr eaLnBrk="1" fontAlgn="auto" hangingPunct="1">
              <a:lnSpc>
                <a:spcPct val="90000"/>
              </a:lnSpc>
              <a:buFont typeface="Arial"/>
              <a:buChar char="•"/>
              <a:defRPr/>
            </a:pPr>
            <a:endParaRPr lang="en-GB" sz="2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 eaLnBrk="1" fontAlgn="auto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GB" sz="2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eaLnBrk="1" fontAlgn="auto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GB" sz="2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  <a:p>
            <a:pPr eaLnBrk="1" fontAlgn="auto" hangingPunct="1">
              <a:lnSpc>
                <a:spcPct val="90000"/>
              </a:lnSpc>
              <a:buFont typeface="Arial"/>
              <a:buChar char="•"/>
              <a:defRPr/>
            </a:pPr>
            <a:endParaRPr lang="en-GB" sz="2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eaLnBrk="1" fontAlgn="auto" hangingPunct="1">
              <a:lnSpc>
                <a:spcPct val="90000"/>
              </a:lnSpc>
              <a:buFont typeface="Arial"/>
              <a:buChar char="•"/>
              <a:defRPr/>
            </a:pPr>
            <a:endParaRPr lang="en-GB" sz="2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eaLnBrk="1" fontAlgn="auto" hangingPunct="1">
              <a:lnSpc>
                <a:spcPct val="90000"/>
              </a:lnSpc>
              <a:buFont typeface="Arial"/>
              <a:buChar char="•"/>
              <a:defRPr/>
            </a:pPr>
            <a:endParaRPr lang="en-GB" sz="2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eaLnBrk="1" fontAlgn="auto" hangingPunct="1">
              <a:lnSpc>
                <a:spcPct val="90000"/>
              </a:lnSpc>
              <a:buFont typeface="Arial"/>
              <a:buChar char="•"/>
              <a:defRPr/>
            </a:pPr>
            <a:endParaRPr lang="en-GB" sz="2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eaLnBrk="1" fontAlgn="auto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GB" sz="2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By convention, keywords are upper-case</a:t>
            </a:r>
          </a:p>
          <a:p>
            <a:pPr eaLnBrk="1" fontAlgn="auto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GB" sz="2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Text data is enclosed using single quotes (‘ ' ‘)</a:t>
            </a:r>
          </a:p>
          <a:p>
            <a:pPr eaLnBrk="1" fontAlgn="auto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GB" sz="2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Round brackets (‘(‘) are used to group related items</a:t>
            </a:r>
          </a:p>
          <a:p>
            <a:pPr eaLnBrk="1" fontAlgn="auto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GB" sz="2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Commas (‘,’) separate items in a list</a:t>
            </a:r>
          </a:p>
          <a:p>
            <a:pPr eaLnBrk="1" fontAlgn="auto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GB" sz="2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Statements are terminated with a semicolon (‘;’)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1371600" y="1908175"/>
            <a:ext cx="5791200" cy="205740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2" eaLnBrk="1" hangingPunct="1"/>
            <a:r>
              <a:rPr lang="en-GB" sz="1600" dirty="0"/>
              <a:t>CREATE TABLE Staff ( </a:t>
            </a:r>
          </a:p>
          <a:p>
            <a:pPr lvl="2" eaLnBrk="1" hangingPunct="1"/>
            <a:r>
              <a:rPr lang="en-GB" sz="1600" dirty="0"/>
              <a:t>	</a:t>
            </a:r>
            <a:r>
              <a:rPr lang="en-GB" sz="1600" dirty="0" err="1"/>
              <a:t>StaffNo</a:t>
            </a:r>
            <a:r>
              <a:rPr lang="en-GB" sz="1600" dirty="0"/>
              <a:t>	 INTEGER, </a:t>
            </a:r>
          </a:p>
          <a:p>
            <a:pPr lvl="2" eaLnBrk="1" hangingPunct="1"/>
            <a:r>
              <a:rPr lang="en-GB" sz="1600" dirty="0"/>
              <a:t>	Salary	 FLOAT,</a:t>
            </a:r>
          </a:p>
          <a:p>
            <a:pPr lvl="2" eaLnBrk="1" hangingPunct="1"/>
            <a:r>
              <a:rPr lang="en-GB" sz="1600" dirty="0"/>
              <a:t>	</a:t>
            </a:r>
            <a:r>
              <a:rPr lang="en-GB" sz="1600" dirty="0" err="1"/>
              <a:t>Lname</a:t>
            </a:r>
            <a:r>
              <a:rPr lang="en-GB" sz="1600" dirty="0"/>
              <a:t>	 CHAR(20) </a:t>
            </a:r>
          </a:p>
          <a:p>
            <a:pPr lvl="2" eaLnBrk="1" hangingPunct="1"/>
            <a:r>
              <a:rPr lang="en-GB" sz="1600" dirty="0"/>
              <a:t>);</a:t>
            </a:r>
          </a:p>
          <a:p>
            <a:pPr lvl="2" eaLnBrk="1" hangingPunct="1"/>
            <a:r>
              <a:rPr lang="en-GB" sz="1600" dirty="0"/>
              <a:t>INSERT INTO Staff VALUES (32, 25000.0, 'Smith');</a:t>
            </a:r>
          </a:p>
          <a:p>
            <a:pPr eaLnBrk="1" hangingPunct="1"/>
            <a:endParaRPr lang="en-US" sz="1600" dirty="0"/>
          </a:p>
        </p:txBody>
      </p:sp>
      <p:sp>
        <p:nvSpPr>
          <p:cNvPr id="365573" name="Line 5"/>
          <p:cNvSpPr>
            <a:spLocks noChangeShapeType="1"/>
          </p:cNvSpPr>
          <p:nvPr/>
        </p:nvSpPr>
        <p:spPr bwMode="auto">
          <a:xfrm flipH="1" flipV="1">
            <a:off x="4584700" y="2206625"/>
            <a:ext cx="1130300" cy="2822575"/>
          </a:xfrm>
          <a:prstGeom prst="line">
            <a:avLst/>
          </a:prstGeom>
          <a:noFill/>
          <a:ln w="25400">
            <a:solidFill>
              <a:srgbClr val="FF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5574" name="Line 6"/>
          <p:cNvSpPr>
            <a:spLocks noChangeShapeType="1"/>
          </p:cNvSpPr>
          <p:nvPr/>
        </p:nvSpPr>
        <p:spPr bwMode="auto">
          <a:xfrm flipH="1" flipV="1">
            <a:off x="2641600" y="3276600"/>
            <a:ext cx="2692400" cy="2362200"/>
          </a:xfrm>
          <a:prstGeom prst="line">
            <a:avLst/>
          </a:prstGeom>
          <a:noFill/>
          <a:ln w="25400">
            <a:solidFill>
              <a:srgbClr val="FF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5575" name="Line 7"/>
          <p:cNvSpPr>
            <a:spLocks noChangeShapeType="1"/>
          </p:cNvSpPr>
          <p:nvPr/>
        </p:nvSpPr>
        <p:spPr bwMode="auto">
          <a:xfrm flipV="1">
            <a:off x="4343400" y="3582988"/>
            <a:ext cx="1371600" cy="1674812"/>
          </a:xfrm>
          <a:prstGeom prst="line">
            <a:avLst/>
          </a:prstGeom>
          <a:noFill/>
          <a:ln w="25400">
            <a:solidFill>
              <a:srgbClr val="FF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009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55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55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655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655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5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55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55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3655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655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5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655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55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3655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655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5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5573" grpId="0" animBg="1"/>
      <p:bldP spid="365573" grpId="1" animBg="1"/>
      <p:bldP spid="365574" grpId="0" animBg="1"/>
      <p:bldP spid="365574" grpId="1" animBg="1"/>
      <p:bldP spid="365575" grpId="0" animBg="1"/>
      <p:bldP spid="365575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556260" y="322099"/>
            <a:ext cx="6377940" cy="1293028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>
                <a:ln>
                  <a:noFill/>
                </a:ln>
              </a:rPr>
              <a:t>Data Types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556260" y="1615127"/>
            <a:ext cx="8497888" cy="4070350"/>
          </a:xfrm>
          <a:prstGeom prst="rect">
            <a:avLst/>
          </a:prstGeom>
        </p:spPr>
        <p:txBody>
          <a:bodyPr rtlCol="0">
            <a:normAutofit fontScale="85000" lnSpcReduction="20000"/>
          </a:bodyPr>
          <a:lstStyle/>
          <a:p>
            <a:pPr eaLnBrk="1" fontAlgn="auto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Integer (INT, INTEGER &amp; SMALLINT)     </a:t>
            </a:r>
          </a:p>
          <a:p>
            <a:pPr eaLnBrk="1" fontAlgn="auto" hangingPunct="1">
              <a:lnSpc>
                <a:spcPct val="90000"/>
              </a:lnSpc>
              <a:buFont typeface="Arial"/>
              <a:buChar char="•"/>
              <a:defRPr/>
            </a:pP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eaLnBrk="1" fontAlgn="auto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Real numbers (FLOAT, REAL, DOUBLE)</a:t>
            </a:r>
          </a:p>
          <a:p>
            <a:pPr eaLnBrk="1" fontAlgn="auto" hangingPunct="1">
              <a:lnSpc>
                <a:spcPct val="90000"/>
              </a:lnSpc>
              <a:buFont typeface="Arial"/>
              <a:buChar char="•"/>
              <a:defRPr/>
            </a:pP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eaLnBrk="1" fontAlgn="auto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Formatted numbers DECIMAL(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i,j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 or DEC(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i,j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 or NUMERIC(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i,j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  <a:p>
            <a:pPr eaLnBrk="1" fontAlgn="auto" hangingPunct="1">
              <a:lnSpc>
                <a:spcPct val="90000"/>
              </a:lnSpc>
              <a:buFont typeface="Arial"/>
              <a:buChar char="•"/>
              <a:defRPr/>
            </a:pP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eaLnBrk="1" fontAlgn="auto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Character strings</a:t>
            </a:r>
          </a:p>
          <a:p>
            <a:pPr lvl="1" eaLnBrk="1" fontAlgn="auto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Fixed length: CHAR(n) or CHARACTER(n)</a:t>
            </a:r>
          </a:p>
          <a:p>
            <a:pPr lvl="1" eaLnBrk="1" fontAlgn="auto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Variable length: VARCHAR(n)</a:t>
            </a:r>
          </a:p>
          <a:p>
            <a:pPr lvl="1" eaLnBrk="1" fontAlgn="auto" hangingPunct="1">
              <a:lnSpc>
                <a:spcPct val="90000"/>
              </a:lnSpc>
              <a:buFont typeface="Arial"/>
              <a:buChar char="•"/>
              <a:defRPr/>
            </a:pPr>
            <a:endParaRPr lang="en-US" sz="2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eaLnBrk="1" fontAlgn="auto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Date and Time: DATE and TIME data types are supported in SQL2</a:t>
            </a:r>
          </a:p>
          <a:p>
            <a:pPr lvl="1" eaLnBrk="1" fontAlgn="auto" hangingPunct="1">
              <a:lnSpc>
                <a:spcPct val="90000"/>
              </a:lnSpc>
              <a:buFont typeface="Arial"/>
              <a:buChar char="•"/>
              <a:defRPr/>
            </a:pPr>
            <a:endParaRPr lang="en-US" sz="2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41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563759" y="313522"/>
            <a:ext cx="7707962" cy="129302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ln>
                  <a:noFill/>
                </a:ln>
              </a:rPr>
              <a:t>Structured Query Language (contd.)</a:t>
            </a:r>
          </a:p>
        </p:txBody>
      </p:sp>
      <p:sp>
        <p:nvSpPr>
          <p:cNvPr id="27650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532963" y="1844824"/>
            <a:ext cx="7956550" cy="4070350"/>
          </a:xfrm>
          <a:prstGeom prst="rect">
            <a:avLst/>
          </a:prstGeo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dirty="0" smtClean="0"/>
              <a:t>Example…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dirty="0" smtClean="0"/>
          </a:p>
        </p:txBody>
      </p:sp>
      <p:sp>
        <p:nvSpPr>
          <p:cNvPr id="27652" name="Rectangle 5"/>
          <p:cNvSpPr>
            <a:spLocks noChangeArrowheads="1"/>
          </p:cNvSpPr>
          <p:nvPr/>
        </p:nvSpPr>
        <p:spPr bwMode="auto">
          <a:xfrm>
            <a:off x="1331640" y="2781300"/>
            <a:ext cx="6172200" cy="289560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/>
            <a:r>
              <a:rPr lang="en-US" sz="2200" b="0" dirty="0"/>
              <a:t>	CREATE TABLE Student </a:t>
            </a:r>
            <a:r>
              <a:rPr lang="en-US" sz="2200" dirty="0">
                <a:solidFill>
                  <a:srgbClr val="FF0066"/>
                </a:solidFill>
              </a:rPr>
              <a:t>(</a:t>
            </a:r>
          </a:p>
          <a:p>
            <a:pPr lvl="1" eaLnBrk="1" hangingPunct="1"/>
            <a:r>
              <a:rPr lang="en-US" sz="2200" b="0" dirty="0"/>
              <a:t>		name		CHAR(20),</a:t>
            </a:r>
          </a:p>
          <a:p>
            <a:pPr lvl="1" eaLnBrk="1" hangingPunct="1"/>
            <a:r>
              <a:rPr lang="en-US" sz="2200" b="0" dirty="0"/>
              <a:t>		address	CHAR(25),</a:t>
            </a:r>
          </a:p>
          <a:p>
            <a:pPr lvl="1" eaLnBrk="1" hangingPunct="1"/>
            <a:r>
              <a:rPr lang="en-US" sz="2200" b="0" dirty="0"/>
              <a:t>		age		INTEGER,</a:t>
            </a:r>
          </a:p>
          <a:p>
            <a:pPr lvl="1" eaLnBrk="1" hangingPunct="1"/>
            <a:r>
              <a:rPr lang="en-US" sz="2200" b="0" dirty="0"/>
              <a:t>		</a:t>
            </a:r>
            <a:r>
              <a:rPr lang="en-US" sz="2200" b="0" dirty="0" err="1"/>
              <a:t>gpa</a:t>
            </a:r>
            <a:r>
              <a:rPr lang="en-US" sz="2200" b="0" dirty="0"/>
              <a:t>		REAL	</a:t>
            </a:r>
          </a:p>
          <a:p>
            <a:pPr lvl="1" eaLnBrk="1" hangingPunct="1"/>
            <a:r>
              <a:rPr lang="en-US" sz="2200" b="0" dirty="0">
                <a:solidFill>
                  <a:srgbClr val="FF0066"/>
                </a:solidFill>
              </a:rPr>
              <a:t>	</a:t>
            </a:r>
            <a:r>
              <a:rPr lang="en-US" sz="2200" dirty="0">
                <a:solidFill>
                  <a:srgbClr val="FF0066"/>
                </a:solidFill>
              </a:rPr>
              <a:t>)</a:t>
            </a:r>
            <a:r>
              <a:rPr lang="en-US" sz="2200" b="0" dirty="0"/>
              <a:t>;</a:t>
            </a:r>
          </a:p>
          <a:p>
            <a:pPr eaLnBrk="1" hangingPunct="1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96491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233748"/>
            <a:ext cx="8532440" cy="1293028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>
                <a:ln>
                  <a:noFill/>
                </a:ln>
              </a:rPr>
              <a:t>Structured Query Language (contd.)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529031" y="1547998"/>
            <a:ext cx="7956550" cy="4070350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Primary Key constraint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solidFill>
                  <a:srgbClr val="FF6600"/>
                </a:solidFill>
              </a:rPr>
              <a:t>PRIMARY KEY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dirty="0" smtClean="0">
              <a:solidFill>
                <a:srgbClr val="FF6600"/>
              </a:solidFill>
            </a:endParaRPr>
          </a:p>
          <a:p>
            <a:pPr lvl="1" eaLnBrk="1" hangingPunct="1">
              <a:lnSpc>
                <a:spcPct val="90000"/>
              </a:lnSpc>
            </a:pPr>
            <a:endParaRPr lang="en-US" sz="2400" dirty="0" smtClean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dirty="0" smtClean="0"/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1192606" y="2636912"/>
            <a:ext cx="6629400" cy="274320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2" eaLnBrk="1" hangingPunct="1"/>
            <a:endParaRPr lang="en-US" sz="2000" b="0" dirty="0">
              <a:solidFill>
                <a:srgbClr val="3333CC"/>
              </a:solidFill>
            </a:endParaRPr>
          </a:p>
          <a:p>
            <a:pPr lvl="2" eaLnBrk="1" hangingPunct="1"/>
            <a:r>
              <a:rPr lang="en-US" sz="2200" b="0" dirty="0"/>
              <a:t>CREATE TABLE Student (</a:t>
            </a:r>
          </a:p>
          <a:p>
            <a:pPr lvl="2" eaLnBrk="1" hangingPunct="1"/>
            <a:r>
              <a:rPr lang="en-US" sz="2200" b="0" dirty="0" err="1"/>
              <a:t>stdid</a:t>
            </a:r>
            <a:r>
              <a:rPr lang="en-US" sz="2200" b="0" dirty="0"/>
              <a:t>		CHAR (10) </a:t>
            </a:r>
            <a:r>
              <a:rPr lang="en-US" sz="2200" dirty="0">
                <a:solidFill>
                  <a:srgbClr val="FF0066"/>
                </a:solidFill>
              </a:rPr>
              <a:t>PRIMARY KEY</a:t>
            </a:r>
          </a:p>
          <a:p>
            <a:pPr lvl="2" eaLnBrk="1" hangingPunct="1"/>
            <a:r>
              <a:rPr lang="en-US" sz="2200" b="0" dirty="0"/>
              <a:t>name		CHAR(20),</a:t>
            </a:r>
          </a:p>
          <a:p>
            <a:pPr lvl="2" eaLnBrk="1" hangingPunct="1"/>
            <a:r>
              <a:rPr lang="en-US" sz="2200" b="0" dirty="0"/>
              <a:t>address    	CHAR(25),</a:t>
            </a:r>
          </a:p>
          <a:p>
            <a:pPr lvl="2" eaLnBrk="1" hangingPunct="1"/>
            <a:r>
              <a:rPr lang="en-US" sz="2200" b="0" dirty="0"/>
              <a:t>age   		INTEGER,</a:t>
            </a:r>
          </a:p>
          <a:p>
            <a:pPr lvl="2" eaLnBrk="1" hangingPunct="1"/>
            <a:r>
              <a:rPr lang="en-US" sz="2200" b="0" dirty="0" err="1"/>
              <a:t>gpa</a:t>
            </a:r>
            <a:r>
              <a:rPr lang="en-US" sz="2200" b="0" dirty="0"/>
              <a:t>   		REAL	</a:t>
            </a:r>
          </a:p>
          <a:p>
            <a:pPr lvl="2" eaLnBrk="1" hangingPunct="1"/>
            <a:r>
              <a:rPr lang="en-US" sz="2200" b="0" dirty="0"/>
              <a:t>);</a:t>
            </a:r>
          </a:p>
          <a:p>
            <a:pPr eaLnBrk="1" hangingPunct="1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66605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233748"/>
            <a:ext cx="8466172" cy="1293028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>
                <a:ln>
                  <a:noFill/>
                </a:ln>
              </a:rPr>
              <a:t>Structured Query Language (contd.)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539552" y="1542800"/>
            <a:ext cx="7956550" cy="4491037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Alternative:</a:t>
            </a:r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1257300" y="2819400"/>
            <a:ext cx="6553200" cy="281940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2" eaLnBrk="1" hangingPunct="1"/>
            <a:endParaRPr lang="en-US" sz="2200" b="0" dirty="0"/>
          </a:p>
          <a:p>
            <a:pPr lvl="2" eaLnBrk="1" hangingPunct="1"/>
            <a:r>
              <a:rPr lang="en-US" sz="2200" b="0" dirty="0"/>
              <a:t>CREATE TABLE Student (</a:t>
            </a:r>
          </a:p>
          <a:p>
            <a:pPr lvl="2" eaLnBrk="1" hangingPunct="1"/>
            <a:r>
              <a:rPr lang="en-US" sz="2200" b="0" dirty="0"/>
              <a:t>	</a:t>
            </a:r>
            <a:r>
              <a:rPr lang="en-US" sz="2200" b="0" dirty="0" err="1"/>
              <a:t>stdid</a:t>
            </a:r>
            <a:r>
              <a:rPr lang="en-US" sz="2200" b="0" dirty="0"/>
              <a:t>		CHAR (10) </a:t>
            </a:r>
          </a:p>
          <a:p>
            <a:pPr lvl="2" eaLnBrk="1" hangingPunct="1"/>
            <a:r>
              <a:rPr lang="en-US" sz="2200" b="0" dirty="0"/>
              <a:t>	name		CHAR(20),</a:t>
            </a:r>
          </a:p>
          <a:p>
            <a:pPr lvl="2" eaLnBrk="1" hangingPunct="1"/>
            <a:r>
              <a:rPr lang="en-US" sz="2200" b="0" dirty="0"/>
              <a:t>	address	CHAR(25),</a:t>
            </a:r>
          </a:p>
          <a:p>
            <a:pPr lvl="2" eaLnBrk="1" hangingPunct="1"/>
            <a:r>
              <a:rPr lang="en-US" sz="2200" b="0" dirty="0"/>
              <a:t>	age		INTEGER,</a:t>
            </a:r>
          </a:p>
          <a:p>
            <a:pPr lvl="2" eaLnBrk="1" hangingPunct="1"/>
            <a:r>
              <a:rPr lang="en-US" sz="2200" b="0" dirty="0"/>
              <a:t>	</a:t>
            </a:r>
            <a:r>
              <a:rPr lang="en-US" sz="2200" b="0" dirty="0" err="1"/>
              <a:t>gpa</a:t>
            </a:r>
            <a:r>
              <a:rPr lang="en-US" sz="2200" b="0" dirty="0"/>
              <a:t>		REAL,	</a:t>
            </a:r>
          </a:p>
          <a:p>
            <a:pPr lvl="2" eaLnBrk="1" hangingPunct="1"/>
            <a:r>
              <a:rPr lang="en-US" sz="2200" b="0" dirty="0">
                <a:solidFill>
                  <a:srgbClr val="FF0066"/>
                </a:solidFill>
              </a:rPr>
              <a:t>	PRIMARY KEY        (</a:t>
            </a:r>
            <a:r>
              <a:rPr lang="en-US" sz="2200" b="0" dirty="0" err="1">
                <a:solidFill>
                  <a:srgbClr val="FF0066"/>
                </a:solidFill>
              </a:rPr>
              <a:t>stid</a:t>
            </a:r>
            <a:r>
              <a:rPr lang="en-US" sz="2200" b="0" dirty="0">
                <a:solidFill>
                  <a:srgbClr val="FF0066"/>
                </a:solidFill>
              </a:rPr>
              <a:t>)</a:t>
            </a:r>
          </a:p>
          <a:p>
            <a:pPr lvl="2" eaLnBrk="1" hangingPunct="1"/>
            <a:r>
              <a:rPr lang="en-US" sz="2200" b="0" dirty="0"/>
              <a:t>);</a:t>
            </a:r>
          </a:p>
          <a:p>
            <a:pPr eaLnBrk="1" hangingPunct="1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82511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256330"/>
            <a:ext cx="8497282" cy="129302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Structured Query Language (contd.)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561518" y="1549358"/>
            <a:ext cx="7956550" cy="4505325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Other candidate keys…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solidFill>
                  <a:srgbClr val="FF6600"/>
                </a:solidFill>
              </a:rPr>
              <a:t>UNIQUE</a:t>
            </a:r>
          </a:p>
          <a:p>
            <a:pPr eaLnBrk="1" hangingPunct="1">
              <a:lnSpc>
                <a:spcPct val="90000"/>
              </a:lnSpc>
            </a:pPr>
            <a:endParaRPr lang="en-US" dirty="0" smtClean="0">
              <a:solidFill>
                <a:srgbClr val="FF6600"/>
              </a:solidFill>
            </a:endParaRP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1219200" y="3200400"/>
            <a:ext cx="6934200" cy="289560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2" eaLnBrk="1" hangingPunct="1"/>
            <a:endParaRPr lang="en-US" sz="2200" b="0"/>
          </a:p>
          <a:p>
            <a:pPr lvl="2" eaLnBrk="1" hangingPunct="1"/>
            <a:r>
              <a:rPr lang="en-US" sz="2200" b="0"/>
              <a:t>CREATE TABLE Student (</a:t>
            </a:r>
          </a:p>
          <a:p>
            <a:pPr lvl="2" eaLnBrk="1" hangingPunct="1"/>
            <a:r>
              <a:rPr lang="en-US" sz="2200" b="0"/>
              <a:t>Stdid		CHAR (10) 	PRIMARY KEY</a:t>
            </a:r>
          </a:p>
          <a:p>
            <a:pPr lvl="2" eaLnBrk="1" hangingPunct="1"/>
            <a:r>
              <a:rPr lang="en-US" sz="2200" b="0"/>
              <a:t>Name		CHAR(20),</a:t>
            </a:r>
          </a:p>
          <a:p>
            <a:pPr lvl="2" eaLnBrk="1" hangingPunct="1"/>
            <a:r>
              <a:rPr lang="en-US" sz="2200" b="0"/>
              <a:t>Address	CHAR(25),</a:t>
            </a:r>
          </a:p>
          <a:p>
            <a:pPr lvl="2" eaLnBrk="1" hangingPunct="1"/>
            <a:r>
              <a:rPr lang="en-US" sz="2200" b="0"/>
              <a:t>Age		INTEGER,</a:t>
            </a:r>
          </a:p>
          <a:p>
            <a:pPr lvl="2" eaLnBrk="1" hangingPunct="1"/>
            <a:r>
              <a:rPr lang="en-US" sz="2200" b="0"/>
              <a:t>Gpa		REAL,</a:t>
            </a:r>
          </a:p>
          <a:p>
            <a:pPr lvl="2" eaLnBrk="1" hangingPunct="1"/>
            <a:r>
              <a:rPr lang="en-US" sz="2200" b="0"/>
              <a:t>NIC		CHAR(10)	</a:t>
            </a:r>
            <a:r>
              <a:rPr lang="en-US" sz="2000">
                <a:solidFill>
                  <a:srgbClr val="FF0066"/>
                </a:solidFill>
              </a:rPr>
              <a:t>UNIQUE</a:t>
            </a:r>
            <a:r>
              <a:rPr lang="en-US" sz="2200" b="0"/>
              <a:t>);</a:t>
            </a:r>
          </a:p>
          <a:p>
            <a:pPr eaLnBrk="1" hangingPunct="1"/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271172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233748"/>
            <a:ext cx="8394164" cy="1293028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>
                <a:ln>
                  <a:noFill/>
                </a:ln>
              </a:rPr>
              <a:t>Structured Query Language (contd.)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11560" y="1679274"/>
            <a:ext cx="9005888" cy="4348162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 smtClean="0"/>
              <a:t>Referential Integrity Constraints</a:t>
            </a:r>
          </a:p>
          <a:p>
            <a:pPr lvl="1" eaLnBrk="1" hangingPunct="1"/>
            <a:r>
              <a:rPr lang="en-US" dirty="0" smtClean="0">
                <a:solidFill>
                  <a:srgbClr val="FF6600"/>
                </a:solidFill>
              </a:rPr>
              <a:t>FOREIGN KEY………REFERENCES</a:t>
            </a:r>
          </a:p>
          <a:p>
            <a:pPr lvl="2" eaLnBrk="1" hangingPunct="1"/>
            <a:r>
              <a:rPr lang="en-US" sz="2100" dirty="0" smtClean="0"/>
              <a:t>Student (</a:t>
            </a:r>
            <a:r>
              <a:rPr lang="en-US" sz="2100" dirty="0" err="1" smtClean="0"/>
              <a:t>stdId</a:t>
            </a:r>
            <a:r>
              <a:rPr lang="en-US" sz="2100" dirty="0" smtClean="0"/>
              <a:t>, name ,address , age , </a:t>
            </a:r>
            <a:r>
              <a:rPr lang="en-US" sz="2100" dirty="0" err="1" smtClean="0"/>
              <a:t>gpa</a:t>
            </a:r>
            <a:r>
              <a:rPr lang="en-US" sz="2100" dirty="0" smtClean="0"/>
              <a:t>)</a:t>
            </a:r>
          </a:p>
          <a:p>
            <a:pPr lvl="2" eaLnBrk="1" hangingPunct="1"/>
            <a:r>
              <a:rPr lang="en-US" sz="2100" dirty="0" smtClean="0"/>
              <a:t>Grade( </a:t>
            </a:r>
            <a:r>
              <a:rPr lang="en-US" sz="2100" dirty="0" err="1" smtClean="0"/>
              <a:t>subjectId</a:t>
            </a:r>
            <a:r>
              <a:rPr lang="en-US" sz="2100" dirty="0" smtClean="0"/>
              <a:t>, </a:t>
            </a:r>
            <a:r>
              <a:rPr lang="en-US" sz="2100" dirty="0" err="1" smtClean="0"/>
              <a:t>stdId</a:t>
            </a:r>
            <a:r>
              <a:rPr lang="en-US" sz="2100" dirty="0" smtClean="0"/>
              <a:t> , grade)</a:t>
            </a:r>
          </a:p>
          <a:p>
            <a:pPr eaLnBrk="1" hangingPunct="1"/>
            <a:endParaRPr lang="en-US" sz="2600" dirty="0" smtClean="0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1139825" y="3581400"/>
            <a:ext cx="7010400" cy="2605088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/>
            <a:endParaRPr lang="en-US" sz="1800" dirty="0">
              <a:solidFill>
                <a:schemeClr val="tx2"/>
              </a:solidFill>
            </a:endParaRPr>
          </a:p>
          <a:p>
            <a:pPr lvl="1" eaLnBrk="1" hangingPunct="1"/>
            <a:r>
              <a:rPr lang="en-US" sz="1800" dirty="0">
                <a:solidFill>
                  <a:schemeClr val="tx2"/>
                </a:solidFill>
              </a:rPr>
              <a:t>CREATE TABLE Grade</a:t>
            </a:r>
          </a:p>
          <a:p>
            <a:pPr lvl="1" eaLnBrk="1" hangingPunct="1"/>
            <a:r>
              <a:rPr lang="en-US" sz="1800" dirty="0">
                <a:solidFill>
                  <a:schemeClr val="tx2"/>
                </a:solidFill>
              </a:rPr>
              <a:t>(</a:t>
            </a:r>
          </a:p>
          <a:p>
            <a:pPr lvl="1" eaLnBrk="1" hangingPunct="1"/>
            <a:r>
              <a:rPr lang="en-US" sz="1800" dirty="0">
                <a:solidFill>
                  <a:schemeClr val="tx2"/>
                </a:solidFill>
              </a:rPr>
              <a:t>	</a:t>
            </a:r>
            <a:r>
              <a:rPr lang="en-US" sz="1800" dirty="0" err="1">
                <a:solidFill>
                  <a:schemeClr val="tx2"/>
                </a:solidFill>
              </a:rPr>
              <a:t>subjectId</a:t>
            </a:r>
            <a:r>
              <a:rPr lang="en-US" sz="1800" dirty="0">
                <a:solidFill>
                  <a:schemeClr val="tx2"/>
                </a:solidFill>
              </a:rPr>
              <a:t>	CHAR(4),</a:t>
            </a:r>
          </a:p>
          <a:p>
            <a:pPr lvl="1" eaLnBrk="1" hangingPunct="1"/>
            <a:r>
              <a:rPr lang="en-US" sz="1800" dirty="0">
                <a:solidFill>
                  <a:schemeClr val="tx2"/>
                </a:solidFill>
              </a:rPr>
              <a:t>	</a:t>
            </a:r>
            <a:r>
              <a:rPr lang="en-US" sz="1800" dirty="0" err="1">
                <a:solidFill>
                  <a:schemeClr val="tx2"/>
                </a:solidFill>
              </a:rPr>
              <a:t>stdId</a:t>
            </a:r>
            <a:r>
              <a:rPr lang="en-US" sz="1800" dirty="0">
                <a:solidFill>
                  <a:schemeClr val="tx2"/>
                </a:solidFill>
              </a:rPr>
              <a:t>		CHAR(10),</a:t>
            </a:r>
          </a:p>
          <a:p>
            <a:pPr lvl="1" eaLnBrk="1" hangingPunct="1"/>
            <a:r>
              <a:rPr lang="en-US" sz="1800" dirty="0">
                <a:solidFill>
                  <a:schemeClr val="tx2"/>
                </a:solidFill>
              </a:rPr>
              <a:t>	grade		CHAR(2),	</a:t>
            </a:r>
          </a:p>
          <a:p>
            <a:pPr lvl="1" eaLnBrk="1" hangingPunct="1"/>
            <a:r>
              <a:rPr lang="en-US" sz="1800" dirty="0">
                <a:solidFill>
                  <a:schemeClr val="tx2"/>
                </a:solidFill>
              </a:rPr>
              <a:t>	</a:t>
            </a:r>
            <a:r>
              <a:rPr lang="en-US" sz="1800" dirty="0"/>
              <a:t>PRIMARY KEY(</a:t>
            </a:r>
            <a:r>
              <a:rPr lang="en-US" sz="1800" dirty="0" err="1"/>
              <a:t>subjectId</a:t>
            </a:r>
            <a:r>
              <a:rPr lang="en-US" sz="1800" dirty="0"/>
              <a:t>, </a:t>
            </a:r>
            <a:r>
              <a:rPr lang="en-US" sz="1800" dirty="0" err="1"/>
              <a:t>stdId</a:t>
            </a:r>
            <a:r>
              <a:rPr lang="en-US" sz="1800" dirty="0"/>
              <a:t>),</a:t>
            </a:r>
          </a:p>
          <a:p>
            <a:pPr lvl="1" eaLnBrk="1" hangingPunct="1"/>
            <a:r>
              <a:rPr lang="en-US" sz="1800" dirty="0">
                <a:solidFill>
                  <a:schemeClr val="tx2"/>
                </a:solidFill>
              </a:rPr>
              <a:t>	</a:t>
            </a:r>
            <a:r>
              <a:rPr lang="en-US" sz="1800" dirty="0">
                <a:solidFill>
                  <a:srgbClr val="FF3399"/>
                </a:solidFill>
              </a:rPr>
              <a:t>FOREIGN KEY(</a:t>
            </a:r>
            <a:r>
              <a:rPr lang="en-US" sz="1800" dirty="0" err="1">
                <a:solidFill>
                  <a:srgbClr val="FF3399"/>
                </a:solidFill>
              </a:rPr>
              <a:t>stdId</a:t>
            </a:r>
            <a:r>
              <a:rPr lang="en-US" sz="1800" dirty="0">
                <a:solidFill>
                  <a:srgbClr val="FF3399"/>
                </a:solidFill>
              </a:rPr>
              <a:t>) REFERENCES Student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</a:p>
          <a:p>
            <a:pPr lvl="1" eaLnBrk="1" hangingPunct="1"/>
            <a:r>
              <a:rPr lang="en-US" sz="1800" dirty="0">
                <a:solidFill>
                  <a:schemeClr val="tx2"/>
                </a:solidFill>
              </a:rPr>
              <a:t>)</a:t>
            </a:r>
          </a:p>
          <a:p>
            <a:pPr eaLnBrk="1" hangingPunct="1"/>
            <a:endParaRPr lang="en-US" sz="1800" dirty="0">
              <a:solidFill>
                <a:schemeClr val="tx2"/>
              </a:solidFill>
            </a:endParaRPr>
          </a:p>
        </p:txBody>
      </p:sp>
      <p:sp>
        <p:nvSpPr>
          <p:cNvPr id="31749" name="Line 6"/>
          <p:cNvSpPr>
            <a:spLocks noChangeShapeType="1"/>
          </p:cNvSpPr>
          <p:nvPr/>
        </p:nvSpPr>
        <p:spPr bwMode="auto">
          <a:xfrm flipH="1" flipV="1">
            <a:off x="3124200" y="2819400"/>
            <a:ext cx="8382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15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pdated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C5C82534-F570-47D0-B68B-77FF3196E0DA}" vid="{CA49051E-35FD-4162-BB75-12F1D25530D3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C5C82534-F570-47D0-B68B-77FF3196E0DA}" vid="{0BC3DA50-FEEF-43B6-860E-C898C0E591E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1092</TotalTime>
  <Words>578</Words>
  <Application>Microsoft Office PowerPoint</Application>
  <PresentationFormat>On-screen Show (4:3)</PresentationFormat>
  <Paragraphs>242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Verdana</vt:lpstr>
      <vt:lpstr>Wingdings</vt:lpstr>
      <vt:lpstr>Updated Design</vt:lpstr>
      <vt:lpstr>Custom Design</vt:lpstr>
      <vt:lpstr>SQL - DDL</vt:lpstr>
      <vt:lpstr>In this lecture you will learn</vt:lpstr>
      <vt:lpstr>SQL – ‘CREATE’</vt:lpstr>
      <vt:lpstr>Data Types</vt:lpstr>
      <vt:lpstr>Structured Query Language (contd.)</vt:lpstr>
      <vt:lpstr>Structured Query Language (contd.)</vt:lpstr>
      <vt:lpstr>Structured Query Language (contd.)</vt:lpstr>
      <vt:lpstr>Structured Query Language (contd.)</vt:lpstr>
      <vt:lpstr>Structured Query Language (contd.)</vt:lpstr>
      <vt:lpstr>Structured Query Language (contd.)   </vt:lpstr>
      <vt:lpstr>Structured Query Language (contd.)  </vt:lpstr>
      <vt:lpstr>Structured Query Language (contd.)</vt:lpstr>
      <vt:lpstr>Structured Query Language (contd.)</vt:lpstr>
      <vt:lpstr>Structured Query Language (contd.)</vt:lpstr>
      <vt:lpstr>Structured Query Language (contd.)</vt:lpstr>
      <vt:lpstr>Structured Query Language (contd.)</vt:lpstr>
      <vt:lpstr>Structured Query Language (contd.)</vt:lpstr>
      <vt:lpstr>Structured Query Language (contd.)</vt:lpstr>
      <vt:lpstr>Structured Query Language (contd.)</vt:lpstr>
      <vt:lpstr>Exercises…</vt:lpstr>
      <vt:lpstr>Exercises… (contd.)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104 Internet Technology And Applications</dc:title>
  <dc:creator>pumudu.f</dc:creator>
  <cp:lastModifiedBy>Pradeepa Bandara</cp:lastModifiedBy>
  <cp:revision>103</cp:revision>
  <dcterms:created xsi:type="dcterms:W3CDTF">2006-08-16T00:00:00Z</dcterms:created>
  <dcterms:modified xsi:type="dcterms:W3CDTF">2017-07-11T10:48:00Z</dcterms:modified>
</cp:coreProperties>
</file>