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30" r:id="rId2"/>
  </p:sldMasterIdLst>
  <p:notesMasterIdLst>
    <p:notesMasterId r:id="rId46"/>
  </p:notesMasterIdLst>
  <p:sldIdLst>
    <p:sldId id="292" r:id="rId3"/>
    <p:sldId id="335" r:id="rId4"/>
    <p:sldId id="293" r:id="rId5"/>
    <p:sldId id="339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20" r:id="rId24"/>
    <p:sldId id="321" r:id="rId25"/>
    <p:sldId id="322" r:id="rId26"/>
    <p:sldId id="323" r:id="rId27"/>
    <p:sldId id="324" r:id="rId28"/>
    <p:sldId id="343" r:id="rId29"/>
    <p:sldId id="325" r:id="rId30"/>
    <p:sldId id="340" r:id="rId31"/>
    <p:sldId id="342" r:id="rId32"/>
    <p:sldId id="344" r:id="rId33"/>
    <p:sldId id="341" r:id="rId34"/>
    <p:sldId id="345" r:id="rId35"/>
    <p:sldId id="330" r:id="rId36"/>
    <p:sldId id="331" r:id="rId37"/>
    <p:sldId id="333" r:id="rId38"/>
    <p:sldId id="334" r:id="rId39"/>
    <p:sldId id="346" r:id="rId40"/>
    <p:sldId id="347" r:id="rId41"/>
    <p:sldId id="348" r:id="rId42"/>
    <p:sldId id="349" r:id="rId43"/>
    <p:sldId id="350" r:id="rId44"/>
    <p:sldId id="35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B6"/>
    <a:srgbClr val="CCDBFC"/>
    <a:srgbClr val="6995F7"/>
    <a:srgbClr val="EFB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70" d="100"/>
          <a:sy n="70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9279-37E6-4BE8-9088-DA5B9C48A802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D5136-5326-4EDC-84B0-531B5BE47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D5136-5326-4EDC-84B0-531B5BE474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8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8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3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8600" y="4114800"/>
            <a:ext cx="8915400" cy="838200"/>
          </a:xfrm>
          <a:prstGeom prst="rect">
            <a:avLst/>
          </a:prstGeom>
          <a:solidFill>
            <a:srgbClr val="CCD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 userDrawn="1">
            <p:ph type="ctrTitle"/>
          </p:nvPr>
        </p:nvSpPr>
        <p:spPr>
          <a:xfrm>
            <a:off x="0" y="1371599"/>
            <a:ext cx="9144000" cy="12954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txBody>
          <a:bodyPr>
            <a:normAutofit/>
          </a:bodyPr>
          <a:lstStyle/>
          <a:p>
            <a:endParaRPr lang="en-US" sz="3600" b="1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"/>
          </p:nvPr>
        </p:nvSpPr>
        <p:spPr>
          <a:xfrm>
            <a:off x="228600" y="4114800"/>
            <a:ext cx="9144000" cy="14478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>
              <a:buNone/>
              <a:defRPr/>
            </a:lvl1pPr>
          </a:lstStyle>
          <a:p>
            <a:endParaRPr lang="en-US" sz="3600" b="1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1" name="Picture 10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152400"/>
            <a:ext cx="1697738" cy="64922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828800" y="228600"/>
            <a:ext cx="7315200" cy="457200"/>
          </a:xfrm>
          <a:prstGeom prst="rect">
            <a:avLst/>
          </a:prstGeom>
          <a:solidFill>
            <a:srgbClr val="0A3FB6"/>
          </a:solidFill>
          <a:ln>
            <a:solidFill>
              <a:srgbClr val="0A3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429000"/>
            <a:ext cx="2133600" cy="523220"/>
          </a:xfrm>
          <a:prstGeom prst="rect">
            <a:avLst/>
          </a:prstGeom>
          <a:solidFill>
            <a:srgbClr val="CCDBFC"/>
          </a:solidFill>
        </p:spPr>
        <p:txBody>
          <a:bodyPr wrap="square">
            <a:spAutoFit/>
          </a:bodyPr>
          <a:lstStyle/>
          <a:p>
            <a:endParaRPr lang="en-US" sz="2800" b="1" dirty="0" smtClean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0" y="3352800"/>
            <a:ext cx="2514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>
              <a:buNone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6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371600" y="6400800"/>
            <a:ext cx="7620000" cy="320675"/>
          </a:xfrm>
          <a:prstGeom prst="rect">
            <a:avLst/>
          </a:prstGeom>
          <a:solidFill>
            <a:srgbClr val="CCDBFC"/>
          </a:solidFill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324600"/>
            <a:ext cx="1219200" cy="46623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305800" y="64124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6F15528-21DE-4FAA-801E-634DDDAF4B2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l"/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11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IT1090 - Database Design and  Data Modelling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690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IT1090 - Database Design and  Data Modelling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1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2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3.doc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268760"/>
            <a:ext cx="73152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 smtClean="0"/>
              <a:t>SQL – DML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9332" y="3861048"/>
            <a:ext cx="9433048" cy="79208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Lecture </a:t>
            </a:r>
            <a:r>
              <a:rPr lang="en-US" sz="3600" dirty="0" smtClean="0"/>
              <a:t>7 - Part 2</a:t>
            </a:r>
            <a:endParaRPr lang="en-US" sz="3600" dirty="0"/>
          </a:p>
          <a:p>
            <a:pPr algn="ctr"/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4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1560" y="263764"/>
            <a:ext cx="8497755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1700808"/>
            <a:ext cx="87849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String operations…</a:t>
            </a:r>
          </a:p>
          <a:p>
            <a:pPr lvl="1"/>
            <a:r>
              <a:rPr lang="en-US" sz="2800" dirty="0"/>
              <a:t>LIKE comparison operator can be used with</a:t>
            </a:r>
          </a:p>
          <a:p>
            <a:pPr lvl="2"/>
            <a:r>
              <a:rPr lang="en-US" sz="2800" dirty="0"/>
              <a:t>% : replaces an arbitrary number of characters</a:t>
            </a:r>
          </a:p>
          <a:p>
            <a:pPr lvl="2"/>
            <a:r>
              <a:rPr lang="en-US" sz="2800" dirty="0"/>
              <a:t>_ : replaces a single character</a:t>
            </a:r>
          </a:p>
        </p:txBody>
      </p:sp>
    </p:spTree>
    <p:extLst>
      <p:ext uri="{BB962C8B-B14F-4D97-AF65-F5344CB8AC3E}">
        <p14:creationId xmlns:p14="http://schemas.microsoft.com/office/powerpoint/2010/main" val="39649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1560" y="196875"/>
            <a:ext cx="853244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1504998"/>
            <a:ext cx="8435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“List the employee name’s starting with A</a:t>
            </a:r>
            <a:r>
              <a:rPr lang="en-US" sz="2800" dirty="0" smtClean="0"/>
              <a:t>”</a:t>
            </a:r>
            <a:endParaRPr lang="en-US" sz="2800" dirty="0"/>
          </a:p>
          <a:p>
            <a:pPr lvl="1">
              <a:buFont typeface="Wingdings" pitchFamily="2" charset="2"/>
              <a:buNone/>
            </a:pPr>
            <a:r>
              <a:rPr lang="en-US" sz="2800" dirty="0"/>
              <a:t>SELECT Name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/>
              <a:t>FROM </a:t>
            </a:r>
            <a:r>
              <a:rPr lang="en-US" sz="2800" dirty="0" err="1"/>
              <a:t>Emp</a:t>
            </a:r>
            <a:endParaRPr lang="en-US" sz="2800" dirty="0"/>
          </a:p>
          <a:p>
            <a:pPr lvl="1">
              <a:buFont typeface="Wingdings" pitchFamily="2" charset="2"/>
              <a:buNone/>
            </a:pPr>
            <a:r>
              <a:rPr lang="en-US" sz="2800" dirty="0"/>
              <a:t>WHERE Name LIKE ‘A%’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3766862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List </a:t>
            </a:r>
            <a:r>
              <a:rPr lang="en-US" sz="2800" dirty="0"/>
              <a:t>the </a:t>
            </a:r>
            <a:r>
              <a:rPr lang="en-US" sz="2800" dirty="0" smtClean="0"/>
              <a:t>names of employee </a:t>
            </a:r>
            <a:r>
              <a:rPr lang="en-US" sz="2800" dirty="0"/>
              <a:t>starting </a:t>
            </a:r>
            <a:r>
              <a:rPr lang="en-US" sz="2800" dirty="0" smtClean="0"/>
              <a:t>with ‘Kama’ and ending with another one letter.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smtClean="0"/>
              <a:t>SELECT </a:t>
            </a:r>
            <a:r>
              <a:rPr lang="en-US" sz="2800" dirty="0"/>
              <a:t>Name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smtClean="0"/>
              <a:t>FROM</a:t>
            </a:r>
            <a:r>
              <a:rPr lang="en-US" sz="2800" dirty="0"/>
              <a:t>	</a:t>
            </a:r>
            <a:r>
              <a:rPr lang="en-US" sz="2800" dirty="0" err="1"/>
              <a:t>Emp</a:t>
            </a:r>
            <a:endParaRPr lang="en-US" sz="2800" dirty="0"/>
          </a:p>
          <a:p>
            <a:pPr lvl="1">
              <a:buFont typeface="Wingdings" pitchFamily="2" charset="2"/>
              <a:buNone/>
            </a:pPr>
            <a:r>
              <a:rPr lang="en-US" sz="2800" dirty="0" smtClean="0"/>
              <a:t>WHERE </a:t>
            </a:r>
            <a:r>
              <a:rPr lang="en-US" sz="2800" dirty="0"/>
              <a:t>Name LIKE ‘Kama_’</a:t>
            </a:r>
          </a:p>
        </p:txBody>
      </p:sp>
    </p:spTree>
    <p:extLst>
      <p:ext uri="{BB962C8B-B14F-4D97-AF65-F5344CB8AC3E}">
        <p14:creationId xmlns:p14="http://schemas.microsoft.com/office/powerpoint/2010/main" val="1789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56260" y="330145"/>
            <a:ext cx="637794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83968" y="4653518"/>
            <a:ext cx="4500562" cy="163671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SELECT ID, Name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FROM	</a:t>
            </a:r>
            <a:r>
              <a:rPr lang="en-US" sz="2400" dirty="0" err="1" smtClean="0"/>
              <a:t>Emp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WHERE </a:t>
            </a:r>
            <a:r>
              <a:rPr lang="en-US" sz="2400" dirty="0" err="1" smtClean="0"/>
              <a:t>dept</a:t>
            </a:r>
            <a:r>
              <a:rPr lang="en-US" sz="2400" dirty="0" smtClean="0"/>
              <a:t> = ‘Admin’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ORDER BY</a:t>
            </a:r>
            <a:r>
              <a:rPr lang="en-US" sz="2400" dirty="0" smtClean="0"/>
              <a:t> salary </a:t>
            </a:r>
            <a:r>
              <a:rPr lang="en-US" sz="2400" b="1" dirty="0" smtClean="0"/>
              <a:t>ASC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" y="1690501"/>
            <a:ext cx="8507288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Ordering of results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Using ORDER BY clause &amp;</a:t>
            </a:r>
          </a:p>
          <a:p>
            <a:pPr lvl="1">
              <a:lnSpc>
                <a:spcPct val="90000"/>
              </a:lnSpc>
            </a:pPr>
            <a:r>
              <a:rPr lang="en-US" sz="2800" b="1" dirty="0"/>
              <a:t>ASC</a:t>
            </a:r>
            <a:r>
              <a:rPr lang="en-US" sz="2800" dirty="0"/>
              <a:t>  (default) and </a:t>
            </a:r>
            <a:r>
              <a:rPr lang="en-US" sz="2800" b="1" dirty="0"/>
              <a:t>DESC</a:t>
            </a:r>
            <a:r>
              <a:rPr lang="en-US" sz="2800" dirty="0"/>
              <a:t> clauses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Example: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“List the </a:t>
            </a:r>
            <a:r>
              <a:rPr lang="en-US" sz="2800" dirty="0" smtClean="0"/>
              <a:t>ID </a:t>
            </a:r>
            <a:r>
              <a:rPr lang="en-US" sz="2800" dirty="0"/>
              <a:t>and name </a:t>
            </a:r>
            <a:r>
              <a:rPr lang="en-US" sz="2800" dirty="0" smtClean="0"/>
              <a:t>of employees working for  </a:t>
            </a:r>
            <a:r>
              <a:rPr lang="en-US" sz="2800" dirty="0"/>
              <a:t>department “Admin</a:t>
            </a:r>
            <a:r>
              <a:rPr lang="en-US" sz="2800" dirty="0" smtClean="0"/>
              <a:t>”. Prepare the output according to the  ascending </a:t>
            </a:r>
            <a:r>
              <a:rPr lang="en-US" sz="2800" dirty="0"/>
              <a:t>order of the salary”</a:t>
            </a:r>
          </a:p>
        </p:txBody>
      </p:sp>
    </p:spTree>
    <p:extLst>
      <p:ext uri="{BB962C8B-B14F-4D97-AF65-F5344CB8AC3E}">
        <p14:creationId xmlns:p14="http://schemas.microsoft.com/office/powerpoint/2010/main" val="7511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1560" y="260356"/>
            <a:ext cx="8394164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8249" y="1553384"/>
            <a:ext cx="8493125" cy="33178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Ordering multiple columns…</a:t>
            </a: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Example…</a:t>
            </a:r>
          </a:p>
          <a:p>
            <a:pPr algn="just">
              <a:buFont typeface="Wingdings" pitchFamily="2" charset="2"/>
              <a:buNone/>
            </a:pPr>
            <a:r>
              <a:rPr lang="en-US" dirty="0" smtClean="0"/>
              <a:t>	“List the employee ID, department and salary,  display the result in ascending order of department and descending order of salary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5656" y="4509120"/>
            <a:ext cx="61926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SELECT 		ID, name, salary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FROM </a:t>
            </a:r>
            <a:r>
              <a:rPr lang="en-US" sz="2800" dirty="0"/>
              <a:t>		</a:t>
            </a:r>
            <a:r>
              <a:rPr lang="en-US" sz="2800" dirty="0" err="1"/>
              <a:t>Emp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ORDER </a:t>
            </a:r>
            <a:r>
              <a:rPr lang="en-US" sz="2800" dirty="0"/>
              <a:t>BY 	</a:t>
            </a:r>
            <a:r>
              <a:rPr lang="en-US" sz="2800" dirty="0" err="1"/>
              <a:t>dept</a:t>
            </a:r>
            <a:r>
              <a:rPr lang="en-US" sz="2800" dirty="0"/>
              <a:t> ASC,  salary DESC</a:t>
            </a:r>
          </a:p>
        </p:txBody>
      </p:sp>
    </p:spTree>
    <p:extLst>
      <p:ext uri="{BB962C8B-B14F-4D97-AF65-F5344CB8AC3E}">
        <p14:creationId xmlns:p14="http://schemas.microsoft.com/office/powerpoint/2010/main" val="255282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1560" y="266100"/>
            <a:ext cx="853244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60" y="1502577"/>
            <a:ext cx="8369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 NULL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In </a:t>
            </a:r>
            <a:r>
              <a:rPr lang="en-US" sz="2400" dirty="0"/>
              <a:t>SQL, NULLs are considered to be distinct from every other null.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3068960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/>
              <a:t>Example…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“</a:t>
            </a:r>
            <a:r>
              <a:rPr lang="en-US" sz="2400" dirty="0"/>
              <a:t>List the </a:t>
            </a:r>
            <a:r>
              <a:rPr lang="en-US" sz="2400" dirty="0" smtClean="0"/>
              <a:t>names of employees </a:t>
            </a:r>
            <a:r>
              <a:rPr lang="en-US" sz="2400" dirty="0"/>
              <a:t>who </a:t>
            </a:r>
            <a:r>
              <a:rPr lang="en-US" sz="2400" dirty="0" smtClean="0"/>
              <a:t>are not assigned to a department yet”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/>
              <a:t>SELECT</a:t>
            </a:r>
            <a:r>
              <a:rPr lang="en-US" sz="2400" dirty="0"/>
              <a:t> 	name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/>
              <a:t>FROM	</a:t>
            </a:r>
            <a:r>
              <a:rPr lang="en-US" sz="2400" dirty="0"/>
              <a:t>	</a:t>
            </a:r>
            <a:r>
              <a:rPr lang="en-US" sz="2400" dirty="0" err="1"/>
              <a:t>Emp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/>
              <a:t>WHERE	</a:t>
            </a:r>
            <a:r>
              <a:rPr lang="en-US" sz="2400" dirty="0" smtClean="0"/>
              <a:t>manager </a:t>
            </a:r>
            <a:r>
              <a:rPr lang="en-US" sz="2400" b="1" dirty="0"/>
              <a:t>IS NULL</a:t>
            </a:r>
          </a:p>
        </p:txBody>
      </p:sp>
    </p:spTree>
    <p:extLst>
      <p:ext uri="{BB962C8B-B14F-4D97-AF65-F5344CB8AC3E}">
        <p14:creationId xmlns:p14="http://schemas.microsoft.com/office/powerpoint/2010/main" val="2720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1560" y="286346"/>
            <a:ext cx="8394164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50" y="1844824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 NOT NULL…</a:t>
            </a:r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“</a:t>
            </a:r>
            <a:r>
              <a:rPr lang="en-US" sz="2400" dirty="0"/>
              <a:t>List the </a:t>
            </a:r>
            <a:r>
              <a:rPr lang="en-US" sz="2400" dirty="0" smtClean="0"/>
              <a:t>names of employees </a:t>
            </a:r>
            <a:r>
              <a:rPr lang="en-US" sz="2400" dirty="0"/>
              <a:t>who </a:t>
            </a:r>
            <a:r>
              <a:rPr lang="en-US" sz="2400" dirty="0" smtClean="0"/>
              <a:t>are assigned to departments”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b="1" dirty="0"/>
              <a:t>	SELECT</a:t>
            </a:r>
            <a:r>
              <a:rPr lang="en-US" sz="2400" dirty="0"/>
              <a:t> </a:t>
            </a:r>
            <a:r>
              <a:rPr lang="en-US" sz="2400" dirty="0" smtClean="0"/>
              <a:t>name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/>
              <a:t>FROM	</a:t>
            </a:r>
            <a:r>
              <a:rPr lang="en-US" sz="2400" b="1" dirty="0" smtClean="0"/>
              <a:t> </a:t>
            </a:r>
            <a:r>
              <a:rPr lang="en-US" sz="2400" dirty="0" err="1" smtClean="0"/>
              <a:t>Emp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WHERE </a:t>
            </a:r>
            <a:r>
              <a:rPr lang="en-US" sz="2400" dirty="0" smtClean="0"/>
              <a:t>manager </a:t>
            </a:r>
            <a:r>
              <a:rPr lang="en-US" sz="2400" b="1" dirty="0"/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4208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4604" y="188640"/>
            <a:ext cx="8355219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67544" y="1340768"/>
            <a:ext cx="8057829" cy="165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dirty="0">
                <a:latin typeface="+mn-lt"/>
              </a:rPr>
              <a:t>JOINS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000" b="0" dirty="0">
                <a:latin typeface="+mn-lt"/>
              </a:rPr>
              <a:t>List the employee information with their department details who are working in departments</a:t>
            </a:r>
          </a:p>
          <a:p>
            <a:pPr eaLnBrk="1" hangingPunct="1">
              <a:spcBef>
                <a:spcPct val="50000"/>
              </a:spcBef>
            </a:pPr>
            <a:endParaRPr lang="en-US" sz="2100" dirty="0"/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7083" r="59375" b="38542"/>
          <a:stretch>
            <a:fillRect/>
          </a:stretch>
        </p:blipFill>
        <p:spPr bwMode="auto">
          <a:xfrm>
            <a:off x="604604" y="2633796"/>
            <a:ext cx="6415668" cy="288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5661248"/>
            <a:ext cx="6437714" cy="88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smtClean="0"/>
              <a:t>Employee(</a:t>
            </a:r>
            <a:r>
              <a:rPr lang="en-US" sz="2000" u="sng" cap="none" dirty="0" err="1" smtClean="0"/>
              <a:t>eid</a:t>
            </a:r>
            <a:r>
              <a:rPr lang="en-US" sz="2000" cap="none" dirty="0" smtClean="0"/>
              <a:t>, </a:t>
            </a:r>
            <a:r>
              <a:rPr lang="en-US" sz="2000" cap="none" dirty="0" err="1" smtClean="0"/>
              <a:t>ename</a:t>
            </a:r>
            <a:r>
              <a:rPr lang="en-US" sz="2000" cap="none" dirty="0" smtClean="0"/>
              <a:t>, salary, </a:t>
            </a:r>
            <a:r>
              <a:rPr lang="en-US" sz="2000" cap="none" dirty="0" err="1" smtClean="0"/>
              <a:t>deptNo</a:t>
            </a:r>
            <a:r>
              <a:rPr lang="en-US" sz="2000" cap="none" dirty="0" smtClean="0"/>
              <a:t>)</a:t>
            </a:r>
            <a:br>
              <a:rPr lang="en-US" sz="2000" cap="none" dirty="0" smtClean="0"/>
            </a:br>
            <a:r>
              <a:rPr lang="en-US" sz="2000" cap="none" dirty="0" smtClean="0"/>
              <a:t/>
            </a:r>
            <a:br>
              <a:rPr lang="en-US" sz="2000" cap="none" dirty="0" smtClean="0"/>
            </a:br>
            <a:r>
              <a:rPr lang="en-US" sz="2000" cap="none" dirty="0" smtClean="0"/>
              <a:t>Department(</a:t>
            </a:r>
            <a:r>
              <a:rPr lang="en-US" sz="2000" u="sng" cap="none" dirty="0" err="1" smtClean="0"/>
              <a:t>dno</a:t>
            </a:r>
            <a:r>
              <a:rPr lang="en-US" sz="2000" cap="none" dirty="0" smtClean="0"/>
              <a:t>, </a:t>
            </a:r>
            <a:r>
              <a:rPr lang="en-US" sz="2000" cap="none" dirty="0" err="1" smtClean="0"/>
              <a:t>dname</a:t>
            </a:r>
            <a:r>
              <a:rPr lang="en-US" sz="2000" cap="none" dirty="0" smtClean="0"/>
              <a:t>, location)</a:t>
            </a:r>
            <a:endParaRPr lang="en-US" sz="2000" cap="none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771800" y="5949280"/>
            <a:ext cx="216024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5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03250"/>
            <a:ext cx="8466172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  <a:endParaRPr lang="en-US" sz="21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193925"/>
            <a:ext cx="7956550" cy="40703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683568" y="1844824"/>
            <a:ext cx="70613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0" noProof="1">
                <a:latin typeface="+mn-lt"/>
              </a:rPr>
              <a:t>SELECT *</a:t>
            </a:r>
          </a:p>
          <a:p>
            <a:pPr eaLnBrk="1" hangingPunct="1"/>
            <a:r>
              <a:rPr lang="en-US" b="0" noProof="1">
                <a:latin typeface="+mn-lt"/>
              </a:rPr>
              <a:t>FROM Employee, Department</a:t>
            </a:r>
          </a:p>
          <a:p>
            <a:pPr eaLnBrk="1" hangingPunct="1"/>
            <a:r>
              <a:rPr lang="en-US" b="0" noProof="1">
                <a:latin typeface="+mn-lt"/>
              </a:rPr>
              <a:t>WHERE deptno = dno</a:t>
            </a:r>
            <a:endParaRPr lang="en-US" b="0" dirty="0">
              <a:latin typeface="+mn-lt"/>
            </a:endParaRPr>
          </a:p>
          <a:p>
            <a:pPr eaLnBrk="1" hangingPunct="1"/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76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1560" y="252993"/>
            <a:ext cx="8466172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7" t="47681" r="64899" b="38542"/>
          <a:stretch>
            <a:fillRect/>
          </a:stretch>
        </p:blipFill>
        <p:spPr bwMode="auto">
          <a:xfrm>
            <a:off x="4785370" y="1471536"/>
            <a:ext cx="3295248" cy="229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7" t="44458" r="51976" b="38823"/>
          <a:stretch>
            <a:fillRect/>
          </a:stretch>
        </p:blipFill>
        <p:spPr bwMode="auto">
          <a:xfrm>
            <a:off x="323355" y="1546021"/>
            <a:ext cx="4471954" cy="2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9" t="44458" r="37370" b="38823"/>
          <a:stretch>
            <a:fillRect/>
          </a:stretch>
        </p:blipFill>
        <p:spPr bwMode="auto">
          <a:xfrm>
            <a:off x="2789082" y="4269278"/>
            <a:ext cx="5684412" cy="202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Oval 10"/>
          <p:cNvSpPr>
            <a:spLocks noChangeArrowheads="1"/>
          </p:cNvSpPr>
          <p:nvPr/>
        </p:nvSpPr>
        <p:spPr bwMode="auto">
          <a:xfrm>
            <a:off x="5062543" y="4221208"/>
            <a:ext cx="1371600" cy="2057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21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41406"/>
            <a:ext cx="8394164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  <a:endParaRPr lang="en-US" sz="21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3979" y="1844699"/>
            <a:ext cx="8569325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Example…</a:t>
            </a:r>
          </a:p>
          <a:p>
            <a:r>
              <a:rPr lang="en-US" dirty="0" smtClean="0"/>
              <a:t>Print the </a:t>
            </a:r>
            <a:r>
              <a:rPr lang="en-US" i="1" dirty="0" smtClean="0"/>
              <a:t>names</a:t>
            </a:r>
            <a:r>
              <a:rPr lang="en-US" dirty="0" smtClean="0"/>
              <a:t> of employees and the </a:t>
            </a:r>
            <a:r>
              <a:rPr lang="en-US" i="1" dirty="0" smtClean="0"/>
              <a:t>names</a:t>
            </a:r>
            <a:r>
              <a:rPr lang="en-US" dirty="0" smtClean="0"/>
              <a:t> of their working departments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SELECT 	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FROM 	Employee, Department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WHERE  </a:t>
            </a:r>
            <a:r>
              <a:rPr lang="en-US" dirty="0" err="1" smtClean="0"/>
              <a:t>deptno</a:t>
            </a:r>
            <a:r>
              <a:rPr lang="en-US" dirty="0" smtClean="0"/>
              <a:t> = </a:t>
            </a:r>
            <a:r>
              <a:rPr lang="en-US" dirty="0" err="1" smtClean="0"/>
              <a:t>dno</a:t>
            </a:r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20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332656"/>
            <a:ext cx="6377940" cy="1293028"/>
          </a:xfrm>
        </p:spPr>
        <p:txBody>
          <a:bodyPr/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In this lecture you will learn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6260" y="1930439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How to use SQL as a DML -</a:t>
            </a:r>
          </a:p>
          <a:p>
            <a:r>
              <a:rPr lang="en-GB" sz="2600" dirty="0" smtClean="0"/>
              <a:t>Query data  in a database using SELECT </a:t>
            </a:r>
            <a:r>
              <a:rPr lang="en-GB" sz="2600" dirty="0"/>
              <a:t>command</a:t>
            </a:r>
          </a:p>
          <a:p>
            <a:r>
              <a:rPr lang="en-GB" sz="2600" dirty="0" smtClean="0"/>
              <a:t>Insert new data using  INSERT command</a:t>
            </a:r>
          </a:p>
          <a:p>
            <a:r>
              <a:rPr lang="en-GB" sz="2600" dirty="0" smtClean="0"/>
              <a:t>Modify existing data using UPDATE </a:t>
            </a:r>
            <a:r>
              <a:rPr lang="en-GB" sz="2600" dirty="0"/>
              <a:t>command</a:t>
            </a:r>
          </a:p>
          <a:p>
            <a:r>
              <a:rPr lang="en-GB" sz="2600" dirty="0" smtClean="0"/>
              <a:t>Remove unwanted/expired data using DELETE </a:t>
            </a:r>
            <a:r>
              <a:rPr lang="en-GB" sz="2600" dirty="0"/>
              <a:t>command</a:t>
            </a:r>
          </a:p>
          <a:p>
            <a:pPr marL="0" indent="0">
              <a:buNone/>
            </a:pPr>
            <a:r>
              <a:rPr lang="en-GB" sz="2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41406"/>
            <a:ext cx="8394164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  <a:endParaRPr lang="en-US" sz="21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700808"/>
            <a:ext cx="8569325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Renaming &amp; Aliasing…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 	Sometimes the same attribute name appears in multiple tables of the FROM clause. Then we need to use the table name with attribute name to identify attributes separately.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Sometime need to change the field name of display. Then rename the it.</a:t>
            </a:r>
          </a:p>
        </p:txBody>
      </p:sp>
    </p:spTree>
    <p:extLst>
      <p:ext uri="{BB962C8B-B14F-4D97-AF65-F5344CB8AC3E}">
        <p14:creationId xmlns:p14="http://schemas.microsoft.com/office/powerpoint/2010/main" val="6710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41406"/>
            <a:ext cx="8394164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  <a:endParaRPr lang="en-US" sz="21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7938" y="1862116"/>
            <a:ext cx="8640763" cy="40703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For example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SELECT 	</a:t>
            </a:r>
            <a:r>
              <a:rPr lang="en-US" dirty="0" err="1" smtClean="0"/>
              <a:t>employee.ename</a:t>
            </a:r>
            <a:r>
              <a:rPr lang="en-US" dirty="0" smtClean="0"/>
              <a:t>, </a:t>
            </a:r>
            <a:r>
              <a:rPr lang="en-US" dirty="0" err="1" smtClean="0"/>
              <a:t>department.dname</a:t>
            </a:r>
            <a:endParaRPr 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FROM 	employee, department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WHERE  </a:t>
            </a:r>
            <a:r>
              <a:rPr lang="en-US" dirty="0" err="1" smtClean="0"/>
              <a:t>employee.deptno</a:t>
            </a:r>
            <a:r>
              <a:rPr lang="en-US" dirty="0" smtClean="0"/>
              <a:t> = </a:t>
            </a:r>
            <a:r>
              <a:rPr lang="en-US" dirty="0" err="1" smtClean="0"/>
              <a:t>department.dno</a:t>
            </a:r>
            <a:endParaRPr 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SELECT 	</a:t>
            </a:r>
            <a:r>
              <a:rPr lang="en-US" dirty="0" err="1" smtClean="0">
                <a:solidFill>
                  <a:schemeClr val="tx1"/>
                </a:solidFill>
              </a:rPr>
              <a:t>e.ename</a:t>
            </a:r>
            <a:r>
              <a:rPr lang="en-US" dirty="0" smtClean="0">
                <a:solidFill>
                  <a:schemeClr val="tx1"/>
                </a:solidFill>
              </a:rPr>
              <a:t> AS </a:t>
            </a:r>
            <a:r>
              <a:rPr lang="en-US" dirty="0" err="1" smtClean="0">
                <a:solidFill>
                  <a:schemeClr val="tx1"/>
                </a:solidFill>
              </a:rPr>
              <a:t>EmployeeName</a:t>
            </a:r>
            <a:r>
              <a:rPr lang="en-US" dirty="0" smtClean="0">
                <a:solidFill>
                  <a:schemeClr val="tx1"/>
                </a:solidFill>
              </a:rPr>
              <a:t>, 	</a:t>
            </a:r>
            <a:r>
              <a:rPr lang="en-US" dirty="0" err="1" smtClean="0">
                <a:solidFill>
                  <a:schemeClr val="tx1"/>
                </a:solidFill>
              </a:rPr>
              <a:t>d.dname</a:t>
            </a:r>
            <a:r>
              <a:rPr lang="en-US" dirty="0" smtClean="0">
                <a:solidFill>
                  <a:schemeClr val="tx1"/>
                </a:solidFill>
              </a:rPr>
              <a:t> AS Department Name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FROM 	employee e, department 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WHERE  </a:t>
            </a:r>
            <a:r>
              <a:rPr lang="en-US" dirty="0" err="1" smtClean="0">
                <a:solidFill>
                  <a:schemeClr val="tx1"/>
                </a:solidFill>
              </a:rPr>
              <a:t>e.deptno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d.dno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77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42605"/>
            <a:ext cx="8532440" cy="1293028"/>
          </a:xfrm>
        </p:spPr>
        <p:txBody>
          <a:bodyPr>
            <a:normAutofit/>
          </a:bodyPr>
          <a:lstStyle/>
          <a:p>
            <a:r>
              <a:rPr lang="en-US" dirty="0"/>
              <a:t>Aggregate Functions &amp; Grouping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1535633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SUM, MIN, MAX, COUNT, AVG, etc…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Example…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“Find the average, minimum, maximum salary of employees”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06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07172"/>
            <a:ext cx="8519797" cy="1293028"/>
          </a:xfrm>
        </p:spPr>
        <p:txBody>
          <a:bodyPr>
            <a:normAutofit/>
          </a:bodyPr>
          <a:lstStyle/>
          <a:p>
            <a:r>
              <a:rPr lang="en-US" dirty="0"/>
              <a:t>Structured Query Language (contd.)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SELECT 	MIN(Salary)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FROM 	</a:t>
            </a:r>
            <a:r>
              <a:rPr lang="en-US" dirty="0" err="1" smtClean="0"/>
              <a:t>Emp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SELECT </a:t>
            </a:r>
            <a:r>
              <a:rPr lang="en-US" dirty="0"/>
              <a:t>	</a:t>
            </a:r>
            <a:r>
              <a:rPr lang="en-US" dirty="0" smtClean="0"/>
              <a:t>MAX(Salary)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FROM 	</a:t>
            </a:r>
            <a:r>
              <a:rPr lang="en-US" dirty="0" err="1" smtClean="0"/>
              <a:t>Emp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smtClean="0"/>
              <a:t>	SELECT </a:t>
            </a:r>
            <a:r>
              <a:rPr lang="en-US" dirty="0"/>
              <a:t>	</a:t>
            </a:r>
            <a:r>
              <a:rPr lang="en-US" dirty="0" smtClean="0"/>
              <a:t>AVG(Salary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FROM 	</a:t>
            </a:r>
            <a:r>
              <a:rPr lang="en-US" dirty="0" err="1" smtClean="0"/>
              <a:t>Emp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smtClean="0"/>
              <a:t>	SELECT </a:t>
            </a:r>
            <a:r>
              <a:rPr lang="en-US" dirty="0"/>
              <a:t>	MIN(Salary), MAX(Salary), AVG(Salary)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FROM 	</a:t>
            </a:r>
            <a:r>
              <a:rPr lang="en-US" dirty="0" err="1"/>
              <a:t>Emp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30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532440" cy="1293028"/>
          </a:xfrm>
        </p:spPr>
        <p:txBody>
          <a:bodyPr>
            <a:normAutofit/>
          </a:bodyPr>
          <a:lstStyle/>
          <a:p>
            <a:r>
              <a:rPr lang="en-US" dirty="0"/>
              <a:t>Structured Query Language (contd.)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883361"/>
            <a:ext cx="7956550" cy="40703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COUNT(*) – Number of rows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Example…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Count the number of employees in the company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b="1" dirty="0" smtClean="0"/>
              <a:t>SELECT</a:t>
            </a:r>
            <a:r>
              <a:rPr lang="en-US" dirty="0" smtClean="0"/>
              <a:t> COUNT(*)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b="1" dirty="0" smtClean="0"/>
              <a:t>FROM</a:t>
            </a:r>
            <a:r>
              <a:rPr lang="en-US" dirty="0" smtClean="0"/>
              <a:t> 	</a:t>
            </a:r>
            <a:r>
              <a:rPr lang="en-US" dirty="0" err="1" smtClean="0"/>
              <a:t>Emp</a:t>
            </a: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COUNT(*) returns the number of rows in the result of the query including NULL rows.</a:t>
            </a:r>
          </a:p>
        </p:txBody>
      </p:sp>
    </p:spTree>
    <p:extLst>
      <p:ext uri="{BB962C8B-B14F-4D97-AF65-F5344CB8AC3E}">
        <p14:creationId xmlns:p14="http://schemas.microsoft.com/office/powerpoint/2010/main" val="101887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33748"/>
            <a:ext cx="8574563" cy="1293028"/>
          </a:xfrm>
        </p:spPr>
        <p:txBody>
          <a:bodyPr>
            <a:normAutofit/>
          </a:bodyPr>
          <a:lstStyle/>
          <a:p>
            <a:r>
              <a:rPr lang="en-US" dirty="0"/>
              <a:t>Structured Query Language (contd.)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869713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DISTINCT – Find the distinct values…</a:t>
            </a:r>
          </a:p>
          <a:p>
            <a:endParaRPr lang="en-US" dirty="0" smtClean="0"/>
          </a:p>
          <a:p>
            <a:r>
              <a:rPr lang="en-US" dirty="0" smtClean="0"/>
              <a:t>Example…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“List the different salary values of employees”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b="1" dirty="0" smtClean="0"/>
              <a:t>	SELECT</a:t>
            </a:r>
            <a:r>
              <a:rPr lang="en-US" dirty="0" smtClean="0"/>
              <a:t> 	</a:t>
            </a:r>
            <a:r>
              <a:rPr lang="en-US" b="1" dirty="0" smtClean="0"/>
              <a:t>DISTINCT</a:t>
            </a:r>
            <a:r>
              <a:rPr lang="en-US" dirty="0" smtClean="0"/>
              <a:t> Salary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	FROM</a:t>
            </a:r>
            <a:r>
              <a:rPr lang="en-US" dirty="0" smtClean="0"/>
              <a:t>	EMP</a:t>
            </a:r>
          </a:p>
        </p:txBody>
      </p:sp>
    </p:spTree>
    <p:extLst>
      <p:ext uri="{BB962C8B-B14F-4D97-AF65-F5344CB8AC3E}">
        <p14:creationId xmlns:p14="http://schemas.microsoft.com/office/powerpoint/2010/main" val="98155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33748"/>
            <a:ext cx="8576795" cy="1293028"/>
          </a:xfrm>
        </p:spPr>
        <p:txBody>
          <a:bodyPr>
            <a:normAutofit/>
          </a:bodyPr>
          <a:lstStyle/>
          <a:p>
            <a:r>
              <a:rPr lang="en-US" dirty="0"/>
              <a:t>Structured Query Language (contd.)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880985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COUNT(DISTINCT …) – Count the distinct values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“How many different salary grades are there in the company?”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 smtClean="0"/>
              <a:t>COUNT</a:t>
            </a:r>
            <a:r>
              <a:rPr lang="en-US" dirty="0" smtClean="0"/>
              <a:t>(</a:t>
            </a:r>
            <a:r>
              <a:rPr lang="en-US" b="1" dirty="0" smtClean="0"/>
              <a:t>DISTINCT</a:t>
            </a:r>
            <a:r>
              <a:rPr lang="en-US" dirty="0" smtClean="0"/>
              <a:t> salary)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/>
              <a:t>FROM</a:t>
            </a:r>
            <a:r>
              <a:rPr lang="en-US" dirty="0" smtClean="0"/>
              <a:t> 	EMP</a:t>
            </a:r>
          </a:p>
        </p:txBody>
      </p:sp>
    </p:spTree>
    <p:extLst>
      <p:ext uri="{BB962C8B-B14F-4D97-AF65-F5344CB8AC3E}">
        <p14:creationId xmlns:p14="http://schemas.microsoft.com/office/powerpoint/2010/main" val="238963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16574"/>
            <a:ext cx="8604448" cy="1293028"/>
          </a:xfrm>
        </p:spPr>
        <p:txBody>
          <a:bodyPr>
            <a:normAutofit/>
          </a:bodyPr>
          <a:lstStyle/>
          <a:p>
            <a:r>
              <a:rPr lang="en-US" dirty="0"/>
              <a:t>Structured Query Language (contd.)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700808"/>
            <a:ext cx="7956550" cy="4070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If it is known that for a particular month an employee will be given a fixed allowance of Rs.10,000 what is the Net salary of each employee for that month.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SELECT  </a:t>
            </a:r>
            <a:r>
              <a:rPr lang="en-US" sz="2400" dirty="0" err="1" smtClean="0"/>
              <a:t>ename</a:t>
            </a:r>
            <a:r>
              <a:rPr lang="en-US" sz="2400" dirty="0" smtClean="0"/>
              <a:t>, (salary </a:t>
            </a:r>
            <a:r>
              <a:rPr lang="en-US" sz="2400" dirty="0"/>
              <a:t>+</a:t>
            </a:r>
            <a:r>
              <a:rPr lang="en-US" sz="2400" dirty="0" smtClean="0"/>
              <a:t> 10000) AS [Net Salary]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FROM      </a:t>
            </a:r>
            <a:r>
              <a:rPr lang="en-US" sz="2400" dirty="0" smtClean="0"/>
              <a:t>Employee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5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8997" y="404664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QUESTION -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8997" y="1556792"/>
            <a:ext cx="7956550" cy="40703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Purchase(product, date, price, quantity)</a:t>
            </a:r>
          </a:p>
          <a:p>
            <a:pPr>
              <a:lnSpc>
                <a:spcPct val="80000"/>
              </a:lnSpc>
            </a:pPr>
            <a:endParaRPr lang="en-US" sz="2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Example :  find total sales for the entire database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SELECT  Sum(price * quantity)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FROM      Purchase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Example :  find total sales of ‘Banana’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SELECT  Sum(price * quantity)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FROM      Purchase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WHERE   product = ‘Banana’</a:t>
            </a:r>
          </a:p>
        </p:txBody>
      </p:sp>
    </p:spTree>
    <p:extLst>
      <p:ext uri="{BB962C8B-B14F-4D97-AF65-F5344CB8AC3E}">
        <p14:creationId xmlns:p14="http://schemas.microsoft.com/office/powerpoint/2010/main" val="36239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93888" y="1490115"/>
            <a:ext cx="703351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/>
              <a:t>Grouping:</a:t>
            </a:r>
          </a:p>
          <a:p>
            <a:pPr eaLnBrk="0" hangingPunct="0"/>
            <a:r>
              <a:rPr lang="en-US" sz="2400" dirty="0" smtClean="0"/>
              <a:t>Usually</a:t>
            </a:r>
            <a:r>
              <a:rPr lang="en-US" sz="2400" dirty="0"/>
              <a:t>, we want aggregations on certain parts of the relation.</a:t>
            </a:r>
          </a:p>
          <a:p>
            <a:pPr eaLnBrk="0" hangingPunct="0"/>
            <a:endParaRPr lang="en-US" sz="2400" dirty="0"/>
          </a:p>
          <a:p>
            <a:pPr eaLnBrk="0" hangingPunct="0"/>
            <a:r>
              <a:rPr lang="en-US" sz="2400" dirty="0" smtClean="0">
                <a:solidFill>
                  <a:srgbClr val="FF5050"/>
                </a:solidFill>
              </a:rPr>
              <a:t>Example:</a:t>
            </a:r>
          </a:p>
          <a:p>
            <a:pPr eaLnBrk="0" hangingPunct="0"/>
            <a:r>
              <a:rPr lang="en-US" sz="2400" dirty="0" smtClean="0">
                <a:solidFill>
                  <a:srgbClr val="FF5050"/>
                </a:solidFill>
              </a:rPr>
              <a:t>Find the number of employees in each department.</a:t>
            </a:r>
          </a:p>
          <a:p>
            <a:pPr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17960" y="4077072"/>
            <a:ext cx="7656263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/>
              <a:t>SELECT       </a:t>
            </a:r>
            <a:r>
              <a:rPr lang="en-US" sz="2400" dirty="0" smtClean="0"/>
              <a:t>COUNT(</a:t>
            </a:r>
            <a:r>
              <a:rPr lang="en-US" sz="2400" dirty="0" err="1" smtClean="0"/>
              <a:t>eid</a:t>
            </a:r>
            <a:r>
              <a:rPr lang="en-US" sz="2400" dirty="0" smtClean="0"/>
              <a:t>) AS [Number of employees]</a:t>
            </a:r>
            <a:endParaRPr lang="en-US" sz="2400" dirty="0"/>
          </a:p>
          <a:p>
            <a:pPr eaLnBrk="0" hangingPunct="0">
              <a:defRPr/>
            </a:pPr>
            <a:r>
              <a:rPr lang="en-US" sz="2400" dirty="0"/>
              <a:t>FROM          </a:t>
            </a:r>
            <a:r>
              <a:rPr lang="en-US" sz="2400" dirty="0" smtClean="0"/>
              <a:t>Employee</a:t>
            </a:r>
            <a:endParaRPr lang="en-US" sz="2400" dirty="0"/>
          </a:p>
          <a:p>
            <a:pPr eaLnBrk="0" hangingPunct="0">
              <a:defRPr/>
            </a:pPr>
            <a:r>
              <a:rPr lang="en-US" sz="2400" dirty="0">
                <a:solidFill>
                  <a:schemeClr val="hlink"/>
                </a:solidFill>
              </a:rPr>
              <a:t>GROUP BY</a:t>
            </a:r>
            <a:r>
              <a:rPr lang="en-US" sz="2400" dirty="0"/>
              <a:t>  </a:t>
            </a:r>
            <a:r>
              <a:rPr lang="en-US" sz="2400" dirty="0" err="1" smtClean="0"/>
              <a:t>deptNo</a:t>
            </a:r>
            <a:endParaRPr lang="en-US" sz="2400" dirty="0"/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title"/>
          </p:nvPr>
        </p:nvSpPr>
        <p:spPr>
          <a:xfrm>
            <a:off x="617960" y="186137"/>
            <a:ext cx="8387764" cy="1293028"/>
          </a:xfrm>
          <a:noFill/>
        </p:spPr>
        <p:txBody>
          <a:bodyPr>
            <a:normAutofit/>
          </a:bodyPr>
          <a:lstStyle/>
          <a:p>
            <a:r>
              <a:rPr lang="en-US" dirty="0"/>
              <a:t>Structured Query Language (contd.)</a:t>
            </a:r>
          </a:p>
        </p:txBody>
      </p:sp>
    </p:spTree>
    <p:extLst>
      <p:ext uri="{BB962C8B-B14F-4D97-AF65-F5344CB8AC3E}">
        <p14:creationId xmlns:p14="http://schemas.microsoft.com/office/powerpoint/2010/main" val="387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230980"/>
            <a:ext cx="7560839" cy="749747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2060848"/>
            <a:ext cx="8640960" cy="424469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/>
              <a:t>SQL </a:t>
            </a:r>
            <a:r>
              <a:rPr lang="en-US" sz="2800" dirty="0"/>
              <a:t>has one basic statement for retrieving information from a database called the SELECT clause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SELECT clause has many </a:t>
            </a:r>
            <a:r>
              <a:rPr lang="en-US" sz="2800" dirty="0" smtClean="0"/>
              <a:t>options</a:t>
            </a:r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612392"/>
            <a:ext cx="6377940" cy="1293028"/>
          </a:xfrm>
        </p:spPr>
        <p:txBody>
          <a:bodyPr>
            <a:noAutofit/>
          </a:bodyPr>
          <a:lstStyle/>
          <a:p>
            <a:r>
              <a:rPr lang="en-GB" dirty="0" smtClean="0"/>
              <a:t>SQL ‘SELECT’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81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916414" y="3962537"/>
            <a:ext cx="7052092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smtClean="0"/>
              <a:t>SELECT       COUNT(</a:t>
            </a:r>
            <a:r>
              <a:rPr lang="en-US" sz="2000" dirty="0" err="1" smtClean="0"/>
              <a:t>eid</a:t>
            </a:r>
            <a:r>
              <a:rPr lang="en-US" sz="2000" dirty="0"/>
              <a:t>) AS [Number of employees]</a:t>
            </a:r>
          </a:p>
          <a:p>
            <a:pPr eaLnBrk="0" hangingPunct="0">
              <a:defRPr/>
            </a:pPr>
            <a:r>
              <a:rPr lang="en-US" sz="2000" dirty="0" smtClean="0"/>
              <a:t>FROM          Employee</a:t>
            </a:r>
            <a:endParaRPr lang="en-US" sz="2000" dirty="0"/>
          </a:p>
          <a:p>
            <a:pPr eaLnBrk="0" hangingPunct="0">
              <a:defRPr/>
            </a:pPr>
            <a:r>
              <a:rPr lang="en-US" sz="2000" dirty="0">
                <a:solidFill>
                  <a:schemeClr val="hlink"/>
                </a:solidFill>
              </a:rPr>
              <a:t>GROUP BY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deptNo</a:t>
            </a:r>
            <a:endParaRPr lang="en-US" sz="2000" dirty="0" smtClean="0"/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HAVING</a:t>
            </a:r>
            <a:r>
              <a:rPr lang="en-US" sz="2000" dirty="0" smtClean="0"/>
              <a:t> COUNT(</a:t>
            </a:r>
            <a:r>
              <a:rPr lang="en-US" sz="2000" dirty="0" err="1" smtClean="0"/>
              <a:t>eid</a:t>
            </a:r>
            <a:r>
              <a:rPr lang="en-US" sz="2000" dirty="0" smtClean="0"/>
              <a:t>) &gt; 5</a:t>
            </a:r>
            <a:endParaRPr lang="en-US" sz="2000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96264" y="1447246"/>
            <a:ext cx="8068224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100" dirty="0" smtClean="0"/>
              <a:t>HAVING Clause:</a:t>
            </a:r>
          </a:p>
          <a:p>
            <a:pPr eaLnBrk="0" hangingPunct="0"/>
            <a:r>
              <a:rPr lang="en-US" sz="2400" dirty="0"/>
              <a:t>HAVING clause contains conditions on aggregates.</a:t>
            </a:r>
          </a:p>
          <a:p>
            <a:pPr eaLnBrk="0" hangingPunct="0"/>
            <a:endParaRPr lang="en-US" sz="2100" dirty="0"/>
          </a:p>
          <a:p>
            <a:pPr eaLnBrk="0" hangingPunct="0"/>
            <a:r>
              <a:rPr lang="en-US" sz="2100" dirty="0" smtClean="0"/>
              <a:t>List the department number and the number of employees for each department only if the number of employees is greater than 5.</a:t>
            </a:r>
            <a:endParaRPr lang="en-US" sz="2100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123728" y="229914"/>
            <a:ext cx="584477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en-US" sz="27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2248"/>
            <a:ext cx="8604448" cy="129302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Structured Query Language (contd.)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9552" y="1527314"/>
            <a:ext cx="7994816" cy="477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 eaLnBrk="0" hangingPunct="0"/>
            <a:r>
              <a:rPr lang="en-US" sz="2400" dirty="0"/>
              <a:t>Typical execution order</a:t>
            </a:r>
          </a:p>
          <a:p>
            <a:pPr marL="342900" indent="-342900" algn="just" eaLnBrk="0" hangingPunct="0"/>
            <a:endParaRPr lang="en-US" sz="2400" dirty="0"/>
          </a:p>
          <a:p>
            <a:pPr marL="342900" indent="-342900" algn="just" eaLnBrk="0" hangingPunct="0">
              <a:buFontTx/>
              <a:buAutoNum type="arabicPeriod"/>
            </a:pPr>
            <a:r>
              <a:rPr lang="en-US" sz="2400" dirty="0"/>
              <a:t>Compute the FROM and WHERE clauses</a:t>
            </a:r>
          </a:p>
          <a:p>
            <a:pPr marL="342900" indent="-342900" algn="just" eaLnBrk="0" hangingPunct="0">
              <a:buFontTx/>
              <a:buAutoNum type="arabicPeriod"/>
            </a:pPr>
            <a:endParaRPr lang="en-US" sz="2400" dirty="0"/>
          </a:p>
          <a:p>
            <a:pPr marL="342900" indent="-342900" algn="just" eaLnBrk="0" hangingPunct="0"/>
            <a:r>
              <a:rPr lang="en-US" sz="2400" dirty="0"/>
              <a:t>2. Group by the attributes in the GROUP BY</a:t>
            </a:r>
          </a:p>
          <a:p>
            <a:pPr marL="342900" indent="-342900" algn="just" eaLnBrk="0" hangingPunct="0"/>
            <a:endParaRPr lang="en-US" sz="2400" dirty="0"/>
          </a:p>
          <a:p>
            <a:pPr marL="342900" indent="-342900" algn="just" eaLnBrk="0" hangingPunct="0"/>
            <a:r>
              <a:rPr lang="en-US" sz="2400" dirty="0"/>
              <a:t>3. Produce one tuple for every group by applying   aggregation</a:t>
            </a:r>
          </a:p>
          <a:p>
            <a:pPr marL="342900" indent="-342900" algn="just" eaLnBrk="0" hangingPunct="0"/>
            <a:endParaRPr lang="en-US" sz="2400" dirty="0" smtClean="0">
              <a:latin typeface="Tahoma" pitchFamily="34" charset="0"/>
            </a:endParaRPr>
          </a:p>
          <a:p>
            <a:pPr marL="342900" indent="-342900" algn="just" eaLnBrk="0" hangingPunct="0"/>
            <a:r>
              <a:rPr lang="en-US" sz="2400" dirty="0" smtClean="0">
                <a:latin typeface="+mj-lt"/>
              </a:rPr>
              <a:t>4. Check for the conditions given in the HAVING clause for each group</a:t>
            </a:r>
            <a:endParaRPr lang="en-US" sz="2400" dirty="0">
              <a:latin typeface="+mj-lt"/>
            </a:endParaRPr>
          </a:p>
          <a:p>
            <a:pPr marL="342900" indent="-342900" eaLnBrk="0" hangingPunct="0"/>
            <a:endParaRPr lang="en-US" sz="1350" dirty="0">
              <a:latin typeface="Times New Roman" pitchFamily="18" charset="0"/>
            </a:endParaRPr>
          </a:p>
          <a:p>
            <a:pPr marL="342900" indent="-342900" eaLnBrk="0" hangingPunct="0"/>
            <a:endParaRPr lang="en-US" sz="1350" dirty="0">
              <a:latin typeface="Times New Roman" pitchFamily="18" charset="0"/>
            </a:endParaRPr>
          </a:p>
          <a:p>
            <a:pPr marL="342900" indent="-342900" eaLnBrk="0" hangingPunct="0"/>
            <a:endParaRPr lang="en-US" sz="1350" dirty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47740"/>
            <a:ext cx="8424936" cy="1293028"/>
          </a:xfrm>
          <a:noFill/>
        </p:spPr>
        <p:txBody>
          <a:bodyPr anchor="b">
            <a:normAutofit/>
          </a:bodyPr>
          <a:lstStyle/>
          <a:p>
            <a:r>
              <a:rPr lang="en-US" dirty="0"/>
              <a:t>Structured Query Language (contd.)</a:t>
            </a:r>
          </a:p>
        </p:txBody>
      </p:sp>
    </p:spTree>
    <p:extLst>
      <p:ext uri="{BB962C8B-B14F-4D97-AF65-F5344CB8AC3E}">
        <p14:creationId xmlns:p14="http://schemas.microsoft.com/office/powerpoint/2010/main" val="26318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65741" y="1479165"/>
            <a:ext cx="78946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/>
              <a:t>Purchase(product</a:t>
            </a:r>
            <a:r>
              <a:rPr lang="en-US" sz="2400" dirty="0"/>
              <a:t>, date, price, quantity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title"/>
          </p:nvPr>
        </p:nvSpPr>
        <p:spPr>
          <a:xfrm>
            <a:off x="565741" y="186137"/>
            <a:ext cx="6377940" cy="1293028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SAMPLE QUESTION - 3</a:t>
            </a: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5843880"/>
            <a:ext cx="78946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/>
              <a:t>Example: Find total sales for each product</a:t>
            </a:r>
            <a:endParaRPr lang="en-US" sz="2400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82337"/>
              </p:ext>
            </p:extLst>
          </p:nvPr>
        </p:nvGraphicFramePr>
        <p:xfrm>
          <a:off x="565741" y="2110386"/>
          <a:ext cx="7326313" cy="356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Document" r:id="rId4" imgW="8088881" imgH="3935549" progId="">
                  <p:embed/>
                </p:oleObj>
              </mc:Choice>
              <mc:Fallback>
                <p:oleObj name="Document" r:id="rId4" imgW="8088881" imgH="393554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41" y="2110386"/>
                        <a:ext cx="7326313" cy="3563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2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7"/>
          <p:cNvSpPr>
            <a:spLocks noGrp="1" noChangeArrowheads="1"/>
          </p:cNvSpPr>
          <p:nvPr>
            <p:ph type="title"/>
          </p:nvPr>
        </p:nvSpPr>
        <p:spPr>
          <a:xfrm>
            <a:off x="637535" y="186137"/>
            <a:ext cx="8368189" cy="1293028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SAMPLE QUESTION - 3</a:t>
            </a:r>
            <a:endParaRPr 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37535" y="2060848"/>
            <a:ext cx="6958801" cy="3727667"/>
            <a:chOff x="978" y="2042"/>
            <a:chExt cx="4350" cy="2177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1008" y="2065"/>
            <a:ext cx="4261" cy="2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Document" r:id="rId4" imgW="7784924" imgH="3934673" progId="">
                    <p:embed/>
                  </p:oleObj>
                </mc:Choice>
                <mc:Fallback>
                  <p:oleObj name="Document" r:id="rId4" imgW="7784924" imgH="393467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065"/>
                          <a:ext cx="4261" cy="215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978" y="2376"/>
              <a:ext cx="4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78" y="3209"/>
              <a:ext cx="4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776" y="2042"/>
              <a:ext cx="0" cy="2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641" y="2042"/>
              <a:ext cx="0" cy="2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718" y="2042"/>
              <a:ext cx="0" cy="2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776" y="2792"/>
              <a:ext cx="3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795" y="3626"/>
              <a:ext cx="3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791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9"/>
          <p:cNvSpPr>
            <a:spLocks noGrp="1" noChangeArrowheads="1"/>
          </p:cNvSpPr>
          <p:nvPr>
            <p:ph type="title"/>
          </p:nvPr>
        </p:nvSpPr>
        <p:spPr>
          <a:xfrm>
            <a:off x="539552" y="156717"/>
            <a:ext cx="8454952" cy="1293028"/>
          </a:xfrm>
          <a:noFill/>
        </p:spPr>
        <p:txBody>
          <a:bodyPr anchor="b">
            <a:normAutofit/>
          </a:bodyPr>
          <a:lstStyle/>
          <a:p>
            <a:r>
              <a:rPr lang="en-US" dirty="0"/>
              <a:t>SAMPLE QUESTION - 3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7016063"/>
              </p:ext>
            </p:extLst>
          </p:nvPr>
        </p:nvGraphicFramePr>
        <p:xfrm>
          <a:off x="893078" y="1280576"/>
          <a:ext cx="8281987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Document" r:id="rId4" imgW="7766928" imgH="3972634" progId="Word.Document.8">
                  <p:embed/>
                </p:oleObj>
              </mc:Choice>
              <mc:Fallback>
                <p:oleObj name="Document" r:id="rId4" imgW="7766928" imgH="3972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78" y="1280576"/>
                        <a:ext cx="8281987" cy="5127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2792773" y="2273534"/>
            <a:ext cx="3429000" cy="1734740"/>
            <a:chOff x="1152" y="1087"/>
            <a:chExt cx="2880" cy="1457"/>
          </a:xfrm>
        </p:grpSpPr>
        <p:sp>
          <p:nvSpPr>
            <p:cNvPr id="3078" name="Rectangle 4"/>
            <p:cNvSpPr>
              <a:spLocks noChangeArrowheads="1"/>
            </p:cNvSpPr>
            <p:nvPr/>
          </p:nvSpPr>
          <p:spPr bwMode="auto">
            <a:xfrm>
              <a:off x="1152" y="1087"/>
              <a:ext cx="288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79" name="Line 5"/>
            <p:cNvSpPr>
              <a:spLocks noChangeShapeType="1"/>
            </p:cNvSpPr>
            <p:nvPr/>
          </p:nvSpPr>
          <p:spPr bwMode="auto">
            <a:xfrm>
              <a:off x="1152" y="153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80" name="Line 6"/>
            <p:cNvSpPr>
              <a:spLocks noChangeShapeType="1"/>
            </p:cNvSpPr>
            <p:nvPr/>
          </p:nvSpPr>
          <p:spPr bwMode="auto">
            <a:xfrm>
              <a:off x="1152" y="21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81" name="Line 7"/>
            <p:cNvSpPr>
              <a:spLocks noChangeShapeType="1"/>
            </p:cNvSpPr>
            <p:nvPr/>
          </p:nvSpPr>
          <p:spPr bwMode="auto">
            <a:xfrm>
              <a:off x="2448" y="11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2773" y="2387132"/>
            <a:ext cx="3012761" cy="2057422"/>
            <a:chOff x="2792773" y="2387132"/>
            <a:chExt cx="3012761" cy="2057422"/>
          </a:xfrm>
        </p:grpSpPr>
        <p:sp>
          <p:nvSpPr>
            <p:cNvPr id="2" name="Rectangle 1"/>
            <p:cNvSpPr/>
            <p:nvPr/>
          </p:nvSpPr>
          <p:spPr>
            <a:xfrm>
              <a:off x="2893335" y="2396153"/>
              <a:ext cx="975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Product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56894" y="3015735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Apple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92773" y="363894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Banana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42664" y="3021271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Times New Roman" panose="02020603050405020304" pitchFamily="18" charset="0"/>
                </a:rPr>
                <a:t>1300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52062" y="3244225"/>
              <a:ext cx="105347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	255.50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6559" y="2387132"/>
              <a:ext cx="1135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 dirty="0" err="1"/>
                <a:t>TotalSales</a:t>
              </a:r>
              <a:endParaRPr lang="en-US" b="1" dirty="0"/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683568" y="4777967"/>
            <a:ext cx="692907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/>
              <a:t>SELECT       product, Sum(price*quantity) AS </a:t>
            </a:r>
            <a:r>
              <a:rPr lang="en-US" sz="2400" dirty="0" err="1"/>
              <a:t>TotalSales</a:t>
            </a:r>
            <a:endParaRPr lang="en-US" sz="2400" dirty="0"/>
          </a:p>
          <a:p>
            <a:pPr eaLnBrk="0" hangingPunct="0">
              <a:defRPr/>
            </a:pPr>
            <a:r>
              <a:rPr lang="en-US" sz="2400" dirty="0"/>
              <a:t>FROM          Purchase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hlink"/>
                </a:solidFill>
              </a:rPr>
              <a:t>GROUP BY</a:t>
            </a:r>
            <a:r>
              <a:rPr lang="en-US" sz="2400" dirty="0"/>
              <a:t>  product</a:t>
            </a:r>
          </a:p>
        </p:txBody>
      </p:sp>
    </p:spTree>
    <p:extLst>
      <p:ext uri="{BB962C8B-B14F-4D97-AF65-F5344CB8AC3E}">
        <p14:creationId xmlns:p14="http://schemas.microsoft.com/office/powerpoint/2010/main" val="3836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403648" y="3140969"/>
            <a:ext cx="475252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SELECT       	product, Sum(price * quantity)</a:t>
            </a:r>
          </a:p>
          <a:p>
            <a:pPr>
              <a:defRPr/>
            </a:pPr>
            <a:r>
              <a:rPr lang="en-US" sz="2000" dirty="0"/>
              <a:t>FROM          	Purchase</a:t>
            </a:r>
          </a:p>
          <a:p>
            <a:pPr>
              <a:defRPr/>
            </a:pPr>
            <a:r>
              <a:rPr lang="en-US" sz="2000" dirty="0"/>
              <a:t>WHERE       	date &gt; “9/1”</a:t>
            </a:r>
          </a:p>
          <a:p>
            <a:pPr>
              <a:defRPr/>
            </a:pPr>
            <a:r>
              <a:rPr lang="en-US" sz="2000" dirty="0"/>
              <a:t>GROUP BY 	product</a:t>
            </a:r>
          </a:p>
          <a:p>
            <a:pPr>
              <a:defRPr/>
            </a:pPr>
            <a:r>
              <a:rPr lang="en-US" sz="2000" dirty="0">
                <a:solidFill>
                  <a:schemeClr val="hlink"/>
                </a:solidFill>
              </a:rPr>
              <a:t>HAVING </a:t>
            </a:r>
            <a:r>
              <a:rPr lang="en-US" sz="2000" dirty="0"/>
              <a:t>     	Sum(quantity) &gt; 30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11560" y="1447246"/>
            <a:ext cx="835292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100" dirty="0" smtClean="0"/>
              <a:t>Consider </a:t>
            </a:r>
            <a:r>
              <a:rPr lang="en-US" sz="2100" dirty="0"/>
              <a:t>same query and modify, products that has </a:t>
            </a:r>
            <a:r>
              <a:rPr lang="en-US" sz="2100" dirty="0" smtClean="0"/>
              <a:t>been sold </a:t>
            </a:r>
            <a:r>
              <a:rPr lang="en-US" sz="2100" dirty="0"/>
              <a:t>at least 30 items after 9/1.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123728" y="229914"/>
            <a:ext cx="584477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en-US" sz="27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2248"/>
            <a:ext cx="8532440" cy="1293028"/>
          </a:xfrm>
        </p:spPr>
        <p:txBody>
          <a:bodyPr>
            <a:noAutofit/>
          </a:bodyPr>
          <a:lstStyle/>
          <a:p>
            <a:r>
              <a:rPr lang="en-US" dirty="0"/>
              <a:t>SAMPLE QUESTION - 3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50" y="416578"/>
            <a:ext cx="8555497" cy="1293028"/>
          </a:xfrm>
        </p:spPr>
        <p:txBody>
          <a:bodyPr>
            <a:noAutofit/>
          </a:bodyPr>
          <a:lstStyle/>
          <a:p>
            <a:r>
              <a:rPr lang="en-US" dirty="0"/>
              <a:t>SAMPLE QUESTION - 4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565150" y="1600200"/>
            <a:ext cx="857885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all authors who wrote at least 10 documents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79712" y="332656"/>
            <a:ext cx="5844779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en-US" sz="2700" dirty="0">
              <a:solidFill>
                <a:schemeClr val="tx2"/>
              </a:solidFill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063625" y="1709606"/>
            <a:ext cx="3714750" cy="272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800" dirty="0"/>
              <a:t>Author(</a:t>
            </a:r>
            <a:r>
              <a:rPr lang="en-US" sz="2800" u="sng" dirty="0" err="1"/>
              <a:t>login</a:t>
            </a:r>
            <a:r>
              <a:rPr lang="en-US" sz="2800" dirty="0" err="1"/>
              <a:t>,name</a:t>
            </a:r>
            <a:r>
              <a:rPr lang="en-US" sz="2800" dirty="0" smtClean="0"/>
              <a:t>)</a:t>
            </a:r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800" dirty="0" smtClean="0"/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800" dirty="0"/>
              <a:t>Wrote(</a:t>
            </a:r>
            <a:r>
              <a:rPr lang="en-US" sz="2800" u="sng" dirty="0" err="1"/>
              <a:t>login,url</a:t>
            </a:r>
            <a:r>
              <a:rPr lang="en-US" sz="2800" dirty="0"/>
              <a:t>)</a:t>
            </a:r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800" dirty="0"/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800" dirty="0"/>
              <a:t>Document(</a:t>
            </a:r>
            <a:r>
              <a:rPr lang="en-US" sz="2800" u="sng" dirty="0" err="1"/>
              <a:t>url</a:t>
            </a:r>
            <a:r>
              <a:rPr lang="en-US" sz="2800" dirty="0"/>
              <a:t>, title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742707" y="2276872"/>
            <a:ext cx="0" cy="61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19872" y="3212976"/>
            <a:ext cx="7200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39915" y="1834436"/>
            <a:ext cx="5260277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SELECT       a.name</a:t>
            </a:r>
          </a:p>
          <a:p>
            <a:pPr>
              <a:defRPr/>
            </a:pPr>
            <a:r>
              <a:rPr lang="en-US" sz="2400" dirty="0"/>
              <a:t>FROM          Author a, Wrote w</a:t>
            </a:r>
          </a:p>
          <a:p>
            <a:pPr>
              <a:defRPr/>
            </a:pPr>
            <a:r>
              <a:rPr lang="en-US" sz="2400" dirty="0"/>
              <a:t>WHERE       </a:t>
            </a:r>
            <a:r>
              <a:rPr lang="en-US" sz="2400" dirty="0" err="1"/>
              <a:t>a.login</a:t>
            </a:r>
            <a:r>
              <a:rPr lang="en-US" sz="2400" dirty="0"/>
              <a:t>=</a:t>
            </a:r>
            <a:r>
              <a:rPr lang="en-US" sz="2400" dirty="0" err="1"/>
              <a:t>w.login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GROUP BY </a:t>
            </a:r>
            <a:r>
              <a:rPr lang="en-US" sz="2400" dirty="0" err="1"/>
              <a:t>a.login</a:t>
            </a:r>
            <a:r>
              <a:rPr lang="en-US" sz="2400" dirty="0"/>
              <a:t>, a.name</a:t>
            </a:r>
          </a:p>
          <a:p>
            <a:pPr>
              <a:defRPr/>
            </a:pPr>
            <a:r>
              <a:rPr lang="en-US" sz="2400" dirty="0"/>
              <a:t>HAVING      count(w.url) &gt;= 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620688"/>
            <a:ext cx="7886700" cy="108267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QUESTION - 4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4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6574"/>
            <a:ext cx="8519052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SQL – ‘INSERT’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772816"/>
            <a:ext cx="8461375" cy="44196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4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can modify data using the following three commands: INSERT, DELETE and UPDATE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4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4500" dirty="0" smtClean="0">
                <a:solidFill>
                  <a:srgbClr val="FF6600"/>
                </a:solidFill>
              </a:rPr>
              <a:t>INSERT statement: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4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Inserting a single row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4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4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4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4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4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4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4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*The order of values must be the same as in the CREATE TABLE statement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09600" y="4419600"/>
            <a:ext cx="8229600" cy="685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00">
                <a:solidFill>
                  <a:srgbClr val="FF0066"/>
                </a:solidFill>
              </a:rPr>
              <a:t>INSERT INTO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 b="0"/>
              <a:t>Dept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>
                <a:solidFill>
                  <a:srgbClr val="FF0066"/>
                </a:solidFill>
              </a:rPr>
              <a:t>VALUES</a:t>
            </a:r>
            <a:r>
              <a:rPr lang="en-US" sz="2200" b="0">
                <a:solidFill>
                  <a:srgbClr val="FF0066"/>
                </a:solidFill>
              </a:rPr>
              <a:t> </a:t>
            </a:r>
            <a:r>
              <a:rPr lang="en-US" sz="2200" b="0"/>
              <a:t>(1, 'Sales', 'BoC Merchant Tower')</a:t>
            </a:r>
          </a:p>
        </p:txBody>
      </p:sp>
    </p:spTree>
    <p:extLst>
      <p:ext uri="{BB962C8B-B14F-4D97-AF65-F5344CB8AC3E}">
        <p14:creationId xmlns:p14="http://schemas.microsoft.com/office/powerpoint/2010/main" val="15253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532440" cy="1293028"/>
          </a:xfrm>
        </p:spPr>
        <p:txBody>
          <a:bodyPr>
            <a:normAutofit/>
          </a:bodyPr>
          <a:lstStyle/>
          <a:p>
            <a:r>
              <a:rPr lang="en-US" dirty="0"/>
              <a:t>SQL – ‘INSERT</a:t>
            </a:r>
            <a:r>
              <a:rPr lang="en-US" dirty="0" smtClean="0"/>
              <a:t>’…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52183"/>
            <a:ext cx="8964613" cy="4130675"/>
          </a:xfrm>
          <a:prstGeom prst="rect">
            <a:avLst/>
          </a:prstGeom>
        </p:spPr>
        <p:txBody>
          <a:bodyPr/>
          <a:lstStyle/>
          <a:p>
            <a:pPr marL="457200" lvl="1" indent="14288" eaLnBrk="1" hangingPunct="1"/>
            <a:endParaRPr lang="en-US" dirty="0" smtClean="0"/>
          </a:p>
          <a:p>
            <a:pPr marL="457200" lvl="1" indent="14288" eaLnBrk="1" hangingPunct="1"/>
            <a:r>
              <a:rPr lang="en-US" dirty="0" smtClean="0">
                <a:solidFill>
                  <a:srgbClr val="FF6600"/>
                </a:solidFill>
              </a:rPr>
              <a:t>Inserting to user-specified columns</a:t>
            </a:r>
          </a:p>
          <a:p>
            <a:pPr marL="457200" lvl="1" indent="14288"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marL="457200" lvl="1" indent="14288" eaLnBrk="1" hangingPunct="1">
              <a:buFont typeface="Wingdings" panose="05000000000000000000" pitchFamily="2" charset="2"/>
              <a:buNone/>
            </a:pPr>
            <a:endParaRPr lang="en-US" sz="2200" dirty="0" smtClean="0"/>
          </a:p>
          <a:p>
            <a:pPr marL="457200" lvl="1" indent="14288"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marL="457200" lvl="1" indent="14288"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marL="457200" lvl="1" indent="14288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* </a:t>
            </a:r>
            <a:r>
              <a:rPr lang="en-US" sz="2200" dirty="0" smtClean="0"/>
              <a:t>Only the columns are specified are filled with values. Unspecified columns are filled with NULL if there is no default values.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899592" y="2582612"/>
            <a:ext cx="6781800" cy="1143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spcBef>
                <a:spcPct val="20000"/>
              </a:spcBef>
            </a:pPr>
            <a:endParaRPr lang="en-US" sz="2200" dirty="0">
              <a:solidFill>
                <a:srgbClr val="FF0066"/>
              </a:solidFill>
            </a:endParaRPr>
          </a:p>
          <a:p>
            <a:pPr lvl="1" algn="ctr" eaLnBrk="1" hangingPunct="1">
              <a:spcBef>
                <a:spcPct val="20000"/>
              </a:spcBef>
            </a:pPr>
            <a:r>
              <a:rPr lang="en-US" sz="2200" dirty="0">
                <a:solidFill>
                  <a:srgbClr val="FF0066"/>
                </a:solidFill>
              </a:rPr>
              <a:t>INSERT INTO</a:t>
            </a:r>
            <a:r>
              <a:rPr lang="en-US" sz="2200" dirty="0">
                <a:solidFill>
                  <a:srgbClr val="3333CC"/>
                </a:solidFill>
              </a:rPr>
              <a:t> </a:t>
            </a:r>
            <a:r>
              <a:rPr lang="en-US" sz="2200" b="0" dirty="0"/>
              <a:t>Employee (</a:t>
            </a:r>
            <a:r>
              <a:rPr lang="en-US" sz="2200" b="0" dirty="0">
                <a:solidFill>
                  <a:srgbClr val="008000"/>
                </a:solidFill>
              </a:rPr>
              <a:t>NIC, name, </a:t>
            </a:r>
            <a:r>
              <a:rPr lang="en-US" sz="2200" b="0" dirty="0" err="1">
                <a:solidFill>
                  <a:srgbClr val="008000"/>
                </a:solidFill>
              </a:rPr>
              <a:t>works_in</a:t>
            </a:r>
            <a:r>
              <a:rPr lang="en-US" sz="2200" b="0" dirty="0"/>
              <a:t>)</a:t>
            </a:r>
          </a:p>
          <a:p>
            <a:pPr lvl="1" algn="ctr" eaLnBrk="1" hangingPunct="1">
              <a:spcBef>
                <a:spcPct val="20000"/>
              </a:spcBef>
            </a:pP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dirty="0">
                <a:solidFill>
                  <a:srgbClr val="FF0066"/>
                </a:solidFill>
              </a:rPr>
              <a:t>VALUES</a:t>
            </a:r>
            <a:r>
              <a:rPr lang="en-US" sz="2200" b="0" dirty="0">
                <a:solidFill>
                  <a:srgbClr val="FF0066"/>
                </a:solidFill>
              </a:rPr>
              <a:t> </a:t>
            </a:r>
            <a:r>
              <a:rPr lang="en-US" sz="2200" b="0" dirty="0"/>
              <a:t>('781111111V', '</a:t>
            </a:r>
            <a:r>
              <a:rPr lang="en-US" sz="2200" b="0" dirty="0" err="1"/>
              <a:t>Ajith</a:t>
            </a:r>
            <a:r>
              <a:rPr lang="en-US" sz="2200" b="0" dirty="0"/>
              <a:t> Perera', 1)</a:t>
            </a:r>
          </a:p>
          <a:p>
            <a:pPr algn="ctr" eaLnBrk="1" hangingPunct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82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73677" y="364982"/>
            <a:ext cx="6377940" cy="1293028"/>
          </a:xfrm>
        </p:spPr>
        <p:txBody>
          <a:bodyPr/>
          <a:lstStyle/>
          <a:p>
            <a:r>
              <a:rPr lang="en-US" dirty="0" smtClean="0"/>
              <a:t>SQL – ‘SELECT’…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251520" y="1844824"/>
            <a:ext cx="7956550" cy="40703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SELECT &lt;attribute-list&gt;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FROM	&lt;table-list&gt;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[WHERE	&lt;condition&gt;]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[GROUP BY	&lt;group attribute(s)&gt;]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[HAVING	&lt;group condition&gt;]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[ORDER BY	&lt;attribute list&gt;];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marL="557213" lvl="1" indent="-214313" eaLnBrk="0" hangingPunct="0"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lang="en-US" sz="2100" kern="0" dirty="0"/>
              <a:t>&lt;attribute-list&gt; is  a list of column names</a:t>
            </a:r>
          </a:p>
          <a:p>
            <a:pPr marL="557213" lvl="1" indent="-214313" eaLnBrk="0" hangingPunct="0"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lang="en-US" sz="2100" kern="0" dirty="0"/>
              <a:t>&lt;table-list&gt; is a list of tables which the query accesses</a:t>
            </a:r>
          </a:p>
          <a:p>
            <a:pPr marL="557213" lvl="1" indent="-214313" eaLnBrk="0" hangingPunct="0"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lang="en-US" sz="2100" kern="0" dirty="0"/>
              <a:t>&lt;condition&gt; is the condition that the output rows must satisfy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92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506545" cy="1293028"/>
          </a:xfrm>
        </p:spPr>
        <p:txBody>
          <a:bodyPr>
            <a:normAutofit/>
          </a:bodyPr>
          <a:lstStyle/>
          <a:p>
            <a:r>
              <a:rPr lang="en-US" dirty="0"/>
              <a:t>SQL – ‘INSERT</a:t>
            </a:r>
            <a:r>
              <a:rPr lang="en-US" dirty="0" smtClean="0"/>
              <a:t>’…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700808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6600"/>
                </a:solidFill>
              </a:rPr>
              <a:t>Inserting multiple rows</a:t>
            </a:r>
            <a:r>
              <a:rPr lang="en-US" dirty="0" smtClean="0"/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solidFill>
                  <a:srgbClr val="FF0066"/>
                </a:solidFill>
              </a:rPr>
              <a:t>INSERT INTO</a:t>
            </a:r>
            <a:r>
              <a:rPr lang="en-US" sz="2600" b="1" dirty="0" smtClean="0"/>
              <a:t> </a:t>
            </a:r>
            <a:r>
              <a:rPr lang="en-US" sz="2600" dirty="0" smtClean="0"/>
              <a:t>Employees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 smtClean="0"/>
              <a:t>	&lt;Select statement&gt;*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*we’ll learn the select statement in detail later</a:t>
            </a:r>
          </a:p>
        </p:txBody>
      </p:sp>
    </p:spTree>
    <p:extLst>
      <p:ext uri="{BB962C8B-B14F-4D97-AF65-F5344CB8AC3E}">
        <p14:creationId xmlns:p14="http://schemas.microsoft.com/office/powerpoint/2010/main" val="35501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56330"/>
            <a:ext cx="8532440" cy="1293028"/>
          </a:xfrm>
        </p:spPr>
        <p:txBody>
          <a:bodyPr>
            <a:normAutofit/>
          </a:bodyPr>
          <a:lstStyle/>
          <a:p>
            <a:r>
              <a:rPr lang="en-US" dirty="0"/>
              <a:t>SQL – </a:t>
            </a:r>
            <a:r>
              <a:rPr lang="en-US" dirty="0" smtClean="0"/>
              <a:t>‘DELETE’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700808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6600"/>
                </a:solidFill>
              </a:rPr>
              <a:t>Deleting tuples from tables…</a:t>
            </a:r>
          </a:p>
          <a:p>
            <a:pPr eaLnBrk="1" hangingPunct="1"/>
            <a:endParaRPr lang="en-US" dirty="0" smtClean="0">
              <a:solidFill>
                <a:srgbClr val="FF6600"/>
              </a:solidFill>
            </a:endParaRPr>
          </a:p>
          <a:p>
            <a:pPr lvl="1" eaLnBrk="1" hangingPunct="1"/>
            <a:r>
              <a:rPr lang="en-US" sz="2200" dirty="0" smtClean="0"/>
              <a:t>Deleting all records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		</a:t>
            </a:r>
          </a:p>
          <a:p>
            <a:pPr lvl="1" eaLnBrk="1" hangingPunct="1"/>
            <a:r>
              <a:rPr lang="en-US" sz="2200" dirty="0" smtClean="0"/>
              <a:t>Deleting only specified records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 smtClean="0"/>
              <a:t>		</a:t>
            </a:r>
            <a:r>
              <a:rPr lang="en-US" sz="2600" b="1" dirty="0" smtClean="0">
                <a:solidFill>
                  <a:srgbClr val="FF0066"/>
                </a:solidFill>
              </a:rPr>
              <a:t>DELETE FROM</a:t>
            </a:r>
            <a:r>
              <a:rPr lang="en-US" sz="2600" dirty="0" smtClean="0"/>
              <a:t> &lt;table&gt;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solidFill>
                  <a:srgbClr val="FF0066"/>
                </a:solidFill>
              </a:rPr>
              <a:t>WHERE</a:t>
            </a:r>
            <a:r>
              <a:rPr lang="en-US" sz="2600" dirty="0" smtClean="0"/>
              <a:t> &lt;selection-condition&gt;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600" dirty="0" smtClean="0"/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3851920" y="2710170"/>
            <a:ext cx="4419600" cy="533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sz="2200" dirty="0">
              <a:solidFill>
                <a:srgbClr val="FF0066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200" dirty="0">
                <a:solidFill>
                  <a:srgbClr val="FF0066"/>
                </a:solidFill>
              </a:rPr>
              <a:t>DELETE FROM</a:t>
            </a:r>
            <a:r>
              <a:rPr lang="en-US" sz="2200" dirty="0">
                <a:solidFill>
                  <a:srgbClr val="3333CC"/>
                </a:solidFill>
              </a:rPr>
              <a:t> </a:t>
            </a:r>
            <a:r>
              <a:rPr lang="en-US" sz="2200" b="0" dirty="0" err="1"/>
              <a:t>Dept</a:t>
            </a:r>
            <a:r>
              <a:rPr lang="en-US" sz="2200" b="0" dirty="0"/>
              <a:t> </a:t>
            </a:r>
          </a:p>
          <a:p>
            <a:pPr algn="ctr" eaLnBrk="1" hangingPunct="1"/>
            <a:endParaRPr lang="en-US" sz="2200" dirty="0"/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2937520" y="5013176"/>
            <a:ext cx="5334000" cy="533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/>
            <a:endParaRPr lang="en-US" sz="2200" dirty="0">
              <a:solidFill>
                <a:srgbClr val="3333CC"/>
              </a:solidFill>
            </a:endParaRPr>
          </a:p>
          <a:p>
            <a:pPr lvl="1" algn="ctr" eaLnBrk="1" hangingPunct="1"/>
            <a:r>
              <a:rPr lang="en-US" sz="2200" dirty="0">
                <a:solidFill>
                  <a:srgbClr val="FF0066"/>
                </a:solidFill>
              </a:rPr>
              <a:t>DELETE FROM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b="0" dirty="0" err="1"/>
              <a:t>Dept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dirty="0">
                <a:solidFill>
                  <a:srgbClr val="FF0066"/>
                </a:solidFill>
              </a:rPr>
              <a:t>WHERE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b="0" dirty="0" err="1"/>
              <a:t>dno</a:t>
            </a:r>
            <a:r>
              <a:rPr lang="en-US" sz="2200" b="0" dirty="0"/>
              <a:t> = 2</a:t>
            </a:r>
          </a:p>
          <a:p>
            <a:pPr algn="ctr" eaLnBrk="1" hangingPunct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28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/>
      <p:bldP spid="3881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394164" cy="1293028"/>
          </a:xfrm>
        </p:spPr>
        <p:txBody>
          <a:bodyPr>
            <a:normAutofit/>
          </a:bodyPr>
          <a:lstStyle/>
          <a:p>
            <a:r>
              <a:rPr lang="en-US" dirty="0"/>
              <a:t>SQL – </a:t>
            </a:r>
            <a:r>
              <a:rPr lang="en-US" dirty="0" smtClean="0"/>
              <a:t>‘UPDATE’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494318"/>
            <a:ext cx="7956550" cy="4070350"/>
          </a:xfrm>
          <a:prstGeom prst="rect">
            <a:avLst/>
          </a:prstGeo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sz="2200" dirty="0" smtClean="0"/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b="1" dirty="0" smtClean="0">
                <a:solidFill>
                  <a:schemeClr val="folHlink"/>
                </a:solidFill>
              </a:rPr>
              <a:t>Updating tuples in a table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 smtClean="0"/>
              <a:t>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 smtClean="0"/>
              <a:t>		</a:t>
            </a:r>
            <a:r>
              <a:rPr lang="en-US" sz="2600" b="1" dirty="0" smtClean="0"/>
              <a:t>UPDATE </a:t>
            </a:r>
            <a:r>
              <a:rPr lang="en-US" sz="2600" dirty="0" smtClean="0"/>
              <a:t>&lt;table&gt;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 smtClean="0"/>
              <a:t>		</a:t>
            </a:r>
            <a:r>
              <a:rPr lang="en-US" sz="2600" b="1" dirty="0" smtClean="0"/>
              <a:t>SET</a:t>
            </a:r>
            <a:r>
              <a:rPr lang="en-US" sz="2600" dirty="0" smtClean="0"/>
              <a:t> &lt;column&gt; = &lt;expression&gt;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 smtClean="0"/>
              <a:t>		</a:t>
            </a:r>
            <a:r>
              <a:rPr lang="en-US" sz="2600" b="1" dirty="0" smtClean="0"/>
              <a:t>WHERE </a:t>
            </a:r>
            <a:r>
              <a:rPr lang="en-US" sz="2600" dirty="0" smtClean="0"/>
              <a:t>&lt;selection condition&gt;</a:t>
            </a:r>
          </a:p>
        </p:txBody>
      </p:sp>
    </p:spTree>
    <p:extLst>
      <p:ext uri="{BB962C8B-B14F-4D97-AF65-F5344CB8AC3E}">
        <p14:creationId xmlns:p14="http://schemas.microsoft.com/office/powerpoint/2010/main" val="34123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394164" cy="1293028"/>
          </a:xfrm>
        </p:spPr>
        <p:txBody>
          <a:bodyPr>
            <a:normAutofit/>
          </a:bodyPr>
          <a:lstStyle/>
          <a:p>
            <a:r>
              <a:rPr lang="en-US" dirty="0"/>
              <a:t>SQL – </a:t>
            </a:r>
            <a:r>
              <a:rPr lang="en-US" dirty="0" smtClean="0"/>
              <a:t>‘UPDATE’…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880985"/>
            <a:ext cx="8496300" cy="407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Updating all tuples</a:t>
            </a:r>
          </a:p>
          <a:p>
            <a:pPr lvl="1" eaLnBrk="1" fontAlgn="auto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Updating selected tuples</a:t>
            </a:r>
          </a:p>
          <a:p>
            <a:pPr lvl="1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UPDATE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</a:p>
          <a:p>
            <a:pPr lvl="1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works_in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2</a:t>
            </a:r>
          </a:p>
          <a:p>
            <a:pPr lvl="1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NIC = ‘781111111V’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1066800" y="2636912"/>
            <a:ext cx="5867400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/>
            <a:endParaRPr lang="en-US" sz="2200" dirty="0">
              <a:solidFill>
                <a:srgbClr val="3333CC"/>
              </a:solidFill>
            </a:endParaRPr>
          </a:p>
          <a:p>
            <a:pPr lvl="1" algn="ctr" eaLnBrk="1" hangingPunct="1"/>
            <a:r>
              <a:rPr lang="en-US" sz="2200" dirty="0">
                <a:solidFill>
                  <a:srgbClr val="FF0066"/>
                </a:solidFill>
              </a:rPr>
              <a:t>UPDATE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b="0" dirty="0"/>
              <a:t>Employee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dirty="0">
                <a:solidFill>
                  <a:srgbClr val="FF0066"/>
                </a:solidFill>
              </a:rPr>
              <a:t>SET</a:t>
            </a:r>
            <a:r>
              <a:rPr lang="en-US" sz="2200" b="0" dirty="0">
                <a:solidFill>
                  <a:srgbClr val="FF0066"/>
                </a:solidFill>
              </a:rPr>
              <a:t> </a:t>
            </a:r>
            <a:r>
              <a:rPr lang="en-US" sz="2200" b="0" dirty="0" err="1"/>
              <a:t>works_in</a:t>
            </a:r>
            <a:r>
              <a:rPr lang="en-US" sz="2200" b="0" dirty="0"/>
              <a:t> = 1</a:t>
            </a:r>
          </a:p>
          <a:p>
            <a:pPr algn="ctr" eaLnBrk="1" hangingPunct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30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562" y="5066095"/>
            <a:ext cx="7920880" cy="1224135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 smtClean="0"/>
              <a:t>Employee(</a:t>
            </a:r>
            <a:r>
              <a:rPr lang="en-US" sz="2400" u="sng" cap="none" dirty="0" err="1" smtClean="0"/>
              <a:t>eid</a:t>
            </a:r>
            <a:r>
              <a:rPr lang="en-US" sz="2400" cap="none" dirty="0" smtClean="0"/>
              <a:t>, </a:t>
            </a:r>
            <a:r>
              <a:rPr lang="en-US" sz="2400" cap="none" dirty="0" err="1" smtClean="0"/>
              <a:t>ename</a:t>
            </a:r>
            <a:r>
              <a:rPr lang="en-US" sz="2400" cap="none" dirty="0" smtClean="0"/>
              <a:t>, salary, </a:t>
            </a:r>
            <a:r>
              <a:rPr lang="en-US" sz="2400" cap="none" dirty="0" err="1" smtClean="0"/>
              <a:t>deptNo</a:t>
            </a:r>
            <a:r>
              <a:rPr lang="en-US" sz="2400" cap="none" dirty="0" smtClean="0"/>
              <a:t>)</a:t>
            </a:r>
            <a:br>
              <a:rPr lang="en-US" sz="2400" cap="none" dirty="0" smtClean="0"/>
            </a:br>
            <a:r>
              <a:rPr lang="en-US" sz="2400" cap="none" dirty="0" smtClean="0"/>
              <a:t/>
            </a:r>
            <a:br>
              <a:rPr lang="en-US" sz="2400" cap="none" dirty="0" smtClean="0"/>
            </a:br>
            <a:r>
              <a:rPr lang="en-US" sz="2400" cap="none" dirty="0" smtClean="0"/>
              <a:t>Department(</a:t>
            </a:r>
            <a:r>
              <a:rPr lang="en-US" sz="2400" u="sng" cap="none" dirty="0" err="1" smtClean="0"/>
              <a:t>dno</a:t>
            </a:r>
            <a:r>
              <a:rPr lang="en-US" sz="2400" cap="none" dirty="0" smtClean="0"/>
              <a:t>, </a:t>
            </a:r>
            <a:r>
              <a:rPr lang="en-US" sz="2400" cap="none" dirty="0" err="1" smtClean="0"/>
              <a:t>dname</a:t>
            </a:r>
            <a:r>
              <a:rPr lang="en-US" sz="2400" cap="none" dirty="0" smtClean="0"/>
              <a:t>, location)</a:t>
            </a:r>
            <a:endParaRPr lang="en-US" sz="2400" cap="none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7083" r="59375" b="38542"/>
          <a:stretch>
            <a:fillRect/>
          </a:stretch>
        </p:blipFill>
        <p:spPr bwMode="auto">
          <a:xfrm>
            <a:off x="640562" y="1544269"/>
            <a:ext cx="5256584" cy="33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708176" y="51388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1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059832" y="5529234"/>
            <a:ext cx="252028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562" y="480516"/>
            <a:ext cx="1728192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cap="none" dirty="0" smtClean="0"/>
              <a:t>Example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3613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41406"/>
            <a:ext cx="8394164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848469"/>
            <a:ext cx="7956550" cy="40703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Use of Asterisk (*)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b="1" dirty="0" smtClean="0"/>
              <a:t>	* means all columns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spcBef>
                <a:spcPct val="20000"/>
              </a:spcBef>
              <a:buClr>
                <a:schemeClr val="folHlink"/>
              </a:buClr>
              <a:buSzPct val="90000"/>
              <a:buNone/>
            </a:pPr>
            <a:r>
              <a:rPr lang="en-US" sz="2400" dirty="0" smtClean="0"/>
              <a:t>Ex: Select </a:t>
            </a:r>
            <a:r>
              <a:rPr lang="en-US" sz="2400" i="1" dirty="0" smtClean="0"/>
              <a:t>details about </a:t>
            </a:r>
            <a:r>
              <a:rPr lang="en-US" sz="2400" dirty="0" smtClean="0"/>
              <a:t>all </a:t>
            </a:r>
            <a:r>
              <a:rPr lang="en-US" sz="2400" dirty="0"/>
              <a:t>employees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	SELECT 	*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	FROM	Employee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b="1" dirty="0" smtClean="0"/>
              <a:t>Selecting specific columns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endParaRPr lang="en-US" sz="2100" dirty="0" smtClean="0"/>
          </a:p>
          <a:p>
            <a:pPr marL="0" indent="0">
              <a:spcBef>
                <a:spcPct val="20000"/>
              </a:spcBef>
              <a:buClr>
                <a:schemeClr val="folHlink"/>
              </a:buClr>
              <a:buSzPct val="90000"/>
              <a:buNone/>
            </a:pPr>
            <a:r>
              <a:rPr lang="en-US" sz="2100" dirty="0" smtClean="0"/>
              <a:t>Ex: Select </a:t>
            </a:r>
            <a:r>
              <a:rPr lang="en-US" sz="2100" i="1" dirty="0"/>
              <a:t>names</a:t>
            </a:r>
            <a:r>
              <a:rPr lang="en-US" sz="2100" dirty="0"/>
              <a:t> of all employees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5000"/>
              <a:buNone/>
            </a:pPr>
            <a:r>
              <a:rPr lang="en-US" sz="1950" dirty="0"/>
              <a:t>	SELET 	</a:t>
            </a:r>
            <a:r>
              <a:rPr lang="en-US" sz="1950" dirty="0" err="1"/>
              <a:t>ename</a:t>
            </a:r>
            <a:endParaRPr lang="en-US" sz="1950" dirty="0"/>
          </a:p>
          <a:p>
            <a:pPr lvl="1">
              <a:spcBef>
                <a:spcPct val="20000"/>
              </a:spcBef>
              <a:buClr>
                <a:schemeClr val="accent1"/>
              </a:buClr>
              <a:buSzPct val="75000"/>
              <a:buNone/>
            </a:pPr>
            <a:r>
              <a:rPr lang="en-US" sz="1950" dirty="0"/>
              <a:t>	FROM	Employee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11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466172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9424" y="1958786"/>
            <a:ext cx="8496300" cy="40703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Duplicates are maintained in SQL tables. Also, SQL queries allow duplicates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	</a:t>
            </a:r>
            <a:r>
              <a:rPr lang="en-US" b="1" dirty="0"/>
              <a:t>ALL</a:t>
            </a:r>
            <a:r>
              <a:rPr lang="en-US" dirty="0"/>
              <a:t> (by default) – allows duplicates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	</a:t>
            </a:r>
            <a:r>
              <a:rPr lang="en-US" b="1" dirty="0"/>
              <a:t>DISTINCT</a:t>
            </a:r>
            <a:r>
              <a:rPr lang="en-US" dirty="0"/>
              <a:t> – disallow duplicates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For example…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SELECT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 err="1"/>
              <a:t>deptno</a:t>
            </a: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FROM	Employee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SELECT </a:t>
            </a:r>
            <a:r>
              <a:rPr lang="en-US" b="1" dirty="0"/>
              <a:t>DISTINCT</a:t>
            </a:r>
            <a:r>
              <a:rPr lang="en-US" dirty="0"/>
              <a:t> </a:t>
            </a:r>
            <a:r>
              <a:rPr lang="en-US" dirty="0" err="1"/>
              <a:t>deptno</a:t>
            </a: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FROM	Employee</a:t>
            </a:r>
          </a:p>
        </p:txBody>
      </p:sp>
    </p:spTree>
    <p:extLst>
      <p:ext uri="{BB962C8B-B14F-4D97-AF65-F5344CB8AC3E}">
        <p14:creationId xmlns:p14="http://schemas.microsoft.com/office/powerpoint/2010/main" val="9326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56260" y="410122"/>
            <a:ext cx="637794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548990" y="1797999"/>
            <a:ext cx="7705725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sz="2100" dirty="0"/>
              <a:t>Select names of employees working in the </a:t>
            </a:r>
            <a:r>
              <a:rPr lang="en-US" sz="2100" dirty="0" err="1"/>
              <a:t>dept</a:t>
            </a:r>
            <a:r>
              <a:rPr lang="en-US" sz="2100" dirty="0"/>
              <a:t> A0001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5000"/>
              <a:buNone/>
            </a:pPr>
            <a:r>
              <a:rPr lang="en-US" sz="1950" b="1" dirty="0" smtClean="0"/>
              <a:t>SELECT </a:t>
            </a:r>
            <a:r>
              <a:rPr lang="en-US" sz="1950" b="1" dirty="0"/>
              <a:t>	</a:t>
            </a:r>
            <a:r>
              <a:rPr lang="en-US" sz="1950" b="1" dirty="0" err="1"/>
              <a:t>ename</a:t>
            </a:r>
            <a:endParaRPr lang="en-US" sz="1950" b="1" dirty="0"/>
          </a:p>
          <a:p>
            <a:pPr lvl="1">
              <a:spcBef>
                <a:spcPct val="20000"/>
              </a:spcBef>
              <a:buClr>
                <a:schemeClr val="accent1"/>
              </a:buClr>
              <a:buSzPct val="75000"/>
              <a:buNone/>
            </a:pPr>
            <a:r>
              <a:rPr lang="en-US" sz="1950" b="1" dirty="0" smtClean="0"/>
              <a:t>FROM</a:t>
            </a:r>
            <a:r>
              <a:rPr lang="en-US" sz="1950" b="1" dirty="0"/>
              <a:t>	Employee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5000"/>
              <a:buNone/>
            </a:pPr>
            <a:r>
              <a:rPr lang="en-US" sz="1950" b="1" dirty="0" smtClean="0"/>
              <a:t>WHERE</a:t>
            </a:r>
            <a:r>
              <a:rPr lang="en-US" sz="1950" b="1" dirty="0"/>
              <a:t>	</a:t>
            </a:r>
            <a:r>
              <a:rPr lang="en-US" sz="1950" b="1" dirty="0" err="1"/>
              <a:t>deptno</a:t>
            </a:r>
            <a:r>
              <a:rPr lang="en-US" sz="1950" b="1" dirty="0"/>
              <a:t> = ‘A0001’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r>
              <a:rPr lang="en-US" dirty="0" smtClean="0"/>
              <a:t>List all the department names which are located in ‘Colombo’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9221" name="Content Placeholder 2"/>
          <p:cNvSpPr>
            <a:spLocks/>
          </p:cNvSpPr>
          <p:nvPr/>
        </p:nvSpPr>
        <p:spPr bwMode="auto">
          <a:xfrm>
            <a:off x="944880" y="4575730"/>
            <a:ext cx="5600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100" dirty="0" smtClean="0">
                <a:latin typeface="+mn-lt"/>
              </a:rPr>
              <a:t>SELECT</a:t>
            </a:r>
            <a:r>
              <a:rPr lang="en-US" sz="2100" dirty="0">
                <a:latin typeface="+mn-lt"/>
              </a:rPr>
              <a:t>	</a:t>
            </a:r>
            <a:r>
              <a:rPr lang="en-US" sz="2100" dirty="0" err="1">
                <a:latin typeface="+mn-lt"/>
              </a:rPr>
              <a:t>dname</a:t>
            </a:r>
            <a:endParaRPr lang="en-US" sz="210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100" dirty="0">
                <a:latin typeface="+mn-lt"/>
              </a:rPr>
              <a:t>FROM	Department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100" dirty="0">
                <a:latin typeface="+mn-lt"/>
              </a:rPr>
              <a:t>WHERE	location = ‘Colombo’</a:t>
            </a:r>
          </a:p>
        </p:txBody>
      </p:sp>
    </p:spTree>
    <p:extLst>
      <p:ext uri="{BB962C8B-B14F-4D97-AF65-F5344CB8AC3E}">
        <p14:creationId xmlns:p14="http://schemas.microsoft.com/office/powerpoint/2010/main" val="367670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1560" y="296961"/>
            <a:ext cx="8506376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006475" y="3305175"/>
            <a:ext cx="8137525" cy="1655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100" dirty="0" smtClean="0"/>
          </a:p>
          <a:p>
            <a:pPr marL="0" indent="0" algn="just">
              <a:buNone/>
            </a:pPr>
            <a:r>
              <a:rPr lang="en-US" sz="2100" dirty="0" smtClean="0"/>
              <a:t>List </a:t>
            </a:r>
            <a:r>
              <a:rPr lang="en-US" sz="2100" dirty="0"/>
              <a:t>all the employee names who are in department A0001 and salary grater than </a:t>
            </a:r>
            <a:r>
              <a:rPr lang="en-US" sz="2100" dirty="0" smtClean="0"/>
              <a:t>10000</a:t>
            </a:r>
            <a:endParaRPr 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10245" name="Content Placeholder 2"/>
          <p:cNvSpPr>
            <a:spLocks/>
          </p:cNvSpPr>
          <p:nvPr/>
        </p:nvSpPr>
        <p:spPr bwMode="auto">
          <a:xfrm>
            <a:off x="488866" y="1233606"/>
            <a:ext cx="767902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lang="en-US" sz="2100" dirty="0"/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sz="2100" b="0" dirty="0">
                <a:latin typeface="+mn-lt"/>
              </a:rPr>
              <a:t>List all the department names which are in Colombo OR Kandy</a:t>
            </a:r>
          </a:p>
        </p:txBody>
      </p:sp>
      <p:sp>
        <p:nvSpPr>
          <p:cNvPr id="10246" name="Content Placeholder 2"/>
          <p:cNvSpPr>
            <a:spLocks/>
          </p:cNvSpPr>
          <p:nvPr/>
        </p:nvSpPr>
        <p:spPr bwMode="auto">
          <a:xfrm>
            <a:off x="755576" y="2257329"/>
            <a:ext cx="714561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100" dirty="0">
                <a:latin typeface="+mn-lt"/>
              </a:rPr>
              <a:t>SELECT	DISTINCT </a:t>
            </a:r>
            <a:r>
              <a:rPr lang="en-US" sz="2100" dirty="0" err="1">
                <a:latin typeface="+mn-lt"/>
              </a:rPr>
              <a:t>dname</a:t>
            </a:r>
            <a:endParaRPr lang="en-US" sz="210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100" dirty="0">
                <a:latin typeface="+mn-lt"/>
              </a:rPr>
              <a:t>FROM	Department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100" dirty="0">
                <a:latin typeface="+mn-lt"/>
              </a:rPr>
              <a:t>WHERE	location = ‘Colombo’ </a:t>
            </a:r>
            <a:r>
              <a:rPr lang="en-US" sz="2100" dirty="0" smtClean="0">
                <a:latin typeface="+mn-lt"/>
              </a:rPr>
              <a:t>OR location </a:t>
            </a:r>
            <a:r>
              <a:rPr lang="en-US" sz="2100" dirty="0">
                <a:latin typeface="+mn-lt"/>
              </a:rPr>
              <a:t>= ‘Kandy’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-141250" y="4358396"/>
            <a:ext cx="744955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100" dirty="0"/>
              <a:t>	</a:t>
            </a:r>
            <a:r>
              <a:rPr lang="en-US" sz="2100" dirty="0">
                <a:latin typeface="+mn-lt"/>
              </a:rPr>
              <a:t>SELECT	</a:t>
            </a:r>
            <a:r>
              <a:rPr lang="en-US" sz="2100" dirty="0" err="1">
                <a:latin typeface="+mn-lt"/>
              </a:rPr>
              <a:t>ename</a:t>
            </a:r>
            <a:endParaRPr lang="en-US" sz="2100" dirty="0">
              <a:latin typeface="+mn-lt"/>
            </a:endParaRPr>
          </a:p>
          <a:p>
            <a:pPr eaLnBrk="1" hangingPunct="1"/>
            <a:r>
              <a:rPr lang="en-US" sz="2100" dirty="0">
                <a:latin typeface="+mn-lt"/>
              </a:rPr>
              <a:t>	FROM	Employee</a:t>
            </a:r>
          </a:p>
          <a:p>
            <a:pPr eaLnBrk="1" hangingPunct="1"/>
            <a:r>
              <a:rPr lang="en-US" sz="2100" dirty="0">
                <a:latin typeface="+mn-lt"/>
              </a:rPr>
              <a:t>	WHERE	</a:t>
            </a:r>
            <a:r>
              <a:rPr lang="en-US" sz="2100" dirty="0" err="1">
                <a:latin typeface="+mn-lt"/>
              </a:rPr>
              <a:t>deptno</a:t>
            </a:r>
            <a:r>
              <a:rPr lang="en-US" sz="2100" dirty="0">
                <a:latin typeface="+mn-lt"/>
              </a:rPr>
              <a:t> = ‘A0001’ </a:t>
            </a:r>
            <a:r>
              <a:rPr lang="en-US" sz="2100" dirty="0" smtClean="0">
                <a:latin typeface="+mn-lt"/>
              </a:rPr>
              <a:t>AND salary </a:t>
            </a:r>
            <a:r>
              <a:rPr lang="en-US" sz="2100" dirty="0">
                <a:latin typeface="+mn-lt"/>
              </a:rPr>
              <a:t>&gt; 100000</a:t>
            </a:r>
          </a:p>
        </p:txBody>
      </p:sp>
    </p:spTree>
    <p:extLst>
      <p:ext uri="{BB962C8B-B14F-4D97-AF65-F5344CB8AC3E}">
        <p14:creationId xmlns:p14="http://schemas.microsoft.com/office/powerpoint/2010/main" val="18493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245" grpId="0"/>
      <p:bldP spid="10246" grpId="0"/>
      <p:bldP spid="8" grpId="0"/>
    </p:bldLst>
  </p:timing>
</p:sld>
</file>

<file path=ppt/theme/theme1.xml><?xml version="1.0" encoding="utf-8"?>
<a:theme xmlns:a="http://schemas.openxmlformats.org/drawingml/2006/main" name="Updated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1671</TotalTime>
  <Words>933</Words>
  <Application>Microsoft Office PowerPoint</Application>
  <PresentationFormat>On-screen Show (4:3)</PresentationFormat>
  <Paragraphs>354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Tahoma</vt:lpstr>
      <vt:lpstr>Times New Roman</vt:lpstr>
      <vt:lpstr>Wingdings</vt:lpstr>
      <vt:lpstr>Updated Design</vt:lpstr>
      <vt:lpstr>Custom Design</vt:lpstr>
      <vt:lpstr>Document</vt:lpstr>
      <vt:lpstr>  SQL – DML </vt:lpstr>
      <vt:lpstr>In this lecture you will learn</vt:lpstr>
      <vt:lpstr>SQL ‘SELECT’ </vt:lpstr>
      <vt:lpstr>SQL – ‘SELECT’…</vt:lpstr>
      <vt:lpstr>Employee(eid, ename, salary, deptNo)  Department(dno, dname, location)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Aggregate Functions &amp; Grouping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</vt:lpstr>
      <vt:lpstr>SAMPLE QUESTION - 2 </vt:lpstr>
      <vt:lpstr>Structured Query Language (contd.)</vt:lpstr>
      <vt:lpstr>Structured Query Language (contd.) </vt:lpstr>
      <vt:lpstr>Structured Query Language (contd.)</vt:lpstr>
      <vt:lpstr>SAMPLE QUESTION - 3</vt:lpstr>
      <vt:lpstr>SAMPLE QUESTION - 3</vt:lpstr>
      <vt:lpstr>SAMPLE QUESTION - 3</vt:lpstr>
      <vt:lpstr>SAMPLE QUESTION - 3 </vt:lpstr>
      <vt:lpstr>SAMPLE QUESTION - 4 </vt:lpstr>
      <vt:lpstr>SAMPLE QUESTION - 4 </vt:lpstr>
      <vt:lpstr>SQL – ‘INSERT’</vt:lpstr>
      <vt:lpstr>SQL – ‘INSERT’…</vt:lpstr>
      <vt:lpstr>SQL – ‘INSERT’…</vt:lpstr>
      <vt:lpstr>SQL – ‘DELETE’</vt:lpstr>
      <vt:lpstr>SQL – ‘UPDATE’</vt:lpstr>
      <vt:lpstr>SQL – ‘UPDATE’…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104 Internet Technology And Applications</dc:title>
  <dc:creator>pumudu.f</dc:creator>
  <cp:lastModifiedBy>Pradeepa Bandara</cp:lastModifiedBy>
  <cp:revision>159</cp:revision>
  <dcterms:created xsi:type="dcterms:W3CDTF">2006-08-16T00:00:00Z</dcterms:created>
  <dcterms:modified xsi:type="dcterms:W3CDTF">2017-07-11T10:48:11Z</dcterms:modified>
</cp:coreProperties>
</file>