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94" r:id="rId2"/>
  </p:sldMasterIdLst>
  <p:handoutMasterIdLst>
    <p:handoutMasterId r:id="rId23"/>
  </p:handoutMasterIdLst>
  <p:sldIdLst>
    <p:sldId id="276" r:id="rId3"/>
    <p:sldId id="277" r:id="rId4"/>
    <p:sldId id="261" r:id="rId5"/>
    <p:sldId id="275" r:id="rId6"/>
    <p:sldId id="260" r:id="rId7"/>
    <p:sldId id="269" r:id="rId8"/>
    <p:sldId id="273" r:id="rId9"/>
    <p:sldId id="274" r:id="rId10"/>
    <p:sldId id="270" r:id="rId11"/>
    <p:sldId id="271" r:id="rId12"/>
    <p:sldId id="272" r:id="rId13"/>
    <p:sldId id="264" r:id="rId14"/>
    <p:sldId id="268" r:id="rId15"/>
    <p:sldId id="265" r:id="rId16"/>
    <p:sldId id="267" r:id="rId17"/>
    <p:sldId id="278" r:id="rId18"/>
    <p:sldId id="279" r:id="rId19"/>
    <p:sldId id="280" r:id="rId20"/>
    <p:sldId id="281" r:id="rId21"/>
    <p:sldId id="282" r:id="rId22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50201-CAF7-4572-BC19-894FD4159CF8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202F-2D0A-49BF-A209-06F010A3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0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2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FE01-6A54-458C-B614-212BE053C520}" type="datetimeFigureOut">
              <a:rPr lang="en-US" smtClean="0"/>
              <a:t>7/11/2017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tx1"/>
                </a:solidFill>
              </a:rPr>
              <a:t> – Information Systems and Data Modeling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8331201" y="76200"/>
            <a:ext cx="36571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bg1"/>
                </a:solidFill>
              </a:rPr>
              <a:t> – Information Systems and Data Modeling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Database Design and  Data Modelling</a:t>
            </a:r>
            <a:br>
              <a:rPr lang="en-GB" b="1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12890" y="3409682"/>
            <a:ext cx="8534400" cy="1752600"/>
          </a:xfrm>
        </p:spPr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2 –Part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7127" y="370694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Network Model</a:t>
            </a:r>
          </a:p>
        </p:txBody>
      </p:sp>
      <p:pic>
        <p:nvPicPr>
          <p:cNvPr id="60419" name="Content Placeholder 3" descr="188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127" y="1650843"/>
            <a:ext cx="7337425" cy="3938587"/>
          </a:xfrm>
          <a:prstGeom prst="rect">
            <a:avLst/>
          </a:prstGeom>
        </p:spPr>
      </p:pic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1068947" y="5589430"/>
            <a:ext cx="8913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 dirty="0"/>
              <a:t>R</a:t>
            </a:r>
            <a:r>
              <a:rPr lang="en-US" b="0" dirty="0" smtClean="0"/>
              <a:t>epresents </a:t>
            </a:r>
            <a:r>
              <a:rPr lang="en-US" b="0" dirty="0"/>
              <a:t>data as record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73290" y="261135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Relational Model</a:t>
            </a:r>
          </a:p>
        </p:txBody>
      </p:sp>
      <p:pic>
        <p:nvPicPr>
          <p:cNvPr id="61443" name="Content Placeholder 3" descr="relat.gif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/>
          <a:stretch/>
        </p:blipFill>
        <p:spPr>
          <a:xfrm>
            <a:off x="673290" y="1698935"/>
            <a:ext cx="6408738" cy="37401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8947" y="5589430"/>
            <a:ext cx="8913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 dirty="0"/>
              <a:t>R</a:t>
            </a:r>
            <a:r>
              <a:rPr lang="en-US" b="0" dirty="0" smtClean="0"/>
              <a:t>epresents </a:t>
            </a:r>
            <a:r>
              <a:rPr lang="en-US" b="0" dirty="0"/>
              <a:t>data as </a:t>
            </a:r>
            <a:r>
              <a:rPr lang="en-US" b="0" dirty="0" smtClean="0"/>
              <a:t>relations/tables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good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and accurately represents the </a:t>
            </a:r>
            <a:r>
              <a:rPr lang="en-US" b="1" dirty="0" smtClean="0"/>
              <a:t>data requirements </a:t>
            </a:r>
            <a:r>
              <a:rPr lang="en-US" dirty="0" smtClean="0"/>
              <a:t>of the end users/application</a:t>
            </a:r>
          </a:p>
          <a:p>
            <a:r>
              <a:rPr lang="en-US" dirty="0"/>
              <a:t>U</a:t>
            </a:r>
            <a:r>
              <a:rPr lang="en-US" dirty="0" smtClean="0"/>
              <a:t>ses simple notations and natural language so it can be easily understood by the end user </a:t>
            </a:r>
          </a:p>
          <a:p>
            <a:r>
              <a:rPr lang="en-US" dirty="0"/>
              <a:t>D</a:t>
            </a:r>
            <a:r>
              <a:rPr lang="en-US" dirty="0" smtClean="0"/>
              <a:t>etailed enough to be used by a database designer to build the database. </a:t>
            </a:r>
          </a:p>
          <a:p>
            <a:r>
              <a:rPr lang="en-US" dirty="0"/>
              <a:t>E</a:t>
            </a:r>
            <a:r>
              <a:rPr lang="en-US" dirty="0" smtClean="0"/>
              <a:t>liminates redundant data</a:t>
            </a:r>
          </a:p>
          <a:p>
            <a:r>
              <a:rPr lang="en-US" dirty="0" smtClean="0"/>
              <a:t>Independent of any hardware and software constraints</a:t>
            </a:r>
          </a:p>
          <a:p>
            <a:r>
              <a:rPr lang="en-US" dirty="0" smtClean="0"/>
              <a:t>Adapts to changing requirements with minimum of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</a:t>
            </a:r>
            <a:r>
              <a:rPr lang="en-US" dirty="0"/>
              <a:t>process  </a:t>
            </a:r>
            <a:r>
              <a:rPr lang="en-US" dirty="0" smtClean="0"/>
              <a:t>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1.Requirements Analysis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What does the user want</a:t>
            </a:r>
            <a:r>
              <a:rPr lang="en-AU" sz="1400" b="1" dirty="0" smtClean="0">
                <a:solidFill>
                  <a:srgbClr val="6600CC"/>
                </a:solidFill>
              </a:rPr>
              <a:t>? </a:t>
            </a:r>
            <a:endParaRPr lang="en-AU" sz="1400" b="1" dirty="0">
              <a:solidFill>
                <a:srgbClr val="6600CC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300" b="1" dirty="0"/>
              <a:t>2.Conceptual Database </a:t>
            </a:r>
            <a:r>
              <a:rPr lang="en-US" sz="2300" b="1" dirty="0" smtClean="0"/>
              <a:t>Design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US" sz="23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2300" b="1" dirty="0" smtClean="0">
                <a:solidFill>
                  <a:srgbClr val="6600CC"/>
                </a:solidFill>
              </a:rPr>
              <a:t>Model Data requirements using a Conceptual Data Model    </a:t>
            </a:r>
            <a:r>
              <a:rPr lang="en-AU" sz="2300" b="1" dirty="0">
                <a:solidFill>
                  <a:srgbClr val="6600CC"/>
                </a:solidFill>
              </a:rPr>
              <a:t>--&gt; </a:t>
            </a:r>
            <a:r>
              <a:rPr lang="en-AU" sz="2300" b="1" dirty="0" smtClean="0">
                <a:solidFill>
                  <a:srgbClr val="6600CC"/>
                </a:solidFill>
              </a:rPr>
              <a:t>ER </a:t>
            </a:r>
            <a:r>
              <a:rPr lang="en-AU" sz="2300" b="1" dirty="0">
                <a:solidFill>
                  <a:srgbClr val="6600CC"/>
                </a:solidFill>
              </a:rPr>
              <a:t>model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300" b="1" dirty="0"/>
              <a:t>3.Logical Database Design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2300" b="1" dirty="0" smtClean="0">
                <a:solidFill>
                  <a:srgbClr val="6600CC"/>
                </a:solidFill>
              </a:rPr>
              <a:t>	      Model </a:t>
            </a:r>
            <a:r>
              <a:rPr lang="en-AU" sz="2300" b="1" dirty="0">
                <a:solidFill>
                  <a:srgbClr val="6600CC"/>
                </a:solidFill>
              </a:rPr>
              <a:t>Data requirements using a </a:t>
            </a:r>
            <a:r>
              <a:rPr lang="en-AU" sz="2300" b="1" dirty="0" smtClean="0">
                <a:solidFill>
                  <a:srgbClr val="6600CC"/>
                </a:solidFill>
              </a:rPr>
              <a:t>Logical Data Model  </a:t>
            </a:r>
            <a:r>
              <a:rPr lang="en-AU" sz="2300" b="1" dirty="0" smtClean="0">
                <a:solidFill>
                  <a:srgbClr val="6600CC"/>
                </a:solidFill>
                <a:sym typeface="Wingdings" panose="05000000000000000000" pitchFamily="2" charset="2"/>
              </a:rPr>
              <a:t> Relational Data Model</a:t>
            </a:r>
            <a:endParaRPr lang="en-US" sz="23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 smtClean="0"/>
              <a:t>4.Schema </a:t>
            </a:r>
            <a:r>
              <a:rPr lang="en-US" sz="2400" b="1" dirty="0"/>
              <a:t>Refinement 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Fine tune </a:t>
            </a:r>
            <a:r>
              <a:rPr lang="en-US" sz="1400" b="1" dirty="0" smtClean="0">
                <a:solidFill>
                  <a:srgbClr val="7030A0"/>
                </a:solidFill>
              </a:rPr>
              <a:t>the result</a:t>
            </a:r>
            <a:endParaRPr lang="en-US" sz="1400" b="1" dirty="0">
              <a:solidFill>
                <a:srgbClr val="7030A0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5.Physical Database Design      </a:t>
            </a:r>
            <a:r>
              <a:rPr lang="en-US" sz="2400" b="1" dirty="0" smtClean="0"/>
              <a:t>                      </a:t>
            </a:r>
            <a:endParaRPr lang="en-US" sz="2400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Implementation of the design using a Database Management System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6.Security Design 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>
                <a:solidFill>
                  <a:srgbClr val="6600CC"/>
                </a:solidFill>
              </a:rPr>
              <a:t>Implement Controls to ensure security and integrity                                                      </a:t>
            </a: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 smtClean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 smtClean="0">
                <a:solidFill>
                  <a:srgbClr val="6600CC"/>
                </a:solidFill>
              </a:rPr>
              <a:t>															</a:t>
            </a:r>
            <a:r>
              <a:rPr lang="en-US" b="1" dirty="0" smtClean="0">
                <a:solidFill>
                  <a:srgbClr val="6600CC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* Will be discussed </a:t>
            </a:r>
            <a:r>
              <a:rPr lang="en-US" b="1" dirty="0" smtClean="0">
                <a:solidFill>
                  <a:schemeClr val="accent2"/>
                </a:solidFill>
              </a:rPr>
              <a:t>in this module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goals of the requirements analysis are:</a:t>
            </a:r>
          </a:p>
          <a:p>
            <a:r>
              <a:rPr lang="en-US" dirty="0" smtClean="0"/>
              <a:t>to determine the </a:t>
            </a:r>
            <a:r>
              <a:rPr lang="en-US" b="1" dirty="0" smtClean="0"/>
              <a:t>data requirements </a:t>
            </a:r>
            <a:r>
              <a:rPr lang="en-US" dirty="0" smtClean="0"/>
              <a:t>of the database in terms of objects</a:t>
            </a:r>
          </a:p>
          <a:p>
            <a:r>
              <a:rPr lang="en-US" dirty="0" smtClean="0"/>
              <a:t>to identify and describe the information about these objects</a:t>
            </a:r>
          </a:p>
          <a:p>
            <a:r>
              <a:rPr lang="en-US" dirty="0" smtClean="0"/>
              <a:t>to identify the relationships among these objects</a:t>
            </a:r>
          </a:p>
          <a:p>
            <a:r>
              <a:rPr lang="en-US" dirty="0" smtClean="0"/>
              <a:t>to identify different transactions that will be performed on the database </a:t>
            </a:r>
          </a:p>
          <a:p>
            <a:r>
              <a:rPr lang="en-US" dirty="0"/>
              <a:t>t</a:t>
            </a:r>
            <a:r>
              <a:rPr lang="en-US" dirty="0" smtClean="0"/>
              <a:t>o identify performance, integrity, security or administrative constraints to be imposed on the database</a:t>
            </a:r>
          </a:p>
          <a:p>
            <a:r>
              <a:rPr lang="en-US" dirty="0"/>
              <a:t>t</a:t>
            </a:r>
            <a:r>
              <a:rPr lang="en-US" dirty="0" smtClean="0"/>
              <a:t>o identify design and implementation constraints if any (ex: specific technologies, hardware and software, programming languages, policies, standards, etc…)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Requirements Analysis…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 needed for the requirements analysis can be gathered in several ways:</a:t>
            </a:r>
          </a:p>
          <a:p>
            <a:r>
              <a:rPr lang="en-US" b="1" dirty="0" smtClean="0"/>
              <a:t> Review of existing documents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become familiar with the organization/ activity you need to model by reviewing the existing documentation. Ex: existing forms and reports, written guidelines, job descriptions, personal narratives, etc…</a:t>
            </a:r>
          </a:p>
          <a:p>
            <a:r>
              <a:rPr lang="en-US" b="1" dirty="0"/>
              <a:t>I</a:t>
            </a:r>
            <a:r>
              <a:rPr lang="en-US" b="1" dirty="0" smtClean="0"/>
              <a:t>nterviews with end users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organize individual/group meetings with the end users. Can use a blackboard, flip chart, or overhead transparencies to record information gathered from the interviews.</a:t>
            </a:r>
          </a:p>
          <a:p>
            <a:r>
              <a:rPr lang="en-US" b="1" dirty="0"/>
              <a:t>R</a:t>
            </a:r>
            <a:r>
              <a:rPr lang="en-US" b="1" dirty="0" smtClean="0"/>
              <a:t>eview of existing automated systems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review the system design specifications and documentation, if the organization already has an automated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8490" y="427037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2: Conceptual Database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8490" y="1752600"/>
            <a:ext cx="7650162" cy="3387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6600CC"/>
                </a:solidFill>
              </a:rPr>
              <a:t>information gathered </a:t>
            </a:r>
            <a:r>
              <a:rPr lang="en-US" dirty="0" smtClean="0"/>
              <a:t>in the requirements analysis phase is used to create a: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6600CC"/>
                </a:solidFill>
              </a:rPr>
              <a:t>high-level description of the data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rgbClr val="FF0000"/>
                </a:solidFill>
              </a:rPr>
              <a:t>conceptual data model or </a:t>
            </a:r>
            <a:r>
              <a:rPr lang="en-US" i="1" dirty="0" smtClean="0">
                <a:solidFill>
                  <a:srgbClr val="008000"/>
                </a:solidFill>
              </a:rPr>
              <a:t>Semantic Data Model.</a:t>
            </a:r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533400" indent="-533400">
              <a:buNone/>
              <a:defRPr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66"/>
                </a:solidFill>
              </a:rPr>
              <a:t>ER Model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26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611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3: Logical Database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1972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this step, we </a:t>
            </a:r>
            <a:r>
              <a:rPr lang="en-US" dirty="0" smtClean="0">
                <a:solidFill>
                  <a:srgbClr val="008000"/>
                </a:solidFill>
              </a:rPr>
              <a:t>determine</a:t>
            </a:r>
            <a:r>
              <a:rPr lang="en-US" dirty="0" smtClean="0"/>
              <a:t> the</a:t>
            </a:r>
            <a:r>
              <a:rPr lang="en-US" dirty="0" smtClean="0">
                <a:solidFill>
                  <a:srgbClr val="FF6600"/>
                </a:solidFill>
              </a:rPr>
              <a:t> DBMS to implement </a:t>
            </a:r>
            <a:r>
              <a:rPr lang="en-US" dirty="0" smtClean="0"/>
              <a:t>the database &amp; also the </a:t>
            </a:r>
            <a:r>
              <a:rPr lang="en-US" dirty="0" smtClean="0">
                <a:solidFill>
                  <a:srgbClr val="FF6600"/>
                </a:solidFill>
              </a:rPr>
              <a:t>data model.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utilize the </a:t>
            </a:r>
            <a:r>
              <a:rPr lang="en-US" dirty="0" smtClean="0">
                <a:solidFill>
                  <a:srgbClr val="008000"/>
                </a:solidFill>
              </a:rPr>
              <a:t>conceptual schema </a:t>
            </a:r>
            <a:r>
              <a:rPr lang="en-US" dirty="0" smtClean="0"/>
              <a:t>created in the previous step and </a:t>
            </a:r>
            <a:r>
              <a:rPr lang="en-US" dirty="0" smtClean="0">
                <a:solidFill>
                  <a:srgbClr val="3333CC"/>
                </a:solidFill>
              </a:rPr>
              <a:t>convert </a:t>
            </a:r>
            <a:r>
              <a:rPr lang="en-US" dirty="0" smtClean="0"/>
              <a:t>it into a </a:t>
            </a:r>
            <a:r>
              <a:rPr lang="en-US" dirty="0" smtClean="0">
                <a:solidFill>
                  <a:srgbClr val="FF6600"/>
                </a:solidFill>
              </a:rPr>
              <a:t>schema of a particular data model*</a:t>
            </a:r>
            <a:r>
              <a:rPr lang="en-US" dirty="0" smtClean="0"/>
              <a:t> (e.g. Relational Data Model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*we will cover this in the next two lectures.</a:t>
            </a:r>
          </a:p>
        </p:txBody>
      </p:sp>
    </p:spTree>
    <p:extLst>
      <p:ext uri="{BB962C8B-B14F-4D97-AF65-F5344CB8AC3E}">
        <p14:creationId xmlns:p14="http://schemas.microsoft.com/office/powerpoint/2010/main" val="300939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611" y="274973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4: Schema Refinement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611" y="1600536"/>
            <a:ext cx="10515600" cy="4351338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The schema created by the logical database design phase is </a:t>
            </a:r>
            <a:r>
              <a:rPr lang="en-US" dirty="0" smtClean="0">
                <a:solidFill>
                  <a:srgbClr val="FF6600"/>
                </a:solidFill>
              </a:rPr>
              <a:t>further refined </a:t>
            </a:r>
            <a:r>
              <a:rPr lang="en-US" dirty="0" smtClean="0"/>
              <a:t>for potential problems such as </a:t>
            </a:r>
            <a:r>
              <a:rPr lang="en-US" dirty="0" smtClean="0">
                <a:solidFill>
                  <a:srgbClr val="008000"/>
                </a:solidFill>
              </a:rPr>
              <a:t>redundancies.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3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2733" y="262094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5: Physical 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733" y="1587657"/>
            <a:ext cx="10515600" cy="4351338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In this step, </a:t>
            </a:r>
            <a:r>
              <a:rPr lang="en-US" dirty="0" smtClean="0">
                <a:solidFill>
                  <a:srgbClr val="FF6600"/>
                </a:solidFill>
              </a:rPr>
              <a:t>performance criteria </a:t>
            </a:r>
            <a:r>
              <a:rPr lang="en-US" dirty="0" smtClean="0"/>
              <a:t>are taken into consideration and </a:t>
            </a:r>
            <a:r>
              <a:rPr lang="en-US" dirty="0" smtClean="0">
                <a:solidFill>
                  <a:srgbClr val="FF6600"/>
                </a:solidFill>
              </a:rPr>
              <a:t>further enhancements </a:t>
            </a:r>
            <a:r>
              <a:rPr lang="en-US" dirty="0" smtClean="0"/>
              <a:t>to the schema &amp; </a:t>
            </a:r>
            <a:r>
              <a:rPr lang="en-US" dirty="0" smtClean="0">
                <a:solidFill>
                  <a:srgbClr val="FF6600"/>
                </a:solidFill>
              </a:rPr>
              <a:t>creation of indexes </a:t>
            </a:r>
            <a:r>
              <a:rPr lang="en-US" dirty="0" smtClean="0"/>
              <a:t>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22828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330" y="327024"/>
            <a:ext cx="6673174" cy="156071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52330" y="1887740"/>
            <a:ext cx="7200900" cy="3960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Phases </a:t>
            </a:r>
            <a:r>
              <a:rPr lang="en-GB" dirty="0"/>
              <a:t>of </a:t>
            </a:r>
            <a:r>
              <a:rPr lang="en-GB" dirty="0" smtClean="0"/>
              <a:t>Database </a:t>
            </a:r>
            <a:r>
              <a:rPr lang="en-GB" dirty="0"/>
              <a:t>design</a:t>
            </a:r>
          </a:p>
          <a:p>
            <a:endParaRPr lang="en-GB" dirty="0"/>
          </a:p>
          <a:p>
            <a:r>
              <a:rPr lang="en-GB" dirty="0" smtClean="0"/>
              <a:t>Data Modelling using a Data Model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9853" y="300731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6: Security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9853" y="1626294"/>
            <a:ext cx="10515600" cy="435133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FF6600"/>
                </a:solidFill>
              </a:rPr>
              <a:t> Different user groups </a:t>
            </a:r>
            <a:r>
              <a:rPr lang="en-US" dirty="0" smtClean="0"/>
              <a:t>and their </a:t>
            </a:r>
            <a:r>
              <a:rPr lang="en-US" dirty="0" smtClean="0">
                <a:solidFill>
                  <a:srgbClr val="FF6600"/>
                </a:solidFill>
              </a:rPr>
              <a:t>roles are identified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Appropriate </a:t>
            </a:r>
            <a:r>
              <a:rPr lang="en-US" dirty="0" smtClean="0">
                <a:solidFill>
                  <a:srgbClr val="008000"/>
                </a:solidFill>
              </a:rPr>
              <a:t>levels of access </a:t>
            </a:r>
            <a:r>
              <a:rPr lang="en-US" dirty="0" smtClean="0"/>
              <a:t>are then provided to the data </a:t>
            </a:r>
            <a:r>
              <a:rPr lang="en-US" dirty="0" smtClean="0">
                <a:solidFill>
                  <a:srgbClr val="008000"/>
                </a:solidFill>
              </a:rPr>
              <a:t>ensuring that users have access to only the necessary data.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6600CC"/>
                </a:solidFill>
              </a:rPr>
              <a:t>Eg</a:t>
            </a:r>
            <a:r>
              <a:rPr lang="en-US" dirty="0" smtClean="0">
                <a:solidFill>
                  <a:srgbClr val="6600CC"/>
                </a:solidFill>
              </a:rPr>
              <a:t>. Bank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Customer  – read access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Teller        – read/update (limited)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Manager    – read/update  </a:t>
            </a:r>
          </a:p>
        </p:txBody>
      </p:sp>
    </p:spTree>
    <p:extLst>
      <p:ext uri="{BB962C8B-B14F-4D97-AF65-F5344CB8AC3E}">
        <p14:creationId xmlns:p14="http://schemas.microsoft.com/office/powerpoint/2010/main" val="20981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Why is Database Design important?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careful planning you may create a database that… </a:t>
            </a:r>
          </a:p>
          <a:p>
            <a:r>
              <a:rPr lang="en-US" dirty="0"/>
              <a:t>c</a:t>
            </a:r>
            <a:r>
              <a:rPr lang="en-US" dirty="0" smtClean="0"/>
              <a:t>ontains unnecessary data which occupies the storage space</a:t>
            </a:r>
          </a:p>
          <a:p>
            <a:r>
              <a:rPr lang="en-US" dirty="0" smtClean="0"/>
              <a:t>omits </a:t>
            </a:r>
            <a:r>
              <a:rPr lang="en-US" dirty="0"/>
              <a:t>data required to create critical reports</a:t>
            </a:r>
          </a:p>
          <a:p>
            <a:r>
              <a:rPr lang="en-US" dirty="0"/>
              <a:t>t</a:t>
            </a:r>
            <a:r>
              <a:rPr lang="en-US" dirty="0" smtClean="0"/>
              <a:t>akes a considerable time to respond to user questions</a:t>
            </a:r>
          </a:p>
          <a:p>
            <a:r>
              <a:rPr lang="en-US" dirty="0" smtClean="0"/>
              <a:t>produces results that are incorrect or inconsistent</a:t>
            </a:r>
          </a:p>
          <a:p>
            <a:r>
              <a:rPr lang="en-US" dirty="0"/>
              <a:t>i</a:t>
            </a:r>
            <a:r>
              <a:rPr lang="en-US" dirty="0" smtClean="0"/>
              <a:t>s unable to accommodate changes in the user's requirements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poorly designed database will require more time in the long-term…!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1.Requirements Analysis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What does the user want</a:t>
            </a:r>
            <a:r>
              <a:rPr lang="en-AU" sz="1400" b="1" dirty="0" smtClean="0">
                <a:solidFill>
                  <a:srgbClr val="6600CC"/>
                </a:solidFill>
              </a:rPr>
              <a:t>? </a:t>
            </a:r>
            <a:endParaRPr lang="en-AU" sz="1400" b="1" dirty="0">
              <a:solidFill>
                <a:srgbClr val="6600CC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2.Conceptual Database </a:t>
            </a:r>
            <a:r>
              <a:rPr lang="en-US" sz="2400" b="1" dirty="0" smtClean="0"/>
              <a:t>Design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 smtClean="0">
                <a:solidFill>
                  <a:srgbClr val="6600CC"/>
                </a:solidFill>
              </a:rPr>
              <a:t>Model Data requirements using a Conceptual Data Model    </a:t>
            </a:r>
            <a:r>
              <a:rPr lang="en-AU" sz="1400" b="1" dirty="0">
                <a:solidFill>
                  <a:srgbClr val="6600CC"/>
                </a:solidFill>
              </a:rPr>
              <a:t>--&gt; </a:t>
            </a:r>
            <a:r>
              <a:rPr lang="en-AU" sz="1400" b="1" dirty="0" smtClean="0">
                <a:solidFill>
                  <a:srgbClr val="6600CC"/>
                </a:solidFill>
              </a:rPr>
              <a:t>ER </a:t>
            </a:r>
            <a:r>
              <a:rPr lang="en-AU" sz="1400" b="1" dirty="0">
                <a:solidFill>
                  <a:srgbClr val="6600CC"/>
                </a:solidFill>
              </a:rPr>
              <a:t>model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3.Logical Database Design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 smtClean="0">
                <a:solidFill>
                  <a:srgbClr val="6600CC"/>
                </a:solidFill>
              </a:rPr>
              <a:t>	      Model Data requirements using a Logical Data Model  </a:t>
            </a:r>
            <a:r>
              <a:rPr lang="en-AU" sz="1400" b="1" dirty="0" smtClean="0">
                <a:solidFill>
                  <a:srgbClr val="6600CC"/>
                </a:solidFill>
                <a:sym typeface="Wingdings" panose="05000000000000000000" pitchFamily="2" charset="2"/>
              </a:rPr>
              <a:t> Relational Data Model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 smtClean="0"/>
              <a:t>4.Schema </a:t>
            </a:r>
            <a:r>
              <a:rPr lang="en-US" sz="2400" b="1" dirty="0"/>
              <a:t>Refinement 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Fine tune </a:t>
            </a:r>
            <a:r>
              <a:rPr lang="en-US" sz="1400" b="1" dirty="0" smtClean="0">
                <a:solidFill>
                  <a:srgbClr val="7030A0"/>
                </a:solidFill>
              </a:rPr>
              <a:t>the result</a:t>
            </a:r>
            <a:endParaRPr lang="en-US" sz="1400" b="1" dirty="0">
              <a:solidFill>
                <a:srgbClr val="7030A0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5.Physical Database Design      </a:t>
            </a:r>
            <a:r>
              <a:rPr lang="en-US" sz="2400" b="1" dirty="0" smtClean="0"/>
              <a:t>                      </a:t>
            </a:r>
            <a:endParaRPr lang="en-US" sz="2400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Implementation of the design using a Database Management System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6.Security Design 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>
                <a:solidFill>
                  <a:srgbClr val="6600CC"/>
                </a:solidFill>
              </a:rPr>
              <a:t>Implement Controls to ensure security and integrity                                                      </a:t>
            </a: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 smtClean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 smtClean="0">
                <a:solidFill>
                  <a:srgbClr val="6600CC"/>
                </a:solidFill>
              </a:rPr>
              <a:t>														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What is a Data Model?</a:t>
            </a:r>
          </a:p>
          <a:p>
            <a:r>
              <a:rPr lang="en-US" dirty="0" smtClean="0"/>
              <a:t>A data model focuses on what data should be stored in the DB and how it should be organized</a:t>
            </a:r>
          </a:p>
          <a:p>
            <a:r>
              <a:rPr lang="en-US" dirty="0" smtClean="0"/>
              <a:t>Without representing the data as a database would see it, a data model represents the data as the user sees it in the ‘real world’</a:t>
            </a:r>
          </a:p>
          <a:p>
            <a:r>
              <a:rPr lang="en-US" dirty="0" smtClean="0"/>
              <a:t>A data model can be considered similar to an architect's building plan</a:t>
            </a:r>
          </a:p>
          <a:p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The </a:t>
            </a:r>
            <a:r>
              <a:rPr lang="en-US" sz="3200" i="1" dirty="0"/>
              <a:t>goal of the data model is to make sure that </a:t>
            </a:r>
            <a:r>
              <a:rPr lang="en-US" sz="3200" b="1" i="1" dirty="0" smtClean="0"/>
              <a:t>all </a:t>
            </a:r>
            <a:r>
              <a:rPr lang="en-US" sz="3200" b="1" i="1" dirty="0"/>
              <a:t>data objects </a:t>
            </a:r>
            <a:r>
              <a:rPr lang="en-US" sz="3200" i="1" dirty="0"/>
              <a:t>required by the database are completely and accurately represented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Examples of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High Level Conceptual Data Models </a:t>
            </a:r>
          </a:p>
          <a:p>
            <a:r>
              <a:rPr lang="en-US" dirty="0" smtClean="0"/>
              <a:t>Provide </a:t>
            </a:r>
            <a:r>
              <a:rPr lang="en-US" dirty="0"/>
              <a:t>concepts for presenting data in ways that are close to the way people perceive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 Entity Relationship Model/Diagram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(ER) Model</a:t>
            </a:r>
            <a:endParaRPr lang="en-US" dirty="0"/>
          </a:p>
        </p:txBody>
      </p:sp>
      <p:pic>
        <p:nvPicPr>
          <p:cNvPr id="4" name="Picture 10" descr="https://encrypted-tbn1.gstatic.com/images?q=tbn:ANd9GcTiAO_IHJyezb1EY_G3JyiRvAonV-tDhp0IKOBMQD_JWtW8Wf6wN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7" y="1936501"/>
            <a:ext cx="7405351" cy="301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197735" y="5195972"/>
            <a:ext cx="8625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R</a:t>
            </a:r>
            <a:r>
              <a:rPr lang="en-US" dirty="0" smtClean="0"/>
              <a:t>epresents </a:t>
            </a:r>
            <a:r>
              <a:rPr lang="en-US" dirty="0"/>
              <a:t>data </a:t>
            </a:r>
            <a:r>
              <a:rPr lang="en-US" dirty="0" smtClean="0"/>
              <a:t>as ‘real world’ Objects (Entities)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Examples of Data Models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Record-based Logical Data Models </a:t>
            </a:r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concepts users can understand but are not too far from the way data is stored in the </a:t>
            </a:r>
            <a:r>
              <a:rPr lang="en-US" dirty="0" smtClean="0"/>
              <a:t>computer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 	Hierarchical Model, </a:t>
            </a:r>
          </a:p>
          <a:p>
            <a:pPr marL="0" indent="0">
              <a:buNone/>
            </a:pPr>
            <a:r>
              <a:rPr lang="en-US" dirty="0" smtClean="0"/>
              <a:t>	Network Model, </a:t>
            </a:r>
          </a:p>
          <a:p>
            <a:pPr marL="0" indent="0">
              <a:buNone/>
            </a:pPr>
            <a:r>
              <a:rPr lang="en-US" dirty="0" smtClean="0"/>
              <a:t>	Relational Model,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Oriented Model, etc…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774128" y="283979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Hierarchical Model</a:t>
            </a:r>
          </a:p>
        </p:txBody>
      </p:sp>
      <p:pic>
        <p:nvPicPr>
          <p:cNvPr id="59395" name="Picture 2" descr="http://t0.gstatic.com/images?q=tbn:ANd9GcQEt9cTUZoXZ-rod6lkGVifngZLjuiMfkdZ_cFcGpeGGnhfp-Fnm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8" y="1963380"/>
            <a:ext cx="5221288" cy="2544762"/>
          </a:xfrm>
          <a:prstGeom prst="rect">
            <a:avLst/>
          </a:prstGeom>
          <a:noFill/>
        </p:spPr>
      </p:pic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774128" y="4894515"/>
            <a:ext cx="86256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R</a:t>
            </a:r>
            <a:r>
              <a:rPr lang="en-US" dirty="0" smtClean="0"/>
              <a:t>epresents </a:t>
            </a:r>
            <a:r>
              <a:rPr lang="en-US" dirty="0"/>
              <a:t>data as a hierarchical tree </a:t>
            </a:r>
            <a:r>
              <a:rPr lang="en-US" dirty="0" smtClean="0"/>
              <a:t>structure</a:t>
            </a:r>
            <a:r>
              <a:rPr lang="en-US" dirty="0"/>
              <a:t>. Each branch of the hierarchy represents a number of related records.</a:t>
            </a:r>
          </a:p>
        </p:txBody>
      </p:sp>
    </p:spTree>
    <p:extLst>
      <p:ext uri="{BB962C8B-B14F-4D97-AF65-F5344CB8AC3E}">
        <p14:creationId xmlns:p14="http://schemas.microsoft.com/office/powerpoint/2010/main" val="12587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936</TotalTime>
  <Words>736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Updated Design</vt:lpstr>
      <vt:lpstr>Custom Design</vt:lpstr>
      <vt:lpstr>Database Design and  Data Modelling </vt:lpstr>
      <vt:lpstr>Objectives</vt:lpstr>
      <vt:lpstr>Database Design</vt:lpstr>
      <vt:lpstr>Database Design process</vt:lpstr>
      <vt:lpstr>Data Modeling</vt:lpstr>
      <vt:lpstr>Types and Examples of Data Models</vt:lpstr>
      <vt:lpstr>Entity Relationship (ER) Model</vt:lpstr>
      <vt:lpstr>Types and Examples of Data Models …</vt:lpstr>
      <vt:lpstr>Hierarchical Model</vt:lpstr>
      <vt:lpstr>Network Model</vt:lpstr>
      <vt:lpstr>Relational Model</vt:lpstr>
      <vt:lpstr>Properties of a good Data Model</vt:lpstr>
      <vt:lpstr>Database Design process  (Revisited)</vt:lpstr>
      <vt:lpstr>Step 1: Requirements Analysis</vt:lpstr>
      <vt:lpstr>Step 1: Requirements Analysis…</vt:lpstr>
      <vt:lpstr>Step 2: Conceptual Database Design</vt:lpstr>
      <vt:lpstr>Step 3: Logical Database Design</vt:lpstr>
      <vt:lpstr>Step 4: Schema Refinement</vt:lpstr>
      <vt:lpstr>Step 5: Physical Database Design</vt:lpstr>
      <vt:lpstr>Step 6: Security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manori.g</dc:creator>
  <cp:lastModifiedBy>Pradeepa Bandara</cp:lastModifiedBy>
  <cp:revision>118</cp:revision>
  <cp:lastPrinted>2017-06-20T06:41:08Z</cp:lastPrinted>
  <dcterms:created xsi:type="dcterms:W3CDTF">2017-06-20T04:49:56Z</dcterms:created>
  <dcterms:modified xsi:type="dcterms:W3CDTF">2017-07-11T10:46:46Z</dcterms:modified>
</cp:coreProperties>
</file>