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 id="2147484146" r:id="rId2"/>
  </p:sldMasterIdLst>
  <p:notesMasterIdLst>
    <p:notesMasterId r:id="rId76"/>
  </p:notesMasterIdLst>
  <p:sldIdLst>
    <p:sldId id="256" r:id="rId3"/>
    <p:sldId id="257" r:id="rId4"/>
    <p:sldId id="336" r:id="rId5"/>
    <p:sldId id="337" r:id="rId6"/>
    <p:sldId id="338" r:id="rId7"/>
    <p:sldId id="339" r:id="rId8"/>
    <p:sldId id="340" r:id="rId9"/>
    <p:sldId id="341" r:id="rId10"/>
    <p:sldId id="392" r:id="rId11"/>
    <p:sldId id="342" r:id="rId12"/>
    <p:sldId id="343" r:id="rId13"/>
    <p:sldId id="413" r:id="rId14"/>
    <p:sldId id="344" r:id="rId15"/>
    <p:sldId id="345" r:id="rId16"/>
    <p:sldId id="346" r:id="rId17"/>
    <p:sldId id="347" r:id="rId18"/>
    <p:sldId id="348" r:id="rId19"/>
    <p:sldId id="349" r:id="rId20"/>
    <p:sldId id="350" r:id="rId21"/>
    <p:sldId id="376" r:id="rId22"/>
    <p:sldId id="351" r:id="rId23"/>
    <p:sldId id="352" r:id="rId24"/>
    <p:sldId id="353" r:id="rId25"/>
    <p:sldId id="391" r:id="rId26"/>
    <p:sldId id="354" r:id="rId27"/>
    <p:sldId id="355" r:id="rId28"/>
    <p:sldId id="356" r:id="rId29"/>
    <p:sldId id="415" r:id="rId30"/>
    <p:sldId id="404" r:id="rId31"/>
    <p:sldId id="359" r:id="rId32"/>
    <p:sldId id="416" r:id="rId33"/>
    <p:sldId id="418" r:id="rId34"/>
    <p:sldId id="417" r:id="rId35"/>
    <p:sldId id="423" r:id="rId36"/>
    <p:sldId id="361" r:id="rId37"/>
    <p:sldId id="363" r:id="rId38"/>
    <p:sldId id="364" r:id="rId39"/>
    <p:sldId id="365" r:id="rId40"/>
    <p:sldId id="419" r:id="rId41"/>
    <p:sldId id="366" r:id="rId42"/>
    <p:sldId id="367" r:id="rId43"/>
    <p:sldId id="420" r:id="rId44"/>
    <p:sldId id="368" r:id="rId45"/>
    <p:sldId id="405" r:id="rId46"/>
    <p:sldId id="406" r:id="rId47"/>
    <p:sldId id="398" r:id="rId48"/>
    <p:sldId id="399" r:id="rId49"/>
    <p:sldId id="421" r:id="rId50"/>
    <p:sldId id="369" r:id="rId51"/>
    <p:sldId id="407" r:id="rId52"/>
    <p:sldId id="408" r:id="rId53"/>
    <p:sldId id="395" r:id="rId54"/>
    <p:sldId id="396" r:id="rId55"/>
    <p:sldId id="370" r:id="rId56"/>
    <p:sldId id="371" r:id="rId57"/>
    <p:sldId id="372" r:id="rId58"/>
    <p:sldId id="373" r:id="rId59"/>
    <p:sldId id="409" r:id="rId60"/>
    <p:sldId id="378" r:id="rId61"/>
    <p:sldId id="377" r:id="rId62"/>
    <p:sldId id="379" r:id="rId63"/>
    <p:sldId id="422" r:id="rId64"/>
    <p:sldId id="410" r:id="rId65"/>
    <p:sldId id="383" r:id="rId66"/>
    <p:sldId id="382" r:id="rId67"/>
    <p:sldId id="412" r:id="rId68"/>
    <p:sldId id="384" r:id="rId69"/>
    <p:sldId id="385" r:id="rId70"/>
    <p:sldId id="386" r:id="rId71"/>
    <p:sldId id="387" r:id="rId72"/>
    <p:sldId id="388" r:id="rId73"/>
    <p:sldId id="389" r:id="rId74"/>
    <p:sldId id="39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66"/>
    <a:srgbClr val="0A3FB6"/>
    <a:srgbClr val="CCDBFC"/>
    <a:srgbClr val="6995F7"/>
    <a:srgbClr val="EFB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70" d="100"/>
          <a:sy n="70" d="100"/>
        </p:scale>
        <p:origin x="146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B9279-37E6-4BE8-9088-DA5B9C48A802}" type="datetimeFigureOut">
              <a:rPr lang="en-US" smtClean="0"/>
              <a:pPr/>
              <a:t>7/11/2017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D5136-5326-4EDC-84B0-531B5BE47442}" type="slidenum">
              <a:rPr lang="en-US" smtClean="0"/>
              <a:pPr/>
              <a:t>‹#›</a:t>
            </a:fld>
            <a:endParaRPr lang="en-US"/>
          </a:p>
        </p:txBody>
      </p:sp>
    </p:spTree>
    <p:extLst>
      <p:ext uri="{BB962C8B-B14F-4D97-AF65-F5344CB8AC3E}">
        <p14:creationId xmlns:p14="http://schemas.microsoft.com/office/powerpoint/2010/main" val="284058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sz="2000" b="1">
                <a:solidFill>
                  <a:schemeClr val="tx1"/>
                </a:solidFill>
                <a:latin typeface="Arial" panose="020B0604020202020204" pitchFamily="34" charset="0"/>
              </a:defRPr>
            </a:lvl1pPr>
            <a:lvl2pPr marL="734852" indent="-282635" defTabSz="913854">
              <a:defRPr sz="2000" b="1">
                <a:solidFill>
                  <a:schemeClr val="tx1"/>
                </a:solidFill>
                <a:latin typeface="Arial" panose="020B0604020202020204" pitchFamily="34" charset="0"/>
              </a:defRPr>
            </a:lvl2pPr>
            <a:lvl3pPr marL="1130541" indent="-226108" defTabSz="913854">
              <a:defRPr sz="2000" b="1">
                <a:solidFill>
                  <a:schemeClr val="tx1"/>
                </a:solidFill>
                <a:latin typeface="Arial" panose="020B0604020202020204" pitchFamily="34" charset="0"/>
              </a:defRPr>
            </a:lvl3pPr>
            <a:lvl4pPr marL="1582758" indent="-226108" defTabSz="913854">
              <a:defRPr sz="2000" b="1">
                <a:solidFill>
                  <a:schemeClr val="tx1"/>
                </a:solidFill>
                <a:latin typeface="Arial" panose="020B0604020202020204" pitchFamily="34" charset="0"/>
              </a:defRPr>
            </a:lvl4pPr>
            <a:lvl5pPr marL="2034974" indent="-226108" defTabSz="913854">
              <a:defRPr sz="2000" b="1">
                <a:solidFill>
                  <a:schemeClr val="tx1"/>
                </a:solidFill>
                <a:latin typeface="Arial" panose="020B0604020202020204" pitchFamily="34" charset="0"/>
              </a:defRPr>
            </a:lvl5pPr>
            <a:lvl6pPr marL="2487191" indent="-226108" defTabSz="913854" eaLnBrk="0" fontAlgn="base" hangingPunct="0">
              <a:spcBef>
                <a:spcPct val="0"/>
              </a:spcBef>
              <a:spcAft>
                <a:spcPct val="0"/>
              </a:spcAft>
              <a:defRPr sz="2000" b="1">
                <a:solidFill>
                  <a:schemeClr val="tx1"/>
                </a:solidFill>
                <a:latin typeface="Arial" panose="020B0604020202020204" pitchFamily="34" charset="0"/>
              </a:defRPr>
            </a:lvl6pPr>
            <a:lvl7pPr marL="2939407" indent="-226108" defTabSz="913854" eaLnBrk="0" fontAlgn="base" hangingPunct="0">
              <a:spcBef>
                <a:spcPct val="0"/>
              </a:spcBef>
              <a:spcAft>
                <a:spcPct val="0"/>
              </a:spcAft>
              <a:defRPr sz="2000" b="1">
                <a:solidFill>
                  <a:schemeClr val="tx1"/>
                </a:solidFill>
                <a:latin typeface="Arial" panose="020B0604020202020204" pitchFamily="34" charset="0"/>
              </a:defRPr>
            </a:lvl7pPr>
            <a:lvl8pPr marL="3391624" indent="-226108" defTabSz="913854" eaLnBrk="0" fontAlgn="base" hangingPunct="0">
              <a:spcBef>
                <a:spcPct val="0"/>
              </a:spcBef>
              <a:spcAft>
                <a:spcPct val="0"/>
              </a:spcAft>
              <a:defRPr sz="2000" b="1">
                <a:solidFill>
                  <a:schemeClr val="tx1"/>
                </a:solidFill>
                <a:latin typeface="Arial" panose="020B0604020202020204" pitchFamily="34" charset="0"/>
              </a:defRPr>
            </a:lvl8pPr>
            <a:lvl9pPr marL="3843840" indent="-226108" defTabSz="913854" eaLnBrk="0" fontAlgn="base" hangingPunct="0">
              <a:spcBef>
                <a:spcPct val="0"/>
              </a:spcBef>
              <a:spcAft>
                <a:spcPct val="0"/>
              </a:spcAft>
              <a:defRPr sz="2000" b="1">
                <a:solidFill>
                  <a:schemeClr val="tx1"/>
                </a:solidFill>
                <a:latin typeface="Arial" panose="020B0604020202020204" pitchFamily="34" charset="0"/>
              </a:defRPr>
            </a:lvl9pPr>
          </a:lstStyle>
          <a:p>
            <a:fld id="{0C4F1636-DE09-4FF6-9E5C-B54D37BB6A57}" type="slidenum">
              <a:rPr lang="en-US" sz="1200" b="0" smtClean="0"/>
              <a:pPr/>
              <a:t>16</a:t>
            </a:fld>
            <a:endParaRPr lang="en-US" sz="1200" b="0" dirty="0" smtClean="0"/>
          </a:p>
        </p:txBody>
      </p:sp>
    </p:spTree>
    <p:extLst>
      <p:ext uri="{BB962C8B-B14F-4D97-AF65-F5344CB8AC3E}">
        <p14:creationId xmlns:p14="http://schemas.microsoft.com/office/powerpoint/2010/main" val="333632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6</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90" name="Rectangle 6"/>
          <p:cNvSpPr>
            <a:spLocks noGrp="1" noRot="1" noChangeAspect="1" noChangeArrowheads="1" noTextEdit="1"/>
          </p:cNvSpPr>
          <p:nvPr>
            <p:ph type="sldImg"/>
          </p:nvPr>
        </p:nvSpPr>
        <p:spPr>
          <a:xfrm>
            <a:off x="1150938" y="692150"/>
            <a:ext cx="4556125" cy="3416300"/>
          </a:xfrm>
          <a:ln cap="flat"/>
        </p:spPr>
      </p:sp>
      <p:sp>
        <p:nvSpPr>
          <p:cNvPr id="16391" name="Rectangle 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551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10</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6" name="Rectangle 6"/>
          <p:cNvSpPr>
            <a:spLocks noGrp="1" noRot="1" noChangeAspect="1" noChangeArrowheads="1" noTextEdit="1"/>
          </p:cNvSpPr>
          <p:nvPr>
            <p:ph type="sldImg"/>
          </p:nvPr>
        </p:nvSpPr>
        <p:spPr>
          <a:xfrm>
            <a:off x="1150938" y="692150"/>
            <a:ext cx="4556125" cy="3416300"/>
          </a:xfrm>
          <a:ln cap="flat"/>
        </p:spPr>
      </p:sp>
      <p:sp>
        <p:nvSpPr>
          <p:cNvPr id="20487" name="Rectangle 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1182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637746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2E0B2-8F0E-E541-A881-26952164E626}" type="datetime1">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480274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28D78-157E-6441-A2E9-690CAD17061D}" type="datetime1">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298230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5794869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145761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22706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1DCC7-F5A3-F54A-8412-78F07FF2601F}"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338376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FF6D2-335C-6748-BEAD-B38E52C128C7}"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7554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800600" y="1981200"/>
            <a:ext cx="3810000" cy="4076700"/>
          </a:xfrm>
          <a:prstGeom prst="rect">
            <a:avLst/>
          </a:prstGeom>
        </p:spPr>
        <p:txBody>
          <a:bodyPr/>
          <a:lstStyle/>
          <a:p>
            <a:pPr lvl="0"/>
            <a:endParaRPr lang="en-US" noProof="0" smtClean="0"/>
          </a:p>
        </p:txBody>
      </p:sp>
    </p:spTree>
    <p:extLst>
      <p:ext uri="{BB962C8B-B14F-4D97-AF65-F5344CB8AC3E}">
        <p14:creationId xmlns:p14="http://schemas.microsoft.com/office/powerpoint/2010/main" val="421660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377940" cy="129302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7/11/2017</a:t>
            </a:fld>
            <a:endParaRPr lang="en-US"/>
          </a:p>
        </p:txBody>
      </p:sp>
      <p:sp>
        <p:nvSpPr>
          <p:cNvPr id="4" name="Footer Placeholder 3"/>
          <p:cNvSpPr>
            <a:spLocks noGrp="1"/>
          </p:cNvSpPr>
          <p:nvPr>
            <p:ph type="ftr" sz="quarter" idx="11"/>
          </p:nvPr>
        </p:nvSpPr>
        <p:spPr>
          <a:xfrm>
            <a:off x="594360" y="6355846"/>
            <a:ext cx="568071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72250" y="381001"/>
            <a:ext cx="197739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722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800600" y="1981200"/>
            <a:ext cx="3810000" cy="4076700"/>
          </a:xfrm>
          <a:prstGeom prst="rect">
            <a:avLst/>
          </a:prstGeom>
        </p:spPr>
        <p:txBody>
          <a:bodyPr/>
          <a:lstStyle/>
          <a:p>
            <a:pPr lvl="0"/>
            <a:endParaRPr lang="en-US" noProof="0" smtClean="0"/>
          </a:p>
        </p:txBody>
      </p:sp>
    </p:spTree>
    <p:extLst>
      <p:ext uri="{BB962C8B-B14F-4D97-AF65-F5344CB8AC3E}">
        <p14:creationId xmlns:p14="http://schemas.microsoft.com/office/powerpoint/2010/main" val="136133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 title">
    <p:spTree>
      <p:nvGrpSpPr>
        <p:cNvPr id="1" name=""/>
        <p:cNvGrpSpPr/>
        <p:nvPr/>
      </p:nvGrpSpPr>
      <p:grpSpPr>
        <a:xfrm>
          <a:off x="0" y="0"/>
          <a:ext cx="0" cy="0"/>
          <a:chOff x="0" y="0"/>
          <a:chExt cx="0" cy="0"/>
        </a:xfrm>
      </p:grpSpPr>
      <p:sp>
        <p:nvSpPr>
          <p:cNvPr id="7" name="Footer Placeholder 4"/>
          <p:cNvSpPr txBox="1">
            <a:spLocks/>
          </p:cNvSpPr>
          <p:nvPr userDrawn="1"/>
        </p:nvSpPr>
        <p:spPr>
          <a:xfrm>
            <a:off x="1371600" y="6400800"/>
            <a:ext cx="7620000" cy="320675"/>
          </a:xfrm>
          <a:prstGeom prst="rect">
            <a:avLst/>
          </a:prstGeom>
          <a:solidFill>
            <a:srgbClr val="CCDBFC"/>
          </a:solidFill>
        </p:spPr>
        <p:txBody>
          <a:bodyPr vert="horz" lIns="91440" tIns="45720" rIns="91440" bIns="45720" rtlCol="0" anchor="ctr"/>
          <a:lstStyle>
            <a:lvl1pPr>
              <a:defRPr sz="14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400" b="1"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New Logo_RGB copy.png"/>
          <p:cNvPicPr>
            <a:picLocks noChangeAspect="1"/>
          </p:cNvPicPr>
          <p:nvPr userDrawn="1"/>
        </p:nvPicPr>
        <p:blipFill>
          <a:blip r:embed="rId2" cstate="print"/>
          <a:stretch>
            <a:fillRect/>
          </a:stretch>
        </p:blipFill>
        <p:spPr>
          <a:xfrm>
            <a:off x="76200" y="6324600"/>
            <a:ext cx="1219200" cy="466232"/>
          </a:xfrm>
          <a:prstGeom prst="rect">
            <a:avLst/>
          </a:prstGeom>
        </p:spPr>
      </p:pic>
      <p:sp>
        <p:nvSpPr>
          <p:cNvPr id="10" name="TextBox 9"/>
          <p:cNvSpPr txBox="1"/>
          <p:nvPr userDrawn="1"/>
        </p:nvSpPr>
        <p:spPr>
          <a:xfrm>
            <a:off x="8305800" y="6412468"/>
            <a:ext cx="533400" cy="307777"/>
          </a:xfrm>
          <a:prstGeom prst="rect">
            <a:avLst/>
          </a:prstGeom>
          <a:noFill/>
        </p:spPr>
        <p:txBody>
          <a:bodyPr wrap="square" rtlCol="0">
            <a:spAutoFit/>
          </a:bodyPr>
          <a:lstStyle/>
          <a:p>
            <a:pPr algn="l"/>
            <a:fld id="{B6F15528-21DE-4FAA-801E-634DDDAF4B2B}" type="slidenum">
              <a:rPr kumimoji="0" lang="en-US" sz="1400" b="1" i="0" u="none" strike="noStrike" kern="1200" cap="none" spc="0" normalizeH="0" baseline="0" noProof="0" smtClean="0">
                <a:ln>
                  <a:noFill/>
                </a:ln>
                <a:solidFill>
                  <a:schemeClr val="tx1"/>
                </a:solidFill>
                <a:effectLst/>
                <a:uLnTx/>
                <a:uFillTx/>
                <a:latin typeface="+mn-lt"/>
                <a:ea typeface="+mn-ea"/>
                <a:cs typeface="+mn-cs"/>
              </a:rPr>
              <a:pPr algn="l"/>
              <a:t>‹#›</a:t>
            </a:fld>
            <a:endParaRPr lang="en-US" sz="1400" dirty="0"/>
          </a:p>
        </p:txBody>
      </p:sp>
    </p:spTree>
    <p:extLst>
      <p:ext uri="{BB962C8B-B14F-4D97-AF65-F5344CB8AC3E}">
        <p14:creationId xmlns:p14="http://schemas.microsoft.com/office/powerpoint/2010/main" val="393961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228600" y="4114800"/>
            <a:ext cx="8915400" cy="838200"/>
          </a:xfrm>
          <a:prstGeom prst="rect">
            <a:avLst/>
          </a:prstGeom>
          <a:solidFill>
            <a:srgbClr val="CCD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userDrawn="1">
            <p:ph type="ctrTitle"/>
          </p:nvPr>
        </p:nvSpPr>
        <p:spPr>
          <a:xfrm>
            <a:off x="0" y="1371599"/>
            <a:ext cx="9144000" cy="1295401"/>
          </a:xfrm>
          <a:prstGeom prst="rect">
            <a:avLst/>
          </a:prstGeom>
          <a:solidFill>
            <a:schemeClr val="accent6">
              <a:lumMod val="75000"/>
              <a:alpha val="22000"/>
            </a:schemeClr>
          </a:solidFill>
        </p:spPr>
        <p:txBody>
          <a:bodyPr>
            <a:normAutofit/>
          </a:bodyPr>
          <a:lstStyle/>
          <a:p>
            <a:endParaRPr lang="en-US" sz="3600" b="1" dirty="0"/>
          </a:p>
        </p:txBody>
      </p:sp>
      <p:sp>
        <p:nvSpPr>
          <p:cNvPr id="10" name="Subtitle 2"/>
          <p:cNvSpPr>
            <a:spLocks noGrp="1"/>
          </p:cNvSpPr>
          <p:nvPr userDrawn="1">
            <p:ph type="subTitle" idx="1"/>
          </p:nvPr>
        </p:nvSpPr>
        <p:spPr>
          <a:xfrm>
            <a:off x="228600" y="4114800"/>
            <a:ext cx="9144000" cy="1447800"/>
          </a:xfrm>
          <a:prstGeom prst="rect">
            <a:avLst/>
          </a:prstGeom>
        </p:spPr>
        <p:txBody>
          <a:bodyPr>
            <a:normAutofit fontScale="55000" lnSpcReduction="20000"/>
          </a:bodyPr>
          <a:lstStyle>
            <a:lvl1pPr>
              <a:buNone/>
              <a:defRPr/>
            </a:lvl1pPr>
          </a:lstStyle>
          <a:p>
            <a:endParaRPr lang="en-US" sz="3600" b="1" dirty="0" smtClean="0">
              <a:solidFill>
                <a:schemeClr val="tx1"/>
              </a:solidFill>
              <a:latin typeface="+mj-lt"/>
              <a:cs typeface="Arial" pitchFamily="34" charset="0"/>
            </a:endParaRPr>
          </a:p>
          <a:p>
            <a:endParaRPr lang="en-US" dirty="0"/>
          </a:p>
        </p:txBody>
      </p:sp>
      <p:pic>
        <p:nvPicPr>
          <p:cNvPr id="11" name="Picture 10" descr="New Logo_RGB copy.png"/>
          <p:cNvPicPr>
            <a:picLocks noChangeAspect="1"/>
          </p:cNvPicPr>
          <p:nvPr userDrawn="1"/>
        </p:nvPicPr>
        <p:blipFill>
          <a:blip r:embed="rId2" cstate="print"/>
          <a:stretch>
            <a:fillRect/>
          </a:stretch>
        </p:blipFill>
        <p:spPr>
          <a:xfrm>
            <a:off x="76200" y="152400"/>
            <a:ext cx="1697738" cy="649229"/>
          </a:xfrm>
          <a:prstGeom prst="rect">
            <a:avLst/>
          </a:prstGeom>
        </p:spPr>
      </p:pic>
      <p:sp>
        <p:nvSpPr>
          <p:cNvPr id="12" name="Rectangle 11"/>
          <p:cNvSpPr/>
          <p:nvPr userDrawn="1"/>
        </p:nvSpPr>
        <p:spPr>
          <a:xfrm>
            <a:off x="1828800" y="228600"/>
            <a:ext cx="7315200" cy="457200"/>
          </a:xfrm>
          <a:prstGeom prst="rect">
            <a:avLst/>
          </a:prstGeom>
          <a:solidFill>
            <a:srgbClr val="0A3FB6"/>
          </a:solidFill>
          <a:ln>
            <a:solidFill>
              <a:srgbClr val="0A3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13" name="Rectangle 12"/>
          <p:cNvSpPr/>
          <p:nvPr userDrawn="1"/>
        </p:nvSpPr>
        <p:spPr>
          <a:xfrm>
            <a:off x="0" y="3429000"/>
            <a:ext cx="2133600" cy="523220"/>
          </a:xfrm>
          <a:prstGeom prst="rect">
            <a:avLst/>
          </a:prstGeom>
          <a:solidFill>
            <a:srgbClr val="CCDBFC"/>
          </a:solidFill>
        </p:spPr>
        <p:txBody>
          <a:bodyPr wrap="square">
            <a:spAutoFit/>
          </a:bodyPr>
          <a:lstStyle/>
          <a:p>
            <a:endParaRPr lang="en-US" sz="2800" b="1" dirty="0" smtClean="0"/>
          </a:p>
        </p:txBody>
      </p:sp>
      <p:sp>
        <p:nvSpPr>
          <p:cNvPr id="14" name="Subtitle 2"/>
          <p:cNvSpPr txBox="1">
            <a:spLocks/>
          </p:cNvSpPr>
          <p:nvPr userDrawn="1"/>
        </p:nvSpPr>
        <p:spPr>
          <a:xfrm>
            <a:off x="0" y="3352800"/>
            <a:ext cx="2514600" cy="609600"/>
          </a:xfrm>
          <a:prstGeom prst="rect">
            <a:avLst/>
          </a:prstGeom>
        </p:spPr>
        <p:txBody>
          <a:bodyPr vert="horz" lIns="91440" tIns="45720" rIns="91440" bIns="45720" rtlCol="0">
            <a:normAutofit lnSpcReduction="10000"/>
          </a:bodyPr>
          <a:lstStyle>
            <a:lvl1pPr>
              <a:buNone/>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u="none" strike="noStrike" kern="1200" cap="none" spc="0" normalizeH="0" baseline="0" noProof="0" smtClean="0">
              <a:ln>
                <a:noFill/>
              </a:ln>
              <a:solidFill>
                <a:schemeClr val="tx1"/>
              </a:solidFill>
              <a:effectLst/>
              <a:uLnTx/>
              <a:uFillTx/>
              <a:latin typeface="+mj-lt"/>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2296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9622F-DC27-6E4D-80EB-5A6117330FAE}"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860262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6A6B0-E07D-7A4E-9C17-34F6E529FF07}"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7201639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8416000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AE71E-C708-8048-B873-9764252AFD88}" type="datetime1">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66935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7.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7/11/2017</a:t>
            </a:fld>
            <a:endParaRPr lang="en-US"/>
          </a:p>
        </p:txBody>
      </p:sp>
      <p:pic>
        <p:nvPicPr>
          <p:cNvPr id="6" name="Picture 5"/>
          <p:cNvPicPr>
            <a:picLocks noChangeAspect="1"/>
          </p:cNvPicPr>
          <p:nvPr/>
        </p:nvPicPr>
        <p:blipFill rotWithShape="1">
          <a:blip r:embed="rId8"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p:nvSpPr>
        <p:spPr>
          <a:xfrm>
            <a:off x="0" y="0"/>
            <a:ext cx="9144000" cy="584775"/>
          </a:xfrm>
          <a:prstGeom prst="rect">
            <a:avLst/>
          </a:prstGeom>
          <a:noFill/>
        </p:spPr>
        <p:txBody>
          <a:bodyPr wrap="square" rtlCol="0">
            <a:spAutoFit/>
          </a:bodyPr>
          <a:lstStyle/>
          <a:p>
            <a:r>
              <a:rPr lang="en-GB" sz="1600" b="1" dirty="0" smtClean="0"/>
              <a:t>IT1090 - Database Design and  Data Modelling</a:t>
            </a:r>
          </a:p>
          <a:p>
            <a:endParaRPr lang="en-US" sz="1600" dirty="0"/>
          </a:p>
        </p:txBody>
      </p:sp>
      <p:sp>
        <p:nvSpPr>
          <p:cNvPr id="7" name="TextBox 6"/>
          <p:cNvSpPr txBox="1"/>
          <p:nvPr/>
        </p:nvSpPr>
        <p:spPr>
          <a:xfrm>
            <a:off x="0" y="6519446"/>
            <a:ext cx="9144000" cy="338554"/>
          </a:xfrm>
          <a:prstGeom prst="rect">
            <a:avLst/>
          </a:prstGeom>
          <a:noFill/>
        </p:spPr>
        <p:txBody>
          <a:bodyPr wrap="square" rtlCol="0">
            <a:spAutoFit/>
          </a:bodyPr>
          <a:lstStyle/>
          <a:p>
            <a:pPr algn="r"/>
            <a:r>
              <a:rPr lang="en-US" sz="1600" b="1" dirty="0" smtClean="0">
                <a:solidFill>
                  <a:schemeClr val="tx1"/>
                </a:solidFill>
              </a:rPr>
              <a:t>SLIIT </a:t>
            </a:r>
            <a:r>
              <a:rPr lang="en-US" sz="1600" b="1" baseline="0" dirty="0" smtClean="0">
                <a:solidFill>
                  <a:schemeClr val="tx1"/>
                </a:solidFill>
              </a:rPr>
              <a:t> - Faculty of Computing</a:t>
            </a:r>
            <a:endParaRPr lang="en-US" sz="1600" b="1" dirty="0">
              <a:solidFill>
                <a:schemeClr val="tx1"/>
              </a:solidFill>
            </a:endParaRPr>
          </a:p>
        </p:txBody>
      </p:sp>
      <p:sp>
        <p:nvSpPr>
          <p:cNvPr id="5" name="Rectangle 4"/>
          <p:cNvSpPr/>
          <p:nvPr/>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extLst>
      <p:ext uri="{BB962C8B-B14F-4D97-AF65-F5344CB8AC3E}">
        <p14:creationId xmlns:p14="http://schemas.microsoft.com/office/powerpoint/2010/main" val="3314676681"/>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3919" r:id="rId4"/>
    <p:sldLayoutId id="2147483678"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4"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7/11/2017</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5"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p:nvSpPr>
        <p:spPr>
          <a:xfrm>
            <a:off x="0" y="6553200"/>
            <a:ext cx="9144000" cy="338554"/>
          </a:xfrm>
          <a:prstGeom prst="rect">
            <a:avLst/>
          </a:prstGeom>
          <a:noFill/>
        </p:spPr>
        <p:txBody>
          <a:bodyPr wrap="square" rtlCol="0">
            <a:spAutoFit/>
          </a:bodyPr>
          <a:lstStyle/>
          <a:p>
            <a:pPr algn="r"/>
            <a:r>
              <a:rPr lang="en-US" sz="1600" b="1" dirty="0" smtClean="0">
                <a:solidFill>
                  <a:srgbClr val="E87A23"/>
                </a:solidFill>
              </a:rPr>
              <a:t>SLIIT </a:t>
            </a:r>
            <a:r>
              <a:rPr lang="en-US" sz="1600" b="1" baseline="0" dirty="0" smtClean="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4"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p:nvSpPr>
        <p:spPr>
          <a:xfrm>
            <a:off x="0" y="-76200"/>
            <a:ext cx="4419600" cy="584775"/>
          </a:xfrm>
          <a:prstGeom prst="rect">
            <a:avLst/>
          </a:prstGeom>
          <a:noFill/>
        </p:spPr>
        <p:txBody>
          <a:bodyPr wrap="square" rtlCol="0">
            <a:spAutoFit/>
          </a:bodyPr>
          <a:lstStyle/>
          <a:p>
            <a:r>
              <a:rPr lang="en-GB" sz="1600" b="1" dirty="0" smtClean="0">
                <a:solidFill>
                  <a:schemeClr val="bg1"/>
                </a:solidFill>
              </a:rPr>
              <a:t>IT1090 - Database Design and  Data Modelling</a:t>
            </a:r>
          </a:p>
          <a:p>
            <a:endParaRPr lang="en-US" sz="1600" dirty="0"/>
          </a:p>
        </p:txBody>
      </p:sp>
      <p:cxnSp>
        <p:nvCxnSpPr>
          <p:cNvPr id="17" name="Straight Connector 16"/>
          <p:cNvCxnSpPr/>
          <p:nvPr/>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133377"/>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 id="2147484158"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4149" y="1674318"/>
            <a:ext cx="7786086" cy="3349641"/>
          </a:xfrm>
        </p:spPr>
        <p:txBody>
          <a:bodyPr>
            <a:normAutofit/>
          </a:bodyPr>
          <a:lstStyle/>
          <a:p>
            <a:r>
              <a:rPr lang="en-GB" b="1" dirty="0"/>
              <a:t>Database Design and  Data Modelling</a:t>
            </a:r>
            <a:br>
              <a:rPr lang="en-GB" b="1" dirty="0"/>
            </a:br>
            <a:endParaRPr lang="en-US" dirty="0"/>
          </a:p>
        </p:txBody>
      </p:sp>
      <p:sp>
        <p:nvSpPr>
          <p:cNvPr id="3" name="Subtitle 2"/>
          <p:cNvSpPr>
            <a:spLocks noGrp="1"/>
          </p:cNvSpPr>
          <p:nvPr>
            <p:ph type="subTitle" idx="1"/>
          </p:nvPr>
        </p:nvSpPr>
        <p:spPr>
          <a:xfrm>
            <a:off x="899592" y="3933056"/>
            <a:ext cx="7315200" cy="685800"/>
          </a:xfrm>
        </p:spPr>
        <p:txBody>
          <a:bodyPr>
            <a:normAutofit/>
          </a:bodyPr>
          <a:lstStyle/>
          <a:p>
            <a:r>
              <a:rPr lang="en-GB" sz="3900" dirty="0" smtClean="0"/>
              <a:t>Lecture 3 &amp; 4</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95536" y="260648"/>
            <a:ext cx="7434024" cy="1293028"/>
          </a:xfrm>
        </p:spPr>
        <p:txBody>
          <a:bodyPr>
            <a:normAutofit/>
          </a:bodyPr>
          <a:lstStyle/>
          <a:p>
            <a:r>
              <a:rPr lang="en-US" sz="2800" dirty="0" smtClean="0">
                <a:ln>
                  <a:noFill/>
                </a:ln>
              </a:rPr>
              <a:t>  </a:t>
            </a:r>
            <a:r>
              <a:rPr lang="en-US" dirty="0" smtClean="0">
                <a:solidFill>
                  <a:schemeClr val="tx1">
                    <a:lumMod val="85000"/>
                    <a:lumOff val="15000"/>
                  </a:schemeClr>
                </a:solidFill>
              </a:rPr>
              <a:t>SLIIT </a:t>
            </a:r>
            <a:r>
              <a:rPr lang="en-US" dirty="0">
                <a:solidFill>
                  <a:schemeClr val="tx1">
                    <a:lumMod val="85000"/>
                    <a:lumOff val="15000"/>
                  </a:schemeClr>
                </a:solidFill>
              </a:rPr>
              <a:t>Student </a:t>
            </a:r>
            <a:r>
              <a:rPr lang="en-US" dirty="0" smtClean="0">
                <a:solidFill>
                  <a:schemeClr val="tx1">
                    <a:lumMod val="85000"/>
                    <a:lumOff val="15000"/>
                  </a:schemeClr>
                </a:solidFill>
              </a:rPr>
              <a:t>Registration </a:t>
            </a:r>
            <a:endParaRPr lang="en-US" dirty="0" smtClean="0">
              <a:ln>
                <a:noFill/>
              </a:ln>
            </a:endParaRPr>
          </a:p>
        </p:txBody>
      </p:sp>
      <p:sp>
        <p:nvSpPr>
          <p:cNvPr id="3" name="Content Placeholder 2"/>
          <p:cNvSpPr>
            <a:spLocks noGrp="1"/>
          </p:cNvSpPr>
          <p:nvPr>
            <p:ph idx="4294967295"/>
          </p:nvPr>
        </p:nvSpPr>
        <p:spPr>
          <a:xfrm>
            <a:off x="395805" y="1670036"/>
            <a:ext cx="8596313" cy="5122863"/>
          </a:xfrm>
          <a:prstGeom prst="rect">
            <a:avLst/>
          </a:prstGeom>
        </p:spPr>
        <p:txBody>
          <a:bodyPr rtlCol="0">
            <a:normAutofit/>
          </a:bodyPr>
          <a:lstStyle/>
          <a:p>
            <a:pPr marL="0" indent="0" algn="just" fontAlgn="auto">
              <a:lnSpc>
                <a:spcPct val="120000"/>
              </a:lnSpc>
              <a:buNone/>
              <a:defRPr/>
            </a:pPr>
            <a:r>
              <a:rPr lang="en-US" sz="2600" dirty="0" smtClean="0">
                <a:solidFill>
                  <a:schemeClr val="tx1">
                    <a:lumMod val="85000"/>
                    <a:lumOff val="15000"/>
                  </a:schemeClr>
                </a:solidFill>
              </a:rPr>
              <a:t>New students are required  to produce their national ID card number, name, address, age, date of birth and gender during the registration process. they are also required to select the degree program of their choice. </a:t>
            </a:r>
          </a:p>
          <a:p>
            <a:pPr marL="0" indent="0" algn="just" fontAlgn="auto">
              <a:lnSpc>
                <a:spcPct val="120000"/>
              </a:lnSpc>
              <a:buNone/>
              <a:defRPr/>
            </a:pPr>
            <a:r>
              <a:rPr lang="en-US" sz="2600" dirty="0" smtClean="0">
                <a:solidFill>
                  <a:schemeClr val="tx1">
                    <a:lumMod val="85000"/>
                    <a:lumOff val="15000"/>
                  </a:schemeClr>
                </a:solidFill>
              </a:rPr>
              <a:t>The programs are selected based on the entry criteria, specialty, duration, fees etc.</a:t>
            </a:r>
          </a:p>
          <a:p>
            <a:pPr algn="just" fontAlgn="auto">
              <a:lnSpc>
                <a:spcPct val="120000"/>
              </a:lnSpc>
              <a:buFont typeface="Arial"/>
              <a:buChar char="•"/>
              <a:defRPr/>
            </a:pPr>
            <a:r>
              <a:rPr lang="en-US" dirty="0" smtClean="0">
                <a:solidFill>
                  <a:schemeClr val="tx1">
                    <a:lumMod val="85000"/>
                    <a:lumOff val="15000"/>
                  </a:schemeClr>
                </a:solidFill>
              </a:rPr>
              <a:t>Entity ?</a:t>
            </a:r>
          </a:p>
          <a:p>
            <a:pPr algn="just" fontAlgn="auto">
              <a:lnSpc>
                <a:spcPct val="120000"/>
              </a:lnSpc>
              <a:buFont typeface="Arial"/>
              <a:buChar char="•"/>
              <a:defRPr/>
            </a:pPr>
            <a:r>
              <a:rPr lang="en-US" dirty="0" smtClean="0">
                <a:solidFill>
                  <a:schemeClr val="tx1">
                    <a:lumMod val="85000"/>
                    <a:lumOff val="15000"/>
                  </a:schemeClr>
                </a:solidFill>
              </a:rPr>
              <a:t>Attributes ?</a:t>
            </a:r>
          </a:p>
          <a:p>
            <a:pPr marL="0" indent="0" fontAlgn="auto">
              <a:buNone/>
              <a:defRPr/>
            </a:pPr>
            <a:endParaRPr lang="en-US" dirty="0" smtClean="0">
              <a:solidFill>
                <a:schemeClr val="tx1">
                  <a:lumMod val="85000"/>
                  <a:lumOff val="15000"/>
                </a:schemeClr>
              </a:solidFill>
            </a:endParaRPr>
          </a:p>
          <a:p>
            <a:pPr marL="0" indent="0" fontAlgn="auto">
              <a:buFont typeface="Arial"/>
              <a:buNone/>
              <a:defRPr/>
            </a:pPr>
            <a:endParaRPr lang="en-US" dirty="0">
              <a:solidFill>
                <a:schemeClr val="tx1">
                  <a:lumMod val="85000"/>
                  <a:lumOff val="15000"/>
                </a:schemeClr>
              </a:solidFill>
            </a:endParaRPr>
          </a:p>
        </p:txBody>
      </p:sp>
    </p:spTree>
    <p:extLst>
      <p:ext uri="{BB962C8B-B14F-4D97-AF65-F5344CB8AC3E}">
        <p14:creationId xmlns:p14="http://schemas.microsoft.com/office/powerpoint/2010/main" val="760306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a:spLocks noGrp="1" noChangeArrowheads="1"/>
          </p:cNvSpPr>
          <p:nvPr>
            <p:ph type="title"/>
          </p:nvPr>
        </p:nvSpPr>
        <p:spPr>
          <a:xfrm>
            <a:off x="556260" y="208671"/>
            <a:ext cx="6377940" cy="1293028"/>
          </a:xfrm>
        </p:spPr>
        <p:txBody>
          <a:bodyPr/>
          <a:lstStyle/>
          <a:p>
            <a:r>
              <a:rPr lang="en-US" dirty="0" smtClean="0">
                <a:ln>
                  <a:noFill/>
                </a:ln>
              </a:rPr>
              <a:t>Entity Set</a:t>
            </a:r>
          </a:p>
        </p:txBody>
      </p:sp>
      <p:sp>
        <p:nvSpPr>
          <p:cNvPr id="52231" name="Rectangle 3"/>
          <p:cNvSpPr>
            <a:spLocks noGrp="1" noChangeArrowheads="1"/>
          </p:cNvSpPr>
          <p:nvPr>
            <p:ph idx="4294967295"/>
          </p:nvPr>
        </p:nvSpPr>
        <p:spPr>
          <a:xfrm>
            <a:off x="300205" y="1517470"/>
            <a:ext cx="8229600" cy="4525962"/>
          </a:xfrm>
          <a:prstGeom prst="rect">
            <a:avLst/>
          </a:prstGeom>
        </p:spPr>
        <p:txBody>
          <a:bodyPr/>
          <a:lstStyle/>
          <a:p>
            <a:pPr>
              <a:buFont typeface="Wingdings" panose="05000000000000000000" pitchFamily="2" charset="2"/>
              <a:buNone/>
            </a:pPr>
            <a:r>
              <a:rPr lang="en-US" dirty="0" smtClean="0"/>
              <a:t>	Example: </a:t>
            </a:r>
            <a:r>
              <a:rPr lang="en-US" i="1" dirty="0" smtClean="0"/>
              <a:t>name</a:t>
            </a:r>
            <a:r>
              <a:rPr lang="en-US" dirty="0" smtClean="0"/>
              <a:t>, </a:t>
            </a:r>
            <a:r>
              <a:rPr lang="en-US" i="1" dirty="0" smtClean="0"/>
              <a:t>id</a:t>
            </a:r>
            <a:r>
              <a:rPr lang="en-US" dirty="0" smtClean="0"/>
              <a:t>, </a:t>
            </a:r>
            <a:r>
              <a:rPr lang="en-US" i="1" dirty="0" smtClean="0"/>
              <a:t>age</a:t>
            </a:r>
            <a:r>
              <a:rPr lang="en-US" dirty="0" smtClean="0"/>
              <a:t> &amp; </a:t>
            </a:r>
            <a:r>
              <a:rPr lang="en-US" i="1" dirty="0" smtClean="0"/>
              <a:t>salary</a:t>
            </a:r>
            <a:r>
              <a:rPr lang="en-US" dirty="0" smtClean="0"/>
              <a:t> are attributes in Employee entity   </a:t>
            </a:r>
          </a:p>
        </p:txBody>
      </p:sp>
      <p:grpSp>
        <p:nvGrpSpPr>
          <p:cNvPr id="2" name="Group 24"/>
          <p:cNvGrpSpPr>
            <a:grpSpLocks/>
          </p:cNvGrpSpPr>
          <p:nvPr/>
        </p:nvGrpSpPr>
        <p:grpSpPr bwMode="auto">
          <a:xfrm>
            <a:off x="4824319" y="2057400"/>
            <a:ext cx="4091082" cy="4267200"/>
            <a:chOff x="2867" y="1344"/>
            <a:chExt cx="2749" cy="2736"/>
          </a:xfrm>
        </p:grpSpPr>
        <p:grpSp>
          <p:nvGrpSpPr>
            <p:cNvPr id="52248" name="Group 23"/>
            <p:cNvGrpSpPr>
              <a:grpSpLocks/>
            </p:cNvGrpSpPr>
            <p:nvPr/>
          </p:nvGrpSpPr>
          <p:grpSpPr bwMode="auto">
            <a:xfrm>
              <a:off x="4224" y="3504"/>
              <a:ext cx="960" cy="576"/>
              <a:chOff x="1488" y="3238"/>
              <a:chExt cx="960" cy="576"/>
            </a:xfrm>
          </p:grpSpPr>
          <p:sp>
            <p:nvSpPr>
              <p:cNvPr id="52263" name="Oval 5"/>
              <p:cNvSpPr>
                <a:spLocks noChangeArrowheads="1"/>
              </p:cNvSpPr>
              <p:nvPr/>
            </p:nvSpPr>
            <p:spPr bwMode="auto">
              <a:xfrm>
                <a:off x="1488"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4" name="Text Box 6"/>
              <p:cNvSpPr txBox="1">
                <a:spLocks noChangeArrowheads="1"/>
              </p:cNvSpPr>
              <p:nvPr/>
            </p:nvSpPr>
            <p:spPr bwMode="auto">
              <a:xfrm>
                <a:off x="1680" y="3382"/>
                <a:ext cx="531" cy="288"/>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grpSp>
        <p:grpSp>
          <p:nvGrpSpPr>
            <p:cNvPr id="52249" name="Group 22"/>
            <p:cNvGrpSpPr>
              <a:grpSpLocks/>
            </p:cNvGrpSpPr>
            <p:nvPr/>
          </p:nvGrpSpPr>
          <p:grpSpPr bwMode="auto">
            <a:xfrm>
              <a:off x="4560" y="2784"/>
              <a:ext cx="960" cy="576"/>
              <a:chOff x="2832" y="3286"/>
              <a:chExt cx="960" cy="576"/>
            </a:xfrm>
          </p:grpSpPr>
          <p:sp>
            <p:nvSpPr>
              <p:cNvPr id="52261" name="Oval 7"/>
              <p:cNvSpPr>
                <a:spLocks noChangeArrowheads="1"/>
              </p:cNvSpPr>
              <p:nvPr/>
            </p:nvSpPr>
            <p:spPr bwMode="auto">
              <a:xfrm>
                <a:off x="2832" y="328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2" name="Text Box 8"/>
              <p:cNvSpPr txBox="1">
                <a:spLocks noChangeArrowheads="1"/>
              </p:cNvSpPr>
              <p:nvPr/>
            </p:nvSpPr>
            <p:spPr bwMode="auto">
              <a:xfrm>
                <a:off x="3216" y="3430"/>
                <a:ext cx="286"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id</a:t>
                </a:r>
              </a:p>
            </p:txBody>
          </p:sp>
        </p:grpSp>
        <p:grpSp>
          <p:nvGrpSpPr>
            <p:cNvPr id="52250" name="Group 21"/>
            <p:cNvGrpSpPr>
              <a:grpSpLocks/>
            </p:cNvGrpSpPr>
            <p:nvPr/>
          </p:nvGrpSpPr>
          <p:grpSpPr bwMode="auto">
            <a:xfrm>
              <a:off x="4656" y="2064"/>
              <a:ext cx="960" cy="576"/>
              <a:chOff x="4176" y="3238"/>
              <a:chExt cx="960" cy="576"/>
            </a:xfrm>
          </p:grpSpPr>
          <p:sp>
            <p:nvSpPr>
              <p:cNvPr id="52259" name="Oval 9"/>
              <p:cNvSpPr>
                <a:spLocks noChangeArrowheads="1"/>
              </p:cNvSpPr>
              <p:nvPr/>
            </p:nvSpPr>
            <p:spPr bwMode="auto">
              <a:xfrm>
                <a:off x="4176"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0" name="Text Box 10"/>
              <p:cNvSpPr txBox="1">
                <a:spLocks noChangeArrowheads="1"/>
              </p:cNvSpPr>
              <p:nvPr/>
            </p:nvSpPr>
            <p:spPr bwMode="auto">
              <a:xfrm>
                <a:off x="4368" y="3382"/>
                <a:ext cx="382" cy="288"/>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grpSp>
        <p:grpSp>
          <p:nvGrpSpPr>
            <p:cNvPr id="52251" name="Group 20"/>
            <p:cNvGrpSpPr>
              <a:grpSpLocks/>
            </p:cNvGrpSpPr>
            <p:nvPr/>
          </p:nvGrpSpPr>
          <p:grpSpPr bwMode="auto">
            <a:xfrm>
              <a:off x="4272" y="1344"/>
              <a:ext cx="960" cy="576"/>
              <a:chOff x="4800" y="2230"/>
              <a:chExt cx="960" cy="576"/>
            </a:xfrm>
          </p:grpSpPr>
          <p:sp>
            <p:nvSpPr>
              <p:cNvPr id="52257" name="Oval 11"/>
              <p:cNvSpPr>
                <a:spLocks noChangeArrowheads="1"/>
              </p:cNvSpPr>
              <p:nvPr/>
            </p:nvSpPr>
            <p:spPr bwMode="auto">
              <a:xfrm>
                <a:off x="4800" y="223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58" name="Text Box 12"/>
              <p:cNvSpPr txBox="1">
                <a:spLocks noChangeArrowheads="1"/>
              </p:cNvSpPr>
              <p:nvPr/>
            </p:nvSpPr>
            <p:spPr bwMode="auto">
              <a:xfrm>
                <a:off x="4944" y="2400"/>
                <a:ext cx="574" cy="288"/>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salary</a:t>
                </a:r>
              </a:p>
            </p:txBody>
          </p:sp>
        </p:grpSp>
        <p:sp>
          <p:nvSpPr>
            <p:cNvPr id="52252" name="Line 13"/>
            <p:cNvSpPr>
              <a:spLocks noChangeShapeType="1"/>
            </p:cNvSpPr>
            <p:nvPr/>
          </p:nvSpPr>
          <p:spPr bwMode="auto">
            <a:xfrm flipV="1">
              <a:off x="4080" y="2400"/>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14"/>
            <p:cNvSpPr>
              <a:spLocks noChangeShapeType="1"/>
            </p:cNvSpPr>
            <p:nvPr/>
          </p:nvSpPr>
          <p:spPr bwMode="auto">
            <a:xfrm flipH="1" flipV="1">
              <a:off x="3600" y="2784"/>
              <a:ext cx="67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15"/>
            <p:cNvSpPr>
              <a:spLocks noChangeShapeType="1"/>
            </p:cNvSpPr>
            <p:nvPr/>
          </p:nvSpPr>
          <p:spPr bwMode="auto">
            <a:xfrm flipH="1" flipV="1">
              <a:off x="3792" y="2758"/>
              <a:ext cx="768" cy="3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Line 16"/>
            <p:cNvSpPr>
              <a:spLocks noChangeShapeType="1"/>
            </p:cNvSpPr>
            <p:nvPr/>
          </p:nvSpPr>
          <p:spPr bwMode="auto">
            <a:xfrm flipH="1">
              <a:off x="3504" y="1872"/>
              <a:ext cx="96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6" name="Text Box 4"/>
            <p:cNvSpPr txBox="1">
              <a:spLocks noChangeArrowheads="1"/>
            </p:cNvSpPr>
            <p:nvPr/>
          </p:nvSpPr>
          <p:spPr bwMode="auto">
            <a:xfrm>
              <a:off x="2867" y="249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Employee</a:t>
              </a:r>
            </a:p>
          </p:txBody>
        </p:sp>
      </p:grpSp>
      <p:sp>
        <p:nvSpPr>
          <p:cNvPr id="22537" name="AutoShape 29"/>
          <p:cNvSpPr>
            <a:spLocks noChangeArrowheads="1"/>
          </p:cNvSpPr>
          <p:nvPr/>
        </p:nvSpPr>
        <p:spPr bwMode="auto">
          <a:xfrm>
            <a:off x="3810000" y="3733800"/>
            <a:ext cx="762000" cy="609600"/>
          </a:xfrm>
          <a:prstGeom prst="rightArrow">
            <a:avLst>
              <a:gd name="adj1" fmla="val 50000"/>
              <a:gd name="adj2" fmla="val 29167"/>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6" name="Group 5"/>
          <p:cNvGrpSpPr/>
          <p:nvPr/>
        </p:nvGrpSpPr>
        <p:grpSpPr>
          <a:xfrm>
            <a:off x="300205" y="2632630"/>
            <a:ext cx="3505200" cy="3657600"/>
            <a:chOff x="-838143" y="3090991"/>
            <a:chExt cx="3505200" cy="3657600"/>
          </a:xfrm>
        </p:grpSpPr>
        <p:sp>
          <p:nvSpPr>
            <p:cNvPr id="52226" name="Oval 38"/>
            <p:cNvSpPr>
              <a:spLocks noChangeArrowheads="1"/>
            </p:cNvSpPr>
            <p:nvPr/>
          </p:nvSpPr>
          <p:spPr bwMode="auto">
            <a:xfrm>
              <a:off x="1692208" y="3837832"/>
              <a:ext cx="5334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5" name="Group 4"/>
            <p:cNvGrpSpPr/>
            <p:nvPr/>
          </p:nvGrpSpPr>
          <p:grpSpPr>
            <a:xfrm>
              <a:off x="-838143" y="3090991"/>
              <a:ext cx="3505200" cy="3657600"/>
              <a:chOff x="228600" y="2514600"/>
              <a:chExt cx="3505200" cy="3657600"/>
            </a:xfrm>
          </p:grpSpPr>
          <p:sp>
            <p:nvSpPr>
              <p:cNvPr id="52229" name="Oval 36"/>
              <p:cNvSpPr>
                <a:spLocks noChangeArrowheads="1"/>
              </p:cNvSpPr>
              <p:nvPr/>
            </p:nvSpPr>
            <p:spPr bwMode="auto">
              <a:xfrm>
                <a:off x="2514600" y="2667000"/>
                <a:ext cx="838200" cy="4572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4" name="Group 3"/>
              <p:cNvGrpSpPr/>
              <p:nvPr/>
            </p:nvGrpSpPr>
            <p:grpSpPr>
              <a:xfrm>
                <a:off x="228600" y="2514600"/>
                <a:ext cx="3505200" cy="3657600"/>
                <a:chOff x="228600" y="2514600"/>
                <a:chExt cx="3505200" cy="3657600"/>
              </a:xfrm>
            </p:grpSpPr>
            <p:sp>
              <p:nvSpPr>
                <p:cNvPr id="52228" name="Oval 34"/>
                <p:cNvSpPr>
                  <a:spLocks noChangeArrowheads="1"/>
                </p:cNvSpPr>
                <p:nvPr/>
              </p:nvSpPr>
              <p:spPr bwMode="auto">
                <a:xfrm>
                  <a:off x="304800" y="2514600"/>
                  <a:ext cx="9906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3" name="Group 2"/>
                <p:cNvGrpSpPr/>
                <p:nvPr/>
              </p:nvGrpSpPr>
              <p:grpSpPr>
                <a:xfrm>
                  <a:off x="228600" y="2578100"/>
                  <a:ext cx="3505200" cy="3594100"/>
                  <a:chOff x="228600" y="2578100"/>
                  <a:chExt cx="3505200" cy="3594100"/>
                </a:xfrm>
              </p:grpSpPr>
              <p:sp>
                <p:nvSpPr>
                  <p:cNvPr id="52227" name="Oval 37"/>
                  <p:cNvSpPr>
                    <a:spLocks noChangeArrowheads="1"/>
                  </p:cNvSpPr>
                  <p:nvPr/>
                </p:nvSpPr>
                <p:spPr bwMode="auto">
                  <a:xfrm>
                    <a:off x="228600" y="3200400"/>
                    <a:ext cx="8382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dirty="0" smtClean="0"/>
                      <a:t>age</a:t>
                    </a:r>
                    <a:endParaRPr lang="en-US" sz="1800" b="0" dirty="0"/>
                  </a:p>
                </p:txBody>
              </p:sp>
              <p:grpSp>
                <p:nvGrpSpPr>
                  <p:cNvPr id="7" name="Group 25"/>
                  <p:cNvGrpSpPr>
                    <a:grpSpLocks/>
                  </p:cNvGrpSpPr>
                  <p:nvPr/>
                </p:nvGrpSpPr>
                <p:grpSpPr bwMode="auto">
                  <a:xfrm>
                    <a:off x="685800" y="2590800"/>
                    <a:ext cx="3048000" cy="3581400"/>
                    <a:chOff x="3264" y="1392"/>
                    <a:chExt cx="1920" cy="2688"/>
                  </a:xfrm>
                </p:grpSpPr>
                <p:sp>
                  <p:nvSpPr>
                    <p:cNvPr id="52245" name="Oval 26"/>
                    <p:cNvSpPr>
                      <a:spLocks noChangeArrowheads="1"/>
                    </p:cNvSpPr>
                    <p:nvPr/>
                  </p:nvSpPr>
                  <p:spPr bwMode="auto">
                    <a:xfrm>
                      <a:off x="3600" y="1392"/>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46" name="Text Box 27"/>
                    <p:cNvSpPr txBox="1">
                      <a:spLocks noChangeArrowheads="1"/>
                    </p:cNvSpPr>
                    <p:nvPr/>
                  </p:nvSpPr>
                  <p:spPr bwMode="auto">
                    <a:xfrm>
                      <a:off x="3936" y="1632"/>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b="0" dirty="0"/>
                        <a:t>e1</a:t>
                      </a:r>
                    </a:p>
                    <a:p>
                      <a:pPr eaLnBrk="1" hangingPunct="1">
                        <a:spcBef>
                          <a:spcPct val="50000"/>
                        </a:spcBef>
                      </a:pPr>
                      <a:r>
                        <a:rPr lang="en-US" sz="1800" b="0" dirty="0"/>
                        <a:t>e2</a:t>
                      </a:r>
                    </a:p>
                    <a:p>
                      <a:pPr eaLnBrk="1" hangingPunct="1">
                        <a:spcBef>
                          <a:spcPct val="50000"/>
                        </a:spcBef>
                      </a:pPr>
                      <a:r>
                        <a:rPr lang="en-US" sz="1800" b="0" dirty="0"/>
                        <a:t>e3</a:t>
                      </a:r>
                    </a:p>
                    <a:p>
                      <a:pPr eaLnBrk="1" hangingPunct="1">
                        <a:spcBef>
                          <a:spcPct val="50000"/>
                        </a:spcBef>
                      </a:pPr>
                      <a:r>
                        <a:rPr lang="en-US" sz="1800" b="0" dirty="0"/>
                        <a:t>e4</a:t>
                      </a:r>
                    </a:p>
                    <a:p>
                      <a:pPr eaLnBrk="1" hangingPunct="1">
                        <a:spcBef>
                          <a:spcPct val="50000"/>
                        </a:spcBef>
                      </a:pPr>
                      <a:r>
                        <a:rPr lang="en-US" sz="1800" b="0" dirty="0"/>
                        <a:t>e5</a:t>
                      </a:r>
                    </a:p>
                    <a:p>
                      <a:pPr eaLnBrk="1" hangingPunct="1">
                        <a:spcBef>
                          <a:spcPct val="50000"/>
                        </a:spcBef>
                      </a:pPr>
                      <a:r>
                        <a:rPr lang="en-US" sz="1800" b="0" dirty="0"/>
                        <a:t>e6</a:t>
                      </a:r>
                    </a:p>
                    <a:p>
                      <a:pPr eaLnBrk="1" hangingPunct="1">
                        <a:spcBef>
                          <a:spcPct val="50000"/>
                        </a:spcBef>
                      </a:pPr>
                      <a:r>
                        <a:rPr lang="en-US" sz="1800" b="0" dirty="0"/>
                        <a:t>…</a:t>
                      </a:r>
                    </a:p>
                  </p:txBody>
                </p:sp>
                <p:sp>
                  <p:nvSpPr>
                    <p:cNvPr id="52247" name="Text Box 28"/>
                    <p:cNvSpPr txBox="1">
                      <a:spLocks noChangeArrowheads="1"/>
                    </p:cNvSpPr>
                    <p:nvPr/>
                  </p:nvSpPr>
                  <p:spPr bwMode="auto">
                    <a:xfrm>
                      <a:off x="3264" y="3792"/>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sp>
                <p:nvSpPr>
                  <p:cNvPr id="22539" name="Text Box 30"/>
                  <p:cNvSpPr txBox="1">
                    <a:spLocks noChangeArrowheads="1"/>
                  </p:cNvSpPr>
                  <p:nvPr/>
                </p:nvSpPr>
                <p:spPr bwMode="auto">
                  <a:xfrm>
                    <a:off x="406400" y="2578100"/>
                    <a:ext cx="96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salary</a:t>
                    </a:r>
                  </a:p>
                </p:txBody>
              </p:sp>
              <p:sp>
                <p:nvSpPr>
                  <p:cNvPr id="22541" name="Text Box 32"/>
                  <p:cNvSpPr txBox="1">
                    <a:spLocks noChangeArrowheads="1"/>
                  </p:cNvSpPr>
                  <p:nvPr/>
                </p:nvSpPr>
                <p:spPr bwMode="auto">
                  <a:xfrm>
                    <a:off x="2819400" y="3276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id</a:t>
                    </a:r>
                  </a:p>
                </p:txBody>
              </p:sp>
              <p:sp>
                <p:nvSpPr>
                  <p:cNvPr id="22542" name="Text Box 33"/>
                  <p:cNvSpPr txBox="1">
                    <a:spLocks noChangeArrowheads="1"/>
                  </p:cNvSpPr>
                  <p:nvPr/>
                </p:nvSpPr>
                <p:spPr bwMode="auto">
                  <a:xfrm>
                    <a:off x="2540000" y="2692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52239" name="Line 39"/>
                  <p:cNvSpPr>
                    <a:spLocks noChangeShapeType="1"/>
                  </p:cNvSpPr>
                  <p:nvPr/>
                </p:nvSpPr>
                <p:spPr bwMode="auto">
                  <a:xfrm>
                    <a:off x="1295400" y="2819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40"/>
                  <p:cNvSpPr>
                    <a:spLocks noChangeShapeType="1"/>
                  </p:cNvSpPr>
                  <p:nvPr/>
                </p:nvSpPr>
                <p:spPr bwMode="auto">
                  <a:xfrm flipV="1">
                    <a:off x="10668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41"/>
                  <p:cNvSpPr>
                    <a:spLocks noChangeShapeType="1"/>
                  </p:cNvSpPr>
                  <p:nvPr/>
                </p:nvSpPr>
                <p:spPr bwMode="auto">
                  <a:xfrm flipV="1">
                    <a:off x="2057400" y="28956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42"/>
                  <p:cNvSpPr>
                    <a:spLocks noChangeShapeType="1"/>
                  </p:cNvSpPr>
                  <p:nvPr/>
                </p:nvSpPr>
                <p:spPr bwMode="auto">
                  <a:xfrm>
                    <a:off x="20574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43"/>
                  <p:cNvSpPr>
                    <a:spLocks noChangeShapeType="1"/>
                  </p:cNvSpPr>
                  <p:nvPr/>
                </p:nvSpPr>
                <p:spPr bwMode="auto">
                  <a:xfrm flipH="1">
                    <a:off x="914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44"/>
                  <p:cNvSpPr>
                    <a:spLocks noChangeShapeType="1"/>
                  </p:cNvSpPr>
                  <p:nvPr/>
                </p:nvSpPr>
                <p:spPr bwMode="auto">
                  <a:xfrm>
                    <a:off x="2057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spTree>
    <p:extLst>
      <p:ext uri="{BB962C8B-B14F-4D97-AF65-F5344CB8AC3E}">
        <p14:creationId xmlns:p14="http://schemas.microsoft.com/office/powerpoint/2010/main" val="188437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225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56260" y="244475"/>
            <a:ext cx="6377940" cy="1293028"/>
          </a:xfrm>
        </p:spPr>
        <p:txBody>
          <a:bodyPr/>
          <a:lstStyle/>
          <a:p>
            <a:r>
              <a:rPr lang="en-US" altLang="en-US" dirty="0" smtClean="0"/>
              <a:t>Example</a:t>
            </a:r>
          </a:p>
        </p:txBody>
      </p:sp>
      <p:sp>
        <p:nvSpPr>
          <p:cNvPr id="8196" name="Rectangle 3"/>
          <p:cNvSpPr>
            <a:spLocks noGrp="1" noChangeArrowheads="1"/>
          </p:cNvSpPr>
          <p:nvPr>
            <p:ph type="body" idx="4294967295"/>
          </p:nvPr>
        </p:nvSpPr>
        <p:spPr>
          <a:xfrm>
            <a:off x="556260" y="2238041"/>
            <a:ext cx="7956550" cy="4070350"/>
          </a:xfrm>
          <a:prstGeom prst="rect">
            <a:avLst/>
          </a:prstGeom>
        </p:spPr>
        <p:txBody>
          <a:bodyPr/>
          <a:lstStyle/>
          <a:p>
            <a:pPr>
              <a:buFont typeface="Monotype Sorts" pitchFamily="2" charset="2"/>
              <a:buNone/>
            </a:pPr>
            <a:endParaRPr lang="en-US" altLang="en-US" sz="2800" dirty="0" smtClean="0"/>
          </a:p>
          <a:p>
            <a:pPr>
              <a:buFont typeface="Monotype Sorts" pitchFamily="2" charset="2"/>
              <a:buNone/>
            </a:pPr>
            <a:endParaRPr lang="en-US" altLang="en-US" sz="2800" dirty="0" smtClean="0"/>
          </a:p>
          <a:p>
            <a:pPr>
              <a:buFont typeface="Monotype Sorts" pitchFamily="2" charset="2"/>
              <a:buNone/>
            </a:pPr>
            <a:endParaRPr lang="en-US" altLang="en-US" sz="2800" dirty="0" smtClean="0"/>
          </a:p>
          <a:p>
            <a:pPr>
              <a:buFont typeface="Monotype Sorts" pitchFamily="2" charset="2"/>
              <a:buNone/>
            </a:pPr>
            <a:endParaRPr lang="en-US" altLang="en-US" sz="2800" dirty="0" smtClean="0"/>
          </a:p>
          <a:p>
            <a:r>
              <a:rPr lang="en-US" altLang="en-US" sz="2800" dirty="0" smtClean="0"/>
              <a:t>Entity set </a:t>
            </a:r>
            <a:r>
              <a:rPr lang="en-US" altLang="en-US" sz="2800" dirty="0" smtClean="0">
                <a:solidFill>
                  <a:srgbClr val="009900"/>
                </a:solidFill>
              </a:rPr>
              <a:t>Juice</a:t>
            </a:r>
            <a:r>
              <a:rPr lang="en-US" altLang="en-US" sz="2800" dirty="0" smtClean="0"/>
              <a:t> has two attributes, </a:t>
            </a:r>
            <a:r>
              <a:rPr lang="en-US" altLang="en-US" sz="2800" dirty="0" smtClean="0">
                <a:solidFill>
                  <a:schemeClr val="accent1">
                    <a:lumMod val="60000"/>
                    <a:lumOff val="40000"/>
                  </a:schemeClr>
                </a:solidFill>
              </a:rPr>
              <a:t>name </a:t>
            </a:r>
            <a:r>
              <a:rPr lang="en-US" altLang="en-US" sz="2800" dirty="0" smtClean="0"/>
              <a:t>and </a:t>
            </a:r>
            <a:r>
              <a:rPr lang="en-US" altLang="en-US" sz="2800" dirty="0" err="1" smtClean="0">
                <a:solidFill>
                  <a:schemeClr val="accent1">
                    <a:lumMod val="60000"/>
                    <a:lumOff val="40000"/>
                  </a:schemeClr>
                </a:solidFill>
              </a:rPr>
              <a:t>manf</a:t>
            </a:r>
            <a:r>
              <a:rPr lang="en-US" altLang="en-US" sz="2800" dirty="0" smtClean="0"/>
              <a:t> (manufacturer).</a:t>
            </a:r>
          </a:p>
          <a:p>
            <a:r>
              <a:rPr lang="en-US" altLang="en-US" sz="2800" dirty="0" smtClean="0"/>
              <a:t>Each </a:t>
            </a:r>
            <a:r>
              <a:rPr lang="en-US" altLang="en-US" sz="2800" dirty="0" smtClean="0">
                <a:solidFill>
                  <a:srgbClr val="009900"/>
                </a:solidFill>
              </a:rPr>
              <a:t>Juice</a:t>
            </a:r>
            <a:r>
              <a:rPr lang="en-US" altLang="en-US" sz="2800" dirty="0" smtClean="0"/>
              <a:t> entity has values for these two attributes, e.g. (</a:t>
            </a:r>
            <a:r>
              <a:rPr lang="en-US" altLang="en-US" sz="2800" dirty="0" err="1" smtClean="0"/>
              <a:t>JustJUice</a:t>
            </a:r>
            <a:r>
              <a:rPr lang="en-US" altLang="en-US" sz="2800" dirty="0" smtClean="0"/>
              <a:t>, Anheuser-Busch)</a:t>
            </a:r>
          </a:p>
        </p:txBody>
      </p:sp>
      <p:grpSp>
        <p:nvGrpSpPr>
          <p:cNvPr id="8197" name="Group 11"/>
          <p:cNvGrpSpPr>
            <a:grpSpLocks/>
          </p:cNvGrpSpPr>
          <p:nvPr/>
        </p:nvGrpSpPr>
        <p:grpSpPr bwMode="auto">
          <a:xfrm>
            <a:off x="2483768" y="1700808"/>
            <a:ext cx="3124200" cy="2286000"/>
            <a:chOff x="1632" y="1440"/>
            <a:chExt cx="1968" cy="1440"/>
          </a:xfrm>
        </p:grpSpPr>
        <p:sp>
          <p:nvSpPr>
            <p:cNvPr id="8198" name="Rectangle 4"/>
            <p:cNvSpPr>
              <a:spLocks noChangeArrowheads="1"/>
            </p:cNvSpPr>
            <p:nvPr/>
          </p:nvSpPr>
          <p:spPr bwMode="auto">
            <a:xfrm>
              <a:off x="2064" y="2208"/>
              <a:ext cx="1008"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8199" name="Oval 5"/>
            <p:cNvSpPr>
              <a:spLocks noChangeArrowheads="1"/>
            </p:cNvSpPr>
            <p:nvPr/>
          </p:nvSpPr>
          <p:spPr bwMode="auto">
            <a:xfrm>
              <a:off x="1632" y="1440"/>
              <a:ext cx="768" cy="3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8200" name="Oval 6"/>
            <p:cNvSpPr>
              <a:spLocks noChangeArrowheads="1"/>
            </p:cNvSpPr>
            <p:nvPr/>
          </p:nvSpPr>
          <p:spPr bwMode="auto">
            <a:xfrm>
              <a:off x="2976" y="1488"/>
              <a:ext cx="624" cy="2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8201" name="Line 7"/>
            <p:cNvSpPr>
              <a:spLocks noChangeShapeType="1"/>
            </p:cNvSpPr>
            <p:nvPr/>
          </p:nvSpPr>
          <p:spPr bwMode="auto">
            <a:xfrm>
              <a:off x="2016" y="182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8"/>
            <p:cNvSpPr>
              <a:spLocks noChangeShapeType="1"/>
            </p:cNvSpPr>
            <p:nvPr/>
          </p:nvSpPr>
          <p:spPr bwMode="auto">
            <a:xfrm flipH="1">
              <a:off x="2832" y="1776"/>
              <a:ext cx="48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0159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552" y="200361"/>
            <a:ext cx="7596336" cy="1293028"/>
          </a:xfrm>
        </p:spPr>
        <p:txBody>
          <a:bodyPr/>
          <a:lstStyle/>
          <a:p>
            <a:r>
              <a:rPr lang="en-US" dirty="0" smtClean="0">
                <a:ln>
                  <a:noFill/>
                </a:ln>
              </a:rPr>
              <a:t>Domain of an Attribute  </a:t>
            </a:r>
          </a:p>
        </p:txBody>
      </p:sp>
      <p:sp>
        <p:nvSpPr>
          <p:cNvPr id="53251" name="Rectangle 3"/>
          <p:cNvSpPr>
            <a:spLocks noGrp="1" noChangeArrowheads="1"/>
          </p:cNvSpPr>
          <p:nvPr>
            <p:ph idx="4294967295"/>
          </p:nvPr>
        </p:nvSpPr>
        <p:spPr>
          <a:xfrm>
            <a:off x="540463" y="2066184"/>
            <a:ext cx="7632700" cy="3651250"/>
          </a:xfrm>
          <a:prstGeom prst="rect">
            <a:avLst/>
          </a:prstGeom>
        </p:spPr>
        <p:txBody>
          <a:bodyPr/>
          <a:lstStyle/>
          <a:p>
            <a:pPr marL="0" indent="0" algn="just">
              <a:buNone/>
            </a:pPr>
            <a:r>
              <a:rPr lang="en-US" dirty="0" smtClean="0"/>
              <a:t>The </a:t>
            </a:r>
            <a:r>
              <a:rPr lang="en-US" b="1" dirty="0" smtClean="0">
                <a:solidFill>
                  <a:srgbClr val="FF0066"/>
                </a:solidFill>
              </a:rPr>
              <a:t>domain</a:t>
            </a:r>
            <a:r>
              <a:rPr lang="en-US" dirty="0" smtClean="0"/>
              <a:t> of an attribute specifies the set of possible values that the attribute can have.</a:t>
            </a:r>
          </a:p>
          <a:p>
            <a:endParaRPr lang="en-US" dirty="0" smtClean="0"/>
          </a:p>
          <a:p>
            <a:pPr>
              <a:buFont typeface="Wingdings" panose="05000000000000000000" pitchFamily="2" charset="2"/>
              <a:buNone/>
            </a:pPr>
            <a:r>
              <a:rPr lang="en-US" i="1" dirty="0" smtClean="0"/>
              <a:t>age</a:t>
            </a:r>
            <a:r>
              <a:rPr lang="en-US" dirty="0" smtClean="0"/>
              <a:t> : 	integer  values from  0 - 120 </a:t>
            </a:r>
          </a:p>
          <a:p>
            <a:pPr>
              <a:buFont typeface="Wingdings" panose="05000000000000000000" pitchFamily="2" charset="2"/>
              <a:buNone/>
            </a:pPr>
            <a:endParaRPr lang="en-US" dirty="0" smtClean="0"/>
          </a:p>
          <a:p>
            <a:pPr>
              <a:buFont typeface="Wingdings" panose="05000000000000000000" pitchFamily="2" charset="2"/>
              <a:buNone/>
            </a:pPr>
            <a:r>
              <a:rPr lang="en-US" dirty="0" smtClean="0"/>
              <a:t> name: 20 character string </a:t>
            </a:r>
          </a:p>
          <a:p>
            <a:endParaRPr lang="en-US" dirty="0" smtClean="0"/>
          </a:p>
        </p:txBody>
      </p:sp>
    </p:spTree>
    <p:extLst>
      <p:ext uri="{BB962C8B-B14F-4D97-AF65-F5344CB8AC3E}">
        <p14:creationId xmlns:p14="http://schemas.microsoft.com/office/powerpoint/2010/main" val="3714238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56260" y="232158"/>
            <a:ext cx="6377940" cy="1293028"/>
          </a:xfrm>
        </p:spPr>
        <p:txBody>
          <a:bodyPr/>
          <a:lstStyle/>
          <a:p>
            <a:r>
              <a:rPr lang="en-US" dirty="0" smtClean="0">
                <a:ln>
                  <a:noFill/>
                </a:ln>
              </a:rPr>
              <a:t>Composite Attributes </a:t>
            </a:r>
          </a:p>
        </p:txBody>
      </p:sp>
      <p:sp>
        <p:nvSpPr>
          <p:cNvPr id="54275" name="Rectangle 3"/>
          <p:cNvSpPr>
            <a:spLocks noGrp="1" noChangeArrowheads="1"/>
          </p:cNvSpPr>
          <p:nvPr>
            <p:ph idx="4294967295"/>
          </p:nvPr>
        </p:nvSpPr>
        <p:spPr>
          <a:xfrm>
            <a:off x="556260" y="1661318"/>
            <a:ext cx="8229600" cy="4754563"/>
          </a:xfrm>
          <a:prstGeom prst="rect">
            <a:avLst/>
          </a:prstGeom>
        </p:spPr>
        <p:txBody>
          <a:bodyPr/>
          <a:lstStyle/>
          <a:p>
            <a:r>
              <a:rPr lang="en-US" b="1" dirty="0" smtClean="0">
                <a:solidFill>
                  <a:srgbClr val="FF0066"/>
                </a:solidFill>
              </a:rPr>
              <a:t>Composite attributes</a:t>
            </a:r>
            <a:r>
              <a:rPr lang="en-US" dirty="0" smtClean="0"/>
              <a:t> can be divided into smaller subparts.</a:t>
            </a:r>
          </a:p>
          <a:p>
            <a:endParaRPr lang="en-US" dirty="0" smtClean="0"/>
          </a:p>
          <a:p>
            <a:pPr>
              <a:buFont typeface="Wingdings" panose="05000000000000000000" pitchFamily="2" charset="2"/>
              <a:buNone/>
            </a:pPr>
            <a:r>
              <a:rPr lang="en-US" dirty="0" smtClean="0"/>
              <a:t>	Graphically, </a:t>
            </a:r>
          </a:p>
        </p:txBody>
      </p:sp>
      <p:sp>
        <p:nvSpPr>
          <p:cNvPr id="296964" name="Oval 4"/>
          <p:cNvSpPr>
            <a:spLocks noChangeArrowheads="1"/>
          </p:cNvSpPr>
          <p:nvPr/>
        </p:nvSpPr>
        <p:spPr bwMode="auto">
          <a:xfrm>
            <a:off x="914400" y="48006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5" name="Text Box 5"/>
          <p:cNvSpPr txBox="1">
            <a:spLocks noChangeArrowheads="1"/>
          </p:cNvSpPr>
          <p:nvPr/>
        </p:nvSpPr>
        <p:spPr bwMode="auto">
          <a:xfrm>
            <a:off x="990600" y="4953000"/>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surname</a:t>
            </a:r>
          </a:p>
        </p:txBody>
      </p:sp>
      <p:sp>
        <p:nvSpPr>
          <p:cNvPr id="296966" name="Line 7"/>
          <p:cNvSpPr>
            <a:spLocks noChangeShapeType="1"/>
          </p:cNvSpPr>
          <p:nvPr/>
        </p:nvSpPr>
        <p:spPr bwMode="auto">
          <a:xfrm flipV="1">
            <a:off x="1981200" y="4114800"/>
            <a:ext cx="1676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67" name="Oval 9"/>
          <p:cNvSpPr>
            <a:spLocks noChangeArrowheads="1"/>
          </p:cNvSpPr>
          <p:nvPr/>
        </p:nvSpPr>
        <p:spPr bwMode="auto">
          <a:xfrm>
            <a:off x="3352800" y="4953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8" name="Text Box 10"/>
          <p:cNvSpPr txBox="1">
            <a:spLocks noChangeArrowheads="1"/>
          </p:cNvSpPr>
          <p:nvPr/>
        </p:nvSpPr>
        <p:spPr bwMode="auto">
          <a:xfrm>
            <a:off x="3352800" y="51054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first_name</a:t>
            </a:r>
          </a:p>
        </p:txBody>
      </p:sp>
      <p:sp>
        <p:nvSpPr>
          <p:cNvPr id="296969" name="Oval 11"/>
          <p:cNvSpPr>
            <a:spLocks noChangeArrowheads="1"/>
          </p:cNvSpPr>
          <p:nvPr/>
        </p:nvSpPr>
        <p:spPr bwMode="auto">
          <a:xfrm>
            <a:off x="5562600" y="4724400"/>
            <a:ext cx="20574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70" name="Text Box 12"/>
          <p:cNvSpPr txBox="1">
            <a:spLocks noChangeArrowheads="1"/>
          </p:cNvSpPr>
          <p:nvPr/>
        </p:nvSpPr>
        <p:spPr bwMode="auto">
          <a:xfrm>
            <a:off x="5703888" y="4953000"/>
            <a:ext cx="183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middle_name</a:t>
            </a:r>
          </a:p>
        </p:txBody>
      </p:sp>
      <p:sp>
        <p:nvSpPr>
          <p:cNvPr id="54283" name="Oval 14"/>
          <p:cNvSpPr>
            <a:spLocks noChangeArrowheads="1"/>
          </p:cNvSpPr>
          <p:nvPr/>
        </p:nvSpPr>
        <p:spPr bwMode="auto">
          <a:xfrm>
            <a:off x="3581400" y="3429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4284" name="Text Box 15"/>
          <p:cNvSpPr txBox="1">
            <a:spLocks noChangeArrowheads="1"/>
          </p:cNvSpPr>
          <p:nvPr/>
        </p:nvSpPr>
        <p:spPr bwMode="auto">
          <a:xfrm>
            <a:off x="3962400" y="3581400"/>
            <a:ext cx="84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296973" name="Line 16"/>
          <p:cNvSpPr>
            <a:spLocks noChangeShapeType="1"/>
          </p:cNvSpPr>
          <p:nvPr/>
        </p:nvSpPr>
        <p:spPr bwMode="auto">
          <a:xfrm flipV="1">
            <a:off x="4191000" y="4343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74" name="Line 17"/>
          <p:cNvSpPr>
            <a:spLocks noChangeShapeType="1"/>
          </p:cNvSpPr>
          <p:nvPr/>
        </p:nvSpPr>
        <p:spPr bwMode="auto">
          <a:xfrm flipH="1" flipV="1">
            <a:off x="4876800" y="4191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8"/>
          <p:cNvSpPr txBox="1">
            <a:spLocks noChangeArrowheads="1"/>
          </p:cNvSpPr>
          <p:nvPr/>
        </p:nvSpPr>
        <p:spPr bwMode="auto">
          <a:xfrm>
            <a:off x="5943600" y="3352800"/>
            <a:ext cx="2438400" cy="588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3200" b="0">
                <a:latin typeface="Times New Roman" panose="02020603050405020304" pitchFamily="18" charset="0"/>
              </a:rPr>
              <a:t>Employee</a:t>
            </a:r>
          </a:p>
        </p:txBody>
      </p:sp>
      <p:sp>
        <p:nvSpPr>
          <p:cNvPr id="54288" name="Line 19"/>
          <p:cNvSpPr>
            <a:spLocks noChangeShapeType="1"/>
          </p:cNvSpPr>
          <p:nvPr/>
        </p:nvSpPr>
        <p:spPr bwMode="auto">
          <a:xfrm>
            <a:off x="5105400" y="373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7"/>
          <p:cNvSpPr>
            <a:spLocks noChangeShapeType="1"/>
          </p:cNvSpPr>
          <p:nvPr/>
        </p:nvSpPr>
        <p:spPr bwMode="auto">
          <a:xfrm>
            <a:off x="3733800" y="2209800"/>
            <a:ext cx="457200" cy="11430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93708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66"/>
                                        </p:tgtEl>
                                        <p:attrNameLst>
                                          <p:attrName>style.visibility</p:attrName>
                                        </p:attrNameLst>
                                      </p:cBhvr>
                                      <p:to>
                                        <p:strVal val="visible"/>
                                      </p:to>
                                    </p:set>
                                    <p:anim calcmode="lin" valueType="num">
                                      <p:cBhvr additive="base">
                                        <p:cTn id="13" dur="500" fill="hold"/>
                                        <p:tgtEl>
                                          <p:spTgt spid="296966"/>
                                        </p:tgtEl>
                                        <p:attrNameLst>
                                          <p:attrName>ppt_x</p:attrName>
                                        </p:attrNameLst>
                                      </p:cBhvr>
                                      <p:tavLst>
                                        <p:tav tm="0">
                                          <p:val>
                                            <p:strVal val="#ppt_x"/>
                                          </p:val>
                                        </p:tav>
                                        <p:tav tm="100000">
                                          <p:val>
                                            <p:strVal val="#ppt_x"/>
                                          </p:val>
                                        </p:tav>
                                      </p:tavLst>
                                    </p:anim>
                                    <p:anim calcmode="lin" valueType="num">
                                      <p:cBhvr additive="base">
                                        <p:cTn id="14" dur="500" fill="hold"/>
                                        <p:tgtEl>
                                          <p:spTgt spid="29696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6965"/>
                                        </p:tgtEl>
                                        <p:attrNameLst>
                                          <p:attrName>style.visibility</p:attrName>
                                        </p:attrNameLst>
                                      </p:cBhvr>
                                      <p:to>
                                        <p:strVal val="visible"/>
                                      </p:to>
                                    </p:set>
                                    <p:anim calcmode="lin" valueType="num">
                                      <p:cBhvr additive="base">
                                        <p:cTn id="17" dur="500" fill="hold"/>
                                        <p:tgtEl>
                                          <p:spTgt spid="296965"/>
                                        </p:tgtEl>
                                        <p:attrNameLst>
                                          <p:attrName>ppt_x</p:attrName>
                                        </p:attrNameLst>
                                      </p:cBhvr>
                                      <p:tavLst>
                                        <p:tav tm="0">
                                          <p:val>
                                            <p:strVal val="#ppt_x"/>
                                          </p:val>
                                        </p:tav>
                                        <p:tav tm="100000">
                                          <p:val>
                                            <p:strVal val="#ppt_x"/>
                                          </p:val>
                                        </p:tav>
                                      </p:tavLst>
                                    </p:anim>
                                    <p:anim calcmode="lin" valueType="num">
                                      <p:cBhvr additive="base">
                                        <p:cTn id="18" dur="500" fill="hold"/>
                                        <p:tgtEl>
                                          <p:spTgt spid="2969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73"/>
                                        </p:tgtEl>
                                        <p:attrNameLst>
                                          <p:attrName>style.visibility</p:attrName>
                                        </p:attrNameLst>
                                      </p:cBhvr>
                                      <p:to>
                                        <p:strVal val="visible"/>
                                      </p:to>
                                    </p:set>
                                    <p:anim calcmode="lin" valueType="num">
                                      <p:cBhvr additive="base">
                                        <p:cTn id="21" dur="500" fill="hold"/>
                                        <p:tgtEl>
                                          <p:spTgt spid="296973"/>
                                        </p:tgtEl>
                                        <p:attrNameLst>
                                          <p:attrName>ppt_x</p:attrName>
                                        </p:attrNameLst>
                                      </p:cBhvr>
                                      <p:tavLst>
                                        <p:tav tm="0">
                                          <p:val>
                                            <p:strVal val="#ppt_x"/>
                                          </p:val>
                                        </p:tav>
                                        <p:tav tm="100000">
                                          <p:val>
                                            <p:strVal val="#ppt_x"/>
                                          </p:val>
                                        </p:tav>
                                      </p:tavLst>
                                    </p:anim>
                                    <p:anim calcmode="lin" valueType="num">
                                      <p:cBhvr additive="base">
                                        <p:cTn id="22" dur="500" fill="hold"/>
                                        <p:tgtEl>
                                          <p:spTgt spid="29697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68"/>
                                        </p:tgtEl>
                                        <p:attrNameLst>
                                          <p:attrName>style.visibility</p:attrName>
                                        </p:attrNameLst>
                                      </p:cBhvr>
                                      <p:to>
                                        <p:strVal val="visible"/>
                                      </p:to>
                                    </p:set>
                                    <p:anim calcmode="lin" valueType="num">
                                      <p:cBhvr additive="base">
                                        <p:cTn id="25" dur="500" fill="hold"/>
                                        <p:tgtEl>
                                          <p:spTgt spid="296968"/>
                                        </p:tgtEl>
                                        <p:attrNameLst>
                                          <p:attrName>ppt_x</p:attrName>
                                        </p:attrNameLst>
                                      </p:cBhvr>
                                      <p:tavLst>
                                        <p:tav tm="0">
                                          <p:val>
                                            <p:strVal val="#ppt_x"/>
                                          </p:val>
                                        </p:tav>
                                        <p:tav tm="100000">
                                          <p:val>
                                            <p:strVal val="#ppt_x"/>
                                          </p:val>
                                        </p:tav>
                                      </p:tavLst>
                                    </p:anim>
                                    <p:anim calcmode="lin" valueType="num">
                                      <p:cBhvr additive="base">
                                        <p:cTn id="26" dur="500" fill="hold"/>
                                        <p:tgtEl>
                                          <p:spTgt spid="296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74"/>
                                        </p:tgtEl>
                                        <p:attrNameLst>
                                          <p:attrName>style.visibility</p:attrName>
                                        </p:attrNameLst>
                                      </p:cBhvr>
                                      <p:to>
                                        <p:strVal val="visible"/>
                                      </p:to>
                                    </p:set>
                                    <p:anim calcmode="lin" valueType="num">
                                      <p:cBhvr additive="base">
                                        <p:cTn id="29" dur="500" fill="hold"/>
                                        <p:tgtEl>
                                          <p:spTgt spid="296974"/>
                                        </p:tgtEl>
                                        <p:attrNameLst>
                                          <p:attrName>ppt_x</p:attrName>
                                        </p:attrNameLst>
                                      </p:cBhvr>
                                      <p:tavLst>
                                        <p:tav tm="0">
                                          <p:val>
                                            <p:strVal val="#ppt_x"/>
                                          </p:val>
                                        </p:tav>
                                        <p:tav tm="100000">
                                          <p:val>
                                            <p:strVal val="#ppt_x"/>
                                          </p:val>
                                        </p:tav>
                                      </p:tavLst>
                                    </p:anim>
                                    <p:anim calcmode="lin" valueType="num">
                                      <p:cBhvr additive="base">
                                        <p:cTn id="30" dur="500" fill="hold"/>
                                        <p:tgtEl>
                                          <p:spTgt spid="2969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70"/>
                                        </p:tgtEl>
                                        <p:attrNameLst>
                                          <p:attrName>style.visibility</p:attrName>
                                        </p:attrNameLst>
                                      </p:cBhvr>
                                      <p:to>
                                        <p:strVal val="visible"/>
                                      </p:to>
                                    </p:set>
                                    <p:anim calcmode="lin" valueType="num">
                                      <p:cBhvr additive="base">
                                        <p:cTn id="33" dur="500" fill="hold"/>
                                        <p:tgtEl>
                                          <p:spTgt spid="296970"/>
                                        </p:tgtEl>
                                        <p:attrNameLst>
                                          <p:attrName>ppt_x</p:attrName>
                                        </p:attrNameLst>
                                      </p:cBhvr>
                                      <p:tavLst>
                                        <p:tav tm="0">
                                          <p:val>
                                            <p:strVal val="#ppt_x"/>
                                          </p:val>
                                        </p:tav>
                                        <p:tav tm="100000">
                                          <p:val>
                                            <p:strVal val="#ppt_x"/>
                                          </p:val>
                                        </p:tav>
                                      </p:tavLst>
                                    </p:anim>
                                    <p:anim calcmode="lin" valueType="num">
                                      <p:cBhvr additive="base">
                                        <p:cTn id="34" dur="500" fill="hold"/>
                                        <p:tgtEl>
                                          <p:spTgt spid="29697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6964"/>
                                        </p:tgtEl>
                                        <p:attrNameLst>
                                          <p:attrName>style.visibility</p:attrName>
                                        </p:attrNameLst>
                                      </p:cBhvr>
                                      <p:to>
                                        <p:strVal val="visible"/>
                                      </p:to>
                                    </p:set>
                                    <p:anim calcmode="lin" valueType="num">
                                      <p:cBhvr additive="base">
                                        <p:cTn id="37" dur="500" fill="hold"/>
                                        <p:tgtEl>
                                          <p:spTgt spid="296964"/>
                                        </p:tgtEl>
                                        <p:attrNameLst>
                                          <p:attrName>ppt_x</p:attrName>
                                        </p:attrNameLst>
                                      </p:cBhvr>
                                      <p:tavLst>
                                        <p:tav tm="0">
                                          <p:val>
                                            <p:strVal val="#ppt_x"/>
                                          </p:val>
                                        </p:tav>
                                        <p:tav tm="100000">
                                          <p:val>
                                            <p:strVal val="#ppt_x"/>
                                          </p:val>
                                        </p:tav>
                                      </p:tavLst>
                                    </p:anim>
                                    <p:anim calcmode="lin" valueType="num">
                                      <p:cBhvr additive="base">
                                        <p:cTn id="38" dur="500" fill="hold"/>
                                        <p:tgtEl>
                                          <p:spTgt spid="29696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6967"/>
                                        </p:tgtEl>
                                        <p:attrNameLst>
                                          <p:attrName>style.visibility</p:attrName>
                                        </p:attrNameLst>
                                      </p:cBhvr>
                                      <p:to>
                                        <p:strVal val="visible"/>
                                      </p:to>
                                    </p:set>
                                    <p:anim calcmode="lin" valueType="num">
                                      <p:cBhvr additive="base">
                                        <p:cTn id="41" dur="500" fill="hold"/>
                                        <p:tgtEl>
                                          <p:spTgt spid="296967"/>
                                        </p:tgtEl>
                                        <p:attrNameLst>
                                          <p:attrName>ppt_x</p:attrName>
                                        </p:attrNameLst>
                                      </p:cBhvr>
                                      <p:tavLst>
                                        <p:tav tm="0">
                                          <p:val>
                                            <p:strVal val="#ppt_x"/>
                                          </p:val>
                                        </p:tav>
                                        <p:tav tm="100000">
                                          <p:val>
                                            <p:strVal val="#ppt_x"/>
                                          </p:val>
                                        </p:tav>
                                      </p:tavLst>
                                    </p:anim>
                                    <p:anim calcmode="lin" valueType="num">
                                      <p:cBhvr additive="base">
                                        <p:cTn id="42" dur="500" fill="hold"/>
                                        <p:tgtEl>
                                          <p:spTgt spid="29696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6969"/>
                                        </p:tgtEl>
                                        <p:attrNameLst>
                                          <p:attrName>style.visibility</p:attrName>
                                        </p:attrNameLst>
                                      </p:cBhvr>
                                      <p:to>
                                        <p:strVal val="visible"/>
                                      </p:to>
                                    </p:set>
                                    <p:anim calcmode="lin" valueType="num">
                                      <p:cBhvr additive="base">
                                        <p:cTn id="45" dur="500" fill="hold"/>
                                        <p:tgtEl>
                                          <p:spTgt spid="296969"/>
                                        </p:tgtEl>
                                        <p:attrNameLst>
                                          <p:attrName>ppt_x</p:attrName>
                                        </p:attrNameLst>
                                      </p:cBhvr>
                                      <p:tavLst>
                                        <p:tav tm="0">
                                          <p:val>
                                            <p:strVal val="#ppt_x"/>
                                          </p:val>
                                        </p:tav>
                                        <p:tav tm="100000">
                                          <p:val>
                                            <p:strVal val="#ppt_x"/>
                                          </p:val>
                                        </p:tav>
                                      </p:tavLst>
                                    </p:anim>
                                    <p:anim calcmode="lin" valueType="num">
                                      <p:cBhvr additive="base">
                                        <p:cTn id="46" dur="500" fill="hold"/>
                                        <p:tgtEl>
                                          <p:spTgt spid="296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P spid="296965" grpId="0"/>
      <p:bldP spid="296966" grpId="0" animBg="1"/>
      <p:bldP spid="296967" grpId="0" animBg="1"/>
      <p:bldP spid="296968" grpId="0"/>
      <p:bldP spid="296969" grpId="0" animBg="1"/>
      <p:bldP spid="296970" grpId="0"/>
      <p:bldP spid="296973" grpId="0" animBg="1"/>
      <p:bldP spid="296974" grpId="0" animBg="1"/>
      <p:bldP spid="235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56260" y="411971"/>
            <a:ext cx="6377940" cy="1293028"/>
          </a:xfrm>
        </p:spPr>
        <p:txBody>
          <a:bodyPr/>
          <a:lstStyle/>
          <a:p>
            <a:r>
              <a:rPr lang="en-US" dirty="0" smtClean="0">
                <a:ln>
                  <a:noFill/>
                </a:ln>
              </a:rPr>
              <a:t>Your Turn!!</a:t>
            </a:r>
          </a:p>
        </p:txBody>
      </p:sp>
      <p:sp>
        <p:nvSpPr>
          <p:cNvPr id="55299" name="Rectangle 3"/>
          <p:cNvSpPr>
            <a:spLocks noGrp="1" noChangeArrowheads="1"/>
          </p:cNvSpPr>
          <p:nvPr>
            <p:ph idx="4294967295"/>
          </p:nvPr>
        </p:nvSpPr>
        <p:spPr>
          <a:xfrm>
            <a:off x="583949" y="1916832"/>
            <a:ext cx="8135937" cy="3651250"/>
          </a:xfrm>
          <a:prstGeom prst="rect">
            <a:avLst/>
          </a:prstGeom>
        </p:spPr>
        <p:txBody>
          <a:bodyPr/>
          <a:lstStyle/>
          <a:p>
            <a:pPr>
              <a:buFont typeface="Wingdings" panose="05000000000000000000" pitchFamily="2" charset="2"/>
              <a:buNone/>
            </a:pPr>
            <a:r>
              <a:rPr lang="en-US" dirty="0" smtClean="0"/>
              <a:t>Think about the library database.</a:t>
            </a:r>
          </a:p>
          <a:p>
            <a:pPr algn="just"/>
            <a:r>
              <a:rPr lang="en-US" dirty="0" smtClean="0"/>
              <a:t>Identify entities , attributes and domain of attributes</a:t>
            </a:r>
          </a:p>
          <a:p>
            <a:endParaRPr lang="en-US" dirty="0" smtClean="0"/>
          </a:p>
        </p:txBody>
      </p:sp>
    </p:spTree>
    <p:extLst>
      <p:ext uri="{BB962C8B-B14F-4D97-AF65-F5344CB8AC3E}">
        <p14:creationId xmlns:p14="http://schemas.microsoft.com/office/powerpoint/2010/main" val="1078029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64347" y="249764"/>
            <a:ext cx="7215206" cy="1293028"/>
          </a:xfrm>
        </p:spPr>
        <p:txBody>
          <a:bodyPr/>
          <a:lstStyle/>
          <a:p>
            <a:r>
              <a:rPr lang="en-US" dirty="0" smtClean="0">
                <a:ln>
                  <a:noFill/>
                </a:ln>
              </a:rPr>
              <a:t>Multi valued Attributes </a:t>
            </a:r>
          </a:p>
        </p:txBody>
      </p:sp>
      <p:sp>
        <p:nvSpPr>
          <p:cNvPr id="299011" name="Rectangle 3"/>
          <p:cNvSpPr>
            <a:spLocks noGrp="1" noChangeArrowheads="1"/>
          </p:cNvSpPr>
          <p:nvPr>
            <p:ph idx="4294967295"/>
          </p:nvPr>
        </p:nvSpPr>
        <p:spPr>
          <a:xfrm>
            <a:off x="578264" y="1798637"/>
            <a:ext cx="8229600" cy="4784725"/>
          </a:xfrm>
          <a:prstGeom prst="rect">
            <a:avLst/>
          </a:prstGeom>
        </p:spPr>
        <p:txBody>
          <a:bodyPr rtlCol="0">
            <a:normAutofit lnSpcReduction="10000"/>
          </a:bodyPr>
          <a:lstStyle/>
          <a:p>
            <a:pPr algn="just" fontAlgn="auto">
              <a:buFont typeface="Arial"/>
              <a:buChar char="•"/>
              <a:defRPr/>
            </a:pPr>
            <a:r>
              <a:rPr lang="en-US" dirty="0" smtClean="0">
                <a:solidFill>
                  <a:schemeClr val="tx1">
                    <a:lumMod val="85000"/>
                    <a:lumOff val="15000"/>
                  </a:schemeClr>
                </a:solidFill>
              </a:rPr>
              <a:t>Attributes containing multiple values  are called </a:t>
            </a:r>
            <a:r>
              <a:rPr lang="en-US" b="1" dirty="0" smtClean="0">
                <a:solidFill>
                  <a:srgbClr val="FF0066"/>
                </a:solidFill>
              </a:rPr>
              <a:t>multivalued attributes</a:t>
            </a:r>
            <a:r>
              <a:rPr lang="en-US" dirty="0" smtClean="0">
                <a:solidFill>
                  <a:schemeClr val="tx1">
                    <a:lumMod val="85000"/>
                    <a:lumOff val="15000"/>
                  </a:schemeClr>
                </a:solidFill>
              </a:rPr>
              <a:t>.                </a:t>
            </a:r>
            <a:r>
              <a:rPr lang="en-US" dirty="0" smtClean="0">
                <a:solidFill>
                  <a:srgbClr val="008000"/>
                </a:solidFill>
              </a:rPr>
              <a:t>Double lines</a:t>
            </a:r>
          </a:p>
          <a:p>
            <a:pPr fontAlgn="auto">
              <a:buFont typeface="Arial"/>
              <a:buChar char="•"/>
              <a:defRPr/>
            </a:pPr>
            <a:endParaRPr lang="en-US" dirty="0" smtClean="0">
              <a:solidFill>
                <a:srgbClr val="008000"/>
              </a:solidFill>
            </a:endParaRP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r>
              <a:rPr lang="en-US" dirty="0" smtClean="0">
                <a:solidFill>
                  <a:schemeClr val="tx1">
                    <a:lumMod val="85000"/>
                    <a:lumOff val="15000"/>
                  </a:schemeClr>
                </a:solidFill>
              </a:rPr>
              <a:t>   </a:t>
            </a: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r>
              <a:rPr lang="en-US" dirty="0">
                <a:solidFill>
                  <a:schemeClr val="tx1">
                    <a:lumMod val="85000"/>
                    <a:lumOff val="15000"/>
                  </a:schemeClr>
                </a:solidFill>
              </a:rPr>
              <a:t> </a:t>
            </a:r>
            <a:endParaRPr lang="en-US" dirty="0" smtClean="0">
              <a:solidFill>
                <a:schemeClr val="tx1">
                  <a:lumMod val="85000"/>
                  <a:lumOff val="15000"/>
                </a:schemeClr>
              </a:solidFill>
            </a:endParaRPr>
          </a:p>
          <a:p>
            <a:pPr fontAlgn="auto">
              <a:buFont typeface="Wingdings" panose="05000000000000000000" pitchFamily="2" charset="2"/>
              <a:buNone/>
              <a:defRPr/>
            </a:pPr>
            <a:r>
              <a:rPr lang="en-US" dirty="0" err="1" smtClean="0">
                <a:solidFill>
                  <a:schemeClr val="tx1">
                    <a:lumMod val="85000"/>
                    <a:lumOff val="15000"/>
                  </a:schemeClr>
                </a:solidFill>
              </a:rPr>
              <a:t>gmail</a:t>
            </a:r>
            <a:r>
              <a:rPr lang="en-US" dirty="0" smtClean="0">
                <a:solidFill>
                  <a:schemeClr val="tx1">
                    <a:lumMod val="85000"/>
                    <a:lumOff val="15000"/>
                  </a:schemeClr>
                </a:solidFill>
              </a:rPr>
              <a:t> , yahoo, </a:t>
            </a:r>
            <a:r>
              <a:rPr lang="en-US" dirty="0" err="1" smtClean="0">
                <a:solidFill>
                  <a:schemeClr val="tx1">
                    <a:lumMod val="85000"/>
                    <a:lumOff val="15000"/>
                  </a:schemeClr>
                </a:solidFill>
              </a:rPr>
              <a:t>sliit</a:t>
            </a:r>
            <a:r>
              <a:rPr lang="en-US" dirty="0" smtClean="0">
                <a:solidFill>
                  <a:schemeClr val="tx1">
                    <a:lumMod val="85000"/>
                    <a:lumOff val="15000"/>
                  </a:schemeClr>
                </a:solidFill>
              </a:rPr>
              <a:t> e-mail address</a:t>
            </a:r>
            <a:endParaRPr lang="en-US" dirty="0">
              <a:solidFill>
                <a:schemeClr val="tx1">
                  <a:lumMod val="85000"/>
                  <a:lumOff val="15000"/>
                </a:schemeClr>
              </a:solidFill>
            </a:endParaRPr>
          </a:p>
        </p:txBody>
      </p:sp>
      <p:sp>
        <p:nvSpPr>
          <p:cNvPr id="56324" name="Oval 4"/>
          <p:cNvSpPr>
            <a:spLocks noChangeArrowheads="1"/>
          </p:cNvSpPr>
          <p:nvPr/>
        </p:nvSpPr>
        <p:spPr bwMode="auto">
          <a:xfrm>
            <a:off x="3352800" y="41148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5" name="Text Box 5"/>
          <p:cNvSpPr txBox="1">
            <a:spLocks noChangeArrowheads="1"/>
          </p:cNvSpPr>
          <p:nvPr/>
        </p:nvSpPr>
        <p:spPr bwMode="auto">
          <a:xfrm>
            <a:off x="3429000" y="42672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first_name</a:t>
            </a:r>
          </a:p>
        </p:txBody>
      </p:sp>
      <p:sp>
        <p:nvSpPr>
          <p:cNvPr id="56326" name="Oval 6"/>
          <p:cNvSpPr>
            <a:spLocks noChangeArrowheads="1"/>
          </p:cNvSpPr>
          <p:nvPr/>
        </p:nvSpPr>
        <p:spPr bwMode="auto">
          <a:xfrm>
            <a:off x="5562600" y="3886200"/>
            <a:ext cx="2057400" cy="914400"/>
          </a:xfrm>
          <a:prstGeom prst="ellipse">
            <a:avLst/>
          </a:prstGeom>
          <a:solidFill>
            <a:srgbClr val="9999FF"/>
          </a:solidFill>
          <a:ln w="63500" cmpd="dbl">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7" name="Text Box 7"/>
          <p:cNvSpPr txBox="1">
            <a:spLocks noChangeArrowheads="1"/>
          </p:cNvSpPr>
          <p:nvPr/>
        </p:nvSpPr>
        <p:spPr bwMode="auto">
          <a:xfrm>
            <a:off x="6019800" y="4114800"/>
            <a:ext cx="1157288"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E-mail</a:t>
            </a:r>
          </a:p>
        </p:txBody>
      </p:sp>
      <p:sp>
        <p:nvSpPr>
          <p:cNvPr id="56328" name="Oval 8"/>
          <p:cNvSpPr>
            <a:spLocks noChangeArrowheads="1"/>
          </p:cNvSpPr>
          <p:nvPr/>
        </p:nvSpPr>
        <p:spPr bwMode="auto">
          <a:xfrm>
            <a:off x="1676400" y="4343400"/>
            <a:ext cx="1609716"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9" name="Text Box 9"/>
          <p:cNvSpPr txBox="1">
            <a:spLocks noChangeArrowheads="1"/>
          </p:cNvSpPr>
          <p:nvPr/>
        </p:nvSpPr>
        <p:spPr bwMode="auto">
          <a:xfrm>
            <a:off x="1928794" y="4572008"/>
            <a:ext cx="1216025"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surname</a:t>
            </a:r>
          </a:p>
        </p:txBody>
      </p:sp>
      <p:sp>
        <p:nvSpPr>
          <p:cNvPr id="56330" name="Line 10"/>
          <p:cNvSpPr>
            <a:spLocks noChangeShapeType="1"/>
          </p:cNvSpPr>
          <p:nvPr/>
        </p:nvSpPr>
        <p:spPr bwMode="auto">
          <a:xfrm flipV="1">
            <a:off x="4191000" y="3276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1"/>
          <p:cNvSpPr>
            <a:spLocks noChangeShapeType="1"/>
          </p:cNvSpPr>
          <p:nvPr/>
        </p:nvSpPr>
        <p:spPr bwMode="auto">
          <a:xfrm flipH="1" flipV="1">
            <a:off x="48768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Text Box 12"/>
          <p:cNvSpPr txBox="1">
            <a:spLocks noChangeArrowheads="1"/>
          </p:cNvSpPr>
          <p:nvPr/>
        </p:nvSpPr>
        <p:spPr bwMode="auto">
          <a:xfrm>
            <a:off x="3581400" y="29718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56333" name="Line 14"/>
          <p:cNvSpPr>
            <a:spLocks noChangeShapeType="1"/>
          </p:cNvSpPr>
          <p:nvPr/>
        </p:nvSpPr>
        <p:spPr bwMode="auto">
          <a:xfrm flipV="1">
            <a:off x="2438400" y="34290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23" name="Arc 15"/>
          <p:cNvSpPr>
            <a:spLocks/>
          </p:cNvSpPr>
          <p:nvPr/>
        </p:nvSpPr>
        <p:spPr bwMode="auto">
          <a:xfrm>
            <a:off x="6515100" y="2602841"/>
            <a:ext cx="533400" cy="1295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00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23"/>
                                        </p:tgtEl>
                                        <p:attrNameLst>
                                          <p:attrName>style.visibility</p:attrName>
                                        </p:attrNameLst>
                                      </p:cBhvr>
                                      <p:to>
                                        <p:strVal val="visible"/>
                                      </p:to>
                                    </p:set>
                                    <p:anim calcmode="lin" valueType="num">
                                      <p:cBhvr additive="base">
                                        <p:cTn id="7" dur="500" fill="hold"/>
                                        <p:tgtEl>
                                          <p:spTgt spid="299023"/>
                                        </p:tgtEl>
                                        <p:attrNameLst>
                                          <p:attrName>ppt_x</p:attrName>
                                        </p:attrNameLst>
                                      </p:cBhvr>
                                      <p:tavLst>
                                        <p:tav tm="0">
                                          <p:val>
                                            <p:strVal val="#ppt_x"/>
                                          </p:val>
                                        </p:tav>
                                        <p:tav tm="100000">
                                          <p:val>
                                            <p:strVal val="#ppt_x"/>
                                          </p:val>
                                        </p:tav>
                                      </p:tavLst>
                                    </p:anim>
                                    <p:anim calcmode="lin" valueType="num">
                                      <p:cBhvr additive="base">
                                        <p:cTn id="8" dur="500" fill="hold"/>
                                        <p:tgtEl>
                                          <p:spTgt spid="2990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9011">
                                            <p:txEl>
                                              <p:pRg st="5" end="5"/>
                                            </p:txEl>
                                          </p:spTgt>
                                        </p:tgtEl>
                                        <p:attrNameLst>
                                          <p:attrName>style.visibility</p:attrName>
                                        </p:attrNameLst>
                                      </p:cBhvr>
                                      <p:to>
                                        <p:strVal val="visible"/>
                                      </p:to>
                                    </p:set>
                                    <p:anim calcmode="lin" valueType="num">
                                      <p:cBhvr additive="base">
                                        <p:cTn id="13" dur="500" fill="hold"/>
                                        <p:tgtEl>
                                          <p:spTgt spid="2990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9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9011">
                                            <p:txEl>
                                              <p:pRg st="7" end="7"/>
                                            </p:txEl>
                                          </p:spTgt>
                                        </p:tgtEl>
                                        <p:attrNameLst>
                                          <p:attrName>style.visibility</p:attrName>
                                        </p:attrNameLst>
                                      </p:cBhvr>
                                      <p:to>
                                        <p:strVal val="visible"/>
                                      </p:to>
                                    </p:set>
                                    <p:anim calcmode="lin" valueType="num">
                                      <p:cBhvr additive="base">
                                        <p:cTn id="19" dur="500" fill="hold"/>
                                        <p:tgtEl>
                                          <p:spTgt spid="2990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9011">
                                            <p:txEl>
                                              <p:pRg st="8" end="8"/>
                                            </p:txEl>
                                          </p:spTgt>
                                        </p:tgtEl>
                                        <p:attrNameLst>
                                          <p:attrName>style.visibility</p:attrName>
                                        </p:attrNameLst>
                                      </p:cBhvr>
                                      <p:to>
                                        <p:strVal val="visible"/>
                                      </p:to>
                                    </p:set>
                                    <p:anim calcmode="lin" valueType="num">
                                      <p:cBhvr additive="base">
                                        <p:cTn id="25" dur="500" fill="hold"/>
                                        <p:tgtEl>
                                          <p:spTgt spid="29901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9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56260" y="335470"/>
            <a:ext cx="6377940" cy="1293028"/>
          </a:xfrm>
        </p:spPr>
        <p:txBody>
          <a:bodyPr/>
          <a:lstStyle/>
          <a:p>
            <a:r>
              <a:rPr lang="en-US" dirty="0" smtClean="0">
                <a:ln>
                  <a:noFill/>
                </a:ln>
              </a:rPr>
              <a:t>Your Turn!!</a:t>
            </a:r>
          </a:p>
        </p:txBody>
      </p:sp>
      <p:sp>
        <p:nvSpPr>
          <p:cNvPr id="58371" name="Rectangle 3"/>
          <p:cNvSpPr>
            <a:spLocks noGrp="1" noChangeArrowheads="1"/>
          </p:cNvSpPr>
          <p:nvPr>
            <p:ph idx="4294967295"/>
          </p:nvPr>
        </p:nvSpPr>
        <p:spPr>
          <a:xfrm>
            <a:off x="556260" y="1916832"/>
            <a:ext cx="8785225" cy="3651250"/>
          </a:xfrm>
          <a:prstGeom prst="rect">
            <a:avLst/>
          </a:prstGeom>
        </p:spPr>
        <p:txBody>
          <a:bodyPr/>
          <a:lstStyle/>
          <a:p>
            <a:r>
              <a:rPr lang="en-US" dirty="0" smtClean="0"/>
              <a:t>Give an example for a multi valued attribute in library database</a:t>
            </a:r>
          </a:p>
          <a:p>
            <a:pPr marL="0" indent="0">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56260" y="158842"/>
            <a:ext cx="6377940" cy="1293028"/>
          </a:xfrm>
        </p:spPr>
        <p:txBody>
          <a:bodyPr/>
          <a:lstStyle/>
          <a:p>
            <a:r>
              <a:rPr lang="en-US" dirty="0" smtClean="0">
                <a:ln>
                  <a:noFill/>
                </a:ln>
              </a:rPr>
              <a:t>Derived Attributes</a:t>
            </a:r>
          </a:p>
        </p:txBody>
      </p:sp>
      <p:sp>
        <p:nvSpPr>
          <p:cNvPr id="59395" name="Rectangle 3"/>
          <p:cNvSpPr>
            <a:spLocks noGrp="1" noChangeArrowheads="1"/>
          </p:cNvSpPr>
          <p:nvPr>
            <p:ph idx="4294967295"/>
          </p:nvPr>
        </p:nvSpPr>
        <p:spPr>
          <a:xfrm>
            <a:off x="539750" y="1628775"/>
            <a:ext cx="8604250" cy="4460875"/>
          </a:xfrm>
          <a:prstGeom prst="rect">
            <a:avLst/>
          </a:prstGeom>
        </p:spPr>
        <p:txBody>
          <a:bodyPr/>
          <a:lstStyle/>
          <a:p>
            <a:r>
              <a:rPr lang="en-US" sz="2800" dirty="0" smtClean="0"/>
              <a:t>Some attributes can be derived - called </a:t>
            </a:r>
            <a:r>
              <a:rPr lang="en-US" sz="2800" b="1" dirty="0" smtClean="0">
                <a:solidFill>
                  <a:srgbClr val="FF0066"/>
                </a:solidFill>
              </a:rPr>
              <a:t>derived attributes</a:t>
            </a:r>
            <a:r>
              <a:rPr lang="en-US" sz="2800" dirty="0" smtClean="0"/>
              <a:t>.   </a:t>
            </a:r>
            <a:r>
              <a:rPr lang="en-US" sz="2800" dirty="0" smtClean="0">
                <a:solidFill>
                  <a:srgbClr val="008000"/>
                </a:solidFill>
              </a:rPr>
              <a:t>Dotted line</a:t>
            </a:r>
          </a:p>
          <a:p>
            <a:r>
              <a:rPr lang="en-US" dirty="0" smtClean="0"/>
              <a:t>For example, </a:t>
            </a:r>
            <a:r>
              <a:rPr lang="en-US" i="1" dirty="0" smtClean="0"/>
              <a:t>age</a:t>
            </a:r>
            <a:r>
              <a:rPr lang="en-US" dirty="0" smtClean="0"/>
              <a:t> is derived from date of birth &amp; current date.  </a:t>
            </a:r>
          </a:p>
          <a:p>
            <a:pPr>
              <a:buFont typeface="Wingdings" panose="05000000000000000000" pitchFamily="2" charset="2"/>
              <a:buNone/>
            </a:pPr>
            <a:endParaRPr lang="en-US" dirty="0" smtClean="0"/>
          </a:p>
        </p:txBody>
      </p:sp>
      <p:grpSp>
        <p:nvGrpSpPr>
          <p:cNvPr id="2" name="Group 5"/>
          <p:cNvGrpSpPr>
            <a:grpSpLocks/>
          </p:cNvGrpSpPr>
          <p:nvPr/>
        </p:nvGrpSpPr>
        <p:grpSpPr bwMode="auto">
          <a:xfrm>
            <a:off x="3587750" y="3420925"/>
            <a:ext cx="5022850" cy="2692400"/>
            <a:chOff x="1920" y="1200"/>
            <a:chExt cx="3164" cy="1696"/>
          </a:xfrm>
        </p:grpSpPr>
        <p:sp>
          <p:nvSpPr>
            <p:cNvPr id="59397" name="Oval 4"/>
            <p:cNvSpPr>
              <a:spLocks noChangeArrowheads="1"/>
            </p:cNvSpPr>
            <p:nvPr/>
          </p:nvSpPr>
          <p:spPr bwMode="auto">
            <a:xfrm>
              <a:off x="1920" y="177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398" name="Text Box 5"/>
            <p:cNvSpPr txBox="1">
              <a:spLocks noChangeArrowheads="1"/>
            </p:cNvSpPr>
            <p:nvPr/>
          </p:nvSpPr>
          <p:spPr bwMode="auto">
            <a:xfrm>
              <a:off x="2160" y="1872"/>
              <a:ext cx="5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59399" name="Oval 6"/>
            <p:cNvSpPr>
              <a:spLocks noChangeArrowheads="1"/>
            </p:cNvSpPr>
            <p:nvPr/>
          </p:nvSpPr>
          <p:spPr bwMode="auto">
            <a:xfrm>
              <a:off x="2976" y="1680"/>
              <a:ext cx="1296" cy="576"/>
            </a:xfrm>
            <a:prstGeom prst="ellipse">
              <a:avLst/>
            </a:prstGeom>
            <a:solidFill>
              <a:srgbClr val="9999FF"/>
            </a:solidFill>
            <a:ln w="22225">
              <a:solidFill>
                <a:schemeClr val="tx1"/>
              </a:solidFill>
              <a:prstDash val="lgDash"/>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400" name="Text Box 7"/>
            <p:cNvSpPr txBox="1">
              <a:spLocks noChangeArrowheads="1"/>
            </p:cNvSpPr>
            <p:nvPr/>
          </p:nvSpPr>
          <p:spPr bwMode="auto">
            <a:xfrm>
              <a:off x="3312" y="1776"/>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59401" name="Line 8"/>
            <p:cNvSpPr>
              <a:spLocks noChangeShapeType="1"/>
            </p:cNvSpPr>
            <p:nvPr/>
          </p:nvSpPr>
          <p:spPr bwMode="auto">
            <a:xfrm flipV="1">
              <a:off x="2448" y="14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2" name="Line 9"/>
            <p:cNvSpPr>
              <a:spLocks noChangeShapeType="1"/>
            </p:cNvSpPr>
            <p:nvPr/>
          </p:nvSpPr>
          <p:spPr bwMode="auto">
            <a:xfrm flipH="1" flipV="1">
              <a:off x="2880" y="1488"/>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Text Box 10"/>
            <p:cNvSpPr txBox="1">
              <a:spLocks noChangeArrowheads="1"/>
            </p:cNvSpPr>
            <p:nvPr/>
          </p:nvSpPr>
          <p:spPr bwMode="auto">
            <a:xfrm>
              <a:off x="1920" y="120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9404" name="Text Box 11"/>
            <p:cNvSpPr txBox="1">
              <a:spLocks noChangeArrowheads="1"/>
            </p:cNvSpPr>
            <p:nvPr/>
          </p:nvSpPr>
          <p:spPr bwMode="auto">
            <a:xfrm>
              <a:off x="3648" y="2640"/>
              <a:ext cx="1436" cy="25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Derived attribute </a:t>
              </a:r>
            </a:p>
          </p:txBody>
        </p:sp>
        <p:sp>
          <p:nvSpPr>
            <p:cNvPr id="59405" name="Line 12"/>
            <p:cNvSpPr>
              <a:spLocks noChangeShapeType="1"/>
            </p:cNvSpPr>
            <p:nvPr/>
          </p:nvSpPr>
          <p:spPr bwMode="auto">
            <a:xfrm>
              <a:off x="3936" y="2208"/>
              <a:ext cx="336" cy="384"/>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2445" y="403601"/>
            <a:ext cx="7886700" cy="1082675"/>
          </a:xfrm>
        </p:spPr>
        <p:txBody>
          <a:bodyPr/>
          <a:lstStyle/>
          <a:p>
            <a:r>
              <a:rPr lang="en-US" dirty="0" smtClean="0">
                <a:ln>
                  <a:noFill/>
                </a:ln>
              </a:rPr>
              <a:t>An exercise</a:t>
            </a:r>
            <a:endParaRPr lang="en-AU" dirty="0" smtClean="0">
              <a:ln>
                <a:noFill/>
              </a:ln>
            </a:endParaRPr>
          </a:p>
        </p:txBody>
      </p:sp>
      <p:grpSp>
        <p:nvGrpSpPr>
          <p:cNvPr id="2" name="Group 3"/>
          <p:cNvGrpSpPr>
            <a:grpSpLocks/>
          </p:cNvGrpSpPr>
          <p:nvPr/>
        </p:nvGrpSpPr>
        <p:grpSpPr bwMode="auto">
          <a:xfrm>
            <a:off x="615520" y="1628800"/>
            <a:ext cx="8029556" cy="4642192"/>
            <a:chOff x="-3" y="-3"/>
            <a:chExt cx="4411" cy="3078"/>
          </a:xfrm>
        </p:grpSpPr>
        <p:grpSp>
          <p:nvGrpSpPr>
            <p:cNvPr id="3" name="Group 4"/>
            <p:cNvGrpSpPr>
              <a:grpSpLocks/>
            </p:cNvGrpSpPr>
            <p:nvPr/>
          </p:nvGrpSpPr>
          <p:grpSpPr bwMode="auto">
            <a:xfrm>
              <a:off x="0" y="0"/>
              <a:ext cx="4405" cy="3072"/>
              <a:chOff x="0" y="0"/>
              <a:chExt cx="4405" cy="3072"/>
            </a:xfrm>
          </p:grpSpPr>
          <p:grpSp>
            <p:nvGrpSpPr>
              <p:cNvPr id="4" name="Group 5"/>
              <p:cNvGrpSpPr>
                <a:grpSpLocks/>
              </p:cNvGrpSpPr>
              <p:nvPr/>
            </p:nvGrpSpPr>
            <p:grpSpPr bwMode="auto">
              <a:xfrm>
                <a:off x="0" y="0"/>
                <a:ext cx="484" cy="384"/>
                <a:chOff x="0" y="0"/>
                <a:chExt cx="484" cy="384"/>
              </a:xfrm>
            </p:grpSpPr>
            <p:sp>
              <p:nvSpPr>
                <p:cNvPr id="60602" name="Rectangle 6"/>
                <p:cNvSpPr>
                  <a:spLocks noChangeArrowheads="1"/>
                </p:cNvSpPr>
                <p:nvPr/>
              </p:nvSpPr>
              <p:spPr bwMode="auto">
                <a:xfrm>
                  <a:off x="0" y="0"/>
                  <a:ext cx="484"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5" name="Group 7"/>
                <p:cNvGrpSpPr>
                  <a:grpSpLocks/>
                </p:cNvGrpSpPr>
                <p:nvPr/>
              </p:nvGrpSpPr>
              <p:grpSpPr bwMode="auto">
                <a:xfrm>
                  <a:off x="0" y="0"/>
                  <a:ext cx="484" cy="384"/>
                  <a:chOff x="0" y="0"/>
                  <a:chExt cx="484" cy="384"/>
                </a:xfrm>
              </p:grpSpPr>
              <p:sp>
                <p:nvSpPr>
                  <p:cNvPr id="60604" name="Rectangle 8"/>
                  <p:cNvSpPr>
                    <a:spLocks noChangeArrowheads="1"/>
                  </p:cNvSpPr>
                  <p:nvPr/>
                </p:nvSpPr>
                <p:spPr bwMode="auto">
                  <a:xfrm>
                    <a:off x="43" y="0"/>
                    <a:ext cx="398"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stuNum</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5" name="Rectangle 9"/>
                  <p:cNvSpPr>
                    <a:spLocks noChangeArrowheads="1"/>
                  </p:cNvSpPr>
                  <p:nvPr/>
                </p:nvSpPr>
                <p:spPr bwMode="auto">
                  <a:xfrm>
                    <a:off x="0" y="0"/>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6" name="Group 10"/>
              <p:cNvGrpSpPr>
                <a:grpSpLocks/>
              </p:cNvGrpSpPr>
              <p:nvPr/>
            </p:nvGrpSpPr>
            <p:grpSpPr bwMode="auto">
              <a:xfrm>
                <a:off x="484" y="0"/>
                <a:ext cx="732" cy="384"/>
                <a:chOff x="484" y="0"/>
                <a:chExt cx="732" cy="384"/>
              </a:xfrm>
            </p:grpSpPr>
            <p:sp>
              <p:nvSpPr>
                <p:cNvPr id="60598" name="Rectangle 11"/>
                <p:cNvSpPr>
                  <a:spLocks noChangeArrowheads="1"/>
                </p:cNvSpPr>
                <p:nvPr/>
              </p:nvSpPr>
              <p:spPr bwMode="auto">
                <a:xfrm>
                  <a:off x="484" y="0"/>
                  <a:ext cx="73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7" name="Group 12"/>
                <p:cNvGrpSpPr>
                  <a:grpSpLocks/>
                </p:cNvGrpSpPr>
                <p:nvPr/>
              </p:nvGrpSpPr>
              <p:grpSpPr bwMode="auto">
                <a:xfrm>
                  <a:off x="484" y="0"/>
                  <a:ext cx="732" cy="384"/>
                  <a:chOff x="484" y="0"/>
                  <a:chExt cx="732" cy="384"/>
                </a:xfrm>
              </p:grpSpPr>
              <p:sp>
                <p:nvSpPr>
                  <p:cNvPr id="60600" name="Rectangle 13"/>
                  <p:cNvSpPr>
                    <a:spLocks noChangeArrowheads="1"/>
                  </p:cNvSpPr>
                  <p:nvPr/>
                </p:nvSpPr>
                <p:spPr bwMode="auto">
                  <a:xfrm>
                    <a:off x="527" y="0"/>
                    <a:ext cx="64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stuName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1" name="Rectangle 14"/>
                  <p:cNvSpPr>
                    <a:spLocks noChangeArrowheads="1"/>
                  </p:cNvSpPr>
                  <p:nvPr/>
                </p:nvSpPr>
                <p:spPr bwMode="auto">
                  <a:xfrm>
                    <a:off x="484" y="0"/>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8" name="Group 15"/>
              <p:cNvGrpSpPr>
                <a:grpSpLocks/>
              </p:cNvGrpSpPr>
              <p:nvPr/>
            </p:nvGrpSpPr>
            <p:grpSpPr bwMode="auto">
              <a:xfrm>
                <a:off x="1216" y="0"/>
                <a:ext cx="672" cy="384"/>
                <a:chOff x="1216" y="0"/>
                <a:chExt cx="672" cy="384"/>
              </a:xfrm>
            </p:grpSpPr>
            <p:sp>
              <p:nvSpPr>
                <p:cNvPr id="60594" name="Rectangle 16"/>
                <p:cNvSpPr>
                  <a:spLocks noChangeArrowheads="1"/>
                </p:cNvSpPr>
                <p:nvPr/>
              </p:nvSpPr>
              <p:spPr bwMode="auto">
                <a:xfrm>
                  <a:off x="1216" y="0"/>
                  <a:ext cx="67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9" name="Group 17"/>
                <p:cNvGrpSpPr>
                  <a:grpSpLocks/>
                </p:cNvGrpSpPr>
                <p:nvPr/>
              </p:nvGrpSpPr>
              <p:grpSpPr bwMode="auto">
                <a:xfrm>
                  <a:off x="1216" y="0"/>
                  <a:ext cx="672" cy="384"/>
                  <a:chOff x="1216" y="0"/>
                  <a:chExt cx="672" cy="384"/>
                </a:xfrm>
              </p:grpSpPr>
              <p:sp>
                <p:nvSpPr>
                  <p:cNvPr id="60596" name="Rectangle 18"/>
                  <p:cNvSpPr>
                    <a:spLocks noChangeArrowheads="1"/>
                  </p:cNvSpPr>
                  <p:nvPr/>
                </p:nvSpPr>
                <p:spPr bwMode="auto">
                  <a:xfrm>
                    <a:off x="1259" y="0"/>
                    <a:ext cx="58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err="1">
                        <a:solidFill>
                          <a:srgbClr val="FFFFFF"/>
                        </a:solidFill>
                        <a:latin typeface="Times New Roman" panose="02020603050405020304" pitchFamily="18" charset="0"/>
                        <a:cs typeface="Times New Roman" panose="02020603050405020304" pitchFamily="18" charset="0"/>
                      </a:rPr>
                      <a:t>stuMajor</a:t>
                    </a:r>
                    <a:endParaRPr lang="en-GB" sz="1300" dirty="0">
                      <a:solidFill>
                        <a:srgbClr val="3333CC"/>
                      </a:solidFill>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97" name="Rectangle 19"/>
                  <p:cNvSpPr>
                    <a:spLocks noChangeArrowheads="1"/>
                  </p:cNvSpPr>
                  <p:nvPr/>
                </p:nvSpPr>
                <p:spPr bwMode="auto">
                  <a:xfrm>
                    <a:off x="1216" y="0"/>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0" name="Group 20"/>
              <p:cNvGrpSpPr>
                <a:grpSpLocks/>
              </p:cNvGrpSpPr>
              <p:nvPr/>
            </p:nvGrpSpPr>
            <p:grpSpPr bwMode="auto">
              <a:xfrm>
                <a:off x="1888" y="0"/>
                <a:ext cx="596" cy="384"/>
                <a:chOff x="1888" y="0"/>
                <a:chExt cx="596" cy="384"/>
              </a:xfrm>
            </p:grpSpPr>
            <p:sp>
              <p:nvSpPr>
                <p:cNvPr id="60590" name="Rectangle 21"/>
                <p:cNvSpPr>
                  <a:spLocks noChangeArrowheads="1"/>
                </p:cNvSpPr>
                <p:nvPr/>
              </p:nvSpPr>
              <p:spPr bwMode="auto">
                <a:xfrm>
                  <a:off x="1888" y="0"/>
                  <a:ext cx="59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1" name="Group 22"/>
                <p:cNvGrpSpPr>
                  <a:grpSpLocks/>
                </p:cNvGrpSpPr>
                <p:nvPr/>
              </p:nvGrpSpPr>
              <p:grpSpPr bwMode="auto">
                <a:xfrm>
                  <a:off x="1888" y="0"/>
                  <a:ext cx="596" cy="384"/>
                  <a:chOff x="1888" y="0"/>
                  <a:chExt cx="596" cy="384"/>
                </a:xfrm>
              </p:grpSpPr>
              <p:sp>
                <p:nvSpPr>
                  <p:cNvPr id="60592" name="Rectangle 23"/>
                  <p:cNvSpPr>
                    <a:spLocks noChangeArrowheads="1"/>
                  </p:cNvSpPr>
                  <p:nvPr/>
                </p:nvSpPr>
                <p:spPr bwMode="auto">
                  <a:xfrm>
                    <a:off x="1931" y="0"/>
                    <a:ext cx="51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stuDob</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93" name="Rectangle 24"/>
                  <p:cNvSpPr>
                    <a:spLocks noChangeArrowheads="1"/>
                  </p:cNvSpPr>
                  <p:nvPr/>
                </p:nvSpPr>
                <p:spPr bwMode="auto">
                  <a:xfrm>
                    <a:off x="1888" y="0"/>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2" name="Group 25"/>
              <p:cNvGrpSpPr>
                <a:grpSpLocks/>
              </p:cNvGrpSpPr>
              <p:nvPr/>
            </p:nvGrpSpPr>
            <p:grpSpPr bwMode="auto">
              <a:xfrm>
                <a:off x="2484" y="0"/>
                <a:ext cx="483" cy="384"/>
                <a:chOff x="2484" y="0"/>
                <a:chExt cx="483" cy="384"/>
              </a:xfrm>
            </p:grpSpPr>
            <p:sp>
              <p:nvSpPr>
                <p:cNvPr id="60586" name="Rectangle 26"/>
                <p:cNvSpPr>
                  <a:spLocks noChangeArrowheads="1"/>
                </p:cNvSpPr>
                <p:nvPr/>
              </p:nvSpPr>
              <p:spPr bwMode="auto">
                <a:xfrm>
                  <a:off x="2484" y="0"/>
                  <a:ext cx="48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3" name="Group 27"/>
                <p:cNvGrpSpPr>
                  <a:grpSpLocks/>
                </p:cNvGrpSpPr>
                <p:nvPr/>
              </p:nvGrpSpPr>
              <p:grpSpPr bwMode="auto">
                <a:xfrm>
                  <a:off x="2484" y="0"/>
                  <a:ext cx="483" cy="384"/>
                  <a:chOff x="2484" y="0"/>
                  <a:chExt cx="483" cy="384"/>
                </a:xfrm>
              </p:grpSpPr>
              <p:sp>
                <p:nvSpPr>
                  <p:cNvPr id="60588" name="Rectangle 28"/>
                  <p:cNvSpPr>
                    <a:spLocks noChangeArrowheads="1"/>
                  </p:cNvSpPr>
                  <p:nvPr/>
                </p:nvSpPr>
                <p:spPr bwMode="auto">
                  <a:xfrm>
                    <a:off x="2527" y="0"/>
                    <a:ext cx="39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stuHrs</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9" name="Rectangle 29"/>
                  <p:cNvSpPr>
                    <a:spLocks noChangeArrowheads="1"/>
                  </p:cNvSpPr>
                  <p:nvPr/>
                </p:nvSpPr>
                <p:spPr bwMode="auto">
                  <a:xfrm>
                    <a:off x="2484" y="0"/>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4" name="Group 30"/>
              <p:cNvGrpSpPr>
                <a:grpSpLocks/>
              </p:cNvGrpSpPr>
              <p:nvPr/>
            </p:nvGrpSpPr>
            <p:grpSpPr bwMode="auto">
              <a:xfrm>
                <a:off x="2967" y="0"/>
                <a:ext cx="426" cy="384"/>
                <a:chOff x="2967" y="0"/>
                <a:chExt cx="426" cy="384"/>
              </a:xfrm>
            </p:grpSpPr>
            <p:sp>
              <p:nvSpPr>
                <p:cNvPr id="60582" name="Rectangle 31"/>
                <p:cNvSpPr>
                  <a:spLocks noChangeArrowheads="1"/>
                </p:cNvSpPr>
                <p:nvPr/>
              </p:nvSpPr>
              <p:spPr bwMode="auto">
                <a:xfrm>
                  <a:off x="2967" y="0"/>
                  <a:ext cx="42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5" name="Group 32"/>
                <p:cNvGrpSpPr>
                  <a:grpSpLocks/>
                </p:cNvGrpSpPr>
                <p:nvPr/>
              </p:nvGrpSpPr>
              <p:grpSpPr bwMode="auto">
                <a:xfrm>
                  <a:off x="2967" y="0"/>
                  <a:ext cx="426" cy="384"/>
                  <a:chOff x="2967" y="0"/>
                  <a:chExt cx="426" cy="384"/>
                </a:xfrm>
              </p:grpSpPr>
              <p:sp>
                <p:nvSpPr>
                  <p:cNvPr id="60584" name="Rectangle 33"/>
                  <p:cNvSpPr>
                    <a:spLocks noChangeArrowheads="1"/>
                  </p:cNvSpPr>
                  <p:nvPr/>
                </p:nvSpPr>
                <p:spPr bwMode="auto">
                  <a:xfrm>
                    <a:off x="3010" y="0"/>
                    <a:ext cx="34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stuYr</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5" name="Rectangle 34"/>
                  <p:cNvSpPr>
                    <a:spLocks noChangeArrowheads="1"/>
                  </p:cNvSpPr>
                  <p:nvPr/>
                </p:nvSpPr>
                <p:spPr bwMode="auto">
                  <a:xfrm>
                    <a:off x="2967" y="0"/>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6" name="Group 35"/>
              <p:cNvGrpSpPr>
                <a:grpSpLocks/>
              </p:cNvGrpSpPr>
              <p:nvPr/>
            </p:nvGrpSpPr>
            <p:grpSpPr bwMode="auto">
              <a:xfrm>
                <a:off x="3393" y="0"/>
                <a:ext cx="479" cy="384"/>
                <a:chOff x="3393" y="0"/>
                <a:chExt cx="479" cy="384"/>
              </a:xfrm>
            </p:grpSpPr>
            <p:sp>
              <p:nvSpPr>
                <p:cNvPr id="60578" name="Rectangle 36"/>
                <p:cNvSpPr>
                  <a:spLocks noChangeArrowheads="1"/>
                </p:cNvSpPr>
                <p:nvPr/>
              </p:nvSpPr>
              <p:spPr bwMode="auto">
                <a:xfrm>
                  <a:off x="3393" y="0"/>
                  <a:ext cx="479"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7" name="Group 37"/>
                <p:cNvGrpSpPr>
                  <a:grpSpLocks/>
                </p:cNvGrpSpPr>
                <p:nvPr/>
              </p:nvGrpSpPr>
              <p:grpSpPr bwMode="auto">
                <a:xfrm>
                  <a:off x="3393" y="0"/>
                  <a:ext cx="479" cy="384"/>
                  <a:chOff x="3393" y="0"/>
                  <a:chExt cx="479" cy="384"/>
                </a:xfrm>
              </p:grpSpPr>
              <p:sp>
                <p:nvSpPr>
                  <p:cNvPr id="60580" name="Rectangle 38"/>
                  <p:cNvSpPr>
                    <a:spLocks noChangeArrowheads="1"/>
                  </p:cNvSpPr>
                  <p:nvPr/>
                </p:nvSpPr>
                <p:spPr bwMode="auto">
                  <a:xfrm>
                    <a:off x="3436" y="0"/>
                    <a:ext cx="39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stuGpa</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1" name="Rectangle 39"/>
                  <p:cNvSpPr>
                    <a:spLocks noChangeArrowheads="1"/>
                  </p:cNvSpPr>
                  <p:nvPr/>
                </p:nvSpPr>
                <p:spPr bwMode="auto">
                  <a:xfrm>
                    <a:off x="3393" y="0"/>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8" name="Group 40"/>
              <p:cNvGrpSpPr>
                <a:grpSpLocks/>
              </p:cNvGrpSpPr>
              <p:nvPr/>
            </p:nvGrpSpPr>
            <p:grpSpPr bwMode="auto">
              <a:xfrm>
                <a:off x="3872" y="0"/>
                <a:ext cx="533" cy="384"/>
                <a:chOff x="3872" y="0"/>
                <a:chExt cx="533" cy="384"/>
              </a:xfrm>
            </p:grpSpPr>
            <p:sp>
              <p:nvSpPr>
                <p:cNvPr id="60574" name="Rectangle 41"/>
                <p:cNvSpPr>
                  <a:spLocks noChangeArrowheads="1"/>
                </p:cNvSpPr>
                <p:nvPr/>
              </p:nvSpPr>
              <p:spPr bwMode="auto">
                <a:xfrm>
                  <a:off x="3872" y="0"/>
                  <a:ext cx="53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9" name="Group 42"/>
                <p:cNvGrpSpPr>
                  <a:grpSpLocks/>
                </p:cNvGrpSpPr>
                <p:nvPr/>
              </p:nvGrpSpPr>
              <p:grpSpPr bwMode="auto">
                <a:xfrm>
                  <a:off x="3872" y="0"/>
                  <a:ext cx="533" cy="384"/>
                  <a:chOff x="3872" y="0"/>
                  <a:chExt cx="533" cy="384"/>
                </a:xfrm>
              </p:grpSpPr>
              <p:sp>
                <p:nvSpPr>
                  <p:cNvPr id="60576" name="Rectangle 43"/>
                  <p:cNvSpPr>
                    <a:spLocks noChangeArrowheads="1"/>
                  </p:cNvSpPr>
                  <p:nvPr/>
                </p:nvSpPr>
                <p:spPr bwMode="auto">
                  <a:xfrm>
                    <a:off x="3915" y="0"/>
                    <a:ext cx="44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stuAge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77" name="Rectangle 44"/>
                  <p:cNvSpPr>
                    <a:spLocks noChangeArrowheads="1"/>
                  </p:cNvSpPr>
                  <p:nvPr/>
                </p:nvSpPr>
                <p:spPr bwMode="auto">
                  <a:xfrm>
                    <a:off x="3872" y="0"/>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20" name="Group 45"/>
              <p:cNvGrpSpPr>
                <a:grpSpLocks/>
              </p:cNvGrpSpPr>
              <p:nvPr/>
            </p:nvGrpSpPr>
            <p:grpSpPr bwMode="auto">
              <a:xfrm>
                <a:off x="0" y="384"/>
                <a:ext cx="484" cy="480"/>
                <a:chOff x="0" y="384"/>
                <a:chExt cx="484" cy="480"/>
              </a:xfrm>
            </p:grpSpPr>
            <p:sp>
              <p:nvSpPr>
                <p:cNvPr id="60572" name="Rectangle 46"/>
                <p:cNvSpPr>
                  <a:spLocks noChangeArrowheads="1"/>
                </p:cNvSpPr>
                <p:nvPr/>
              </p:nvSpPr>
              <p:spPr bwMode="auto">
                <a:xfrm>
                  <a:off x="43" y="384"/>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2103456</a:t>
                  </a:r>
                </a:p>
                <a:p>
                  <a:endParaRPr lang="en-GB" sz="1300">
                    <a:latin typeface="Times New Roman" panose="02020603050405020304" pitchFamily="18" charset="0"/>
                  </a:endParaRPr>
                </a:p>
              </p:txBody>
            </p:sp>
            <p:sp>
              <p:nvSpPr>
                <p:cNvPr id="60573" name="Rectangle 47"/>
                <p:cNvSpPr>
                  <a:spLocks noChangeArrowheads="1"/>
                </p:cNvSpPr>
                <p:nvPr/>
              </p:nvSpPr>
              <p:spPr bwMode="auto">
                <a:xfrm>
                  <a:off x="0" y="384"/>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48"/>
              <p:cNvGrpSpPr>
                <a:grpSpLocks/>
              </p:cNvGrpSpPr>
              <p:nvPr/>
            </p:nvGrpSpPr>
            <p:grpSpPr bwMode="auto">
              <a:xfrm>
                <a:off x="484" y="384"/>
                <a:ext cx="732" cy="480"/>
                <a:chOff x="484" y="384"/>
                <a:chExt cx="732" cy="480"/>
              </a:xfrm>
            </p:grpSpPr>
            <p:sp>
              <p:nvSpPr>
                <p:cNvPr id="60570" name="Rectangle 49"/>
                <p:cNvSpPr>
                  <a:spLocks noChangeArrowheads="1"/>
                </p:cNvSpPr>
                <p:nvPr/>
              </p:nvSpPr>
              <p:spPr bwMode="auto">
                <a:xfrm>
                  <a:off x="527" y="384"/>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Aunt Annie</a:t>
                  </a:r>
                </a:p>
                <a:p>
                  <a:endParaRPr lang="en-GB" sz="1300">
                    <a:latin typeface="Times New Roman" panose="02020603050405020304" pitchFamily="18" charset="0"/>
                  </a:endParaRPr>
                </a:p>
              </p:txBody>
            </p:sp>
            <p:sp>
              <p:nvSpPr>
                <p:cNvPr id="60571" name="Rectangle 50"/>
                <p:cNvSpPr>
                  <a:spLocks noChangeArrowheads="1"/>
                </p:cNvSpPr>
                <p:nvPr/>
              </p:nvSpPr>
              <p:spPr bwMode="auto">
                <a:xfrm>
                  <a:off x="484" y="384"/>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1"/>
              <p:cNvGrpSpPr>
                <a:grpSpLocks/>
              </p:cNvGrpSpPr>
              <p:nvPr/>
            </p:nvGrpSpPr>
            <p:grpSpPr bwMode="auto">
              <a:xfrm>
                <a:off x="1216" y="384"/>
                <a:ext cx="672" cy="480"/>
                <a:chOff x="1216" y="384"/>
                <a:chExt cx="672" cy="480"/>
              </a:xfrm>
            </p:grpSpPr>
            <p:sp>
              <p:nvSpPr>
                <p:cNvPr id="60568" name="Rectangle 52"/>
                <p:cNvSpPr>
                  <a:spLocks noChangeArrowheads="1"/>
                </p:cNvSpPr>
                <p:nvPr/>
              </p:nvSpPr>
              <p:spPr bwMode="auto">
                <a:xfrm>
                  <a:off x="1259" y="384"/>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Fine Art</a:t>
                  </a:r>
                </a:p>
                <a:p>
                  <a:endParaRPr lang="en-GB" sz="1300">
                    <a:latin typeface="Times New Roman" panose="02020603050405020304" pitchFamily="18" charset="0"/>
                  </a:endParaRPr>
                </a:p>
              </p:txBody>
            </p:sp>
            <p:sp>
              <p:nvSpPr>
                <p:cNvPr id="60569" name="Rectangle 53"/>
                <p:cNvSpPr>
                  <a:spLocks noChangeArrowheads="1"/>
                </p:cNvSpPr>
                <p:nvPr/>
              </p:nvSpPr>
              <p:spPr bwMode="auto">
                <a:xfrm>
                  <a:off x="1216" y="384"/>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54"/>
              <p:cNvGrpSpPr>
                <a:grpSpLocks/>
              </p:cNvGrpSpPr>
              <p:nvPr/>
            </p:nvGrpSpPr>
            <p:grpSpPr bwMode="auto">
              <a:xfrm>
                <a:off x="1888" y="384"/>
                <a:ext cx="596" cy="480"/>
                <a:chOff x="1888" y="384"/>
                <a:chExt cx="596" cy="480"/>
              </a:xfrm>
            </p:grpSpPr>
            <p:sp>
              <p:nvSpPr>
                <p:cNvPr id="60566" name="Rectangle 55"/>
                <p:cNvSpPr>
                  <a:spLocks noChangeArrowheads="1"/>
                </p:cNvSpPr>
                <p:nvPr/>
              </p:nvSpPr>
              <p:spPr bwMode="auto">
                <a:xfrm>
                  <a:off x="1931" y="384"/>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14 Feb 1990</a:t>
                  </a:r>
                </a:p>
                <a:p>
                  <a:endParaRPr lang="en-GB" sz="1300" dirty="0">
                    <a:latin typeface="Times New Roman" panose="02020603050405020304" pitchFamily="18" charset="0"/>
                  </a:endParaRPr>
                </a:p>
              </p:txBody>
            </p:sp>
            <p:sp>
              <p:nvSpPr>
                <p:cNvPr id="60567" name="Rectangle 56"/>
                <p:cNvSpPr>
                  <a:spLocks noChangeArrowheads="1"/>
                </p:cNvSpPr>
                <p:nvPr/>
              </p:nvSpPr>
              <p:spPr bwMode="auto">
                <a:xfrm>
                  <a:off x="1888" y="384"/>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57"/>
              <p:cNvGrpSpPr>
                <a:grpSpLocks/>
              </p:cNvGrpSpPr>
              <p:nvPr/>
            </p:nvGrpSpPr>
            <p:grpSpPr bwMode="auto">
              <a:xfrm>
                <a:off x="2484" y="384"/>
                <a:ext cx="483" cy="480"/>
                <a:chOff x="2484" y="384"/>
                <a:chExt cx="483" cy="480"/>
              </a:xfrm>
            </p:grpSpPr>
            <p:sp>
              <p:nvSpPr>
                <p:cNvPr id="60564" name="Rectangle 58"/>
                <p:cNvSpPr>
                  <a:spLocks noChangeArrowheads="1"/>
                </p:cNvSpPr>
                <p:nvPr/>
              </p:nvSpPr>
              <p:spPr bwMode="auto">
                <a:xfrm>
                  <a:off x="2527" y="384"/>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a:t>
                  </a:r>
                </a:p>
                <a:p>
                  <a:endParaRPr lang="en-GB" sz="1300">
                    <a:latin typeface="Times New Roman" panose="02020603050405020304" pitchFamily="18" charset="0"/>
                  </a:endParaRPr>
                </a:p>
              </p:txBody>
            </p:sp>
            <p:sp>
              <p:nvSpPr>
                <p:cNvPr id="60565" name="Rectangle 59"/>
                <p:cNvSpPr>
                  <a:spLocks noChangeArrowheads="1"/>
                </p:cNvSpPr>
                <p:nvPr/>
              </p:nvSpPr>
              <p:spPr bwMode="auto">
                <a:xfrm>
                  <a:off x="2484" y="384"/>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0"/>
              <p:cNvGrpSpPr>
                <a:grpSpLocks/>
              </p:cNvGrpSpPr>
              <p:nvPr/>
            </p:nvGrpSpPr>
            <p:grpSpPr bwMode="auto">
              <a:xfrm>
                <a:off x="2967" y="384"/>
                <a:ext cx="426" cy="480"/>
                <a:chOff x="2967" y="384"/>
                <a:chExt cx="426" cy="480"/>
              </a:xfrm>
            </p:grpSpPr>
            <p:sp>
              <p:nvSpPr>
                <p:cNvPr id="60562" name="Rectangle 61"/>
                <p:cNvSpPr>
                  <a:spLocks noChangeArrowheads="1"/>
                </p:cNvSpPr>
                <p:nvPr/>
              </p:nvSpPr>
              <p:spPr bwMode="auto">
                <a:xfrm>
                  <a:off x="3010" y="384"/>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563" name="Rectangle 62"/>
                <p:cNvSpPr>
                  <a:spLocks noChangeArrowheads="1"/>
                </p:cNvSpPr>
                <p:nvPr/>
              </p:nvSpPr>
              <p:spPr bwMode="auto">
                <a:xfrm>
                  <a:off x="2967" y="384"/>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63"/>
              <p:cNvGrpSpPr>
                <a:grpSpLocks/>
              </p:cNvGrpSpPr>
              <p:nvPr/>
            </p:nvGrpSpPr>
            <p:grpSpPr bwMode="auto">
              <a:xfrm>
                <a:off x="3393" y="384"/>
                <a:ext cx="479" cy="480"/>
                <a:chOff x="3393" y="384"/>
                <a:chExt cx="479" cy="480"/>
              </a:xfrm>
            </p:grpSpPr>
            <p:sp>
              <p:nvSpPr>
                <p:cNvPr id="60560" name="Rectangle 64"/>
                <p:cNvSpPr>
                  <a:spLocks noChangeArrowheads="1"/>
                </p:cNvSpPr>
                <p:nvPr/>
              </p:nvSpPr>
              <p:spPr bwMode="auto">
                <a:xfrm>
                  <a:off x="3436" y="384"/>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3.26</a:t>
                  </a:r>
                </a:p>
                <a:p>
                  <a:endParaRPr lang="en-GB" sz="1300">
                    <a:latin typeface="Times New Roman" panose="02020603050405020304" pitchFamily="18" charset="0"/>
                  </a:endParaRPr>
                </a:p>
              </p:txBody>
            </p:sp>
            <p:sp>
              <p:nvSpPr>
                <p:cNvPr id="60561" name="Rectangle 65"/>
                <p:cNvSpPr>
                  <a:spLocks noChangeArrowheads="1"/>
                </p:cNvSpPr>
                <p:nvPr/>
              </p:nvSpPr>
              <p:spPr bwMode="auto">
                <a:xfrm>
                  <a:off x="3393" y="384"/>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66"/>
              <p:cNvGrpSpPr>
                <a:grpSpLocks/>
              </p:cNvGrpSpPr>
              <p:nvPr/>
            </p:nvGrpSpPr>
            <p:grpSpPr bwMode="auto">
              <a:xfrm>
                <a:off x="3872" y="384"/>
                <a:ext cx="533" cy="480"/>
                <a:chOff x="3872" y="384"/>
                <a:chExt cx="533" cy="480"/>
              </a:xfrm>
            </p:grpSpPr>
            <p:sp>
              <p:nvSpPr>
                <p:cNvPr id="60558" name="Rectangle 67"/>
                <p:cNvSpPr>
                  <a:spLocks noChangeArrowheads="1"/>
                </p:cNvSpPr>
                <p:nvPr/>
              </p:nvSpPr>
              <p:spPr bwMode="auto">
                <a:xfrm>
                  <a:off x="3915" y="384"/>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26</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59" name="Rectangle 68"/>
                <p:cNvSpPr>
                  <a:spLocks noChangeArrowheads="1"/>
                </p:cNvSpPr>
                <p:nvPr/>
              </p:nvSpPr>
              <p:spPr bwMode="auto">
                <a:xfrm>
                  <a:off x="3872" y="384"/>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69"/>
              <p:cNvGrpSpPr>
                <a:grpSpLocks/>
              </p:cNvGrpSpPr>
              <p:nvPr/>
            </p:nvGrpSpPr>
            <p:grpSpPr bwMode="auto">
              <a:xfrm>
                <a:off x="0" y="864"/>
                <a:ext cx="484" cy="384"/>
                <a:chOff x="0" y="864"/>
                <a:chExt cx="484" cy="384"/>
              </a:xfrm>
            </p:grpSpPr>
            <p:sp>
              <p:nvSpPr>
                <p:cNvPr id="60556" name="Rectangle 70"/>
                <p:cNvSpPr>
                  <a:spLocks noChangeArrowheads="1"/>
                </p:cNvSpPr>
                <p:nvPr/>
              </p:nvSpPr>
              <p:spPr bwMode="auto">
                <a:xfrm>
                  <a:off x="43" y="86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3006381</a:t>
                  </a:r>
                </a:p>
                <a:p>
                  <a:endParaRPr lang="en-GB" sz="1300">
                    <a:latin typeface="Times New Roman" panose="02020603050405020304" pitchFamily="18" charset="0"/>
                  </a:endParaRPr>
                </a:p>
              </p:txBody>
            </p:sp>
            <p:sp>
              <p:nvSpPr>
                <p:cNvPr id="60557" name="Rectangle 71"/>
                <p:cNvSpPr>
                  <a:spLocks noChangeArrowheads="1"/>
                </p:cNvSpPr>
                <p:nvPr/>
              </p:nvSpPr>
              <p:spPr bwMode="auto">
                <a:xfrm>
                  <a:off x="0" y="864"/>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2"/>
              <p:cNvGrpSpPr>
                <a:grpSpLocks/>
              </p:cNvGrpSpPr>
              <p:nvPr/>
            </p:nvGrpSpPr>
            <p:grpSpPr bwMode="auto">
              <a:xfrm>
                <a:off x="484" y="864"/>
                <a:ext cx="732" cy="384"/>
                <a:chOff x="484" y="864"/>
                <a:chExt cx="732" cy="384"/>
              </a:xfrm>
            </p:grpSpPr>
            <p:sp>
              <p:nvSpPr>
                <p:cNvPr id="60554" name="Rectangle 73"/>
                <p:cNvSpPr>
                  <a:spLocks noChangeArrowheads="1"/>
                </p:cNvSpPr>
                <p:nvPr/>
              </p:nvSpPr>
              <p:spPr bwMode="auto">
                <a:xfrm>
                  <a:off x="527" y="864"/>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Bert Baxter</a:t>
                  </a:r>
                </a:p>
                <a:p>
                  <a:endParaRPr lang="en-GB" sz="1300">
                    <a:latin typeface="Times New Roman" panose="02020603050405020304" pitchFamily="18" charset="0"/>
                  </a:endParaRPr>
                </a:p>
              </p:txBody>
            </p:sp>
            <p:sp>
              <p:nvSpPr>
                <p:cNvPr id="60555" name="Rectangle 74"/>
                <p:cNvSpPr>
                  <a:spLocks noChangeArrowheads="1"/>
                </p:cNvSpPr>
                <p:nvPr/>
              </p:nvSpPr>
              <p:spPr bwMode="auto">
                <a:xfrm>
                  <a:off x="484" y="864"/>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75"/>
              <p:cNvGrpSpPr>
                <a:grpSpLocks/>
              </p:cNvGrpSpPr>
              <p:nvPr/>
            </p:nvGrpSpPr>
            <p:grpSpPr bwMode="auto">
              <a:xfrm>
                <a:off x="1216" y="864"/>
                <a:ext cx="672" cy="384"/>
                <a:chOff x="1216" y="864"/>
                <a:chExt cx="672" cy="384"/>
              </a:xfrm>
            </p:grpSpPr>
            <p:sp>
              <p:nvSpPr>
                <p:cNvPr id="60552" name="Rectangle 76"/>
                <p:cNvSpPr>
                  <a:spLocks noChangeArrowheads="1"/>
                </p:cNvSpPr>
                <p:nvPr/>
              </p:nvSpPr>
              <p:spPr bwMode="auto">
                <a:xfrm>
                  <a:off x="1259" y="864"/>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553" name="Rectangle 77"/>
                <p:cNvSpPr>
                  <a:spLocks noChangeArrowheads="1"/>
                </p:cNvSpPr>
                <p:nvPr/>
              </p:nvSpPr>
              <p:spPr bwMode="auto">
                <a:xfrm>
                  <a:off x="1216" y="864"/>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78"/>
              <p:cNvGrpSpPr>
                <a:grpSpLocks/>
              </p:cNvGrpSpPr>
              <p:nvPr/>
            </p:nvGrpSpPr>
            <p:grpSpPr bwMode="auto">
              <a:xfrm>
                <a:off x="1888" y="864"/>
                <a:ext cx="596" cy="384"/>
                <a:chOff x="1888" y="864"/>
                <a:chExt cx="596" cy="384"/>
              </a:xfrm>
            </p:grpSpPr>
            <p:sp>
              <p:nvSpPr>
                <p:cNvPr id="60550" name="Rectangle 79"/>
                <p:cNvSpPr>
                  <a:spLocks noChangeArrowheads="1"/>
                </p:cNvSpPr>
                <p:nvPr/>
              </p:nvSpPr>
              <p:spPr bwMode="auto">
                <a:xfrm>
                  <a:off x="1931" y="864"/>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 Jun 1992</a:t>
                  </a:r>
                </a:p>
                <a:p>
                  <a:endParaRPr lang="en-GB" sz="1300">
                    <a:latin typeface="Times New Roman" panose="02020603050405020304" pitchFamily="18" charset="0"/>
                  </a:endParaRPr>
                </a:p>
              </p:txBody>
            </p:sp>
            <p:sp>
              <p:nvSpPr>
                <p:cNvPr id="60551" name="Rectangle 80"/>
                <p:cNvSpPr>
                  <a:spLocks noChangeArrowheads="1"/>
                </p:cNvSpPr>
                <p:nvPr/>
              </p:nvSpPr>
              <p:spPr bwMode="auto">
                <a:xfrm>
                  <a:off x="1888" y="864"/>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5" name="Group 81"/>
              <p:cNvGrpSpPr>
                <a:grpSpLocks/>
              </p:cNvGrpSpPr>
              <p:nvPr/>
            </p:nvGrpSpPr>
            <p:grpSpPr bwMode="auto">
              <a:xfrm>
                <a:off x="2484" y="864"/>
                <a:ext cx="483" cy="384"/>
                <a:chOff x="2484" y="864"/>
                <a:chExt cx="483" cy="384"/>
              </a:xfrm>
            </p:grpSpPr>
            <p:sp>
              <p:nvSpPr>
                <p:cNvPr id="60548" name="Rectangle 82"/>
                <p:cNvSpPr>
                  <a:spLocks noChangeArrowheads="1"/>
                </p:cNvSpPr>
                <p:nvPr/>
              </p:nvSpPr>
              <p:spPr bwMode="auto">
                <a:xfrm>
                  <a:off x="2527" y="864"/>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33</a:t>
                  </a:r>
                </a:p>
                <a:p>
                  <a:endParaRPr lang="en-GB" sz="1300">
                    <a:latin typeface="Times New Roman" panose="02020603050405020304" pitchFamily="18" charset="0"/>
                  </a:endParaRPr>
                </a:p>
              </p:txBody>
            </p:sp>
            <p:sp>
              <p:nvSpPr>
                <p:cNvPr id="60549" name="Rectangle 83"/>
                <p:cNvSpPr>
                  <a:spLocks noChangeArrowheads="1"/>
                </p:cNvSpPr>
                <p:nvPr/>
              </p:nvSpPr>
              <p:spPr bwMode="auto">
                <a:xfrm>
                  <a:off x="2484" y="864"/>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9" name="Group 84"/>
              <p:cNvGrpSpPr>
                <a:grpSpLocks/>
              </p:cNvGrpSpPr>
              <p:nvPr/>
            </p:nvGrpSpPr>
            <p:grpSpPr bwMode="auto">
              <a:xfrm>
                <a:off x="2967" y="864"/>
                <a:ext cx="426" cy="384"/>
                <a:chOff x="2967" y="864"/>
                <a:chExt cx="426" cy="384"/>
              </a:xfrm>
            </p:grpSpPr>
            <p:sp>
              <p:nvSpPr>
                <p:cNvPr id="60546" name="Rectangle 85"/>
                <p:cNvSpPr>
                  <a:spLocks noChangeArrowheads="1"/>
                </p:cNvSpPr>
                <p:nvPr/>
              </p:nvSpPr>
              <p:spPr bwMode="auto">
                <a:xfrm>
                  <a:off x="3010" y="864"/>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a:t>
                  </a:r>
                </a:p>
                <a:p>
                  <a:endParaRPr lang="en-GB" sz="1300">
                    <a:latin typeface="Times New Roman" panose="02020603050405020304" pitchFamily="18" charset="0"/>
                  </a:endParaRPr>
                </a:p>
              </p:txBody>
            </p:sp>
            <p:sp>
              <p:nvSpPr>
                <p:cNvPr id="60547" name="Rectangle 86"/>
                <p:cNvSpPr>
                  <a:spLocks noChangeArrowheads="1"/>
                </p:cNvSpPr>
                <p:nvPr/>
              </p:nvSpPr>
              <p:spPr bwMode="auto">
                <a:xfrm>
                  <a:off x="2967" y="864"/>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3" name="Group 87"/>
              <p:cNvGrpSpPr>
                <a:grpSpLocks/>
              </p:cNvGrpSpPr>
              <p:nvPr/>
            </p:nvGrpSpPr>
            <p:grpSpPr bwMode="auto">
              <a:xfrm>
                <a:off x="3393" y="864"/>
                <a:ext cx="479" cy="384"/>
                <a:chOff x="3393" y="864"/>
                <a:chExt cx="479" cy="384"/>
              </a:xfrm>
            </p:grpSpPr>
            <p:sp>
              <p:nvSpPr>
                <p:cNvPr id="60544" name="Rectangle 88"/>
                <p:cNvSpPr>
                  <a:spLocks noChangeArrowheads="1"/>
                </p:cNvSpPr>
                <p:nvPr/>
              </p:nvSpPr>
              <p:spPr bwMode="auto">
                <a:xfrm>
                  <a:off x="3436" y="864"/>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2.59</a:t>
                  </a:r>
                </a:p>
                <a:p>
                  <a:endParaRPr lang="en-GB" sz="1300">
                    <a:latin typeface="Times New Roman" panose="02020603050405020304" pitchFamily="18" charset="0"/>
                  </a:endParaRPr>
                </a:p>
              </p:txBody>
            </p:sp>
            <p:sp>
              <p:nvSpPr>
                <p:cNvPr id="60545" name="Rectangle 89"/>
                <p:cNvSpPr>
                  <a:spLocks noChangeArrowheads="1"/>
                </p:cNvSpPr>
                <p:nvPr/>
              </p:nvSpPr>
              <p:spPr bwMode="auto">
                <a:xfrm>
                  <a:off x="3393" y="864"/>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7" name="Group 90"/>
              <p:cNvGrpSpPr>
                <a:grpSpLocks/>
              </p:cNvGrpSpPr>
              <p:nvPr/>
            </p:nvGrpSpPr>
            <p:grpSpPr bwMode="auto">
              <a:xfrm>
                <a:off x="3872" y="864"/>
                <a:ext cx="533" cy="384"/>
                <a:chOff x="3872" y="864"/>
                <a:chExt cx="533" cy="384"/>
              </a:xfrm>
            </p:grpSpPr>
            <p:sp>
              <p:nvSpPr>
                <p:cNvPr id="60542" name="Rectangle 91"/>
                <p:cNvSpPr>
                  <a:spLocks noChangeArrowheads="1"/>
                </p:cNvSpPr>
                <p:nvPr/>
              </p:nvSpPr>
              <p:spPr bwMode="auto">
                <a:xfrm>
                  <a:off x="3915" y="864"/>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24</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43" name="Rectangle 92"/>
                <p:cNvSpPr>
                  <a:spLocks noChangeArrowheads="1"/>
                </p:cNvSpPr>
                <p:nvPr/>
              </p:nvSpPr>
              <p:spPr bwMode="auto">
                <a:xfrm>
                  <a:off x="3872" y="864"/>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1" name="Group 93"/>
              <p:cNvGrpSpPr>
                <a:grpSpLocks/>
              </p:cNvGrpSpPr>
              <p:nvPr/>
            </p:nvGrpSpPr>
            <p:grpSpPr bwMode="auto">
              <a:xfrm>
                <a:off x="0" y="1248"/>
                <a:ext cx="484" cy="480"/>
                <a:chOff x="0" y="1248"/>
                <a:chExt cx="484" cy="480"/>
              </a:xfrm>
            </p:grpSpPr>
            <p:sp>
              <p:nvSpPr>
                <p:cNvPr id="60540" name="Rectangle 94"/>
                <p:cNvSpPr>
                  <a:spLocks noChangeArrowheads="1"/>
                </p:cNvSpPr>
                <p:nvPr/>
              </p:nvSpPr>
              <p:spPr bwMode="auto">
                <a:xfrm>
                  <a:off x="43" y="124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2007824</a:t>
                  </a:r>
                </a:p>
                <a:p>
                  <a:endParaRPr lang="en-GB" sz="1300">
                    <a:latin typeface="Times New Roman" panose="02020603050405020304" pitchFamily="18" charset="0"/>
                  </a:endParaRPr>
                </a:p>
              </p:txBody>
            </p:sp>
            <p:sp>
              <p:nvSpPr>
                <p:cNvPr id="60541" name="Rectangle 95"/>
                <p:cNvSpPr>
                  <a:spLocks noChangeArrowheads="1"/>
                </p:cNvSpPr>
                <p:nvPr/>
              </p:nvSpPr>
              <p:spPr bwMode="auto">
                <a:xfrm>
                  <a:off x="0" y="124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5" name="Group 96"/>
              <p:cNvGrpSpPr>
                <a:grpSpLocks/>
              </p:cNvGrpSpPr>
              <p:nvPr/>
            </p:nvGrpSpPr>
            <p:grpSpPr bwMode="auto">
              <a:xfrm>
                <a:off x="484" y="1248"/>
                <a:ext cx="732" cy="480"/>
                <a:chOff x="484" y="1248"/>
                <a:chExt cx="732" cy="480"/>
              </a:xfrm>
            </p:grpSpPr>
            <p:sp>
              <p:nvSpPr>
                <p:cNvPr id="60538" name="Rectangle 97"/>
                <p:cNvSpPr>
                  <a:spLocks noChangeArrowheads="1"/>
                </p:cNvSpPr>
                <p:nvPr/>
              </p:nvSpPr>
              <p:spPr bwMode="auto">
                <a:xfrm>
                  <a:off x="527" y="124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Corinne Creevey</a:t>
                  </a:r>
                </a:p>
                <a:p>
                  <a:endParaRPr lang="en-GB" sz="1300">
                    <a:latin typeface="Times New Roman" panose="02020603050405020304" pitchFamily="18" charset="0"/>
                  </a:endParaRPr>
                </a:p>
              </p:txBody>
            </p:sp>
            <p:sp>
              <p:nvSpPr>
                <p:cNvPr id="60539" name="Rectangle 98"/>
                <p:cNvSpPr>
                  <a:spLocks noChangeArrowheads="1"/>
                </p:cNvSpPr>
                <p:nvPr/>
              </p:nvSpPr>
              <p:spPr bwMode="auto">
                <a:xfrm>
                  <a:off x="484" y="124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9" name="Group 99"/>
              <p:cNvGrpSpPr>
                <a:grpSpLocks/>
              </p:cNvGrpSpPr>
              <p:nvPr/>
            </p:nvGrpSpPr>
            <p:grpSpPr bwMode="auto">
              <a:xfrm>
                <a:off x="1216" y="1248"/>
                <a:ext cx="672" cy="480"/>
                <a:chOff x="1216" y="1248"/>
                <a:chExt cx="672" cy="480"/>
              </a:xfrm>
            </p:grpSpPr>
            <p:sp>
              <p:nvSpPr>
                <p:cNvPr id="60536" name="Rectangle 100"/>
                <p:cNvSpPr>
                  <a:spLocks noChangeArrowheads="1"/>
                </p:cNvSpPr>
                <p:nvPr/>
              </p:nvSpPr>
              <p:spPr bwMode="auto">
                <a:xfrm>
                  <a:off x="1259" y="124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Education</a:t>
                  </a:r>
                </a:p>
                <a:p>
                  <a:endParaRPr lang="en-GB" sz="1300">
                    <a:latin typeface="Times New Roman" panose="02020603050405020304" pitchFamily="18" charset="0"/>
                  </a:endParaRPr>
                </a:p>
              </p:txBody>
            </p:sp>
            <p:sp>
              <p:nvSpPr>
                <p:cNvPr id="60537" name="Rectangle 101"/>
                <p:cNvSpPr>
                  <a:spLocks noChangeArrowheads="1"/>
                </p:cNvSpPr>
                <p:nvPr/>
              </p:nvSpPr>
              <p:spPr bwMode="auto">
                <a:xfrm>
                  <a:off x="1216" y="124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3" name="Group 102"/>
              <p:cNvGrpSpPr>
                <a:grpSpLocks/>
              </p:cNvGrpSpPr>
              <p:nvPr/>
            </p:nvGrpSpPr>
            <p:grpSpPr bwMode="auto">
              <a:xfrm>
                <a:off x="1888" y="1248"/>
                <a:ext cx="596" cy="480"/>
                <a:chOff x="1888" y="1248"/>
                <a:chExt cx="596" cy="480"/>
              </a:xfrm>
            </p:grpSpPr>
            <p:sp>
              <p:nvSpPr>
                <p:cNvPr id="60534" name="Rectangle 103"/>
                <p:cNvSpPr>
                  <a:spLocks noChangeArrowheads="1"/>
                </p:cNvSpPr>
                <p:nvPr/>
              </p:nvSpPr>
              <p:spPr bwMode="auto">
                <a:xfrm>
                  <a:off x="1931" y="124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5 Oct 1991</a:t>
                  </a:r>
                </a:p>
                <a:p>
                  <a:endParaRPr lang="en-GB" sz="1300">
                    <a:latin typeface="Times New Roman" panose="02020603050405020304" pitchFamily="18" charset="0"/>
                  </a:endParaRPr>
                </a:p>
              </p:txBody>
            </p:sp>
            <p:sp>
              <p:nvSpPr>
                <p:cNvPr id="60535" name="Rectangle 104"/>
                <p:cNvSpPr>
                  <a:spLocks noChangeArrowheads="1"/>
                </p:cNvSpPr>
                <p:nvPr/>
              </p:nvSpPr>
              <p:spPr bwMode="auto">
                <a:xfrm>
                  <a:off x="1888" y="124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6" name="Group 105"/>
              <p:cNvGrpSpPr>
                <a:grpSpLocks/>
              </p:cNvGrpSpPr>
              <p:nvPr/>
            </p:nvGrpSpPr>
            <p:grpSpPr bwMode="auto">
              <a:xfrm>
                <a:off x="2484" y="1248"/>
                <a:ext cx="483" cy="480"/>
                <a:chOff x="2484" y="1248"/>
                <a:chExt cx="483" cy="480"/>
              </a:xfrm>
            </p:grpSpPr>
            <p:sp>
              <p:nvSpPr>
                <p:cNvPr id="60532" name="Rectangle 106"/>
                <p:cNvSpPr>
                  <a:spLocks noChangeArrowheads="1"/>
                </p:cNvSpPr>
                <p:nvPr/>
              </p:nvSpPr>
              <p:spPr bwMode="auto">
                <a:xfrm>
                  <a:off x="2527" y="124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a:t>
                  </a:r>
                </a:p>
                <a:p>
                  <a:endParaRPr lang="en-GB" sz="1300">
                    <a:latin typeface="Times New Roman" panose="02020603050405020304" pitchFamily="18" charset="0"/>
                  </a:endParaRPr>
                </a:p>
              </p:txBody>
            </p:sp>
            <p:sp>
              <p:nvSpPr>
                <p:cNvPr id="60533" name="Rectangle 107"/>
                <p:cNvSpPr>
                  <a:spLocks noChangeArrowheads="1"/>
                </p:cNvSpPr>
                <p:nvPr/>
              </p:nvSpPr>
              <p:spPr bwMode="auto">
                <a:xfrm>
                  <a:off x="2484" y="124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7" name="Group 108"/>
              <p:cNvGrpSpPr>
                <a:grpSpLocks/>
              </p:cNvGrpSpPr>
              <p:nvPr/>
            </p:nvGrpSpPr>
            <p:grpSpPr bwMode="auto">
              <a:xfrm>
                <a:off x="2967" y="1248"/>
                <a:ext cx="426" cy="480"/>
                <a:chOff x="2967" y="1248"/>
                <a:chExt cx="426" cy="480"/>
              </a:xfrm>
            </p:grpSpPr>
            <p:sp>
              <p:nvSpPr>
                <p:cNvPr id="60530" name="Rectangle 109"/>
                <p:cNvSpPr>
                  <a:spLocks noChangeArrowheads="1"/>
                </p:cNvSpPr>
                <p:nvPr/>
              </p:nvSpPr>
              <p:spPr bwMode="auto">
                <a:xfrm>
                  <a:off x="3010" y="124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31" name="Rectangle 110"/>
                <p:cNvSpPr>
                  <a:spLocks noChangeArrowheads="1"/>
                </p:cNvSpPr>
                <p:nvPr/>
              </p:nvSpPr>
              <p:spPr bwMode="auto">
                <a:xfrm>
                  <a:off x="2967" y="124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6" name="Group 111"/>
              <p:cNvGrpSpPr>
                <a:grpSpLocks/>
              </p:cNvGrpSpPr>
              <p:nvPr/>
            </p:nvGrpSpPr>
            <p:grpSpPr bwMode="auto">
              <a:xfrm>
                <a:off x="3393" y="1248"/>
                <a:ext cx="479" cy="480"/>
                <a:chOff x="3393" y="1248"/>
                <a:chExt cx="479" cy="480"/>
              </a:xfrm>
            </p:grpSpPr>
            <p:sp>
              <p:nvSpPr>
                <p:cNvPr id="60528" name="Rectangle 112"/>
                <p:cNvSpPr>
                  <a:spLocks noChangeArrowheads="1"/>
                </p:cNvSpPr>
                <p:nvPr/>
              </p:nvSpPr>
              <p:spPr bwMode="auto">
                <a:xfrm>
                  <a:off x="3436" y="124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3.59</a:t>
                  </a:r>
                </a:p>
                <a:p>
                  <a:endParaRPr lang="en-GB" sz="1300">
                    <a:latin typeface="Times New Roman" panose="02020603050405020304" pitchFamily="18" charset="0"/>
                  </a:endParaRPr>
                </a:p>
              </p:txBody>
            </p:sp>
            <p:sp>
              <p:nvSpPr>
                <p:cNvPr id="60529" name="Rectangle 113"/>
                <p:cNvSpPr>
                  <a:spLocks noChangeArrowheads="1"/>
                </p:cNvSpPr>
                <p:nvPr/>
              </p:nvSpPr>
              <p:spPr bwMode="auto">
                <a:xfrm>
                  <a:off x="3393" y="124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7" name="Group 114"/>
              <p:cNvGrpSpPr>
                <a:grpSpLocks/>
              </p:cNvGrpSpPr>
              <p:nvPr/>
            </p:nvGrpSpPr>
            <p:grpSpPr bwMode="auto">
              <a:xfrm>
                <a:off x="3872" y="1248"/>
                <a:ext cx="533" cy="480"/>
                <a:chOff x="3872" y="1248"/>
                <a:chExt cx="533" cy="480"/>
              </a:xfrm>
            </p:grpSpPr>
            <p:sp>
              <p:nvSpPr>
                <p:cNvPr id="60526" name="Rectangle 115"/>
                <p:cNvSpPr>
                  <a:spLocks noChangeArrowheads="1"/>
                </p:cNvSpPr>
                <p:nvPr/>
              </p:nvSpPr>
              <p:spPr bwMode="auto">
                <a:xfrm>
                  <a:off x="3915" y="124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25</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27" name="Rectangle 116"/>
                <p:cNvSpPr>
                  <a:spLocks noChangeArrowheads="1"/>
                </p:cNvSpPr>
                <p:nvPr/>
              </p:nvSpPr>
              <p:spPr bwMode="auto">
                <a:xfrm>
                  <a:off x="3872" y="124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9" name="Group 117"/>
              <p:cNvGrpSpPr>
                <a:grpSpLocks/>
              </p:cNvGrpSpPr>
              <p:nvPr/>
            </p:nvGrpSpPr>
            <p:grpSpPr bwMode="auto">
              <a:xfrm>
                <a:off x="0" y="1728"/>
                <a:ext cx="484" cy="480"/>
                <a:chOff x="0" y="1728"/>
                <a:chExt cx="484" cy="480"/>
              </a:xfrm>
            </p:grpSpPr>
            <p:sp>
              <p:nvSpPr>
                <p:cNvPr id="60524" name="Rectangle 118"/>
                <p:cNvSpPr>
                  <a:spLocks noChangeArrowheads="1"/>
                </p:cNvSpPr>
                <p:nvPr/>
              </p:nvSpPr>
              <p:spPr bwMode="auto">
                <a:xfrm>
                  <a:off x="43" y="172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7650802</a:t>
                  </a:r>
                </a:p>
                <a:p>
                  <a:endParaRPr lang="en-GB" sz="1300">
                    <a:latin typeface="Times New Roman" panose="02020603050405020304" pitchFamily="18" charset="0"/>
                  </a:endParaRPr>
                </a:p>
              </p:txBody>
            </p:sp>
            <p:sp>
              <p:nvSpPr>
                <p:cNvPr id="60525" name="Rectangle 119"/>
                <p:cNvSpPr>
                  <a:spLocks noChangeArrowheads="1"/>
                </p:cNvSpPr>
                <p:nvPr/>
              </p:nvSpPr>
              <p:spPr bwMode="auto">
                <a:xfrm>
                  <a:off x="0" y="172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0" name="Group 120"/>
              <p:cNvGrpSpPr>
                <a:grpSpLocks/>
              </p:cNvGrpSpPr>
              <p:nvPr/>
            </p:nvGrpSpPr>
            <p:grpSpPr bwMode="auto">
              <a:xfrm>
                <a:off x="484" y="1728"/>
                <a:ext cx="732" cy="480"/>
                <a:chOff x="484" y="1728"/>
                <a:chExt cx="732" cy="480"/>
              </a:xfrm>
            </p:grpSpPr>
            <p:sp>
              <p:nvSpPr>
                <p:cNvPr id="60522" name="Rectangle 121"/>
                <p:cNvSpPr>
                  <a:spLocks noChangeArrowheads="1"/>
                </p:cNvSpPr>
                <p:nvPr/>
              </p:nvSpPr>
              <p:spPr bwMode="auto">
                <a:xfrm>
                  <a:off x="527" y="172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David Doo</a:t>
                  </a:r>
                </a:p>
                <a:p>
                  <a:endParaRPr lang="en-GB" sz="1300">
                    <a:latin typeface="Times New Roman" panose="02020603050405020304" pitchFamily="18" charset="0"/>
                  </a:endParaRPr>
                </a:p>
              </p:txBody>
            </p:sp>
            <p:sp>
              <p:nvSpPr>
                <p:cNvPr id="60523" name="Rectangle 122"/>
                <p:cNvSpPr>
                  <a:spLocks noChangeArrowheads="1"/>
                </p:cNvSpPr>
                <p:nvPr/>
              </p:nvSpPr>
              <p:spPr bwMode="auto">
                <a:xfrm>
                  <a:off x="484" y="172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2" name="Group 123"/>
              <p:cNvGrpSpPr>
                <a:grpSpLocks/>
              </p:cNvGrpSpPr>
              <p:nvPr/>
            </p:nvGrpSpPr>
            <p:grpSpPr bwMode="auto">
              <a:xfrm>
                <a:off x="1216" y="1728"/>
                <a:ext cx="672" cy="480"/>
                <a:chOff x="1216" y="1728"/>
                <a:chExt cx="672" cy="480"/>
              </a:xfrm>
            </p:grpSpPr>
            <p:sp>
              <p:nvSpPr>
                <p:cNvPr id="60520" name="Rectangle 124"/>
                <p:cNvSpPr>
                  <a:spLocks noChangeArrowheads="1"/>
                </p:cNvSpPr>
                <p:nvPr/>
              </p:nvSpPr>
              <p:spPr bwMode="auto">
                <a:xfrm>
                  <a:off x="1259" y="172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a:t>
                  </a:r>
                </a:p>
                <a:p>
                  <a:endParaRPr lang="en-GB" sz="1300">
                    <a:latin typeface="Times New Roman" panose="02020603050405020304" pitchFamily="18" charset="0"/>
                  </a:endParaRPr>
                </a:p>
              </p:txBody>
            </p:sp>
            <p:sp>
              <p:nvSpPr>
                <p:cNvPr id="60521" name="Rectangle 125"/>
                <p:cNvSpPr>
                  <a:spLocks noChangeArrowheads="1"/>
                </p:cNvSpPr>
                <p:nvPr/>
              </p:nvSpPr>
              <p:spPr bwMode="auto">
                <a:xfrm>
                  <a:off x="1216" y="172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3" name="Group 126"/>
              <p:cNvGrpSpPr>
                <a:grpSpLocks/>
              </p:cNvGrpSpPr>
              <p:nvPr/>
            </p:nvGrpSpPr>
            <p:grpSpPr bwMode="auto">
              <a:xfrm>
                <a:off x="1888" y="1728"/>
                <a:ext cx="596" cy="480"/>
                <a:chOff x="1888" y="1728"/>
                <a:chExt cx="596" cy="480"/>
              </a:xfrm>
            </p:grpSpPr>
            <p:sp>
              <p:nvSpPr>
                <p:cNvPr id="60518" name="Rectangle 127"/>
                <p:cNvSpPr>
                  <a:spLocks noChangeArrowheads="1"/>
                </p:cNvSpPr>
                <p:nvPr/>
              </p:nvSpPr>
              <p:spPr bwMode="auto">
                <a:xfrm>
                  <a:off x="1931" y="172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 Aug 1994</a:t>
                  </a:r>
                </a:p>
                <a:p>
                  <a:endParaRPr lang="en-GB" sz="1300">
                    <a:latin typeface="Times New Roman" panose="02020603050405020304" pitchFamily="18" charset="0"/>
                  </a:endParaRPr>
                </a:p>
              </p:txBody>
            </p:sp>
            <p:sp>
              <p:nvSpPr>
                <p:cNvPr id="60519" name="Rectangle 128"/>
                <p:cNvSpPr>
                  <a:spLocks noChangeArrowheads="1"/>
                </p:cNvSpPr>
                <p:nvPr/>
              </p:nvSpPr>
              <p:spPr bwMode="auto">
                <a:xfrm>
                  <a:off x="1888" y="172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4" name="Group 129"/>
              <p:cNvGrpSpPr>
                <a:grpSpLocks/>
              </p:cNvGrpSpPr>
              <p:nvPr/>
            </p:nvGrpSpPr>
            <p:grpSpPr bwMode="auto">
              <a:xfrm>
                <a:off x="2484" y="1728"/>
                <a:ext cx="483" cy="480"/>
                <a:chOff x="2484" y="1728"/>
                <a:chExt cx="483" cy="480"/>
              </a:xfrm>
            </p:grpSpPr>
            <p:sp>
              <p:nvSpPr>
                <p:cNvPr id="60516" name="Rectangle 130"/>
                <p:cNvSpPr>
                  <a:spLocks noChangeArrowheads="1"/>
                </p:cNvSpPr>
                <p:nvPr/>
              </p:nvSpPr>
              <p:spPr bwMode="auto">
                <a:xfrm>
                  <a:off x="2527" y="172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16</a:t>
                  </a:r>
                </a:p>
                <a:p>
                  <a:endParaRPr lang="en-GB" sz="1300">
                    <a:latin typeface="Times New Roman" panose="02020603050405020304" pitchFamily="18" charset="0"/>
                  </a:endParaRPr>
                </a:p>
              </p:txBody>
            </p:sp>
            <p:sp>
              <p:nvSpPr>
                <p:cNvPr id="60517" name="Rectangle 131"/>
                <p:cNvSpPr>
                  <a:spLocks noChangeArrowheads="1"/>
                </p:cNvSpPr>
                <p:nvPr/>
              </p:nvSpPr>
              <p:spPr bwMode="auto">
                <a:xfrm>
                  <a:off x="2484" y="172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5" name="Group 132"/>
              <p:cNvGrpSpPr>
                <a:grpSpLocks/>
              </p:cNvGrpSpPr>
              <p:nvPr/>
            </p:nvGrpSpPr>
            <p:grpSpPr bwMode="auto">
              <a:xfrm>
                <a:off x="2967" y="1728"/>
                <a:ext cx="426" cy="480"/>
                <a:chOff x="2967" y="1728"/>
                <a:chExt cx="426" cy="480"/>
              </a:xfrm>
            </p:grpSpPr>
            <p:sp>
              <p:nvSpPr>
                <p:cNvPr id="60514" name="Rectangle 133"/>
                <p:cNvSpPr>
                  <a:spLocks noChangeArrowheads="1"/>
                </p:cNvSpPr>
                <p:nvPr/>
              </p:nvSpPr>
              <p:spPr bwMode="auto">
                <a:xfrm>
                  <a:off x="3010" y="172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15" name="Rectangle 134"/>
                <p:cNvSpPr>
                  <a:spLocks noChangeArrowheads="1"/>
                </p:cNvSpPr>
                <p:nvPr/>
              </p:nvSpPr>
              <p:spPr bwMode="auto">
                <a:xfrm>
                  <a:off x="2967" y="172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6" name="Group 135"/>
              <p:cNvGrpSpPr>
                <a:grpSpLocks/>
              </p:cNvGrpSpPr>
              <p:nvPr/>
            </p:nvGrpSpPr>
            <p:grpSpPr bwMode="auto">
              <a:xfrm>
                <a:off x="3393" y="1728"/>
                <a:ext cx="479" cy="480"/>
                <a:chOff x="3393" y="1728"/>
                <a:chExt cx="479" cy="480"/>
              </a:xfrm>
            </p:grpSpPr>
            <p:sp>
              <p:nvSpPr>
                <p:cNvPr id="60512" name="Rectangle 136"/>
                <p:cNvSpPr>
                  <a:spLocks noChangeArrowheads="1"/>
                </p:cNvSpPr>
                <p:nvPr/>
              </p:nvSpPr>
              <p:spPr bwMode="auto">
                <a:xfrm>
                  <a:off x="3436" y="172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0</a:t>
                  </a:r>
                </a:p>
                <a:p>
                  <a:endParaRPr lang="en-GB" sz="1300">
                    <a:latin typeface="Times New Roman" panose="02020603050405020304" pitchFamily="18" charset="0"/>
                  </a:endParaRPr>
                </a:p>
              </p:txBody>
            </p:sp>
            <p:sp>
              <p:nvSpPr>
                <p:cNvPr id="60513" name="Rectangle 137"/>
                <p:cNvSpPr>
                  <a:spLocks noChangeArrowheads="1"/>
                </p:cNvSpPr>
                <p:nvPr/>
              </p:nvSpPr>
              <p:spPr bwMode="auto">
                <a:xfrm>
                  <a:off x="3393" y="172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7" name="Group 138"/>
              <p:cNvGrpSpPr>
                <a:grpSpLocks/>
              </p:cNvGrpSpPr>
              <p:nvPr/>
            </p:nvGrpSpPr>
            <p:grpSpPr bwMode="auto">
              <a:xfrm>
                <a:off x="3872" y="1728"/>
                <a:ext cx="533" cy="480"/>
                <a:chOff x="3872" y="1728"/>
                <a:chExt cx="533" cy="480"/>
              </a:xfrm>
            </p:grpSpPr>
            <p:sp>
              <p:nvSpPr>
                <p:cNvPr id="60510" name="Rectangle 139"/>
                <p:cNvSpPr>
                  <a:spLocks noChangeArrowheads="1"/>
                </p:cNvSpPr>
                <p:nvPr/>
              </p:nvSpPr>
              <p:spPr bwMode="auto">
                <a:xfrm>
                  <a:off x="3915" y="172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22</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11" name="Rectangle 140"/>
                <p:cNvSpPr>
                  <a:spLocks noChangeArrowheads="1"/>
                </p:cNvSpPr>
                <p:nvPr/>
              </p:nvSpPr>
              <p:spPr bwMode="auto">
                <a:xfrm>
                  <a:off x="3872" y="172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8" name="Group 141"/>
              <p:cNvGrpSpPr>
                <a:grpSpLocks/>
              </p:cNvGrpSpPr>
              <p:nvPr/>
            </p:nvGrpSpPr>
            <p:grpSpPr bwMode="auto">
              <a:xfrm>
                <a:off x="0" y="2208"/>
                <a:ext cx="484" cy="480"/>
                <a:chOff x="0" y="2208"/>
                <a:chExt cx="484" cy="480"/>
              </a:xfrm>
            </p:grpSpPr>
            <p:sp>
              <p:nvSpPr>
                <p:cNvPr id="60508" name="Rectangle 142"/>
                <p:cNvSpPr>
                  <a:spLocks noChangeArrowheads="1"/>
                </p:cNvSpPr>
                <p:nvPr/>
              </p:nvSpPr>
              <p:spPr bwMode="auto">
                <a:xfrm>
                  <a:off x="43" y="220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9635962</a:t>
                  </a:r>
                </a:p>
                <a:p>
                  <a:endParaRPr lang="en-GB" sz="1300">
                    <a:latin typeface="Times New Roman" panose="02020603050405020304" pitchFamily="18" charset="0"/>
                  </a:endParaRPr>
                </a:p>
              </p:txBody>
            </p:sp>
            <p:sp>
              <p:nvSpPr>
                <p:cNvPr id="60509" name="Rectangle 143"/>
                <p:cNvSpPr>
                  <a:spLocks noChangeArrowheads="1"/>
                </p:cNvSpPr>
                <p:nvPr/>
              </p:nvSpPr>
              <p:spPr bwMode="auto">
                <a:xfrm>
                  <a:off x="0" y="220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9" name="Group 144"/>
              <p:cNvGrpSpPr>
                <a:grpSpLocks/>
              </p:cNvGrpSpPr>
              <p:nvPr/>
            </p:nvGrpSpPr>
            <p:grpSpPr bwMode="auto">
              <a:xfrm>
                <a:off x="484" y="2208"/>
                <a:ext cx="732" cy="480"/>
                <a:chOff x="484" y="2208"/>
                <a:chExt cx="732" cy="480"/>
              </a:xfrm>
            </p:grpSpPr>
            <p:sp>
              <p:nvSpPr>
                <p:cNvPr id="60506" name="Rectangle 145"/>
                <p:cNvSpPr>
                  <a:spLocks noChangeArrowheads="1"/>
                </p:cNvSpPr>
                <p:nvPr/>
              </p:nvSpPr>
              <p:spPr bwMode="auto">
                <a:xfrm>
                  <a:off x="527" y="220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Eli Edwards</a:t>
                  </a:r>
                </a:p>
                <a:p>
                  <a:endParaRPr lang="en-GB" sz="1300">
                    <a:latin typeface="Times New Roman" panose="02020603050405020304" pitchFamily="18" charset="0"/>
                  </a:endParaRPr>
                </a:p>
              </p:txBody>
            </p:sp>
            <p:sp>
              <p:nvSpPr>
                <p:cNvPr id="60507" name="Rectangle 146"/>
                <p:cNvSpPr>
                  <a:spLocks noChangeArrowheads="1"/>
                </p:cNvSpPr>
                <p:nvPr/>
              </p:nvSpPr>
              <p:spPr bwMode="auto">
                <a:xfrm>
                  <a:off x="484" y="220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0" name="Group 147"/>
              <p:cNvGrpSpPr>
                <a:grpSpLocks/>
              </p:cNvGrpSpPr>
              <p:nvPr/>
            </p:nvGrpSpPr>
            <p:grpSpPr bwMode="auto">
              <a:xfrm>
                <a:off x="1216" y="2208"/>
                <a:ext cx="672" cy="480"/>
                <a:chOff x="1216" y="2208"/>
                <a:chExt cx="672" cy="480"/>
              </a:xfrm>
            </p:grpSpPr>
            <p:sp>
              <p:nvSpPr>
                <p:cNvPr id="60504" name="Rectangle 148"/>
                <p:cNvSpPr>
                  <a:spLocks noChangeArrowheads="1"/>
                </p:cNvSpPr>
                <p:nvPr/>
              </p:nvSpPr>
              <p:spPr bwMode="auto">
                <a:xfrm>
                  <a:off x="1259" y="220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 Teaching</a:t>
                  </a:r>
                </a:p>
                <a:p>
                  <a:endParaRPr lang="en-GB" sz="1300">
                    <a:latin typeface="Times New Roman" panose="02020603050405020304" pitchFamily="18" charset="0"/>
                  </a:endParaRPr>
                </a:p>
              </p:txBody>
            </p:sp>
            <p:sp>
              <p:nvSpPr>
                <p:cNvPr id="60505" name="Rectangle 149"/>
                <p:cNvSpPr>
                  <a:spLocks noChangeArrowheads="1"/>
                </p:cNvSpPr>
                <p:nvPr/>
              </p:nvSpPr>
              <p:spPr bwMode="auto">
                <a:xfrm>
                  <a:off x="1216" y="220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1" name="Group 150"/>
              <p:cNvGrpSpPr>
                <a:grpSpLocks/>
              </p:cNvGrpSpPr>
              <p:nvPr/>
            </p:nvGrpSpPr>
            <p:grpSpPr bwMode="auto">
              <a:xfrm>
                <a:off x="1888" y="2208"/>
                <a:ext cx="596" cy="480"/>
                <a:chOff x="1888" y="2208"/>
                <a:chExt cx="596" cy="480"/>
              </a:xfrm>
            </p:grpSpPr>
            <p:sp>
              <p:nvSpPr>
                <p:cNvPr id="60502" name="Rectangle 151"/>
                <p:cNvSpPr>
                  <a:spLocks noChangeArrowheads="1"/>
                </p:cNvSpPr>
                <p:nvPr/>
              </p:nvSpPr>
              <p:spPr bwMode="auto">
                <a:xfrm>
                  <a:off x="1931" y="220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15 Nov 1992</a:t>
                  </a:r>
                </a:p>
                <a:p>
                  <a:endParaRPr lang="en-GB" sz="1300">
                    <a:latin typeface="Times New Roman" panose="02020603050405020304" pitchFamily="18" charset="0"/>
                  </a:endParaRPr>
                </a:p>
              </p:txBody>
            </p:sp>
            <p:sp>
              <p:nvSpPr>
                <p:cNvPr id="60503" name="Rectangle 152"/>
                <p:cNvSpPr>
                  <a:spLocks noChangeArrowheads="1"/>
                </p:cNvSpPr>
                <p:nvPr/>
              </p:nvSpPr>
              <p:spPr bwMode="auto">
                <a:xfrm>
                  <a:off x="1888" y="220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2" name="Group 153"/>
              <p:cNvGrpSpPr>
                <a:grpSpLocks/>
              </p:cNvGrpSpPr>
              <p:nvPr/>
            </p:nvGrpSpPr>
            <p:grpSpPr bwMode="auto">
              <a:xfrm>
                <a:off x="2484" y="2208"/>
                <a:ext cx="483" cy="480"/>
                <a:chOff x="2484" y="2208"/>
                <a:chExt cx="483" cy="480"/>
              </a:xfrm>
            </p:grpSpPr>
            <p:sp>
              <p:nvSpPr>
                <p:cNvPr id="60500" name="Rectangle 154"/>
                <p:cNvSpPr>
                  <a:spLocks noChangeArrowheads="1"/>
                </p:cNvSpPr>
                <p:nvPr/>
              </p:nvSpPr>
              <p:spPr bwMode="auto">
                <a:xfrm>
                  <a:off x="2527" y="220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a:t>
                  </a:r>
                </a:p>
                <a:p>
                  <a:endParaRPr lang="en-GB" sz="1300">
                    <a:latin typeface="Times New Roman" panose="02020603050405020304" pitchFamily="18" charset="0"/>
                  </a:endParaRPr>
                </a:p>
              </p:txBody>
            </p:sp>
            <p:sp>
              <p:nvSpPr>
                <p:cNvPr id="60501" name="Rectangle 155"/>
                <p:cNvSpPr>
                  <a:spLocks noChangeArrowheads="1"/>
                </p:cNvSpPr>
                <p:nvPr/>
              </p:nvSpPr>
              <p:spPr bwMode="auto">
                <a:xfrm>
                  <a:off x="2484" y="220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3" name="Group 156"/>
              <p:cNvGrpSpPr>
                <a:grpSpLocks/>
              </p:cNvGrpSpPr>
              <p:nvPr/>
            </p:nvGrpSpPr>
            <p:grpSpPr bwMode="auto">
              <a:xfrm>
                <a:off x="2967" y="2208"/>
                <a:ext cx="426" cy="480"/>
                <a:chOff x="2967" y="2208"/>
                <a:chExt cx="426" cy="480"/>
              </a:xfrm>
            </p:grpSpPr>
            <p:sp>
              <p:nvSpPr>
                <p:cNvPr id="60498" name="Rectangle 157"/>
                <p:cNvSpPr>
                  <a:spLocks noChangeArrowheads="1"/>
                </p:cNvSpPr>
                <p:nvPr/>
              </p:nvSpPr>
              <p:spPr bwMode="auto">
                <a:xfrm>
                  <a:off x="3010" y="220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99" name="Rectangle 158"/>
                <p:cNvSpPr>
                  <a:spLocks noChangeArrowheads="1"/>
                </p:cNvSpPr>
                <p:nvPr/>
              </p:nvSpPr>
              <p:spPr bwMode="auto">
                <a:xfrm>
                  <a:off x="2967" y="220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4" name="Group 159"/>
              <p:cNvGrpSpPr>
                <a:grpSpLocks/>
              </p:cNvGrpSpPr>
              <p:nvPr/>
            </p:nvGrpSpPr>
            <p:grpSpPr bwMode="auto">
              <a:xfrm>
                <a:off x="3393" y="2208"/>
                <a:ext cx="479" cy="480"/>
                <a:chOff x="3393" y="2208"/>
                <a:chExt cx="479" cy="480"/>
              </a:xfrm>
            </p:grpSpPr>
            <p:sp>
              <p:nvSpPr>
                <p:cNvPr id="60496" name="Rectangle 160"/>
                <p:cNvSpPr>
                  <a:spLocks noChangeArrowheads="1"/>
                </p:cNvSpPr>
                <p:nvPr/>
              </p:nvSpPr>
              <p:spPr bwMode="auto">
                <a:xfrm>
                  <a:off x="3436" y="220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2.73</a:t>
                  </a:r>
                </a:p>
                <a:p>
                  <a:endParaRPr lang="en-GB" sz="1300">
                    <a:latin typeface="Times New Roman" panose="02020603050405020304" pitchFamily="18" charset="0"/>
                  </a:endParaRPr>
                </a:p>
              </p:txBody>
            </p:sp>
            <p:sp>
              <p:nvSpPr>
                <p:cNvPr id="60497" name="Rectangle 161"/>
                <p:cNvSpPr>
                  <a:spLocks noChangeArrowheads="1"/>
                </p:cNvSpPr>
                <p:nvPr/>
              </p:nvSpPr>
              <p:spPr bwMode="auto">
                <a:xfrm>
                  <a:off x="3393" y="220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5" name="Group 162"/>
              <p:cNvGrpSpPr>
                <a:grpSpLocks/>
              </p:cNvGrpSpPr>
              <p:nvPr/>
            </p:nvGrpSpPr>
            <p:grpSpPr bwMode="auto">
              <a:xfrm>
                <a:off x="3872" y="2208"/>
                <a:ext cx="533" cy="480"/>
                <a:chOff x="3872" y="2208"/>
                <a:chExt cx="533" cy="480"/>
              </a:xfrm>
            </p:grpSpPr>
            <p:sp>
              <p:nvSpPr>
                <p:cNvPr id="60494" name="Rectangle 163"/>
                <p:cNvSpPr>
                  <a:spLocks noChangeArrowheads="1"/>
                </p:cNvSpPr>
                <p:nvPr/>
              </p:nvSpPr>
              <p:spPr bwMode="auto">
                <a:xfrm>
                  <a:off x="3915" y="220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24</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495" name="Rectangle 164"/>
                <p:cNvSpPr>
                  <a:spLocks noChangeArrowheads="1"/>
                </p:cNvSpPr>
                <p:nvPr/>
              </p:nvSpPr>
              <p:spPr bwMode="auto">
                <a:xfrm>
                  <a:off x="3872" y="220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6" name="Group 165"/>
              <p:cNvGrpSpPr>
                <a:grpSpLocks/>
              </p:cNvGrpSpPr>
              <p:nvPr/>
            </p:nvGrpSpPr>
            <p:grpSpPr bwMode="auto">
              <a:xfrm>
                <a:off x="0" y="2688"/>
                <a:ext cx="484" cy="384"/>
                <a:chOff x="0" y="2688"/>
                <a:chExt cx="484" cy="384"/>
              </a:xfrm>
            </p:grpSpPr>
            <p:sp>
              <p:nvSpPr>
                <p:cNvPr id="60492" name="Rectangle 166"/>
                <p:cNvSpPr>
                  <a:spLocks noChangeArrowheads="1"/>
                </p:cNvSpPr>
                <p:nvPr/>
              </p:nvSpPr>
              <p:spPr bwMode="auto">
                <a:xfrm>
                  <a:off x="43" y="268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2113843</a:t>
                  </a:r>
                </a:p>
                <a:p>
                  <a:endParaRPr lang="en-GB" sz="1300">
                    <a:latin typeface="Times New Roman" panose="02020603050405020304" pitchFamily="18" charset="0"/>
                  </a:endParaRPr>
                </a:p>
              </p:txBody>
            </p:sp>
            <p:sp>
              <p:nvSpPr>
                <p:cNvPr id="60493" name="Rectangle 167"/>
                <p:cNvSpPr>
                  <a:spLocks noChangeArrowheads="1"/>
                </p:cNvSpPr>
                <p:nvPr/>
              </p:nvSpPr>
              <p:spPr bwMode="auto">
                <a:xfrm>
                  <a:off x="0" y="2688"/>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7" name="Group 168"/>
              <p:cNvGrpSpPr>
                <a:grpSpLocks/>
              </p:cNvGrpSpPr>
              <p:nvPr/>
            </p:nvGrpSpPr>
            <p:grpSpPr bwMode="auto">
              <a:xfrm>
                <a:off x="484" y="2688"/>
                <a:ext cx="732" cy="384"/>
                <a:chOff x="484" y="2688"/>
                <a:chExt cx="732" cy="384"/>
              </a:xfrm>
            </p:grpSpPr>
            <p:sp>
              <p:nvSpPr>
                <p:cNvPr id="60490" name="Rectangle 169"/>
                <p:cNvSpPr>
                  <a:spLocks noChangeArrowheads="1"/>
                </p:cNvSpPr>
                <p:nvPr/>
              </p:nvSpPr>
              <p:spPr bwMode="auto">
                <a:xfrm>
                  <a:off x="527" y="2688"/>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Fiona Fawcett</a:t>
                  </a:r>
                </a:p>
                <a:p>
                  <a:endParaRPr lang="en-GB" sz="1300">
                    <a:latin typeface="Times New Roman" panose="02020603050405020304" pitchFamily="18" charset="0"/>
                  </a:endParaRPr>
                </a:p>
              </p:txBody>
            </p:sp>
            <p:sp>
              <p:nvSpPr>
                <p:cNvPr id="60491" name="Rectangle 170"/>
                <p:cNvSpPr>
                  <a:spLocks noChangeArrowheads="1"/>
                </p:cNvSpPr>
                <p:nvPr/>
              </p:nvSpPr>
              <p:spPr bwMode="auto">
                <a:xfrm>
                  <a:off x="484" y="2688"/>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8" name="Group 171"/>
              <p:cNvGrpSpPr>
                <a:grpSpLocks/>
              </p:cNvGrpSpPr>
              <p:nvPr/>
            </p:nvGrpSpPr>
            <p:grpSpPr bwMode="auto">
              <a:xfrm>
                <a:off x="1216" y="2688"/>
                <a:ext cx="672" cy="384"/>
                <a:chOff x="1216" y="2688"/>
                <a:chExt cx="672" cy="384"/>
              </a:xfrm>
            </p:grpSpPr>
            <p:sp>
              <p:nvSpPr>
                <p:cNvPr id="60488" name="Rectangle 172"/>
                <p:cNvSpPr>
                  <a:spLocks noChangeArrowheads="1"/>
                </p:cNvSpPr>
                <p:nvPr/>
              </p:nvSpPr>
              <p:spPr bwMode="auto">
                <a:xfrm>
                  <a:off x="1259" y="2688"/>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489" name="Rectangle 173"/>
                <p:cNvSpPr>
                  <a:spLocks noChangeArrowheads="1"/>
                </p:cNvSpPr>
                <p:nvPr/>
              </p:nvSpPr>
              <p:spPr bwMode="auto">
                <a:xfrm>
                  <a:off x="1216" y="2688"/>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9" name="Group 174"/>
              <p:cNvGrpSpPr>
                <a:grpSpLocks/>
              </p:cNvGrpSpPr>
              <p:nvPr/>
            </p:nvGrpSpPr>
            <p:grpSpPr bwMode="auto">
              <a:xfrm>
                <a:off x="1888" y="2688"/>
                <a:ext cx="596" cy="384"/>
                <a:chOff x="1888" y="2688"/>
                <a:chExt cx="596" cy="384"/>
              </a:xfrm>
            </p:grpSpPr>
            <p:sp>
              <p:nvSpPr>
                <p:cNvPr id="60486" name="Rectangle 175"/>
                <p:cNvSpPr>
                  <a:spLocks noChangeArrowheads="1"/>
                </p:cNvSpPr>
                <p:nvPr/>
              </p:nvSpPr>
              <p:spPr bwMode="auto">
                <a:xfrm>
                  <a:off x="1931" y="2688"/>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 Jul 1990</a:t>
                  </a:r>
                </a:p>
                <a:p>
                  <a:endParaRPr lang="en-GB" sz="1300">
                    <a:latin typeface="Times New Roman" panose="02020603050405020304" pitchFamily="18" charset="0"/>
                  </a:endParaRPr>
                </a:p>
              </p:txBody>
            </p:sp>
            <p:sp>
              <p:nvSpPr>
                <p:cNvPr id="60487" name="Rectangle 176"/>
                <p:cNvSpPr>
                  <a:spLocks noChangeArrowheads="1"/>
                </p:cNvSpPr>
                <p:nvPr/>
              </p:nvSpPr>
              <p:spPr bwMode="auto">
                <a:xfrm>
                  <a:off x="1888" y="2688"/>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0" name="Group 177"/>
              <p:cNvGrpSpPr>
                <a:grpSpLocks/>
              </p:cNvGrpSpPr>
              <p:nvPr/>
            </p:nvGrpSpPr>
            <p:grpSpPr bwMode="auto">
              <a:xfrm>
                <a:off x="2484" y="2688"/>
                <a:ext cx="483" cy="384"/>
                <a:chOff x="2484" y="2688"/>
                <a:chExt cx="483" cy="384"/>
              </a:xfrm>
            </p:grpSpPr>
            <p:sp>
              <p:nvSpPr>
                <p:cNvPr id="60484" name="Rectangle 178"/>
                <p:cNvSpPr>
                  <a:spLocks noChangeArrowheads="1"/>
                </p:cNvSpPr>
                <p:nvPr/>
              </p:nvSpPr>
              <p:spPr bwMode="auto">
                <a:xfrm>
                  <a:off x="2527" y="2688"/>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a:t>
                  </a:r>
                </a:p>
                <a:p>
                  <a:endParaRPr lang="en-GB" sz="1300">
                    <a:latin typeface="Times New Roman" panose="02020603050405020304" pitchFamily="18" charset="0"/>
                  </a:endParaRPr>
                </a:p>
              </p:txBody>
            </p:sp>
            <p:sp>
              <p:nvSpPr>
                <p:cNvPr id="60485" name="Rectangle 179"/>
                <p:cNvSpPr>
                  <a:spLocks noChangeArrowheads="1"/>
                </p:cNvSpPr>
                <p:nvPr/>
              </p:nvSpPr>
              <p:spPr bwMode="auto">
                <a:xfrm>
                  <a:off x="2484" y="2688"/>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1" name="Group 180"/>
              <p:cNvGrpSpPr>
                <a:grpSpLocks/>
              </p:cNvGrpSpPr>
              <p:nvPr/>
            </p:nvGrpSpPr>
            <p:grpSpPr bwMode="auto">
              <a:xfrm>
                <a:off x="2967" y="2688"/>
                <a:ext cx="426" cy="384"/>
                <a:chOff x="2967" y="2688"/>
                <a:chExt cx="426" cy="384"/>
              </a:xfrm>
            </p:grpSpPr>
            <p:sp>
              <p:nvSpPr>
                <p:cNvPr id="60482" name="Rectangle 181"/>
                <p:cNvSpPr>
                  <a:spLocks noChangeArrowheads="1"/>
                </p:cNvSpPr>
                <p:nvPr/>
              </p:nvSpPr>
              <p:spPr bwMode="auto">
                <a:xfrm>
                  <a:off x="3010" y="2688"/>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83" name="Rectangle 182"/>
                <p:cNvSpPr>
                  <a:spLocks noChangeArrowheads="1"/>
                </p:cNvSpPr>
                <p:nvPr/>
              </p:nvSpPr>
              <p:spPr bwMode="auto">
                <a:xfrm>
                  <a:off x="2967" y="2688"/>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2" name="Group 183"/>
              <p:cNvGrpSpPr>
                <a:grpSpLocks/>
              </p:cNvGrpSpPr>
              <p:nvPr/>
            </p:nvGrpSpPr>
            <p:grpSpPr bwMode="auto">
              <a:xfrm>
                <a:off x="3393" y="2688"/>
                <a:ext cx="479" cy="384"/>
                <a:chOff x="3393" y="2688"/>
                <a:chExt cx="479" cy="384"/>
              </a:xfrm>
            </p:grpSpPr>
            <p:sp>
              <p:nvSpPr>
                <p:cNvPr id="60480" name="Rectangle 184"/>
                <p:cNvSpPr>
                  <a:spLocks noChangeArrowheads="1"/>
                </p:cNvSpPr>
                <p:nvPr/>
              </p:nvSpPr>
              <p:spPr bwMode="auto">
                <a:xfrm>
                  <a:off x="3436" y="2688"/>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3.27</a:t>
                  </a:r>
                </a:p>
                <a:p>
                  <a:endParaRPr lang="en-GB" sz="1300">
                    <a:latin typeface="Times New Roman" panose="02020603050405020304" pitchFamily="18" charset="0"/>
                  </a:endParaRPr>
                </a:p>
              </p:txBody>
            </p:sp>
            <p:sp>
              <p:nvSpPr>
                <p:cNvPr id="60481" name="Rectangle 185"/>
                <p:cNvSpPr>
                  <a:spLocks noChangeArrowheads="1"/>
                </p:cNvSpPr>
                <p:nvPr/>
              </p:nvSpPr>
              <p:spPr bwMode="auto">
                <a:xfrm>
                  <a:off x="3393" y="2688"/>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3" name="Group 186"/>
              <p:cNvGrpSpPr>
                <a:grpSpLocks/>
              </p:cNvGrpSpPr>
              <p:nvPr/>
            </p:nvGrpSpPr>
            <p:grpSpPr bwMode="auto">
              <a:xfrm>
                <a:off x="3872" y="2688"/>
                <a:ext cx="533" cy="384"/>
                <a:chOff x="3872" y="2688"/>
                <a:chExt cx="533" cy="384"/>
              </a:xfrm>
            </p:grpSpPr>
            <p:sp>
              <p:nvSpPr>
                <p:cNvPr id="60478" name="Rectangle 187"/>
                <p:cNvSpPr>
                  <a:spLocks noChangeArrowheads="1"/>
                </p:cNvSpPr>
                <p:nvPr/>
              </p:nvSpPr>
              <p:spPr bwMode="auto">
                <a:xfrm>
                  <a:off x="3915" y="2688"/>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26</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479" name="Rectangle 188"/>
                <p:cNvSpPr>
                  <a:spLocks noChangeArrowheads="1"/>
                </p:cNvSpPr>
                <p:nvPr/>
              </p:nvSpPr>
              <p:spPr bwMode="auto">
                <a:xfrm>
                  <a:off x="3872" y="2688"/>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0421" name="Rectangle 189"/>
            <p:cNvSpPr>
              <a:spLocks noChangeArrowheads="1"/>
            </p:cNvSpPr>
            <p:nvPr/>
          </p:nvSpPr>
          <p:spPr bwMode="auto">
            <a:xfrm>
              <a:off x="-3" y="-3"/>
              <a:ext cx="4411" cy="3078"/>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726" y="231017"/>
            <a:ext cx="6673174" cy="1560716"/>
          </a:xfrm>
        </p:spPr>
        <p:txBody>
          <a:bodyPr/>
          <a:lstStyle/>
          <a:p>
            <a:r>
              <a:rPr lang="en-US" dirty="0"/>
              <a:t>Objectives</a:t>
            </a:r>
          </a:p>
        </p:txBody>
      </p:sp>
      <p:sp>
        <p:nvSpPr>
          <p:cNvPr id="3" name="Content Placeholder 2"/>
          <p:cNvSpPr>
            <a:spLocks noGrp="1"/>
          </p:cNvSpPr>
          <p:nvPr>
            <p:ph sz="half" idx="4294967295"/>
          </p:nvPr>
        </p:nvSpPr>
        <p:spPr>
          <a:xfrm>
            <a:off x="527726" y="2060575"/>
            <a:ext cx="7200900" cy="3960813"/>
          </a:xfrm>
          <a:prstGeom prst="rect">
            <a:avLst/>
          </a:prstGeom>
        </p:spPr>
        <p:txBody>
          <a:bodyPr>
            <a:normAutofit/>
          </a:bodyPr>
          <a:lstStyle/>
          <a:p>
            <a:r>
              <a:rPr lang="en-US" dirty="0" smtClean="0"/>
              <a:t>Data Modelling using ER Model</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6260" y="1642030"/>
            <a:ext cx="7560840" cy="4648200"/>
            <a:chOff x="-3" y="-3"/>
            <a:chExt cx="4464" cy="3633"/>
          </a:xfrm>
        </p:grpSpPr>
        <p:grpSp>
          <p:nvGrpSpPr>
            <p:cNvPr id="3" name="Group 3"/>
            <p:cNvGrpSpPr>
              <a:grpSpLocks/>
            </p:cNvGrpSpPr>
            <p:nvPr/>
          </p:nvGrpSpPr>
          <p:grpSpPr bwMode="auto">
            <a:xfrm>
              <a:off x="0" y="0"/>
              <a:ext cx="4458" cy="3627"/>
              <a:chOff x="0" y="0"/>
              <a:chExt cx="4458" cy="3627"/>
            </a:xfrm>
          </p:grpSpPr>
          <p:grpSp>
            <p:nvGrpSpPr>
              <p:cNvPr id="4" name="Group 4"/>
              <p:cNvGrpSpPr>
                <a:grpSpLocks/>
              </p:cNvGrpSpPr>
              <p:nvPr/>
            </p:nvGrpSpPr>
            <p:grpSpPr bwMode="auto">
              <a:xfrm>
                <a:off x="0" y="0"/>
                <a:ext cx="743" cy="403"/>
                <a:chOff x="0" y="0"/>
                <a:chExt cx="743" cy="403"/>
              </a:xfrm>
            </p:grpSpPr>
            <p:sp>
              <p:nvSpPr>
                <p:cNvPr id="61606" name="Rectangle 5"/>
                <p:cNvSpPr>
                  <a:spLocks noChangeArrowheads="1"/>
                </p:cNvSpPr>
                <p:nvPr/>
              </p:nvSpPr>
              <p:spPr bwMode="auto">
                <a:xfrm>
                  <a:off x="43"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Attribute</a:t>
                  </a:r>
                  <a:endParaRPr lang="en-GB" sz="1600">
                    <a:latin typeface="Times New Roman" panose="02020603050405020304" pitchFamily="18" charset="0"/>
                  </a:endParaRPr>
                </a:p>
              </p:txBody>
            </p:sp>
            <p:sp>
              <p:nvSpPr>
                <p:cNvPr id="61607" name="Rectangle 6"/>
                <p:cNvSpPr>
                  <a:spLocks noChangeArrowheads="1"/>
                </p:cNvSpPr>
                <p:nvPr/>
              </p:nvSpPr>
              <p:spPr bwMode="auto">
                <a:xfrm>
                  <a:off x="0"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5" name="Group 7"/>
              <p:cNvGrpSpPr>
                <a:grpSpLocks/>
              </p:cNvGrpSpPr>
              <p:nvPr/>
            </p:nvGrpSpPr>
            <p:grpSpPr bwMode="auto">
              <a:xfrm>
                <a:off x="743" y="0"/>
                <a:ext cx="743" cy="403"/>
                <a:chOff x="743" y="0"/>
                <a:chExt cx="743" cy="403"/>
              </a:xfrm>
            </p:grpSpPr>
            <p:sp>
              <p:nvSpPr>
                <p:cNvPr id="61604" name="Rectangle 8"/>
                <p:cNvSpPr>
                  <a:spLocks noChangeArrowheads="1"/>
                </p:cNvSpPr>
                <p:nvPr/>
              </p:nvSpPr>
              <p:spPr bwMode="auto">
                <a:xfrm>
                  <a:off x="786"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simple</a:t>
                  </a:r>
                </a:p>
                <a:p>
                  <a:pPr algn="ctr"/>
                  <a:endParaRPr lang="en-GB" sz="1600">
                    <a:latin typeface="Times New Roman" panose="02020603050405020304" pitchFamily="18" charset="0"/>
                  </a:endParaRPr>
                </a:p>
              </p:txBody>
            </p:sp>
            <p:sp>
              <p:nvSpPr>
                <p:cNvPr id="61605" name="Rectangle 9"/>
                <p:cNvSpPr>
                  <a:spLocks noChangeArrowheads="1"/>
                </p:cNvSpPr>
                <p:nvPr/>
              </p:nvSpPr>
              <p:spPr bwMode="auto">
                <a:xfrm>
                  <a:off x="743"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 name="Group 10"/>
              <p:cNvGrpSpPr>
                <a:grpSpLocks/>
              </p:cNvGrpSpPr>
              <p:nvPr/>
            </p:nvGrpSpPr>
            <p:grpSpPr bwMode="auto">
              <a:xfrm>
                <a:off x="1486" y="0"/>
                <a:ext cx="743" cy="403"/>
                <a:chOff x="1486" y="0"/>
                <a:chExt cx="743" cy="403"/>
              </a:xfrm>
            </p:grpSpPr>
            <p:sp>
              <p:nvSpPr>
                <p:cNvPr id="61602" name="Rectangle 11"/>
                <p:cNvSpPr>
                  <a:spLocks noChangeArrowheads="1"/>
                </p:cNvSpPr>
                <p:nvPr/>
              </p:nvSpPr>
              <p:spPr bwMode="auto">
                <a:xfrm>
                  <a:off x="1529"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single-valued</a:t>
                  </a:r>
                </a:p>
                <a:p>
                  <a:pPr algn="ctr"/>
                  <a:endParaRPr lang="en-GB" sz="1600">
                    <a:latin typeface="Times New Roman" panose="02020603050405020304" pitchFamily="18" charset="0"/>
                  </a:endParaRPr>
                </a:p>
              </p:txBody>
            </p:sp>
            <p:sp>
              <p:nvSpPr>
                <p:cNvPr id="61603" name="Rectangle 12"/>
                <p:cNvSpPr>
                  <a:spLocks noChangeArrowheads="1"/>
                </p:cNvSpPr>
                <p:nvPr/>
              </p:nvSpPr>
              <p:spPr bwMode="auto">
                <a:xfrm>
                  <a:off x="1486"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7" name="Group 13"/>
              <p:cNvGrpSpPr>
                <a:grpSpLocks/>
              </p:cNvGrpSpPr>
              <p:nvPr/>
            </p:nvGrpSpPr>
            <p:grpSpPr bwMode="auto">
              <a:xfrm>
                <a:off x="2229" y="0"/>
                <a:ext cx="743" cy="403"/>
                <a:chOff x="2229" y="0"/>
                <a:chExt cx="743" cy="403"/>
              </a:xfrm>
            </p:grpSpPr>
            <p:sp>
              <p:nvSpPr>
                <p:cNvPr id="61600" name="Rectangle 14"/>
                <p:cNvSpPr>
                  <a:spLocks noChangeArrowheads="1"/>
                </p:cNvSpPr>
                <p:nvPr/>
              </p:nvSpPr>
              <p:spPr bwMode="auto">
                <a:xfrm>
                  <a:off x="2272"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composite</a:t>
                  </a:r>
                </a:p>
                <a:p>
                  <a:pPr algn="ctr"/>
                  <a:endParaRPr lang="en-GB" sz="1600">
                    <a:latin typeface="Times New Roman" panose="02020603050405020304" pitchFamily="18" charset="0"/>
                  </a:endParaRPr>
                </a:p>
              </p:txBody>
            </p:sp>
            <p:sp>
              <p:nvSpPr>
                <p:cNvPr id="61601" name="Rectangle 15"/>
                <p:cNvSpPr>
                  <a:spLocks noChangeArrowheads="1"/>
                </p:cNvSpPr>
                <p:nvPr/>
              </p:nvSpPr>
              <p:spPr bwMode="auto">
                <a:xfrm>
                  <a:off x="2229"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8" name="Group 16"/>
              <p:cNvGrpSpPr>
                <a:grpSpLocks/>
              </p:cNvGrpSpPr>
              <p:nvPr/>
            </p:nvGrpSpPr>
            <p:grpSpPr bwMode="auto">
              <a:xfrm>
                <a:off x="2972" y="0"/>
                <a:ext cx="743" cy="403"/>
                <a:chOff x="2972" y="0"/>
                <a:chExt cx="743" cy="403"/>
              </a:xfrm>
            </p:grpSpPr>
            <p:sp>
              <p:nvSpPr>
                <p:cNvPr id="61598" name="Rectangle 17"/>
                <p:cNvSpPr>
                  <a:spLocks noChangeArrowheads="1"/>
                </p:cNvSpPr>
                <p:nvPr/>
              </p:nvSpPr>
              <p:spPr bwMode="auto">
                <a:xfrm>
                  <a:off x="3015"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multivalued</a:t>
                  </a:r>
                  <a:endParaRPr lang="en-GB" sz="1600">
                    <a:latin typeface="Times New Roman" panose="02020603050405020304" pitchFamily="18" charset="0"/>
                  </a:endParaRPr>
                </a:p>
              </p:txBody>
            </p:sp>
            <p:sp>
              <p:nvSpPr>
                <p:cNvPr id="61599" name="Rectangle 18"/>
                <p:cNvSpPr>
                  <a:spLocks noChangeArrowheads="1"/>
                </p:cNvSpPr>
                <p:nvPr/>
              </p:nvSpPr>
              <p:spPr bwMode="auto">
                <a:xfrm>
                  <a:off x="2972"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9" name="Group 19"/>
              <p:cNvGrpSpPr>
                <a:grpSpLocks/>
              </p:cNvGrpSpPr>
              <p:nvPr/>
            </p:nvGrpSpPr>
            <p:grpSpPr bwMode="auto">
              <a:xfrm>
                <a:off x="3715" y="0"/>
                <a:ext cx="743" cy="403"/>
                <a:chOff x="3715" y="0"/>
                <a:chExt cx="743" cy="403"/>
              </a:xfrm>
            </p:grpSpPr>
            <p:sp>
              <p:nvSpPr>
                <p:cNvPr id="61596" name="Rectangle 20"/>
                <p:cNvSpPr>
                  <a:spLocks noChangeArrowheads="1"/>
                </p:cNvSpPr>
                <p:nvPr/>
              </p:nvSpPr>
              <p:spPr bwMode="auto">
                <a:xfrm>
                  <a:off x="3758"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derived</a:t>
                  </a:r>
                  <a:endParaRPr lang="en-GB" sz="1600">
                    <a:latin typeface="Times New Roman" panose="02020603050405020304" pitchFamily="18" charset="0"/>
                  </a:endParaRPr>
                </a:p>
              </p:txBody>
            </p:sp>
            <p:sp>
              <p:nvSpPr>
                <p:cNvPr id="61597" name="Rectangle 21"/>
                <p:cNvSpPr>
                  <a:spLocks noChangeArrowheads="1"/>
                </p:cNvSpPr>
                <p:nvPr/>
              </p:nvSpPr>
              <p:spPr bwMode="auto">
                <a:xfrm>
                  <a:off x="3715"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0" name="Group 22"/>
              <p:cNvGrpSpPr>
                <a:grpSpLocks/>
              </p:cNvGrpSpPr>
              <p:nvPr/>
            </p:nvGrpSpPr>
            <p:grpSpPr bwMode="auto">
              <a:xfrm>
                <a:off x="0" y="403"/>
                <a:ext cx="743" cy="403"/>
                <a:chOff x="0" y="403"/>
                <a:chExt cx="743" cy="403"/>
              </a:xfrm>
            </p:grpSpPr>
            <p:sp>
              <p:nvSpPr>
                <p:cNvPr id="61594" name="Rectangle 23"/>
                <p:cNvSpPr>
                  <a:spLocks noChangeArrowheads="1"/>
                </p:cNvSpPr>
                <p:nvPr/>
              </p:nvSpPr>
              <p:spPr bwMode="auto">
                <a:xfrm>
                  <a:off x="43"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stuNum</a:t>
                  </a:r>
                </a:p>
                <a:p>
                  <a:endParaRPr lang="en-GB" sz="1600">
                    <a:latin typeface="Times New Roman" panose="02020603050405020304" pitchFamily="18" charset="0"/>
                  </a:endParaRPr>
                </a:p>
              </p:txBody>
            </p:sp>
            <p:sp>
              <p:nvSpPr>
                <p:cNvPr id="61595" name="Rectangle 24"/>
                <p:cNvSpPr>
                  <a:spLocks noChangeArrowheads="1"/>
                </p:cNvSpPr>
                <p:nvPr/>
              </p:nvSpPr>
              <p:spPr bwMode="auto">
                <a:xfrm>
                  <a:off x="0"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1" name="Group 25"/>
              <p:cNvGrpSpPr>
                <a:grpSpLocks/>
              </p:cNvGrpSpPr>
              <p:nvPr/>
            </p:nvGrpSpPr>
            <p:grpSpPr bwMode="auto">
              <a:xfrm>
                <a:off x="743" y="403"/>
                <a:ext cx="743" cy="403"/>
                <a:chOff x="743" y="403"/>
                <a:chExt cx="743" cy="403"/>
              </a:xfrm>
            </p:grpSpPr>
            <p:sp>
              <p:nvSpPr>
                <p:cNvPr id="61592" name="Rectangle 26"/>
                <p:cNvSpPr>
                  <a:spLocks noChangeArrowheads="1"/>
                </p:cNvSpPr>
                <p:nvPr/>
              </p:nvSpPr>
              <p:spPr bwMode="auto">
                <a:xfrm>
                  <a:off x="786"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3" name="Rectangle 27"/>
                <p:cNvSpPr>
                  <a:spLocks noChangeArrowheads="1"/>
                </p:cNvSpPr>
                <p:nvPr/>
              </p:nvSpPr>
              <p:spPr bwMode="auto">
                <a:xfrm>
                  <a:off x="743"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2" name="Group 28"/>
              <p:cNvGrpSpPr>
                <a:grpSpLocks/>
              </p:cNvGrpSpPr>
              <p:nvPr/>
            </p:nvGrpSpPr>
            <p:grpSpPr bwMode="auto">
              <a:xfrm>
                <a:off x="1486" y="403"/>
                <a:ext cx="743" cy="403"/>
                <a:chOff x="1486" y="403"/>
                <a:chExt cx="743" cy="403"/>
              </a:xfrm>
            </p:grpSpPr>
            <p:sp>
              <p:nvSpPr>
                <p:cNvPr id="61590" name="Rectangle 29"/>
                <p:cNvSpPr>
                  <a:spLocks noChangeArrowheads="1"/>
                </p:cNvSpPr>
                <p:nvPr/>
              </p:nvSpPr>
              <p:spPr bwMode="auto">
                <a:xfrm>
                  <a:off x="1529"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1" name="Rectangle 30"/>
                <p:cNvSpPr>
                  <a:spLocks noChangeArrowheads="1"/>
                </p:cNvSpPr>
                <p:nvPr/>
              </p:nvSpPr>
              <p:spPr bwMode="auto">
                <a:xfrm>
                  <a:off x="1486"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3" name="Group 31"/>
              <p:cNvGrpSpPr>
                <a:grpSpLocks/>
              </p:cNvGrpSpPr>
              <p:nvPr/>
            </p:nvGrpSpPr>
            <p:grpSpPr bwMode="auto">
              <a:xfrm>
                <a:off x="2229" y="403"/>
                <a:ext cx="743" cy="403"/>
                <a:chOff x="2229" y="403"/>
                <a:chExt cx="743" cy="403"/>
              </a:xfrm>
            </p:grpSpPr>
            <p:sp>
              <p:nvSpPr>
                <p:cNvPr id="61588" name="Rectangle 32"/>
                <p:cNvSpPr>
                  <a:spLocks noChangeArrowheads="1"/>
                </p:cNvSpPr>
                <p:nvPr/>
              </p:nvSpPr>
              <p:spPr bwMode="auto">
                <a:xfrm>
                  <a:off x="2272"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9" name="Rectangle 33"/>
                <p:cNvSpPr>
                  <a:spLocks noChangeArrowheads="1"/>
                </p:cNvSpPr>
                <p:nvPr/>
              </p:nvSpPr>
              <p:spPr bwMode="auto">
                <a:xfrm>
                  <a:off x="2229"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4" name="Group 34"/>
              <p:cNvGrpSpPr>
                <a:grpSpLocks/>
              </p:cNvGrpSpPr>
              <p:nvPr/>
            </p:nvGrpSpPr>
            <p:grpSpPr bwMode="auto">
              <a:xfrm>
                <a:off x="2972" y="403"/>
                <a:ext cx="743" cy="403"/>
                <a:chOff x="2972" y="403"/>
                <a:chExt cx="743" cy="403"/>
              </a:xfrm>
            </p:grpSpPr>
            <p:sp>
              <p:nvSpPr>
                <p:cNvPr id="61586" name="Rectangle 35"/>
                <p:cNvSpPr>
                  <a:spLocks noChangeArrowheads="1"/>
                </p:cNvSpPr>
                <p:nvPr/>
              </p:nvSpPr>
              <p:spPr bwMode="auto">
                <a:xfrm>
                  <a:off x="3015"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7" name="Rectangle 36"/>
                <p:cNvSpPr>
                  <a:spLocks noChangeArrowheads="1"/>
                </p:cNvSpPr>
                <p:nvPr/>
              </p:nvSpPr>
              <p:spPr bwMode="auto">
                <a:xfrm>
                  <a:off x="2972"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5" name="Group 37"/>
              <p:cNvGrpSpPr>
                <a:grpSpLocks/>
              </p:cNvGrpSpPr>
              <p:nvPr/>
            </p:nvGrpSpPr>
            <p:grpSpPr bwMode="auto">
              <a:xfrm>
                <a:off x="3715" y="403"/>
                <a:ext cx="743" cy="403"/>
                <a:chOff x="3715" y="403"/>
                <a:chExt cx="743" cy="403"/>
              </a:xfrm>
            </p:grpSpPr>
            <p:sp>
              <p:nvSpPr>
                <p:cNvPr id="61584" name="Rectangle 38"/>
                <p:cNvSpPr>
                  <a:spLocks noChangeArrowheads="1"/>
                </p:cNvSpPr>
                <p:nvPr/>
              </p:nvSpPr>
              <p:spPr bwMode="auto">
                <a:xfrm>
                  <a:off x="3758"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5" name="Rectangle 39"/>
                <p:cNvSpPr>
                  <a:spLocks noChangeArrowheads="1"/>
                </p:cNvSpPr>
                <p:nvPr/>
              </p:nvSpPr>
              <p:spPr bwMode="auto">
                <a:xfrm>
                  <a:off x="3715"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6" name="Group 40"/>
              <p:cNvGrpSpPr>
                <a:grpSpLocks/>
              </p:cNvGrpSpPr>
              <p:nvPr/>
            </p:nvGrpSpPr>
            <p:grpSpPr bwMode="auto">
              <a:xfrm>
                <a:off x="0" y="806"/>
                <a:ext cx="743" cy="403"/>
                <a:chOff x="0" y="806"/>
                <a:chExt cx="743" cy="403"/>
              </a:xfrm>
            </p:grpSpPr>
            <p:sp>
              <p:nvSpPr>
                <p:cNvPr id="61582" name="Rectangle 41"/>
                <p:cNvSpPr>
                  <a:spLocks noChangeArrowheads="1"/>
                </p:cNvSpPr>
                <p:nvPr/>
              </p:nvSpPr>
              <p:spPr bwMode="auto">
                <a:xfrm>
                  <a:off x="43"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stuName</a:t>
                  </a:r>
                </a:p>
                <a:p>
                  <a:endParaRPr lang="en-GB" sz="1600">
                    <a:latin typeface="Times New Roman" panose="02020603050405020304" pitchFamily="18" charset="0"/>
                  </a:endParaRPr>
                </a:p>
              </p:txBody>
            </p:sp>
            <p:sp>
              <p:nvSpPr>
                <p:cNvPr id="61583" name="Rectangle 42"/>
                <p:cNvSpPr>
                  <a:spLocks noChangeArrowheads="1"/>
                </p:cNvSpPr>
                <p:nvPr/>
              </p:nvSpPr>
              <p:spPr bwMode="auto">
                <a:xfrm>
                  <a:off x="0"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7" name="Group 43"/>
              <p:cNvGrpSpPr>
                <a:grpSpLocks/>
              </p:cNvGrpSpPr>
              <p:nvPr/>
            </p:nvGrpSpPr>
            <p:grpSpPr bwMode="auto">
              <a:xfrm>
                <a:off x="743" y="806"/>
                <a:ext cx="743" cy="403"/>
                <a:chOff x="743" y="806"/>
                <a:chExt cx="743" cy="403"/>
              </a:xfrm>
            </p:grpSpPr>
            <p:sp>
              <p:nvSpPr>
                <p:cNvPr id="61580" name="Rectangle 44"/>
                <p:cNvSpPr>
                  <a:spLocks noChangeArrowheads="1"/>
                </p:cNvSpPr>
                <p:nvPr/>
              </p:nvSpPr>
              <p:spPr bwMode="auto">
                <a:xfrm>
                  <a:off x="786"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1" name="Rectangle 45"/>
                <p:cNvSpPr>
                  <a:spLocks noChangeArrowheads="1"/>
                </p:cNvSpPr>
                <p:nvPr/>
              </p:nvSpPr>
              <p:spPr bwMode="auto">
                <a:xfrm>
                  <a:off x="743"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8" name="Group 46"/>
              <p:cNvGrpSpPr>
                <a:grpSpLocks/>
              </p:cNvGrpSpPr>
              <p:nvPr/>
            </p:nvGrpSpPr>
            <p:grpSpPr bwMode="auto">
              <a:xfrm>
                <a:off x="1486" y="806"/>
                <a:ext cx="743" cy="403"/>
                <a:chOff x="1486" y="806"/>
                <a:chExt cx="743" cy="403"/>
              </a:xfrm>
            </p:grpSpPr>
            <p:sp>
              <p:nvSpPr>
                <p:cNvPr id="61578" name="Rectangle 47"/>
                <p:cNvSpPr>
                  <a:spLocks noChangeArrowheads="1"/>
                </p:cNvSpPr>
                <p:nvPr/>
              </p:nvSpPr>
              <p:spPr bwMode="auto">
                <a:xfrm>
                  <a:off x="1529"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9" name="Rectangle 48"/>
                <p:cNvSpPr>
                  <a:spLocks noChangeArrowheads="1"/>
                </p:cNvSpPr>
                <p:nvPr/>
              </p:nvSpPr>
              <p:spPr bwMode="auto">
                <a:xfrm>
                  <a:off x="1486"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9" name="Group 49"/>
              <p:cNvGrpSpPr>
                <a:grpSpLocks/>
              </p:cNvGrpSpPr>
              <p:nvPr/>
            </p:nvGrpSpPr>
            <p:grpSpPr bwMode="auto">
              <a:xfrm>
                <a:off x="2229" y="806"/>
                <a:ext cx="743" cy="403"/>
                <a:chOff x="2229" y="806"/>
                <a:chExt cx="743" cy="403"/>
              </a:xfrm>
            </p:grpSpPr>
            <p:sp>
              <p:nvSpPr>
                <p:cNvPr id="61576" name="Rectangle 50"/>
                <p:cNvSpPr>
                  <a:spLocks noChangeArrowheads="1"/>
                </p:cNvSpPr>
                <p:nvPr/>
              </p:nvSpPr>
              <p:spPr bwMode="auto">
                <a:xfrm>
                  <a:off x="2272"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7" name="Rectangle 51"/>
                <p:cNvSpPr>
                  <a:spLocks noChangeArrowheads="1"/>
                </p:cNvSpPr>
                <p:nvPr/>
              </p:nvSpPr>
              <p:spPr bwMode="auto">
                <a:xfrm>
                  <a:off x="2229"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0" name="Group 52"/>
              <p:cNvGrpSpPr>
                <a:grpSpLocks/>
              </p:cNvGrpSpPr>
              <p:nvPr/>
            </p:nvGrpSpPr>
            <p:grpSpPr bwMode="auto">
              <a:xfrm>
                <a:off x="2972" y="806"/>
                <a:ext cx="743" cy="403"/>
                <a:chOff x="2972" y="806"/>
                <a:chExt cx="743" cy="403"/>
              </a:xfrm>
            </p:grpSpPr>
            <p:sp>
              <p:nvSpPr>
                <p:cNvPr id="61574" name="Rectangle 53"/>
                <p:cNvSpPr>
                  <a:spLocks noChangeArrowheads="1"/>
                </p:cNvSpPr>
                <p:nvPr/>
              </p:nvSpPr>
              <p:spPr bwMode="auto">
                <a:xfrm>
                  <a:off x="3015"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5" name="Rectangle 54"/>
                <p:cNvSpPr>
                  <a:spLocks noChangeArrowheads="1"/>
                </p:cNvSpPr>
                <p:nvPr/>
              </p:nvSpPr>
              <p:spPr bwMode="auto">
                <a:xfrm>
                  <a:off x="2972"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55"/>
              <p:cNvGrpSpPr>
                <a:grpSpLocks/>
              </p:cNvGrpSpPr>
              <p:nvPr/>
            </p:nvGrpSpPr>
            <p:grpSpPr bwMode="auto">
              <a:xfrm>
                <a:off x="3715" y="806"/>
                <a:ext cx="743" cy="403"/>
                <a:chOff x="3715" y="806"/>
                <a:chExt cx="743" cy="403"/>
              </a:xfrm>
            </p:grpSpPr>
            <p:sp>
              <p:nvSpPr>
                <p:cNvPr id="61572" name="Rectangle 56"/>
                <p:cNvSpPr>
                  <a:spLocks noChangeArrowheads="1"/>
                </p:cNvSpPr>
                <p:nvPr/>
              </p:nvSpPr>
              <p:spPr bwMode="auto">
                <a:xfrm>
                  <a:off x="3758"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3" name="Rectangle 57"/>
                <p:cNvSpPr>
                  <a:spLocks noChangeArrowheads="1"/>
                </p:cNvSpPr>
                <p:nvPr/>
              </p:nvSpPr>
              <p:spPr bwMode="auto">
                <a:xfrm>
                  <a:off x="3715"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8"/>
              <p:cNvGrpSpPr>
                <a:grpSpLocks/>
              </p:cNvGrpSpPr>
              <p:nvPr/>
            </p:nvGrpSpPr>
            <p:grpSpPr bwMode="auto">
              <a:xfrm>
                <a:off x="0" y="1209"/>
                <a:ext cx="743" cy="403"/>
                <a:chOff x="0" y="1209"/>
                <a:chExt cx="743" cy="403"/>
              </a:xfrm>
            </p:grpSpPr>
            <p:sp>
              <p:nvSpPr>
                <p:cNvPr id="61570" name="Rectangle 59"/>
                <p:cNvSpPr>
                  <a:spLocks noChangeArrowheads="1"/>
                </p:cNvSpPr>
                <p:nvPr/>
              </p:nvSpPr>
              <p:spPr bwMode="auto">
                <a:xfrm>
                  <a:off x="43"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stuMajor</a:t>
                  </a:r>
                </a:p>
                <a:p>
                  <a:endParaRPr lang="en-GB" sz="1600">
                    <a:latin typeface="Times New Roman" panose="02020603050405020304" pitchFamily="18" charset="0"/>
                  </a:endParaRPr>
                </a:p>
              </p:txBody>
            </p:sp>
            <p:sp>
              <p:nvSpPr>
                <p:cNvPr id="61571" name="Rectangle 60"/>
                <p:cNvSpPr>
                  <a:spLocks noChangeArrowheads="1"/>
                </p:cNvSpPr>
                <p:nvPr/>
              </p:nvSpPr>
              <p:spPr bwMode="auto">
                <a:xfrm>
                  <a:off x="0"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61"/>
              <p:cNvGrpSpPr>
                <a:grpSpLocks/>
              </p:cNvGrpSpPr>
              <p:nvPr/>
            </p:nvGrpSpPr>
            <p:grpSpPr bwMode="auto">
              <a:xfrm>
                <a:off x="743" y="1209"/>
                <a:ext cx="743" cy="403"/>
                <a:chOff x="743" y="1209"/>
                <a:chExt cx="743" cy="403"/>
              </a:xfrm>
            </p:grpSpPr>
            <p:sp>
              <p:nvSpPr>
                <p:cNvPr id="61568" name="Rectangle 62"/>
                <p:cNvSpPr>
                  <a:spLocks noChangeArrowheads="1"/>
                </p:cNvSpPr>
                <p:nvPr/>
              </p:nvSpPr>
              <p:spPr bwMode="auto">
                <a:xfrm>
                  <a:off x="786"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9" name="Rectangle 63"/>
                <p:cNvSpPr>
                  <a:spLocks noChangeArrowheads="1"/>
                </p:cNvSpPr>
                <p:nvPr/>
              </p:nvSpPr>
              <p:spPr bwMode="auto">
                <a:xfrm>
                  <a:off x="743"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64"/>
              <p:cNvGrpSpPr>
                <a:grpSpLocks/>
              </p:cNvGrpSpPr>
              <p:nvPr/>
            </p:nvGrpSpPr>
            <p:grpSpPr bwMode="auto">
              <a:xfrm>
                <a:off x="1486" y="1209"/>
                <a:ext cx="743" cy="403"/>
                <a:chOff x="1486" y="1209"/>
                <a:chExt cx="743" cy="403"/>
              </a:xfrm>
            </p:grpSpPr>
            <p:sp>
              <p:nvSpPr>
                <p:cNvPr id="61566" name="Rectangle 65"/>
                <p:cNvSpPr>
                  <a:spLocks noChangeArrowheads="1"/>
                </p:cNvSpPr>
                <p:nvPr/>
              </p:nvSpPr>
              <p:spPr bwMode="auto">
                <a:xfrm>
                  <a:off x="1529"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7" name="Rectangle 66"/>
                <p:cNvSpPr>
                  <a:spLocks noChangeArrowheads="1"/>
                </p:cNvSpPr>
                <p:nvPr/>
              </p:nvSpPr>
              <p:spPr bwMode="auto">
                <a:xfrm>
                  <a:off x="1486"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7"/>
              <p:cNvGrpSpPr>
                <a:grpSpLocks/>
              </p:cNvGrpSpPr>
              <p:nvPr/>
            </p:nvGrpSpPr>
            <p:grpSpPr bwMode="auto">
              <a:xfrm>
                <a:off x="2229" y="1209"/>
                <a:ext cx="743" cy="403"/>
                <a:chOff x="2229" y="1209"/>
                <a:chExt cx="743" cy="403"/>
              </a:xfrm>
            </p:grpSpPr>
            <p:sp>
              <p:nvSpPr>
                <p:cNvPr id="61564" name="Rectangle 68"/>
                <p:cNvSpPr>
                  <a:spLocks noChangeArrowheads="1"/>
                </p:cNvSpPr>
                <p:nvPr/>
              </p:nvSpPr>
              <p:spPr bwMode="auto">
                <a:xfrm>
                  <a:off x="2272"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5" name="Rectangle 69"/>
                <p:cNvSpPr>
                  <a:spLocks noChangeArrowheads="1"/>
                </p:cNvSpPr>
                <p:nvPr/>
              </p:nvSpPr>
              <p:spPr bwMode="auto">
                <a:xfrm>
                  <a:off x="2229"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70"/>
              <p:cNvGrpSpPr>
                <a:grpSpLocks/>
              </p:cNvGrpSpPr>
              <p:nvPr/>
            </p:nvGrpSpPr>
            <p:grpSpPr bwMode="auto">
              <a:xfrm>
                <a:off x="2972" y="1209"/>
                <a:ext cx="743" cy="403"/>
                <a:chOff x="2972" y="1209"/>
                <a:chExt cx="743" cy="403"/>
              </a:xfrm>
            </p:grpSpPr>
            <p:sp>
              <p:nvSpPr>
                <p:cNvPr id="61562" name="Rectangle 71"/>
                <p:cNvSpPr>
                  <a:spLocks noChangeArrowheads="1"/>
                </p:cNvSpPr>
                <p:nvPr/>
              </p:nvSpPr>
              <p:spPr bwMode="auto">
                <a:xfrm>
                  <a:off x="3015"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3" name="Rectangle 72"/>
                <p:cNvSpPr>
                  <a:spLocks noChangeArrowheads="1"/>
                </p:cNvSpPr>
                <p:nvPr/>
              </p:nvSpPr>
              <p:spPr bwMode="auto">
                <a:xfrm>
                  <a:off x="2972"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73"/>
              <p:cNvGrpSpPr>
                <a:grpSpLocks/>
              </p:cNvGrpSpPr>
              <p:nvPr/>
            </p:nvGrpSpPr>
            <p:grpSpPr bwMode="auto">
              <a:xfrm>
                <a:off x="3715" y="1209"/>
                <a:ext cx="743" cy="403"/>
                <a:chOff x="3715" y="1209"/>
                <a:chExt cx="743" cy="403"/>
              </a:xfrm>
            </p:grpSpPr>
            <p:sp>
              <p:nvSpPr>
                <p:cNvPr id="61560" name="Rectangle 74"/>
                <p:cNvSpPr>
                  <a:spLocks noChangeArrowheads="1"/>
                </p:cNvSpPr>
                <p:nvPr/>
              </p:nvSpPr>
              <p:spPr bwMode="auto">
                <a:xfrm>
                  <a:off x="3758"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1" name="Rectangle 75"/>
                <p:cNvSpPr>
                  <a:spLocks noChangeArrowheads="1"/>
                </p:cNvSpPr>
                <p:nvPr/>
              </p:nvSpPr>
              <p:spPr bwMode="auto">
                <a:xfrm>
                  <a:off x="3715"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76"/>
              <p:cNvGrpSpPr>
                <a:grpSpLocks/>
              </p:cNvGrpSpPr>
              <p:nvPr/>
            </p:nvGrpSpPr>
            <p:grpSpPr bwMode="auto">
              <a:xfrm>
                <a:off x="0" y="1612"/>
                <a:ext cx="743" cy="403"/>
                <a:chOff x="0" y="1612"/>
                <a:chExt cx="743" cy="403"/>
              </a:xfrm>
            </p:grpSpPr>
            <p:sp>
              <p:nvSpPr>
                <p:cNvPr id="61558" name="Rectangle 77"/>
                <p:cNvSpPr>
                  <a:spLocks noChangeArrowheads="1"/>
                </p:cNvSpPr>
                <p:nvPr/>
              </p:nvSpPr>
              <p:spPr bwMode="auto">
                <a:xfrm>
                  <a:off x="43"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stuDob</a:t>
                  </a:r>
                </a:p>
                <a:p>
                  <a:endParaRPr lang="en-GB" sz="1600">
                    <a:latin typeface="Times New Roman" panose="02020603050405020304" pitchFamily="18" charset="0"/>
                  </a:endParaRPr>
                </a:p>
              </p:txBody>
            </p:sp>
            <p:sp>
              <p:nvSpPr>
                <p:cNvPr id="61559" name="Rectangle 78"/>
                <p:cNvSpPr>
                  <a:spLocks noChangeArrowheads="1"/>
                </p:cNvSpPr>
                <p:nvPr/>
              </p:nvSpPr>
              <p:spPr bwMode="auto">
                <a:xfrm>
                  <a:off x="0"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9"/>
              <p:cNvGrpSpPr>
                <a:grpSpLocks/>
              </p:cNvGrpSpPr>
              <p:nvPr/>
            </p:nvGrpSpPr>
            <p:grpSpPr bwMode="auto">
              <a:xfrm>
                <a:off x="743" y="1612"/>
                <a:ext cx="743" cy="403"/>
                <a:chOff x="743" y="1612"/>
                <a:chExt cx="743" cy="403"/>
              </a:xfrm>
            </p:grpSpPr>
            <p:sp>
              <p:nvSpPr>
                <p:cNvPr id="61556" name="Rectangle 80"/>
                <p:cNvSpPr>
                  <a:spLocks noChangeArrowheads="1"/>
                </p:cNvSpPr>
                <p:nvPr/>
              </p:nvSpPr>
              <p:spPr bwMode="auto">
                <a:xfrm>
                  <a:off x="786"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7" name="Rectangle 81"/>
                <p:cNvSpPr>
                  <a:spLocks noChangeArrowheads="1"/>
                </p:cNvSpPr>
                <p:nvPr/>
              </p:nvSpPr>
              <p:spPr bwMode="auto">
                <a:xfrm>
                  <a:off x="743"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82"/>
              <p:cNvGrpSpPr>
                <a:grpSpLocks/>
              </p:cNvGrpSpPr>
              <p:nvPr/>
            </p:nvGrpSpPr>
            <p:grpSpPr bwMode="auto">
              <a:xfrm>
                <a:off x="1486" y="1612"/>
                <a:ext cx="743" cy="403"/>
                <a:chOff x="1486" y="1612"/>
                <a:chExt cx="743" cy="403"/>
              </a:xfrm>
            </p:grpSpPr>
            <p:sp>
              <p:nvSpPr>
                <p:cNvPr id="61554" name="Rectangle 83"/>
                <p:cNvSpPr>
                  <a:spLocks noChangeArrowheads="1"/>
                </p:cNvSpPr>
                <p:nvPr/>
              </p:nvSpPr>
              <p:spPr bwMode="auto">
                <a:xfrm>
                  <a:off x="1529"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5" name="Rectangle 84"/>
                <p:cNvSpPr>
                  <a:spLocks noChangeArrowheads="1"/>
                </p:cNvSpPr>
                <p:nvPr/>
              </p:nvSpPr>
              <p:spPr bwMode="auto">
                <a:xfrm>
                  <a:off x="1486"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85"/>
              <p:cNvGrpSpPr>
                <a:grpSpLocks/>
              </p:cNvGrpSpPr>
              <p:nvPr/>
            </p:nvGrpSpPr>
            <p:grpSpPr bwMode="auto">
              <a:xfrm>
                <a:off x="2229" y="1612"/>
                <a:ext cx="743" cy="403"/>
                <a:chOff x="2229" y="1612"/>
                <a:chExt cx="743" cy="403"/>
              </a:xfrm>
            </p:grpSpPr>
            <p:sp>
              <p:nvSpPr>
                <p:cNvPr id="61552" name="Rectangle 86"/>
                <p:cNvSpPr>
                  <a:spLocks noChangeArrowheads="1"/>
                </p:cNvSpPr>
                <p:nvPr/>
              </p:nvSpPr>
              <p:spPr bwMode="auto">
                <a:xfrm>
                  <a:off x="2272"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3" name="Rectangle 87"/>
                <p:cNvSpPr>
                  <a:spLocks noChangeArrowheads="1"/>
                </p:cNvSpPr>
                <p:nvPr/>
              </p:nvSpPr>
              <p:spPr bwMode="auto">
                <a:xfrm>
                  <a:off x="2229"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8" name="Group 88"/>
              <p:cNvGrpSpPr>
                <a:grpSpLocks/>
              </p:cNvGrpSpPr>
              <p:nvPr/>
            </p:nvGrpSpPr>
            <p:grpSpPr bwMode="auto">
              <a:xfrm>
                <a:off x="2972" y="1612"/>
                <a:ext cx="743" cy="403"/>
                <a:chOff x="2972" y="1612"/>
                <a:chExt cx="743" cy="403"/>
              </a:xfrm>
            </p:grpSpPr>
            <p:sp>
              <p:nvSpPr>
                <p:cNvPr id="61550" name="Rectangle 89"/>
                <p:cNvSpPr>
                  <a:spLocks noChangeArrowheads="1"/>
                </p:cNvSpPr>
                <p:nvPr/>
              </p:nvSpPr>
              <p:spPr bwMode="auto">
                <a:xfrm>
                  <a:off x="3015"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1" name="Rectangle 90"/>
                <p:cNvSpPr>
                  <a:spLocks noChangeArrowheads="1"/>
                </p:cNvSpPr>
                <p:nvPr/>
              </p:nvSpPr>
              <p:spPr bwMode="auto">
                <a:xfrm>
                  <a:off x="2972"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9" name="Group 91"/>
              <p:cNvGrpSpPr>
                <a:grpSpLocks/>
              </p:cNvGrpSpPr>
              <p:nvPr/>
            </p:nvGrpSpPr>
            <p:grpSpPr bwMode="auto">
              <a:xfrm>
                <a:off x="3715" y="1612"/>
                <a:ext cx="743" cy="403"/>
                <a:chOff x="3715" y="1612"/>
                <a:chExt cx="743" cy="403"/>
              </a:xfrm>
            </p:grpSpPr>
            <p:sp>
              <p:nvSpPr>
                <p:cNvPr id="61548" name="Rectangle 92"/>
                <p:cNvSpPr>
                  <a:spLocks noChangeArrowheads="1"/>
                </p:cNvSpPr>
                <p:nvPr/>
              </p:nvSpPr>
              <p:spPr bwMode="auto">
                <a:xfrm>
                  <a:off x="3758"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9" name="Rectangle 93"/>
                <p:cNvSpPr>
                  <a:spLocks noChangeArrowheads="1"/>
                </p:cNvSpPr>
                <p:nvPr/>
              </p:nvSpPr>
              <p:spPr bwMode="auto">
                <a:xfrm>
                  <a:off x="3715"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0" name="Group 94"/>
              <p:cNvGrpSpPr>
                <a:grpSpLocks/>
              </p:cNvGrpSpPr>
              <p:nvPr/>
            </p:nvGrpSpPr>
            <p:grpSpPr bwMode="auto">
              <a:xfrm>
                <a:off x="0" y="2015"/>
                <a:ext cx="743" cy="403"/>
                <a:chOff x="0" y="2015"/>
                <a:chExt cx="743" cy="403"/>
              </a:xfrm>
            </p:grpSpPr>
            <p:sp>
              <p:nvSpPr>
                <p:cNvPr id="61546" name="Rectangle 95"/>
                <p:cNvSpPr>
                  <a:spLocks noChangeArrowheads="1"/>
                </p:cNvSpPr>
                <p:nvPr/>
              </p:nvSpPr>
              <p:spPr bwMode="auto">
                <a:xfrm>
                  <a:off x="43"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stuHrs</a:t>
                  </a:r>
                </a:p>
                <a:p>
                  <a:endParaRPr lang="en-GB" sz="1600">
                    <a:latin typeface="Times New Roman" panose="02020603050405020304" pitchFamily="18" charset="0"/>
                  </a:endParaRPr>
                </a:p>
              </p:txBody>
            </p:sp>
            <p:sp>
              <p:nvSpPr>
                <p:cNvPr id="61547" name="Rectangle 96"/>
                <p:cNvSpPr>
                  <a:spLocks noChangeArrowheads="1"/>
                </p:cNvSpPr>
                <p:nvPr/>
              </p:nvSpPr>
              <p:spPr bwMode="auto">
                <a:xfrm>
                  <a:off x="0"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1" name="Group 97"/>
              <p:cNvGrpSpPr>
                <a:grpSpLocks/>
              </p:cNvGrpSpPr>
              <p:nvPr/>
            </p:nvGrpSpPr>
            <p:grpSpPr bwMode="auto">
              <a:xfrm>
                <a:off x="743" y="2015"/>
                <a:ext cx="743" cy="403"/>
                <a:chOff x="743" y="2015"/>
                <a:chExt cx="743" cy="403"/>
              </a:xfrm>
            </p:grpSpPr>
            <p:sp>
              <p:nvSpPr>
                <p:cNvPr id="61544" name="Rectangle 98"/>
                <p:cNvSpPr>
                  <a:spLocks noChangeArrowheads="1"/>
                </p:cNvSpPr>
                <p:nvPr/>
              </p:nvSpPr>
              <p:spPr bwMode="auto">
                <a:xfrm>
                  <a:off x="786"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5" name="Rectangle 99"/>
                <p:cNvSpPr>
                  <a:spLocks noChangeArrowheads="1"/>
                </p:cNvSpPr>
                <p:nvPr/>
              </p:nvSpPr>
              <p:spPr bwMode="auto">
                <a:xfrm>
                  <a:off x="743"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2" name="Group 100"/>
              <p:cNvGrpSpPr>
                <a:grpSpLocks/>
              </p:cNvGrpSpPr>
              <p:nvPr/>
            </p:nvGrpSpPr>
            <p:grpSpPr bwMode="auto">
              <a:xfrm>
                <a:off x="1486" y="2015"/>
                <a:ext cx="743" cy="403"/>
                <a:chOff x="1486" y="2015"/>
                <a:chExt cx="743" cy="403"/>
              </a:xfrm>
            </p:grpSpPr>
            <p:sp>
              <p:nvSpPr>
                <p:cNvPr id="61542" name="Rectangle 101"/>
                <p:cNvSpPr>
                  <a:spLocks noChangeArrowheads="1"/>
                </p:cNvSpPr>
                <p:nvPr/>
              </p:nvSpPr>
              <p:spPr bwMode="auto">
                <a:xfrm>
                  <a:off x="1529"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3" name="Rectangle 102"/>
                <p:cNvSpPr>
                  <a:spLocks noChangeArrowheads="1"/>
                </p:cNvSpPr>
                <p:nvPr/>
              </p:nvSpPr>
              <p:spPr bwMode="auto">
                <a:xfrm>
                  <a:off x="1486"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3" name="Group 103"/>
              <p:cNvGrpSpPr>
                <a:grpSpLocks/>
              </p:cNvGrpSpPr>
              <p:nvPr/>
            </p:nvGrpSpPr>
            <p:grpSpPr bwMode="auto">
              <a:xfrm>
                <a:off x="2229" y="2015"/>
                <a:ext cx="743" cy="403"/>
                <a:chOff x="2229" y="2015"/>
                <a:chExt cx="743" cy="403"/>
              </a:xfrm>
            </p:grpSpPr>
            <p:sp>
              <p:nvSpPr>
                <p:cNvPr id="61540" name="Rectangle 104"/>
                <p:cNvSpPr>
                  <a:spLocks noChangeArrowheads="1"/>
                </p:cNvSpPr>
                <p:nvPr/>
              </p:nvSpPr>
              <p:spPr bwMode="auto">
                <a:xfrm>
                  <a:off x="2272"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1" name="Rectangle 105"/>
                <p:cNvSpPr>
                  <a:spLocks noChangeArrowheads="1"/>
                </p:cNvSpPr>
                <p:nvPr/>
              </p:nvSpPr>
              <p:spPr bwMode="auto">
                <a:xfrm>
                  <a:off x="2229"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4" name="Group 106"/>
              <p:cNvGrpSpPr>
                <a:grpSpLocks/>
              </p:cNvGrpSpPr>
              <p:nvPr/>
            </p:nvGrpSpPr>
            <p:grpSpPr bwMode="auto">
              <a:xfrm>
                <a:off x="2972" y="2015"/>
                <a:ext cx="743" cy="403"/>
                <a:chOff x="2972" y="2015"/>
                <a:chExt cx="743" cy="403"/>
              </a:xfrm>
            </p:grpSpPr>
            <p:sp>
              <p:nvSpPr>
                <p:cNvPr id="61538" name="Rectangle 107"/>
                <p:cNvSpPr>
                  <a:spLocks noChangeArrowheads="1"/>
                </p:cNvSpPr>
                <p:nvPr/>
              </p:nvSpPr>
              <p:spPr bwMode="auto">
                <a:xfrm>
                  <a:off x="3015"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9" name="Rectangle 108"/>
                <p:cNvSpPr>
                  <a:spLocks noChangeArrowheads="1"/>
                </p:cNvSpPr>
                <p:nvPr/>
              </p:nvSpPr>
              <p:spPr bwMode="auto">
                <a:xfrm>
                  <a:off x="2972"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5" name="Group 109"/>
              <p:cNvGrpSpPr>
                <a:grpSpLocks/>
              </p:cNvGrpSpPr>
              <p:nvPr/>
            </p:nvGrpSpPr>
            <p:grpSpPr bwMode="auto">
              <a:xfrm>
                <a:off x="3715" y="2015"/>
                <a:ext cx="743" cy="403"/>
                <a:chOff x="3715" y="2015"/>
                <a:chExt cx="743" cy="403"/>
              </a:xfrm>
            </p:grpSpPr>
            <p:sp>
              <p:nvSpPr>
                <p:cNvPr id="61536" name="Rectangle 110"/>
                <p:cNvSpPr>
                  <a:spLocks noChangeArrowheads="1"/>
                </p:cNvSpPr>
                <p:nvPr/>
              </p:nvSpPr>
              <p:spPr bwMode="auto">
                <a:xfrm>
                  <a:off x="3758"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7" name="Rectangle 111"/>
                <p:cNvSpPr>
                  <a:spLocks noChangeArrowheads="1"/>
                </p:cNvSpPr>
                <p:nvPr/>
              </p:nvSpPr>
              <p:spPr bwMode="auto">
                <a:xfrm>
                  <a:off x="3715"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6" name="Group 112"/>
              <p:cNvGrpSpPr>
                <a:grpSpLocks/>
              </p:cNvGrpSpPr>
              <p:nvPr/>
            </p:nvGrpSpPr>
            <p:grpSpPr bwMode="auto">
              <a:xfrm>
                <a:off x="0" y="2418"/>
                <a:ext cx="743" cy="403"/>
                <a:chOff x="0" y="2418"/>
                <a:chExt cx="743" cy="403"/>
              </a:xfrm>
            </p:grpSpPr>
            <p:sp>
              <p:nvSpPr>
                <p:cNvPr id="61534" name="Rectangle 113"/>
                <p:cNvSpPr>
                  <a:spLocks noChangeArrowheads="1"/>
                </p:cNvSpPr>
                <p:nvPr/>
              </p:nvSpPr>
              <p:spPr bwMode="auto">
                <a:xfrm>
                  <a:off x="43"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stuYr</a:t>
                  </a:r>
                </a:p>
                <a:p>
                  <a:endParaRPr lang="en-GB" sz="1600">
                    <a:latin typeface="Times New Roman" panose="02020603050405020304" pitchFamily="18" charset="0"/>
                  </a:endParaRPr>
                </a:p>
              </p:txBody>
            </p:sp>
            <p:sp>
              <p:nvSpPr>
                <p:cNvPr id="61535" name="Rectangle 114"/>
                <p:cNvSpPr>
                  <a:spLocks noChangeArrowheads="1"/>
                </p:cNvSpPr>
                <p:nvPr/>
              </p:nvSpPr>
              <p:spPr bwMode="auto">
                <a:xfrm>
                  <a:off x="0"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7" name="Group 115"/>
              <p:cNvGrpSpPr>
                <a:grpSpLocks/>
              </p:cNvGrpSpPr>
              <p:nvPr/>
            </p:nvGrpSpPr>
            <p:grpSpPr bwMode="auto">
              <a:xfrm>
                <a:off x="743" y="2418"/>
                <a:ext cx="743" cy="403"/>
                <a:chOff x="743" y="2418"/>
                <a:chExt cx="743" cy="403"/>
              </a:xfrm>
            </p:grpSpPr>
            <p:sp>
              <p:nvSpPr>
                <p:cNvPr id="61532" name="Rectangle 116"/>
                <p:cNvSpPr>
                  <a:spLocks noChangeArrowheads="1"/>
                </p:cNvSpPr>
                <p:nvPr/>
              </p:nvSpPr>
              <p:spPr bwMode="auto">
                <a:xfrm>
                  <a:off x="786"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3" name="Rectangle 117"/>
                <p:cNvSpPr>
                  <a:spLocks noChangeArrowheads="1"/>
                </p:cNvSpPr>
                <p:nvPr/>
              </p:nvSpPr>
              <p:spPr bwMode="auto">
                <a:xfrm>
                  <a:off x="743"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8" name="Group 118"/>
              <p:cNvGrpSpPr>
                <a:grpSpLocks/>
              </p:cNvGrpSpPr>
              <p:nvPr/>
            </p:nvGrpSpPr>
            <p:grpSpPr bwMode="auto">
              <a:xfrm>
                <a:off x="1486" y="2418"/>
                <a:ext cx="743" cy="403"/>
                <a:chOff x="1486" y="2418"/>
                <a:chExt cx="743" cy="403"/>
              </a:xfrm>
            </p:grpSpPr>
            <p:sp>
              <p:nvSpPr>
                <p:cNvPr id="61530" name="Rectangle 119"/>
                <p:cNvSpPr>
                  <a:spLocks noChangeArrowheads="1"/>
                </p:cNvSpPr>
                <p:nvPr/>
              </p:nvSpPr>
              <p:spPr bwMode="auto">
                <a:xfrm>
                  <a:off x="1529"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1" name="Rectangle 120"/>
                <p:cNvSpPr>
                  <a:spLocks noChangeArrowheads="1"/>
                </p:cNvSpPr>
                <p:nvPr/>
              </p:nvSpPr>
              <p:spPr bwMode="auto">
                <a:xfrm>
                  <a:off x="1486"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9" name="Group 121"/>
              <p:cNvGrpSpPr>
                <a:grpSpLocks/>
              </p:cNvGrpSpPr>
              <p:nvPr/>
            </p:nvGrpSpPr>
            <p:grpSpPr bwMode="auto">
              <a:xfrm>
                <a:off x="2229" y="2418"/>
                <a:ext cx="743" cy="403"/>
                <a:chOff x="2229" y="2418"/>
                <a:chExt cx="743" cy="403"/>
              </a:xfrm>
            </p:grpSpPr>
            <p:sp>
              <p:nvSpPr>
                <p:cNvPr id="61528" name="Rectangle 122"/>
                <p:cNvSpPr>
                  <a:spLocks noChangeArrowheads="1"/>
                </p:cNvSpPr>
                <p:nvPr/>
              </p:nvSpPr>
              <p:spPr bwMode="auto">
                <a:xfrm>
                  <a:off x="2272"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9" name="Rectangle 123"/>
                <p:cNvSpPr>
                  <a:spLocks noChangeArrowheads="1"/>
                </p:cNvSpPr>
                <p:nvPr/>
              </p:nvSpPr>
              <p:spPr bwMode="auto">
                <a:xfrm>
                  <a:off x="2229"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0" name="Group 124"/>
              <p:cNvGrpSpPr>
                <a:grpSpLocks/>
              </p:cNvGrpSpPr>
              <p:nvPr/>
            </p:nvGrpSpPr>
            <p:grpSpPr bwMode="auto">
              <a:xfrm>
                <a:off x="2972" y="2418"/>
                <a:ext cx="743" cy="403"/>
                <a:chOff x="2972" y="2418"/>
                <a:chExt cx="743" cy="403"/>
              </a:xfrm>
            </p:grpSpPr>
            <p:sp>
              <p:nvSpPr>
                <p:cNvPr id="61526" name="Rectangle 125"/>
                <p:cNvSpPr>
                  <a:spLocks noChangeArrowheads="1"/>
                </p:cNvSpPr>
                <p:nvPr/>
              </p:nvSpPr>
              <p:spPr bwMode="auto">
                <a:xfrm>
                  <a:off x="3015"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7" name="Rectangle 126"/>
                <p:cNvSpPr>
                  <a:spLocks noChangeArrowheads="1"/>
                </p:cNvSpPr>
                <p:nvPr/>
              </p:nvSpPr>
              <p:spPr bwMode="auto">
                <a:xfrm>
                  <a:off x="2972"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1" name="Group 127"/>
              <p:cNvGrpSpPr>
                <a:grpSpLocks/>
              </p:cNvGrpSpPr>
              <p:nvPr/>
            </p:nvGrpSpPr>
            <p:grpSpPr bwMode="auto">
              <a:xfrm>
                <a:off x="3715" y="2418"/>
                <a:ext cx="743" cy="403"/>
                <a:chOff x="3715" y="2418"/>
                <a:chExt cx="743" cy="403"/>
              </a:xfrm>
            </p:grpSpPr>
            <p:sp>
              <p:nvSpPr>
                <p:cNvPr id="61524" name="Rectangle 128"/>
                <p:cNvSpPr>
                  <a:spLocks noChangeArrowheads="1"/>
                </p:cNvSpPr>
                <p:nvPr/>
              </p:nvSpPr>
              <p:spPr bwMode="auto">
                <a:xfrm>
                  <a:off x="3758"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5" name="Rectangle 129"/>
                <p:cNvSpPr>
                  <a:spLocks noChangeArrowheads="1"/>
                </p:cNvSpPr>
                <p:nvPr/>
              </p:nvSpPr>
              <p:spPr bwMode="auto">
                <a:xfrm>
                  <a:off x="3715"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2" name="Group 130"/>
              <p:cNvGrpSpPr>
                <a:grpSpLocks/>
              </p:cNvGrpSpPr>
              <p:nvPr/>
            </p:nvGrpSpPr>
            <p:grpSpPr bwMode="auto">
              <a:xfrm>
                <a:off x="0" y="2821"/>
                <a:ext cx="743" cy="403"/>
                <a:chOff x="0" y="2821"/>
                <a:chExt cx="743" cy="403"/>
              </a:xfrm>
            </p:grpSpPr>
            <p:sp>
              <p:nvSpPr>
                <p:cNvPr id="61522" name="Rectangle 131"/>
                <p:cNvSpPr>
                  <a:spLocks noChangeArrowheads="1"/>
                </p:cNvSpPr>
                <p:nvPr/>
              </p:nvSpPr>
              <p:spPr bwMode="auto">
                <a:xfrm>
                  <a:off x="43"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stuGpa</a:t>
                  </a:r>
                </a:p>
                <a:p>
                  <a:endParaRPr lang="en-GB" sz="1600">
                    <a:latin typeface="Times New Roman" panose="02020603050405020304" pitchFamily="18" charset="0"/>
                  </a:endParaRPr>
                </a:p>
              </p:txBody>
            </p:sp>
            <p:sp>
              <p:nvSpPr>
                <p:cNvPr id="61523" name="Rectangle 132"/>
                <p:cNvSpPr>
                  <a:spLocks noChangeArrowheads="1"/>
                </p:cNvSpPr>
                <p:nvPr/>
              </p:nvSpPr>
              <p:spPr bwMode="auto">
                <a:xfrm>
                  <a:off x="0"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3" name="Group 133"/>
              <p:cNvGrpSpPr>
                <a:grpSpLocks/>
              </p:cNvGrpSpPr>
              <p:nvPr/>
            </p:nvGrpSpPr>
            <p:grpSpPr bwMode="auto">
              <a:xfrm>
                <a:off x="743" y="2821"/>
                <a:ext cx="743" cy="403"/>
                <a:chOff x="743" y="2821"/>
                <a:chExt cx="743" cy="403"/>
              </a:xfrm>
            </p:grpSpPr>
            <p:sp>
              <p:nvSpPr>
                <p:cNvPr id="61520" name="Rectangle 134"/>
                <p:cNvSpPr>
                  <a:spLocks noChangeArrowheads="1"/>
                </p:cNvSpPr>
                <p:nvPr/>
              </p:nvSpPr>
              <p:spPr bwMode="auto">
                <a:xfrm>
                  <a:off x="786"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1" name="Rectangle 135"/>
                <p:cNvSpPr>
                  <a:spLocks noChangeArrowheads="1"/>
                </p:cNvSpPr>
                <p:nvPr/>
              </p:nvSpPr>
              <p:spPr bwMode="auto">
                <a:xfrm>
                  <a:off x="743"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4" name="Group 136"/>
              <p:cNvGrpSpPr>
                <a:grpSpLocks/>
              </p:cNvGrpSpPr>
              <p:nvPr/>
            </p:nvGrpSpPr>
            <p:grpSpPr bwMode="auto">
              <a:xfrm>
                <a:off x="1486" y="2821"/>
                <a:ext cx="743" cy="403"/>
                <a:chOff x="1486" y="2821"/>
                <a:chExt cx="743" cy="403"/>
              </a:xfrm>
            </p:grpSpPr>
            <p:sp>
              <p:nvSpPr>
                <p:cNvPr id="61518" name="Rectangle 137"/>
                <p:cNvSpPr>
                  <a:spLocks noChangeArrowheads="1"/>
                </p:cNvSpPr>
                <p:nvPr/>
              </p:nvSpPr>
              <p:spPr bwMode="auto">
                <a:xfrm>
                  <a:off x="1529"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9" name="Rectangle 138"/>
                <p:cNvSpPr>
                  <a:spLocks noChangeArrowheads="1"/>
                </p:cNvSpPr>
                <p:nvPr/>
              </p:nvSpPr>
              <p:spPr bwMode="auto">
                <a:xfrm>
                  <a:off x="1486"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5" name="Group 139"/>
              <p:cNvGrpSpPr>
                <a:grpSpLocks/>
              </p:cNvGrpSpPr>
              <p:nvPr/>
            </p:nvGrpSpPr>
            <p:grpSpPr bwMode="auto">
              <a:xfrm>
                <a:off x="2229" y="2821"/>
                <a:ext cx="743" cy="403"/>
                <a:chOff x="2229" y="2821"/>
                <a:chExt cx="743" cy="403"/>
              </a:xfrm>
            </p:grpSpPr>
            <p:sp>
              <p:nvSpPr>
                <p:cNvPr id="61516" name="Rectangle 140"/>
                <p:cNvSpPr>
                  <a:spLocks noChangeArrowheads="1"/>
                </p:cNvSpPr>
                <p:nvPr/>
              </p:nvSpPr>
              <p:spPr bwMode="auto">
                <a:xfrm>
                  <a:off x="2272"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7" name="Rectangle 141"/>
                <p:cNvSpPr>
                  <a:spLocks noChangeArrowheads="1"/>
                </p:cNvSpPr>
                <p:nvPr/>
              </p:nvSpPr>
              <p:spPr bwMode="auto">
                <a:xfrm>
                  <a:off x="2229"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6" name="Group 142"/>
              <p:cNvGrpSpPr>
                <a:grpSpLocks/>
              </p:cNvGrpSpPr>
              <p:nvPr/>
            </p:nvGrpSpPr>
            <p:grpSpPr bwMode="auto">
              <a:xfrm>
                <a:off x="2972" y="2821"/>
                <a:ext cx="743" cy="403"/>
                <a:chOff x="2972" y="2821"/>
                <a:chExt cx="743" cy="403"/>
              </a:xfrm>
            </p:grpSpPr>
            <p:sp>
              <p:nvSpPr>
                <p:cNvPr id="61514" name="Rectangle 143"/>
                <p:cNvSpPr>
                  <a:spLocks noChangeArrowheads="1"/>
                </p:cNvSpPr>
                <p:nvPr/>
              </p:nvSpPr>
              <p:spPr bwMode="auto">
                <a:xfrm>
                  <a:off x="3015"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5" name="Rectangle 144"/>
                <p:cNvSpPr>
                  <a:spLocks noChangeArrowheads="1"/>
                </p:cNvSpPr>
                <p:nvPr/>
              </p:nvSpPr>
              <p:spPr bwMode="auto">
                <a:xfrm>
                  <a:off x="2972"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7" name="Group 145"/>
              <p:cNvGrpSpPr>
                <a:grpSpLocks/>
              </p:cNvGrpSpPr>
              <p:nvPr/>
            </p:nvGrpSpPr>
            <p:grpSpPr bwMode="auto">
              <a:xfrm>
                <a:off x="3715" y="2821"/>
                <a:ext cx="743" cy="403"/>
                <a:chOff x="3715" y="2821"/>
                <a:chExt cx="743" cy="403"/>
              </a:xfrm>
            </p:grpSpPr>
            <p:sp>
              <p:nvSpPr>
                <p:cNvPr id="61512" name="Rectangle 146"/>
                <p:cNvSpPr>
                  <a:spLocks noChangeArrowheads="1"/>
                </p:cNvSpPr>
                <p:nvPr/>
              </p:nvSpPr>
              <p:spPr bwMode="auto">
                <a:xfrm>
                  <a:off x="3758"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3" name="Rectangle 147"/>
                <p:cNvSpPr>
                  <a:spLocks noChangeArrowheads="1"/>
                </p:cNvSpPr>
                <p:nvPr/>
              </p:nvSpPr>
              <p:spPr bwMode="auto">
                <a:xfrm>
                  <a:off x="3715"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8" name="Group 148"/>
              <p:cNvGrpSpPr>
                <a:grpSpLocks/>
              </p:cNvGrpSpPr>
              <p:nvPr/>
            </p:nvGrpSpPr>
            <p:grpSpPr bwMode="auto">
              <a:xfrm>
                <a:off x="0" y="3224"/>
                <a:ext cx="743" cy="403"/>
                <a:chOff x="0" y="3224"/>
                <a:chExt cx="743" cy="403"/>
              </a:xfrm>
            </p:grpSpPr>
            <p:sp>
              <p:nvSpPr>
                <p:cNvPr id="61510" name="Rectangle 149"/>
                <p:cNvSpPr>
                  <a:spLocks noChangeArrowheads="1"/>
                </p:cNvSpPr>
                <p:nvPr/>
              </p:nvSpPr>
              <p:spPr bwMode="auto">
                <a:xfrm>
                  <a:off x="43"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stuAge</a:t>
                  </a:r>
                </a:p>
                <a:p>
                  <a:endParaRPr lang="en-GB" sz="1600">
                    <a:latin typeface="Times New Roman" panose="02020603050405020304" pitchFamily="18" charset="0"/>
                  </a:endParaRPr>
                </a:p>
              </p:txBody>
            </p:sp>
            <p:sp>
              <p:nvSpPr>
                <p:cNvPr id="61511" name="Rectangle 150"/>
                <p:cNvSpPr>
                  <a:spLocks noChangeArrowheads="1"/>
                </p:cNvSpPr>
                <p:nvPr/>
              </p:nvSpPr>
              <p:spPr bwMode="auto">
                <a:xfrm>
                  <a:off x="0"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9" name="Group 151"/>
              <p:cNvGrpSpPr>
                <a:grpSpLocks/>
              </p:cNvGrpSpPr>
              <p:nvPr/>
            </p:nvGrpSpPr>
            <p:grpSpPr bwMode="auto">
              <a:xfrm>
                <a:off x="743" y="3224"/>
                <a:ext cx="743" cy="403"/>
                <a:chOff x="743" y="3224"/>
                <a:chExt cx="743" cy="403"/>
              </a:xfrm>
            </p:grpSpPr>
            <p:sp>
              <p:nvSpPr>
                <p:cNvPr id="61508" name="Rectangle 152"/>
                <p:cNvSpPr>
                  <a:spLocks noChangeArrowheads="1"/>
                </p:cNvSpPr>
                <p:nvPr/>
              </p:nvSpPr>
              <p:spPr bwMode="auto">
                <a:xfrm>
                  <a:off x="786"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9" name="Rectangle 153"/>
                <p:cNvSpPr>
                  <a:spLocks noChangeArrowheads="1"/>
                </p:cNvSpPr>
                <p:nvPr/>
              </p:nvSpPr>
              <p:spPr bwMode="auto">
                <a:xfrm>
                  <a:off x="743"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0" name="Group 154"/>
              <p:cNvGrpSpPr>
                <a:grpSpLocks/>
              </p:cNvGrpSpPr>
              <p:nvPr/>
            </p:nvGrpSpPr>
            <p:grpSpPr bwMode="auto">
              <a:xfrm>
                <a:off x="1486" y="3224"/>
                <a:ext cx="743" cy="403"/>
                <a:chOff x="1486" y="3224"/>
                <a:chExt cx="743" cy="403"/>
              </a:xfrm>
            </p:grpSpPr>
            <p:sp>
              <p:nvSpPr>
                <p:cNvPr id="61506" name="Rectangle 155"/>
                <p:cNvSpPr>
                  <a:spLocks noChangeArrowheads="1"/>
                </p:cNvSpPr>
                <p:nvPr/>
              </p:nvSpPr>
              <p:spPr bwMode="auto">
                <a:xfrm>
                  <a:off x="1529"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7" name="Rectangle 156"/>
                <p:cNvSpPr>
                  <a:spLocks noChangeArrowheads="1"/>
                </p:cNvSpPr>
                <p:nvPr/>
              </p:nvSpPr>
              <p:spPr bwMode="auto">
                <a:xfrm>
                  <a:off x="1486"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1" name="Group 157"/>
              <p:cNvGrpSpPr>
                <a:grpSpLocks/>
              </p:cNvGrpSpPr>
              <p:nvPr/>
            </p:nvGrpSpPr>
            <p:grpSpPr bwMode="auto">
              <a:xfrm>
                <a:off x="2229" y="3224"/>
                <a:ext cx="743" cy="403"/>
                <a:chOff x="2229" y="3224"/>
                <a:chExt cx="743" cy="403"/>
              </a:xfrm>
            </p:grpSpPr>
            <p:sp>
              <p:nvSpPr>
                <p:cNvPr id="61504" name="Rectangle 158"/>
                <p:cNvSpPr>
                  <a:spLocks noChangeArrowheads="1"/>
                </p:cNvSpPr>
                <p:nvPr/>
              </p:nvSpPr>
              <p:spPr bwMode="auto">
                <a:xfrm>
                  <a:off x="2272"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5" name="Rectangle 159"/>
                <p:cNvSpPr>
                  <a:spLocks noChangeArrowheads="1"/>
                </p:cNvSpPr>
                <p:nvPr/>
              </p:nvSpPr>
              <p:spPr bwMode="auto">
                <a:xfrm>
                  <a:off x="2229"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0" name="Group 160"/>
              <p:cNvGrpSpPr>
                <a:grpSpLocks/>
              </p:cNvGrpSpPr>
              <p:nvPr/>
            </p:nvGrpSpPr>
            <p:grpSpPr bwMode="auto">
              <a:xfrm>
                <a:off x="2972" y="3224"/>
                <a:ext cx="743" cy="403"/>
                <a:chOff x="2972" y="3224"/>
                <a:chExt cx="743" cy="403"/>
              </a:xfrm>
            </p:grpSpPr>
            <p:sp>
              <p:nvSpPr>
                <p:cNvPr id="61502" name="Rectangle 161"/>
                <p:cNvSpPr>
                  <a:spLocks noChangeArrowheads="1"/>
                </p:cNvSpPr>
                <p:nvPr/>
              </p:nvSpPr>
              <p:spPr bwMode="auto">
                <a:xfrm>
                  <a:off x="3015"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3" name="Rectangle 162"/>
                <p:cNvSpPr>
                  <a:spLocks noChangeArrowheads="1"/>
                </p:cNvSpPr>
                <p:nvPr/>
              </p:nvSpPr>
              <p:spPr bwMode="auto">
                <a:xfrm>
                  <a:off x="2972"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1" name="Group 163"/>
              <p:cNvGrpSpPr>
                <a:grpSpLocks/>
              </p:cNvGrpSpPr>
              <p:nvPr/>
            </p:nvGrpSpPr>
            <p:grpSpPr bwMode="auto">
              <a:xfrm>
                <a:off x="3715" y="3224"/>
                <a:ext cx="743" cy="403"/>
                <a:chOff x="3715" y="3224"/>
                <a:chExt cx="743" cy="403"/>
              </a:xfrm>
            </p:grpSpPr>
            <p:sp>
              <p:nvSpPr>
                <p:cNvPr id="61500" name="Rectangle 164"/>
                <p:cNvSpPr>
                  <a:spLocks noChangeArrowheads="1"/>
                </p:cNvSpPr>
                <p:nvPr/>
              </p:nvSpPr>
              <p:spPr bwMode="auto">
                <a:xfrm>
                  <a:off x="3758"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1" name="Rectangle 165"/>
                <p:cNvSpPr>
                  <a:spLocks noChangeArrowheads="1"/>
                </p:cNvSpPr>
                <p:nvPr/>
              </p:nvSpPr>
              <p:spPr bwMode="auto">
                <a:xfrm>
                  <a:off x="3715"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1445" name="Rectangle 166"/>
            <p:cNvSpPr>
              <a:spLocks noChangeArrowheads="1"/>
            </p:cNvSpPr>
            <p:nvPr/>
          </p:nvSpPr>
          <p:spPr bwMode="auto">
            <a:xfrm>
              <a:off x="-3" y="-3"/>
              <a:ext cx="4464" cy="3633"/>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1443" name="Rectangle 167"/>
          <p:cNvSpPr>
            <a:spLocks noGrp="1" noChangeArrowheads="1"/>
          </p:cNvSpPr>
          <p:nvPr>
            <p:ph type="title"/>
          </p:nvPr>
        </p:nvSpPr>
        <p:spPr>
          <a:xfrm>
            <a:off x="556260" y="311670"/>
            <a:ext cx="6377940" cy="1293028"/>
          </a:xfrm>
          <a:noFill/>
        </p:spPr>
        <p:txBody>
          <a:bodyPr lIns="92075" tIns="46038" rIns="92075" bIns="46038"/>
          <a:lstStyle/>
          <a:p>
            <a:r>
              <a:rPr lang="en-US" dirty="0" smtClean="0">
                <a:ln>
                  <a:noFill/>
                </a:ln>
              </a:rPr>
              <a:t>Tick where applicable</a:t>
            </a:r>
            <a:endParaRPr lang="en-AU" dirty="0" smtClean="0">
              <a:ln>
                <a:noFill/>
              </a:l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556260" y="226982"/>
            <a:ext cx="6377940" cy="1293028"/>
          </a:xfrm>
        </p:spPr>
        <p:txBody>
          <a:bodyPr/>
          <a:lstStyle/>
          <a:p>
            <a:r>
              <a:rPr lang="en-US" dirty="0" smtClean="0">
                <a:ln>
                  <a:noFill/>
                </a:ln>
              </a:rPr>
              <a:t>Key Attributes</a:t>
            </a:r>
          </a:p>
        </p:txBody>
      </p:sp>
      <p:sp>
        <p:nvSpPr>
          <p:cNvPr id="62466" name="Rectangle 3"/>
          <p:cNvSpPr>
            <a:spLocks noGrp="1" noChangeArrowheads="1"/>
          </p:cNvSpPr>
          <p:nvPr>
            <p:ph idx="4294967295"/>
          </p:nvPr>
        </p:nvSpPr>
        <p:spPr>
          <a:xfrm>
            <a:off x="556260" y="1565050"/>
            <a:ext cx="9036050" cy="5624513"/>
          </a:xfrm>
          <a:prstGeom prst="rect">
            <a:avLst/>
          </a:prstGeom>
        </p:spPr>
        <p:txBody>
          <a:bodyPr/>
          <a:lstStyle/>
          <a:p>
            <a:pPr algn="just">
              <a:lnSpc>
                <a:spcPct val="90000"/>
              </a:lnSpc>
            </a:pPr>
            <a:r>
              <a:rPr lang="en-US" b="1" dirty="0" smtClean="0">
                <a:solidFill>
                  <a:srgbClr val="FF0066"/>
                </a:solidFill>
              </a:rPr>
              <a:t>key attribute</a:t>
            </a:r>
            <a:r>
              <a:rPr lang="en-US" dirty="0" smtClean="0"/>
              <a:t>  - Minimal set of attributes which </a:t>
            </a:r>
            <a:endParaRPr lang="en-US" dirty="0"/>
          </a:p>
          <a:p>
            <a:pPr marL="0" indent="0" algn="just">
              <a:lnSpc>
                <a:spcPct val="90000"/>
              </a:lnSpc>
              <a:buNone/>
            </a:pPr>
            <a:r>
              <a:rPr lang="en-US" dirty="0" smtClean="0"/>
              <a:t>uniquely identify an entity in the entity set.  </a:t>
            </a:r>
          </a:p>
          <a:p>
            <a:pPr marL="1828800" lvl="4" indent="0">
              <a:lnSpc>
                <a:spcPct val="90000"/>
              </a:lnSpc>
              <a:buFont typeface="Arial" panose="020B0604020202020204" pitchFamily="34" charset="0"/>
              <a:buNone/>
            </a:pPr>
            <a:r>
              <a:rPr lang="en-US" sz="2000" dirty="0" smtClean="0"/>
              <a:t>                                                                            </a:t>
            </a:r>
            <a:r>
              <a:rPr lang="en-US" sz="2000" dirty="0" smtClean="0">
                <a:solidFill>
                  <a:srgbClr val="008000"/>
                </a:solidFill>
              </a:rPr>
              <a:t>Underlined </a:t>
            </a:r>
          </a:p>
          <a:p>
            <a:pPr marL="1828800" lvl="4" indent="0">
              <a:lnSpc>
                <a:spcPct val="90000"/>
              </a:lnSpc>
              <a:buFont typeface="Arial" panose="020B0604020202020204" pitchFamily="34" charset="0"/>
              <a:buNone/>
            </a:pPr>
            <a:r>
              <a:rPr lang="en-US" sz="2000" dirty="0" smtClean="0"/>
              <a:t>                                                     </a:t>
            </a:r>
            <a:r>
              <a:rPr lang="en-US" dirty="0" smtClean="0"/>
              <a:t>   </a:t>
            </a:r>
            <a:endParaRPr lang="en-US" dirty="0" smtClean="0">
              <a:solidFill>
                <a:srgbClr val="008000"/>
              </a:solidFill>
            </a:endParaRPr>
          </a:p>
        </p:txBody>
      </p:sp>
      <p:sp>
        <p:nvSpPr>
          <p:cNvPr id="32787" name="Text Box 12"/>
          <p:cNvSpPr txBox="1">
            <a:spLocks noChangeArrowheads="1"/>
          </p:cNvSpPr>
          <p:nvPr/>
        </p:nvSpPr>
        <p:spPr bwMode="auto">
          <a:xfrm>
            <a:off x="1066800" y="5604204"/>
            <a:ext cx="3048000"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nvGrpSpPr>
          <p:cNvPr id="2" name="Group 44"/>
          <p:cNvGrpSpPr>
            <a:grpSpLocks/>
          </p:cNvGrpSpPr>
          <p:nvPr/>
        </p:nvGrpSpPr>
        <p:grpSpPr bwMode="auto">
          <a:xfrm>
            <a:off x="3043555" y="2564904"/>
            <a:ext cx="3479800" cy="3875864"/>
            <a:chOff x="2448" y="2064"/>
            <a:chExt cx="2192" cy="2550"/>
          </a:xfrm>
        </p:grpSpPr>
        <p:grpSp>
          <p:nvGrpSpPr>
            <p:cNvPr id="3" name="Group 43"/>
            <p:cNvGrpSpPr>
              <a:grpSpLocks/>
            </p:cNvGrpSpPr>
            <p:nvPr/>
          </p:nvGrpSpPr>
          <p:grpSpPr bwMode="auto">
            <a:xfrm>
              <a:off x="2448" y="2064"/>
              <a:ext cx="2016" cy="720"/>
              <a:chOff x="2880" y="1536"/>
              <a:chExt cx="2016" cy="720"/>
            </a:xfrm>
          </p:grpSpPr>
          <p:sp>
            <p:nvSpPr>
              <p:cNvPr id="62485" name="Oval 20"/>
              <p:cNvSpPr>
                <a:spLocks noChangeArrowheads="1"/>
              </p:cNvSpPr>
              <p:nvPr/>
            </p:nvSpPr>
            <p:spPr bwMode="auto">
              <a:xfrm>
                <a:off x="2880" y="1968"/>
                <a:ext cx="528"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6" name="Oval 18"/>
              <p:cNvSpPr>
                <a:spLocks noChangeArrowheads="1"/>
              </p:cNvSpPr>
              <p:nvPr/>
            </p:nvSpPr>
            <p:spPr bwMode="auto">
              <a:xfrm>
                <a:off x="2928" y="1536"/>
                <a:ext cx="624"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7" name="Oval 21"/>
              <p:cNvSpPr>
                <a:spLocks noChangeArrowheads="1"/>
              </p:cNvSpPr>
              <p:nvPr/>
            </p:nvSpPr>
            <p:spPr bwMode="auto">
              <a:xfrm>
                <a:off x="4560" y="2016"/>
                <a:ext cx="336"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8" name="Oval 19"/>
              <p:cNvSpPr>
                <a:spLocks noChangeArrowheads="1"/>
              </p:cNvSpPr>
              <p:nvPr/>
            </p:nvSpPr>
            <p:spPr bwMode="auto">
              <a:xfrm>
                <a:off x="4368" y="1584"/>
                <a:ext cx="528" cy="288"/>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grpSp>
          <p:nvGrpSpPr>
            <p:cNvPr id="4" name="Group 42"/>
            <p:cNvGrpSpPr>
              <a:grpSpLocks/>
            </p:cNvGrpSpPr>
            <p:nvPr/>
          </p:nvGrpSpPr>
          <p:grpSpPr bwMode="auto">
            <a:xfrm>
              <a:off x="2592" y="2112"/>
              <a:ext cx="2048" cy="2502"/>
              <a:chOff x="3120" y="1584"/>
              <a:chExt cx="2048" cy="2502"/>
            </a:xfrm>
          </p:grpSpPr>
          <p:grpSp>
            <p:nvGrpSpPr>
              <p:cNvPr id="5" name="Group 27"/>
              <p:cNvGrpSpPr>
                <a:grpSpLocks/>
              </p:cNvGrpSpPr>
              <p:nvPr/>
            </p:nvGrpSpPr>
            <p:grpSpPr bwMode="auto">
              <a:xfrm>
                <a:off x="3120" y="1584"/>
                <a:ext cx="2048" cy="2502"/>
                <a:chOff x="1968" y="1392"/>
                <a:chExt cx="2048" cy="2502"/>
              </a:xfrm>
            </p:grpSpPr>
            <p:sp>
              <p:nvSpPr>
                <p:cNvPr id="62475" name="Text Box 14"/>
                <p:cNvSpPr txBox="1">
                  <a:spLocks noChangeArrowheads="1"/>
                </p:cNvSpPr>
                <p:nvPr/>
              </p:nvSpPr>
              <p:spPr bwMode="auto">
                <a:xfrm>
                  <a:off x="1968" y="1392"/>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salary</a:t>
                  </a:r>
                </a:p>
              </p:txBody>
            </p:sp>
            <p:sp>
              <p:nvSpPr>
                <p:cNvPr id="62476" name="Text Box 15"/>
                <p:cNvSpPr txBox="1">
                  <a:spLocks noChangeArrowheads="1"/>
                </p:cNvSpPr>
                <p:nvPr/>
              </p:nvSpPr>
              <p:spPr bwMode="auto">
                <a:xfrm>
                  <a:off x="1968" y="177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age</a:t>
                  </a:r>
                </a:p>
              </p:txBody>
            </p:sp>
            <p:sp>
              <p:nvSpPr>
                <p:cNvPr id="62477" name="Text Box 16"/>
                <p:cNvSpPr txBox="1">
                  <a:spLocks noChangeArrowheads="1"/>
                </p:cNvSpPr>
                <p:nvPr/>
              </p:nvSpPr>
              <p:spPr bwMode="auto">
                <a:xfrm>
                  <a:off x="3552" y="182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u="sng"/>
                    <a:t>id</a:t>
                  </a:r>
                </a:p>
              </p:txBody>
            </p:sp>
            <p:sp>
              <p:nvSpPr>
                <p:cNvPr id="62478" name="Text Box 17"/>
                <p:cNvSpPr txBox="1">
                  <a:spLocks noChangeArrowheads="1"/>
                </p:cNvSpPr>
                <p:nvPr/>
              </p:nvSpPr>
              <p:spPr bwMode="auto">
                <a:xfrm>
                  <a:off x="3344" y="146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62479" name="Line 22"/>
                <p:cNvSpPr>
                  <a:spLocks noChangeShapeType="1"/>
                </p:cNvSpPr>
                <p:nvPr/>
              </p:nvSpPr>
              <p:spPr bwMode="auto">
                <a:xfrm>
                  <a:off x="2544" y="1536"/>
                  <a:ext cx="33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Line 23"/>
                <p:cNvSpPr>
                  <a:spLocks noChangeShapeType="1"/>
                </p:cNvSpPr>
                <p:nvPr/>
              </p:nvSpPr>
              <p:spPr bwMode="auto">
                <a:xfrm flipV="1">
                  <a:off x="2400"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1" name="Line 25"/>
                <p:cNvSpPr>
                  <a:spLocks noChangeShapeType="1"/>
                </p:cNvSpPr>
                <p:nvPr/>
              </p:nvSpPr>
              <p:spPr bwMode="auto">
                <a:xfrm>
                  <a:off x="3024"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Line 26"/>
                <p:cNvSpPr>
                  <a:spLocks noChangeShapeType="1"/>
                </p:cNvSpPr>
                <p:nvPr/>
              </p:nvSpPr>
              <p:spPr bwMode="auto">
                <a:xfrm flipH="1">
                  <a:off x="230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3" name="Line 27"/>
                <p:cNvSpPr>
                  <a:spLocks noChangeShapeType="1"/>
                </p:cNvSpPr>
                <p:nvPr/>
              </p:nvSpPr>
              <p:spPr bwMode="auto">
                <a:xfrm>
                  <a:off x="302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4" name="Oval 10"/>
                <p:cNvSpPr>
                  <a:spLocks noChangeArrowheads="1"/>
                </p:cNvSpPr>
                <p:nvPr/>
              </p:nvSpPr>
              <p:spPr bwMode="auto">
                <a:xfrm>
                  <a:off x="2496" y="1638"/>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sp>
            <p:nvSpPr>
              <p:cNvPr id="62474" name="Text Box 11"/>
              <p:cNvSpPr txBox="1">
                <a:spLocks noChangeArrowheads="1"/>
              </p:cNvSpPr>
              <p:nvPr/>
            </p:nvSpPr>
            <p:spPr bwMode="auto">
              <a:xfrm>
                <a:off x="3936" y="1776"/>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e1</a:t>
                </a:r>
              </a:p>
              <a:p>
                <a:pPr eaLnBrk="1" hangingPunct="1">
                  <a:spcBef>
                    <a:spcPct val="50000"/>
                  </a:spcBef>
                </a:pPr>
                <a:r>
                  <a:rPr lang="en-US" sz="1800" dirty="0"/>
                  <a:t>e2</a:t>
                </a:r>
              </a:p>
              <a:p>
                <a:pPr eaLnBrk="1" hangingPunct="1">
                  <a:spcBef>
                    <a:spcPct val="50000"/>
                  </a:spcBef>
                </a:pPr>
                <a:r>
                  <a:rPr lang="en-US" sz="1800" dirty="0"/>
                  <a:t>e3</a:t>
                </a:r>
              </a:p>
              <a:p>
                <a:pPr eaLnBrk="1" hangingPunct="1">
                  <a:spcBef>
                    <a:spcPct val="50000"/>
                  </a:spcBef>
                </a:pPr>
                <a:r>
                  <a:rPr lang="en-US" sz="1800" dirty="0"/>
                  <a:t>e4</a:t>
                </a:r>
              </a:p>
              <a:p>
                <a:pPr eaLnBrk="1" hangingPunct="1">
                  <a:spcBef>
                    <a:spcPct val="50000"/>
                  </a:spcBef>
                </a:pPr>
                <a:r>
                  <a:rPr lang="en-US" sz="1800" dirty="0"/>
                  <a:t>e5</a:t>
                </a:r>
              </a:p>
              <a:p>
                <a:pPr eaLnBrk="1" hangingPunct="1">
                  <a:spcBef>
                    <a:spcPct val="50000"/>
                  </a:spcBef>
                </a:pPr>
                <a:r>
                  <a:rPr lang="en-US" sz="1800" dirty="0"/>
                  <a:t>e6</a:t>
                </a:r>
              </a:p>
              <a:p>
                <a:pPr eaLnBrk="1" hangingPunct="1">
                  <a:spcBef>
                    <a:spcPct val="50000"/>
                  </a:spcBef>
                </a:pPr>
                <a:r>
                  <a:rPr lang="en-US" sz="1800" dirty="0"/>
                  <a:t>…</a:t>
                </a:r>
              </a:p>
            </p:txBody>
          </p:sp>
        </p:grpSp>
      </p:grpSp>
      <p:cxnSp>
        <p:nvCxnSpPr>
          <p:cNvPr id="7" name="Curved Connector 6"/>
          <p:cNvCxnSpPr/>
          <p:nvPr/>
        </p:nvCxnSpPr>
        <p:spPr>
          <a:xfrm rot="10800000" flipV="1">
            <a:off x="6311274" y="2811439"/>
            <a:ext cx="1235938" cy="6289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a:xfrm>
            <a:off x="556260" y="332419"/>
            <a:ext cx="6377940" cy="1293028"/>
          </a:xfrm>
          <a:noFill/>
        </p:spPr>
        <p:txBody>
          <a:bodyPr/>
          <a:lstStyle/>
          <a:p>
            <a:r>
              <a:rPr lang="en-US" dirty="0" smtClean="0">
                <a:ln>
                  <a:noFill/>
                </a:ln>
              </a:rPr>
              <a:t>Primary Key</a:t>
            </a:r>
          </a:p>
        </p:txBody>
      </p:sp>
      <p:sp>
        <p:nvSpPr>
          <p:cNvPr id="33794" name="Rectangle 3"/>
          <p:cNvSpPr>
            <a:spLocks noGrp="1" noChangeArrowheads="1"/>
          </p:cNvSpPr>
          <p:nvPr>
            <p:ph idx="4294967295"/>
          </p:nvPr>
        </p:nvSpPr>
        <p:spPr>
          <a:xfrm>
            <a:off x="530144" y="1493837"/>
            <a:ext cx="8464550" cy="4525963"/>
          </a:xfrm>
          <a:prstGeom prst="rect">
            <a:avLst/>
          </a:prstGeom>
        </p:spPr>
        <p:txBody>
          <a:bodyPr/>
          <a:lstStyle/>
          <a:p>
            <a:pPr algn="just">
              <a:lnSpc>
                <a:spcPct val="150000"/>
              </a:lnSpc>
            </a:pPr>
            <a:r>
              <a:rPr lang="en-US" sz="2800" dirty="0" smtClean="0"/>
              <a:t>There can be multiple key attributes called </a:t>
            </a:r>
            <a:r>
              <a:rPr lang="en-US" sz="2800" b="1" dirty="0" smtClean="0">
                <a:solidFill>
                  <a:srgbClr val="FF0066"/>
                </a:solidFill>
              </a:rPr>
              <a:t>candidate keys</a:t>
            </a:r>
            <a:r>
              <a:rPr lang="en-US" sz="2800" b="1" dirty="0" smtClean="0"/>
              <a:t> </a:t>
            </a:r>
            <a:r>
              <a:rPr lang="en-US" sz="2800" dirty="0" smtClean="0"/>
              <a:t>in a single entity.</a:t>
            </a:r>
          </a:p>
          <a:p>
            <a:pPr algn="just">
              <a:lnSpc>
                <a:spcPct val="150000"/>
              </a:lnSpc>
            </a:pPr>
            <a:r>
              <a:rPr lang="en-US" sz="2800" dirty="0" smtClean="0"/>
              <a:t>A single candidate key is designated as the </a:t>
            </a:r>
            <a:r>
              <a:rPr lang="en-US" sz="2800" b="1" dirty="0" smtClean="0">
                <a:solidFill>
                  <a:srgbClr val="008000"/>
                </a:solidFill>
              </a:rPr>
              <a:t>primary key.</a:t>
            </a:r>
          </a:p>
          <a:p>
            <a:endParaRPr lang="en-US" sz="2800" dirty="0" smtClean="0">
              <a:solidFill>
                <a:srgbClr val="008000"/>
              </a:solidFill>
            </a:endParaRPr>
          </a:p>
        </p:txBody>
      </p:sp>
      <p:grpSp>
        <p:nvGrpSpPr>
          <p:cNvPr id="2" name="Group 5"/>
          <p:cNvGrpSpPr>
            <a:grpSpLocks/>
          </p:cNvGrpSpPr>
          <p:nvPr/>
        </p:nvGrpSpPr>
        <p:grpSpPr bwMode="auto">
          <a:xfrm>
            <a:off x="2286000" y="3657600"/>
            <a:ext cx="4953000" cy="2438400"/>
            <a:chOff x="1440" y="960"/>
            <a:chExt cx="3120" cy="1536"/>
          </a:xfrm>
        </p:grpSpPr>
        <p:sp>
          <p:nvSpPr>
            <p:cNvPr id="63497" name="Text Box 10"/>
            <p:cNvSpPr txBox="1">
              <a:spLocks noChangeArrowheads="1"/>
            </p:cNvSpPr>
            <p:nvPr/>
          </p:nvSpPr>
          <p:spPr bwMode="auto">
            <a:xfrm>
              <a:off x="2304" y="144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3498" name="Oval 11"/>
            <p:cNvSpPr>
              <a:spLocks noChangeArrowheads="1"/>
            </p:cNvSpPr>
            <p:nvPr/>
          </p:nvSpPr>
          <p:spPr bwMode="auto">
            <a:xfrm>
              <a:off x="1440" y="192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u="sng"/>
                <a:t>eid</a:t>
              </a:r>
            </a:p>
          </p:txBody>
        </p:sp>
        <p:sp>
          <p:nvSpPr>
            <p:cNvPr id="63499" name="Line 13"/>
            <p:cNvSpPr>
              <a:spLocks noChangeShapeType="1"/>
            </p:cNvSpPr>
            <p:nvPr/>
          </p:nvSpPr>
          <p:spPr bwMode="auto">
            <a:xfrm flipV="1">
              <a:off x="2304" y="1728"/>
              <a:ext cx="336" cy="288"/>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0" name="Oval 11"/>
            <p:cNvSpPr>
              <a:spLocks noChangeArrowheads="1"/>
            </p:cNvSpPr>
            <p:nvPr/>
          </p:nvSpPr>
          <p:spPr bwMode="auto">
            <a:xfrm>
              <a:off x="3360" y="1872"/>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1800"/>
                <a:t>nic</a:t>
              </a:r>
            </a:p>
          </p:txBody>
        </p:sp>
        <p:sp>
          <p:nvSpPr>
            <p:cNvPr id="63501" name="Line 9"/>
            <p:cNvSpPr>
              <a:spLocks noChangeShapeType="1"/>
            </p:cNvSpPr>
            <p:nvPr/>
          </p:nvSpPr>
          <p:spPr bwMode="auto">
            <a:xfrm>
              <a:off x="3120" y="1728"/>
              <a:ext cx="384" cy="192"/>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2" name="Oval 11"/>
            <p:cNvSpPr>
              <a:spLocks noChangeArrowheads="1"/>
            </p:cNvSpPr>
            <p:nvPr/>
          </p:nvSpPr>
          <p:spPr bwMode="auto">
            <a:xfrm>
              <a:off x="3600" y="96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a:t>Name</a:t>
              </a:r>
              <a:r>
                <a:rPr lang="en-US" sz="1800" b="0"/>
                <a:t> </a:t>
              </a:r>
            </a:p>
          </p:txBody>
        </p:sp>
        <p:sp>
          <p:nvSpPr>
            <p:cNvPr id="63503" name="Line 11"/>
            <p:cNvSpPr>
              <a:spLocks noChangeShapeType="1"/>
            </p:cNvSpPr>
            <p:nvPr/>
          </p:nvSpPr>
          <p:spPr bwMode="auto">
            <a:xfrm flipH="1">
              <a:off x="3264" y="1344"/>
              <a:ext cx="432" cy="96"/>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3493" name="AutoShape 13"/>
          <p:cNvCxnSpPr>
            <a:cxnSpLocks noChangeShapeType="1"/>
            <a:stCxn id="33794" idx="1"/>
            <a:endCxn id="33794" idx="1"/>
          </p:cNvCxnSpPr>
          <p:nvPr/>
        </p:nvCxnSpPr>
        <p:spPr bwMode="auto">
          <a:xfrm>
            <a:off x="530144" y="3756819"/>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7" name="Line 15"/>
          <p:cNvSpPr>
            <a:spLocks noChangeShapeType="1"/>
          </p:cNvSpPr>
          <p:nvPr/>
        </p:nvSpPr>
        <p:spPr bwMode="auto">
          <a:xfrm>
            <a:off x="2895600" y="3962400"/>
            <a:ext cx="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8" name="Text Box 16"/>
          <p:cNvSpPr txBox="1">
            <a:spLocks noChangeArrowheads="1"/>
          </p:cNvSpPr>
          <p:nvPr/>
        </p:nvSpPr>
        <p:spPr bwMode="auto">
          <a:xfrm>
            <a:off x="7086600" y="5181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spcBef>
                <a:spcPct val="50000"/>
              </a:spcBef>
            </a:pPr>
            <a:r>
              <a:rPr lang="en-US" dirty="0"/>
              <a:t>Candidate key</a:t>
            </a:r>
          </a:p>
        </p:txBody>
      </p:sp>
      <p:sp>
        <p:nvSpPr>
          <p:cNvPr id="33809" name="AutoShape 17"/>
          <p:cNvSpPr>
            <a:spLocks noChangeArrowheads="1"/>
          </p:cNvSpPr>
          <p:nvPr/>
        </p:nvSpPr>
        <p:spPr bwMode="auto">
          <a:xfrm>
            <a:off x="6934200" y="5491494"/>
            <a:ext cx="304800" cy="152400"/>
          </a:xfrm>
          <a:prstGeom prst="leftArrow">
            <a:avLst>
              <a:gd name="adj1" fmla="val 50000"/>
              <a:gd name="adj2" fmla="val 50000"/>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p:bldP spid="33808" grpId="0"/>
      <p:bldP spid="338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56260" y="174070"/>
            <a:ext cx="6377940" cy="1293028"/>
          </a:xfrm>
        </p:spPr>
        <p:txBody>
          <a:bodyPr/>
          <a:lstStyle/>
          <a:p>
            <a:r>
              <a:rPr lang="en-US" dirty="0" smtClean="0">
                <a:ln>
                  <a:noFill/>
                </a:ln>
              </a:rPr>
              <a:t>Composite Key</a:t>
            </a:r>
          </a:p>
        </p:txBody>
      </p:sp>
      <p:sp>
        <p:nvSpPr>
          <p:cNvPr id="35843" name="Rectangle 3"/>
          <p:cNvSpPr>
            <a:spLocks noGrp="1" noChangeArrowheads="1"/>
          </p:cNvSpPr>
          <p:nvPr>
            <p:ph idx="4294967295"/>
          </p:nvPr>
        </p:nvSpPr>
        <p:spPr>
          <a:xfrm>
            <a:off x="455613" y="1406525"/>
            <a:ext cx="8688387" cy="3651250"/>
          </a:xfrm>
          <a:prstGeom prst="rect">
            <a:avLst/>
          </a:prstGeom>
        </p:spPr>
        <p:txBody>
          <a:bodyPr>
            <a:normAutofit/>
          </a:bodyPr>
          <a:lstStyle/>
          <a:p>
            <a:r>
              <a:rPr lang="en-US" sz="2800" dirty="0" smtClean="0"/>
              <a:t>Sometimes, a group of attributes make up the key. This is called a </a:t>
            </a:r>
            <a:r>
              <a:rPr lang="en-US" sz="2800" b="1" dirty="0" smtClean="0">
                <a:solidFill>
                  <a:srgbClr val="008000"/>
                </a:solidFill>
              </a:rPr>
              <a:t>composite key</a:t>
            </a:r>
            <a:r>
              <a:rPr lang="en-US" sz="2800" dirty="0" smtClean="0"/>
              <a:t>. </a:t>
            </a:r>
          </a:p>
          <a:p>
            <a:endParaRPr lang="en-US" sz="2800" dirty="0" smtClean="0"/>
          </a:p>
          <a:p>
            <a:r>
              <a:rPr lang="en-US" sz="2800" dirty="0" smtClean="0"/>
              <a:t>Example : </a:t>
            </a:r>
          </a:p>
          <a:p>
            <a:pPr>
              <a:buFont typeface="Wingdings" panose="05000000000000000000" pitchFamily="2" charset="2"/>
              <a:buNone/>
            </a:pPr>
            <a:r>
              <a:rPr lang="en-US" sz="2800" dirty="0" smtClean="0"/>
              <a:t>Composite key = (student </a:t>
            </a:r>
            <a:r>
              <a:rPr lang="en-US" sz="2800" dirty="0"/>
              <a:t>no + Unit Number + </a:t>
            </a:r>
            <a:r>
              <a:rPr lang="en-US" sz="2800" dirty="0" smtClean="0"/>
              <a:t>marks)</a:t>
            </a:r>
          </a:p>
          <a:p>
            <a:pPr>
              <a:buFont typeface="Wingdings" panose="05000000000000000000" pitchFamily="2" charset="2"/>
              <a:buNone/>
            </a:pPr>
            <a:endParaRPr lang="en-US" sz="2800" dirty="0" smtClean="0"/>
          </a:p>
          <a:p>
            <a:pPr>
              <a:buFont typeface="Wingdings" panose="05000000000000000000" pitchFamily="2" charset="2"/>
              <a:buNone/>
            </a:pPr>
            <a:endParaRPr lang="en-US" sz="2800" dirty="0" smtClean="0"/>
          </a:p>
        </p:txBody>
      </p:sp>
      <p:graphicFrame>
        <p:nvGraphicFramePr>
          <p:cNvPr id="2" name="Table 1"/>
          <p:cNvGraphicFramePr>
            <a:graphicFrameLocks noGrp="1"/>
          </p:cNvGraphicFramePr>
          <p:nvPr>
            <p:extLst>
              <p:ext uri="{D42A27DB-BD31-4B8C-83A1-F6EECF244321}">
                <p14:modId xmlns:p14="http://schemas.microsoft.com/office/powerpoint/2010/main" val="588570808"/>
              </p:ext>
            </p:extLst>
          </p:nvPr>
        </p:nvGraphicFramePr>
        <p:xfrm>
          <a:off x="533400" y="4293096"/>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u="sng" dirty="0" smtClean="0"/>
                        <a:t>ST ID</a:t>
                      </a:r>
                      <a:endParaRPr lang="en-US" u="sng" dirty="0"/>
                    </a:p>
                  </a:txBody>
                  <a:tcPr/>
                </a:tc>
                <a:tc>
                  <a:txBody>
                    <a:bodyPr/>
                    <a:lstStyle/>
                    <a:p>
                      <a:r>
                        <a:rPr lang="en-US" u="sng" dirty="0" smtClean="0"/>
                        <a:t>Unit ID</a:t>
                      </a:r>
                      <a:endParaRPr lang="en-US" u="sng" dirty="0"/>
                    </a:p>
                  </a:txBody>
                  <a:tcPr/>
                </a:tc>
                <a:tc>
                  <a:txBody>
                    <a:bodyPr/>
                    <a:lstStyle/>
                    <a:p>
                      <a:r>
                        <a:rPr lang="en-US" dirty="0" smtClean="0"/>
                        <a:t>Marks</a:t>
                      </a:r>
                      <a:endParaRPr lang="en-US" dirty="0"/>
                    </a:p>
                  </a:txBody>
                  <a:tcPr/>
                </a:tc>
              </a:tr>
              <a:tr h="370840">
                <a:tc>
                  <a:txBody>
                    <a:bodyPr/>
                    <a:lstStyle/>
                    <a:p>
                      <a:r>
                        <a:rPr lang="en-US" dirty="0" smtClean="0"/>
                        <a:t>IT1601</a:t>
                      </a:r>
                      <a:endParaRPr lang="en-US" dirty="0"/>
                    </a:p>
                  </a:txBody>
                  <a:tcPr/>
                </a:tc>
                <a:tc>
                  <a:txBody>
                    <a:bodyPr/>
                    <a:lstStyle/>
                    <a:p>
                      <a:r>
                        <a:rPr lang="en-US" dirty="0" smtClean="0"/>
                        <a:t>IT103</a:t>
                      </a:r>
                      <a:endParaRPr lang="en-US" dirty="0"/>
                    </a:p>
                  </a:txBody>
                  <a:tcPr/>
                </a:tc>
                <a:tc>
                  <a:txBody>
                    <a:bodyPr/>
                    <a:lstStyle/>
                    <a:p>
                      <a:r>
                        <a:rPr lang="en-US" dirty="0" smtClean="0"/>
                        <a:t>85</a:t>
                      </a:r>
                      <a:endParaRPr lang="en-US" dirty="0"/>
                    </a:p>
                  </a:txBody>
                  <a:tcPr/>
                </a:tc>
              </a:tr>
              <a:tr h="370840">
                <a:tc>
                  <a:txBody>
                    <a:bodyPr/>
                    <a:lstStyle/>
                    <a:p>
                      <a:r>
                        <a:rPr lang="en-US" dirty="0" smtClean="0"/>
                        <a:t>IT1601</a:t>
                      </a:r>
                      <a:endParaRPr lang="en-US" dirty="0"/>
                    </a:p>
                  </a:txBody>
                  <a:tcPr/>
                </a:tc>
                <a:tc>
                  <a:txBody>
                    <a:bodyPr/>
                    <a:lstStyle/>
                    <a:p>
                      <a:r>
                        <a:rPr lang="en-US" dirty="0" smtClean="0"/>
                        <a:t>IT104</a:t>
                      </a:r>
                      <a:endParaRPr lang="en-US" dirty="0"/>
                    </a:p>
                  </a:txBody>
                  <a:tcPr/>
                </a:tc>
                <a:tc>
                  <a:txBody>
                    <a:bodyPr/>
                    <a:lstStyle/>
                    <a:p>
                      <a:r>
                        <a:rPr lang="en-US" dirty="0" smtClean="0"/>
                        <a:t>78</a:t>
                      </a:r>
                      <a:endParaRPr lang="en-US" dirty="0"/>
                    </a:p>
                  </a:txBody>
                  <a:tcPr/>
                </a:tc>
              </a:tr>
              <a:tr h="370840">
                <a:tc>
                  <a:txBody>
                    <a:bodyPr/>
                    <a:lstStyle/>
                    <a:p>
                      <a:r>
                        <a:rPr lang="en-US" dirty="0" smtClean="0"/>
                        <a:t>IT1602</a:t>
                      </a:r>
                      <a:endParaRPr lang="en-US" dirty="0"/>
                    </a:p>
                  </a:txBody>
                  <a:tcPr/>
                </a:tc>
                <a:tc>
                  <a:txBody>
                    <a:bodyPr/>
                    <a:lstStyle/>
                    <a:p>
                      <a:r>
                        <a:rPr lang="en-US" dirty="0" smtClean="0"/>
                        <a:t>IT103</a:t>
                      </a:r>
                      <a:endParaRPr lang="en-US" dirty="0"/>
                    </a:p>
                  </a:txBody>
                  <a:tcPr/>
                </a:tc>
                <a:tc>
                  <a:txBody>
                    <a:bodyPr/>
                    <a:lstStyle/>
                    <a:p>
                      <a:r>
                        <a:rPr lang="en-US" dirty="0" smtClean="0"/>
                        <a:t>72</a:t>
                      </a:r>
                      <a:endParaRPr lang="en-US" dirty="0"/>
                    </a:p>
                  </a:txBody>
                  <a:tcPr/>
                </a:tc>
              </a:tr>
              <a:tr h="370840">
                <a:tc>
                  <a:txBody>
                    <a:bodyPr/>
                    <a:lstStyle/>
                    <a:p>
                      <a:r>
                        <a:rPr lang="en-US" dirty="0" smtClean="0"/>
                        <a:t>IT1603</a:t>
                      </a:r>
                      <a:endParaRPr lang="en-US" dirty="0"/>
                    </a:p>
                  </a:txBody>
                  <a:tcPr/>
                </a:tc>
                <a:tc>
                  <a:txBody>
                    <a:bodyPr/>
                    <a:lstStyle/>
                    <a:p>
                      <a:r>
                        <a:rPr lang="en-US" dirty="0" smtClean="0"/>
                        <a:t>IT104</a:t>
                      </a:r>
                      <a:endParaRPr lang="en-US" dirty="0"/>
                    </a:p>
                  </a:txBody>
                  <a:tcPr/>
                </a:tc>
                <a:tc>
                  <a:txBody>
                    <a:bodyPr/>
                    <a:lstStyle/>
                    <a:p>
                      <a:r>
                        <a:rPr lang="en-US" dirty="0" smtClean="0"/>
                        <a:t>82</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56260" y="188640"/>
            <a:ext cx="6377940" cy="1293028"/>
          </a:xfrm>
        </p:spPr>
        <p:txBody>
          <a:bodyPr/>
          <a:lstStyle/>
          <a:p>
            <a:r>
              <a:rPr lang="en-US" dirty="0" smtClean="0">
                <a:ln>
                  <a:noFill/>
                </a:ln>
              </a:rPr>
              <a:t>Super Key</a:t>
            </a:r>
          </a:p>
        </p:txBody>
      </p:sp>
      <p:sp>
        <p:nvSpPr>
          <p:cNvPr id="35843" name="Rectangle 3"/>
          <p:cNvSpPr>
            <a:spLocks noGrp="1" noChangeArrowheads="1"/>
          </p:cNvSpPr>
          <p:nvPr>
            <p:ph idx="4294967295"/>
          </p:nvPr>
        </p:nvSpPr>
        <p:spPr>
          <a:xfrm>
            <a:off x="395536" y="1481668"/>
            <a:ext cx="8229600" cy="4857750"/>
          </a:xfrm>
          <a:prstGeom prst="rect">
            <a:avLst/>
          </a:prstGeom>
        </p:spPr>
        <p:txBody>
          <a:bodyPr>
            <a:normAutofit/>
          </a:bodyPr>
          <a:lstStyle/>
          <a:p>
            <a:pPr algn="just">
              <a:buFont typeface="Arial"/>
              <a:buChar char="•"/>
              <a:defRPr/>
            </a:pPr>
            <a:r>
              <a:rPr lang="en-US" sz="2600" dirty="0">
                <a:solidFill>
                  <a:schemeClr val="tx1">
                    <a:lumMod val="85000"/>
                    <a:lumOff val="15000"/>
                  </a:schemeClr>
                </a:solidFill>
              </a:rPr>
              <a:t>Any other set of attributes that uniquely identify a tuple is called the </a:t>
            </a:r>
            <a:r>
              <a:rPr lang="en-US" sz="2600" b="1" dirty="0" err="1">
                <a:solidFill>
                  <a:srgbClr val="FF0066"/>
                </a:solidFill>
              </a:rPr>
              <a:t>superkey</a:t>
            </a:r>
            <a:r>
              <a:rPr lang="en-US" sz="2600" dirty="0">
                <a:solidFill>
                  <a:schemeClr val="tx1">
                    <a:lumMod val="85000"/>
                    <a:lumOff val="15000"/>
                  </a:schemeClr>
                </a:solidFill>
              </a:rPr>
              <a:t> of a relation</a:t>
            </a:r>
          </a:p>
          <a:p>
            <a:pPr algn="just">
              <a:buNone/>
              <a:defRPr/>
            </a:pPr>
            <a:r>
              <a:rPr lang="en-US" sz="2600" dirty="0">
                <a:solidFill>
                  <a:srgbClr val="800080"/>
                </a:solidFill>
              </a:rPr>
              <a:t>    Student ( SID, Name, Address, Contact, GPA)</a:t>
            </a:r>
          </a:p>
          <a:p>
            <a:pPr algn="just">
              <a:buFont typeface="Arial"/>
              <a:buChar char="•"/>
              <a:defRPr/>
            </a:pPr>
            <a:endParaRPr lang="en-US" sz="2600" dirty="0">
              <a:solidFill>
                <a:schemeClr val="tx1">
                  <a:lumMod val="85000"/>
                  <a:lumOff val="15000"/>
                </a:schemeClr>
              </a:solidFill>
            </a:endParaRPr>
          </a:p>
          <a:p>
            <a:pPr algn="just">
              <a:buFont typeface="Arial"/>
              <a:buChar char="•"/>
              <a:defRPr/>
            </a:pPr>
            <a:r>
              <a:rPr lang="en-US" sz="2600" dirty="0">
                <a:solidFill>
                  <a:schemeClr val="tx1">
                    <a:lumMod val="85000"/>
                    <a:lumOff val="15000"/>
                  </a:schemeClr>
                </a:solidFill>
              </a:rPr>
              <a:t>What is the minimal set of attributes that uniquely identify the relation ?</a:t>
            </a:r>
          </a:p>
          <a:p>
            <a:pPr lvl="1" algn="just">
              <a:buFont typeface="Arial"/>
              <a:buChar char="•"/>
              <a:defRPr/>
            </a:pPr>
            <a:r>
              <a:rPr lang="en-US" sz="2200" dirty="0">
                <a:solidFill>
                  <a:schemeClr val="tx1">
                    <a:lumMod val="85000"/>
                    <a:lumOff val="15000"/>
                  </a:schemeClr>
                </a:solidFill>
              </a:rPr>
              <a:t>SID =Referred to as  </a:t>
            </a:r>
            <a:r>
              <a:rPr lang="en-US" sz="2200" dirty="0" smtClean="0">
                <a:solidFill>
                  <a:schemeClr val="tx1">
                    <a:lumMod val="85000"/>
                    <a:lumOff val="15000"/>
                  </a:schemeClr>
                </a:solidFill>
              </a:rPr>
              <a:t>Primary Key</a:t>
            </a:r>
            <a:endParaRPr lang="en-US" sz="2200" dirty="0">
              <a:solidFill>
                <a:schemeClr val="tx1">
                  <a:lumMod val="85000"/>
                  <a:lumOff val="15000"/>
                </a:schemeClr>
              </a:solidFill>
            </a:endParaRPr>
          </a:p>
          <a:p>
            <a:pPr algn="just">
              <a:buFont typeface="Arial"/>
              <a:buChar char="•"/>
              <a:defRPr/>
            </a:pPr>
            <a:endParaRPr lang="en-US" sz="2600" dirty="0">
              <a:solidFill>
                <a:schemeClr val="tx1">
                  <a:lumMod val="85000"/>
                  <a:lumOff val="15000"/>
                </a:schemeClr>
              </a:solidFill>
            </a:endParaRPr>
          </a:p>
          <a:p>
            <a:pPr algn="just">
              <a:buFont typeface="Arial"/>
              <a:buChar char="•"/>
              <a:defRPr/>
            </a:pPr>
            <a:r>
              <a:rPr lang="en-US" sz="2600" dirty="0">
                <a:solidFill>
                  <a:schemeClr val="tx1">
                    <a:lumMod val="85000"/>
                    <a:lumOff val="15000"/>
                  </a:schemeClr>
                </a:solidFill>
              </a:rPr>
              <a:t>(SID + Name)     Is this unique?</a:t>
            </a:r>
          </a:p>
          <a:p>
            <a:pPr lvl="2" algn="just">
              <a:buFont typeface="Arial"/>
              <a:buChar char="•"/>
              <a:defRPr/>
            </a:pPr>
            <a:r>
              <a:rPr lang="en-US" sz="2100" dirty="0">
                <a:solidFill>
                  <a:schemeClr val="tx1">
                    <a:lumMod val="85000"/>
                    <a:lumOff val="15000"/>
                  </a:schemeClr>
                </a:solidFill>
              </a:rPr>
              <a:t>Yes, but NOT the minimal set </a:t>
            </a:r>
          </a:p>
          <a:p>
            <a:pPr algn="just">
              <a:buFont typeface="Arial"/>
              <a:buChar char="•"/>
              <a:defRPr/>
            </a:pPr>
            <a:r>
              <a:rPr lang="en-US" sz="2600" dirty="0">
                <a:solidFill>
                  <a:schemeClr val="tx1">
                    <a:lumMod val="85000"/>
                    <a:lumOff val="15000"/>
                  </a:schemeClr>
                </a:solidFill>
              </a:rPr>
              <a:t>Referred to as </a:t>
            </a:r>
            <a:r>
              <a:rPr lang="en-US" sz="2600" dirty="0">
                <a:solidFill>
                  <a:srgbClr val="FF0000"/>
                </a:solidFill>
              </a:rPr>
              <a:t>Super Key </a:t>
            </a:r>
            <a:endParaRPr lang="en-US" sz="2600" dirty="0" smtClean="0">
              <a:solidFill>
                <a:srgbClr val="FF0000"/>
              </a:solidFill>
            </a:endParaRPr>
          </a:p>
          <a:p>
            <a:pPr algn="just">
              <a:buFont typeface="Arial"/>
              <a:buChar char="•"/>
              <a:defRPr/>
            </a:pPr>
            <a:endParaRPr lang="en-US" sz="2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4294967295"/>
          </p:nvPr>
        </p:nvSpPr>
        <p:spPr>
          <a:xfrm>
            <a:off x="251520" y="1700809"/>
            <a:ext cx="8640960" cy="4248472"/>
          </a:xfrm>
          <a:prstGeom prst="rect">
            <a:avLst/>
          </a:prstGeom>
        </p:spPr>
        <p:txBody>
          <a:bodyPr>
            <a:normAutofit/>
          </a:bodyPr>
          <a:lstStyle/>
          <a:p>
            <a:pPr algn="just">
              <a:buFont typeface="Wingdings" panose="05000000000000000000" pitchFamily="2" charset="2"/>
              <a:buNone/>
            </a:pPr>
            <a:r>
              <a:rPr lang="en-US" sz="2800" dirty="0" smtClean="0"/>
              <a:t>   Students should enroll for courses. Student need to provide </a:t>
            </a:r>
            <a:r>
              <a:rPr lang="en-US" sz="2800" dirty="0" err="1" smtClean="0"/>
              <a:t>studentID</a:t>
            </a:r>
            <a:r>
              <a:rPr lang="en-US" sz="2800" dirty="0" smtClean="0"/>
              <a:t> number, name, address , date of birth, gender, contact number when he/she is going to register for a course. University keeps track of course number , course name , offering faculty ,duration and course fee of each course.</a:t>
            </a:r>
          </a:p>
          <a:p>
            <a:pPr algn="just">
              <a:buFont typeface="Wingdings" panose="05000000000000000000" pitchFamily="2" charset="2"/>
              <a:buNone/>
            </a:pPr>
            <a:endParaRPr lang="en-US" sz="2800" dirty="0" smtClean="0"/>
          </a:p>
          <a:p>
            <a:pPr algn="just">
              <a:buFont typeface="Wingdings" panose="05000000000000000000" pitchFamily="2" charset="2"/>
              <a:buNone/>
            </a:pPr>
            <a:r>
              <a:rPr lang="en-US" sz="2800" dirty="0" smtClean="0"/>
              <a:t>  How do you represent this scenario ?</a:t>
            </a:r>
          </a:p>
          <a:p>
            <a:pPr>
              <a:buFont typeface="Wingdings" panose="05000000000000000000" pitchFamily="2" charset="2"/>
              <a:buNone/>
            </a:pPr>
            <a:endParaRPr lang="en-US" sz="2800" dirty="0" smtClean="0"/>
          </a:p>
          <a:p>
            <a:pPr>
              <a:buFont typeface="Wingdings" panose="05000000000000000000" pitchFamily="2" charset="2"/>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54397" y="1492250"/>
            <a:ext cx="6567488" cy="2970213"/>
            <a:chOff x="38100" y="647700"/>
            <a:chExt cx="6567488" cy="2970213"/>
          </a:xfrm>
        </p:grpSpPr>
        <p:cxnSp>
          <p:nvCxnSpPr>
            <p:cNvPr id="16" name="Straight Connector 15"/>
            <p:cNvCxnSpPr>
              <a:endCxn id="2" idx="2"/>
            </p:cNvCxnSpPr>
            <p:nvPr/>
          </p:nvCxnSpPr>
          <p:spPr>
            <a:xfrm flipV="1">
              <a:off x="2667000" y="1543050"/>
              <a:ext cx="1500188" cy="36195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35"/>
            <p:cNvGrpSpPr>
              <a:grpSpLocks/>
            </p:cNvGrpSpPr>
            <p:nvPr/>
          </p:nvGrpSpPr>
          <p:grpSpPr bwMode="auto">
            <a:xfrm>
              <a:off x="38100" y="647700"/>
              <a:ext cx="6567488" cy="2970213"/>
              <a:chOff x="38100" y="647700"/>
              <a:chExt cx="6567237" cy="2969794"/>
            </a:xfrm>
          </p:grpSpPr>
          <p:grpSp>
            <p:nvGrpSpPr>
              <p:cNvPr id="4" name="Group 7"/>
              <p:cNvGrpSpPr>
                <a:grpSpLocks/>
              </p:cNvGrpSpPr>
              <p:nvPr/>
            </p:nvGrpSpPr>
            <p:grpSpPr bwMode="auto">
              <a:xfrm>
                <a:off x="990600" y="914400"/>
                <a:ext cx="4419600" cy="2667000"/>
                <a:chOff x="2352" y="2448"/>
                <a:chExt cx="2784" cy="1680"/>
              </a:xfrm>
            </p:grpSpPr>
            <p:sp>
              <p:nvSpPr>
                <p:cNvPr id="66586"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student</a:t>
                  </a:r>
                </a:p>
              </p:txBody>
            </p:sp>
            <p:sp>
              <p:nvSpPr>
                <p:cNvPr id="66587"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address</a:t>
                  </a:r>
                </a:p>
              </p:txBody>
            </p:sp>
            <p:sp>
              <p:nvSpPr>
                <p:cNvPr id="66588"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9"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gender</a:t>
                  </a:r>
                </a:p>
              </p:txBody>
            </p:sp>
            <p:sp>
              <p:nvSpPr>
                <p:cNvPr id="66590"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1"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dob</a:t>
                  </a:r>
                </a:p>
              </p:txBody>
            </p:sp>
            <p:sp>
              <p:nvSpPr>
                <p:cNvPr id="66592"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80" name="Oval 9"/>
              <p:cNvSpPr>
                <a:spLocks noChangeArrowheads="1"/>
              </p:cNvSpPr>
              <p:nvPr/>
            </p:nvSpPr>
            <p:spPr bwMode="auto">
              <a:xfrm>
                <a:off x="38100" y="3084094"/>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studentID</a:t>
                </a:r>
              </a:p>
            </p:txBody>
          </p:sp>
          <p:sp>
            <p:nvSpPr>
              <p:cNvPr id="66581" name="Oval 9"/>
              <p:cNvSpPr>
                <a:spLocks noChangeArrowheads="1"/>
              </p:cNvSpPr>
              <p:nvPr/>
            </p:nvSpPr>
            <p:spPr bwMode="auto">
              <a:xfrm>
                <a:off x="38100" y="6477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66582" name="Oval 9"/>
              <p:cNvSpPr>
                <a:spLocks noChangeArrowheads="1"/>
              </p:cNvSpPr>
              <p:nvPr/>
            </p:nvSpPr>
            <p:spPr bwMode="auto">
              <a:xfrm>
                <a:off x="4355432" y="12573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phone</a:t>
                </a:r>
              </a:p>
            </p:txBody>
          </p:sp>
          <p:sp>
            <p:nvSpPr>
              <p:cNvPr id="2" name="Oval 1"/>
              <p:cNvSpPr/>
              <p:nvPr/>
            </p:nvSpPr>
            <p:spPr>
              <a:xfrm>
                <a:off x="4167030" y="1181025"/>
                <a:ext cx="2438307" cy="7237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66586" idx="0"/>
                <a:endCxn id="66581" idx="4"/>
              </p:cNvCxnSpPr>
              <p:nvPr/>
            </p:nvCxnSpPr>
            <p:spPr>
              <a:xfrm flipH="1" flipV="1">
                <a:off x="990564" y="1181025"/>
                <a:ext cx="828643" cy="723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6586" idx="2"/>
                <a:endCxn id="66580" idx="0"/>
              </p:cNvCxnSpPr>
              <p:nvPr/>
            </p:nvCxnSpPr>
            <p:spPr>
              <a:xfrm flipH="1">
                <a:off x="990564" y="2407990"/>
                <a:ext cx="828643" cy="67618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 name="Group 36"/>
          <p:cNvGrpSpPr>
            <a:grpSpLocks/>
          </p:cNvGrpSpPr>
          <p:nvPr/>
        </p:nvGrpSpPr>
        <p:grpSpPr bwMode="auto">
          <a:xfrm>
            <a:off x="2286000" y="3586163"/>
            <a:ext cx="6019800" cy="2667000"/>
            <a:chOff x="2285999" y="3585410"/>
            <a:chExt cx="6019801" cy="2667000"/>
          </a:xfrm>
        </p:grpSpPr>
        <p:grpSp>
          <p:nvGrpSpPr>
            <p:cNvPr id="6" name="Group 7"/>
            <p:cNvGrpSpPr>
              <a:grpSpLocks/>
            </p:cNvGrpSpPr>
            <p:nvPr/>
          </p:nvGrpSpPr>
          <p:grpSpPr bwMode="auto">
            <a:xfrm>
              <a:off x="3886200" y="3585410"/>
              <a:ext cx="4419600" cy="2667000"/>
              <a:chOff x="2352" y="2448"/>
              <a:chExt cx="2784" cy="1680"/>
            </a:xfrm>
          </p:grpSpPr>
          <p:sp>
            <p:nvSpPr>
              <p:cNvPr id="6657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course</a:t>
                </a:r>
              </a:p>
            </p:txBody>
          </p:sp>
          <p:sp>
            <p:nvSpPr>
              <p:cNvPr id="6657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courseNo</a:t>
                </a:r>
              </a:p>
            </p:txBody>
          </p:sp>
          <p:sp>
            <p:nvSpPr>
              <p:cNvPr id="6657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coursename</a:t>
                </a:r>
              </a:p>
            </p:txBody>
          </p:sp>
          <p:sp>
            <p:nvSpPr>
              <p:cNvPr id="6657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faculty</a:t>
                </a:r>
              </a:p>
            </p:txBody>
          </p:sp>
          <p:sp>
            <p:nvSpPr>
              <p:cNvPr id="6657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68" name="Oval 11"/>
            <p:cNvSpPr>
              <a:spLocks noChangeArrowheads="1"/>
            </p:cNvSpPr>
            <p:nvPr/>
          </p:nvSpPr>
          <p:spPr bwMode="auto">
            <a:xfrm>
              <a:off x="2285999" y="4728410"/>
              <a:ext cx="1252141"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fee</a:t>
              </a:r>
            </a:p>
          </p:txBody>
        </p:sp>
        <p:sp>
          <p:nvSpPr>
            <p:cNvPr id="66569" name="Oval 11"/>
            <p:cNvSpPr>
              <a:spLocks noChangeArrowheads="1"/>
            </p:cNvSpPr>
            <p:nvPr/>
          </p:nvSpPr>
          <p:spPr bwMode="auto">
            <a:xfrm>
              <a:off x="2514600" y="561264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duration</a:t>
              </a:r>
            </a:p>
          </p:txBody>
        </p:sp>
        <p:cxnSp>
          <p:nvCxnSpPr>
            <p:cNvPr id="33" name="Straight Connector 32"/>
            <p:cNvCxnSpPr>
              <a:stCxn id="66572" idx="1"/>
              <a:endCxn id="66568" idx="6"/>
            </p:cNvCxnSpPr>
            <p:nvPr/>
          </p:nvCxnSpPr>
          <p:spPr>
            <a:xfrm flipH="1">
              <a:off x="3538537" y="4828422"/>
              <a:ext cx="347662" cy="204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6572" idx="2"/>
              <a:endCxn id="66569" idx="7"/>
            </p:cNvCxnSpPr>
            <p:nvPr/>
          </p:nvCxnSpPr>
          <p:spPr>
            <a:xfrm flipH="1">
              <a:off x="4335462" y="5079247"/>
              <a:ext cx="379412" cy="6223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24636" y="679311"/>
            <a:ext cx="8619364" cy="523220"/>
          </a:xfrm>
          <a:prstGeom prst="rect">
            <a:avLst/>
          </a:prstGeom>
          <a:noFill/>
        </p:spPr>
        <p:txBody>
          <a:bodyPr wrap="square">
            <a:spAutoFit/>
          </a:bodyPr>
          <a:lstStyle/>
          <a:p>
            <a:pPr>
              <a:defRPr/>
            </a:pPr>
            <a:r>
              <a:rPr lang="en-US" sz="2800" dirty="0">
                <a:solidFill>
                  <a:srgbClr val="FF0000"/>
                </a:solidFill>
                <a:latin typeface="+mj-lt"/>
              </a:rPr>
              <a:t>How do we find the course name of the student </a:t>
            </a:r>
            <a:r>
              <a:rPr lang="en-US" sz="2800" dirty="0" smtClean="0">
                <a:solidFill>
                  <a:srgbClr val="FF0000"/>
                </a:solidFill>
                <a:latin typeface="+mj-lt"/>
              </a:rPr>
              <a:t>IT160001</a:t>
            </a:r>
            <a:endParaRPr lang="en-US" sz="2800"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44830" y="260648"/>
            <a:ext cx="6377940" cy="1293028"/>
          </a:xfrm>
        </p:spPr>
        <p:txBody>
          <a:bodyPr>
            <a:normAutofit/>
          </a:bodyPr>
          <a:lstStyle/>
          <a:p>
            <a:r>
              <a:rPr lang="en-GB" dirty="0" smtClean="0">
                <a:ln>
                  <a:noFill/>
                </a:ln>
              </a:rPr>
              <a:t>Relationship </a:t>
            </a:r>
          </a:p>
        </p:txBody>
      </p:sp>
      <p:sp>
        <p:nvSpPr>
          <p:cNvPr id="41987" name="Rectangle 3"/>
          <p:cNvSpPr>
            <a:spLocks noGrp="1" noChangeArrowheads="1"/>
          </p:cNvSpPr>
          <p:nvPr>
            <p:ph idx="4294967295"/>
          </p:nvPr>
        </p:nvSpPr>
        <p:spPr>
          <a:xfrm>
            <a:off x="544830" y="1553676"/>
            <a:ext cx="8496300" cy="4800600"/>
          </a:xfrm>
          <a:prstGeom prst="rect">
            <a:avLst/>
          </a:prstGeom>
        </p:spPr>
        <p:txBody>
          <a:bodyPr rtlCol="0">
            <a:normAutofit/>
          </a:bodyPr>
          <a:lstStyle/>
          <a:p>
            <a:pPr>
              <a:lnSpc>
                <a:spcPct val="90000"/>
              </a:lnSpc>
              <a:defRPr/>
            </a:pPr>
            <a:r>
              <a:rPr lang="en-US" sz="2100" b="1" dirty="0" smtClean="0">
                <a:solidFill>
                  <a:srgbClr val="FF6600"/>
                </a:solidFill>
              </a:rPr>
              <a:t>Relationship</a:t>
            </a:r>
            <a:r>
              <a:rPr lang="en-US" sz="2100" dirty="0" smtClean="0">
                <a:solidFill>
                  <a:schemeClr val="tx1">
                    <a:lumMod val="85000"/>
                    <a:lumOff val="15000"/>
                  </a:schemeClr>
                </a:solidFill>
              </a:rPr>
              <a:t>  is an association among two or more entities. </a:t>
            </a:r>
          </a:p>
          <a:p>
            <a:pPr fontAlgn="auto">
              <a:lnSpc>
                <a:spcPct val="90000"/>
              </a:lnSpc>
              <a:buFont typeface="Arial"/>
              <a:buChar char="•"/>
              <a:defRPr/>
            </a:pPr>
            <a:r>
              <a:rPr lang="en-US" sz="2100" dirty="0" smtClean="0">
                <a:solidFill>
                  <a:schemeClr val="tx1">
                    <a:lumMod val="85000"/>
                    <a:lumOff val="15000"/>
                  </a:schemeClr>
                </a:solidFill>
              </a:rPr>
              <a:t>Collection of similar relationships - </a:t>
            </a:r>
            <a:r>
              <a:rPr lang="en-US" sz="2100" b="1" dirty="0" smtClean="0">
                <a:solidFill>
                  <a:srgbClr val="FF6600"/>
                </a:solidFill>
              </a:rPr>
              <a:t>relationship set</a:t>
            </a:r>
            <a:r>
              <a:rPr lang="en-US" sz="2100" dirty="0" smtClean="0">
                <a:solidFill>
                  <a:schemeClr val="tx1">
                    <a:lumMod val="85000"/>
                    <a:lumOff val="15000"/>
                  </a:schemeClr>
                </a:solidFill>
              </a:rPr>
              <a:t> .</a:t>
            </a:r>
          </a:p>
          <a:p>
            <a:pPr fontAlgn="auto">
              <a:lnSpc>
                <a:spcPct val="90000"/>
              </a:lnSpc>
              <a:buFont typeface="Arial"/>
              <a:buChar char="•"/>
              <a:defRPr/>
            </a:pPr>
            <a:r>
              <a:rPr lang="en-GB" sz="2100" dirty="0" smtClean="0">
                <a:solidFill>
                  <a:schemeClr val="tx1">
                    <a:lumMod val="85000"/>
                    <a:lumOff val="15000"/>
                  </a:schemeClr>
                </a:solidFill>
              </a:rPr>
              <a:t>Shown as a line connecting the associated entities, labelled with the name of the relationship.</a:t>
            </a:r>
          </a:p>
          <a:p>
            <a:pPr marL="0" indent="0" fontAlgn="auto">
              <a:lnSpc>
                <a:spcPct val="90000"/>
              </a:lnSpc>
              <a:buNone/>
              <a:defRPr/>
            </a:pPr>
            <a:endParaRPr lang="en-GB" sz="2100" dirty="0" smtClean="0">
              <a:solidFill>
                <a:schemeClr val="tx1">
                  <a:lumMod val="85000"/>
                  <a:lumOff val="15000"/>
                </a:schemeClr>
              </a:solidFill>
            </a:endParaRPr>
          </a:p>
          <a:p>
            <a:pPr lvl="1" fontAlgn="auto">
              <a:lnSpc>
                <a:spcPct val="90000"/>
              </a:lnSpc>
              <a:buFont typeface="Arial"/>
              <a:buChar char="•"/>
              <a:defRPr/>
            </a:pPr>
            <a:r>
              <a:rPr lang="en-GB" dirty="0" smtClean="0">
                <a:solidFill>
                  <a:schemeClr val="tx1">
                    <a:lumMod val="85000"/>
                    <a:lumOff val="15000"/>
                  </a:schemeClr>
                </a:solidFill>
              </a:rPr>
              <a:t>Normally a relationship is named using a </a:t>
            </a:r>
            <a:r>
              <a:rPr lang="en-GB" dirty="0" smtClean="0">
                <a:solidFill>
                  <a:srgbClr val="FF6600"/>
                </a:solidFill>
              </a:rPr>
              <a:t>‘verb’ or ‘verb group’.</a:t>
            </a:r>
          </a:p>
          <a:p>
            <a:pPr lvl="1" fontAlgn="auto">
              <a:lnSpc>
                <a:spcPct val="90000"/>
              </a:lnSpc>
              <a:buFont typeface="Arial"/>
              <a:buChar char="•"/>
              <a:defRPr/>
            </a:pPr>
            <a:endParaRPr lang="en-GB" dirty="0" smtClean="0">
              <a:solidFill>
                <a:schemeClr val="tx1">
                  <a:lumMod val="85000"/>
                  <a:lumOff val="15000"/>
                </a:schemeClr>
              </a:solidFill>
            </a:endParaRPr>
          </a:p>
        </p:txBody>
      </p:sp>
      <p:grpSp>
        <p:nvGrpSpPr>
          <p:cNvPr id="2" name="Group 11"/>
          <p:cNvGrpSpPr>
            <a:grpSpLocks/>
          </p:cNvGrpSpPr>
          <p:nvPr/>
        </p:nvGrpSpPr>
        <p:grpSpPr bwMode="auto">
          <a:xfrm>
            <a:off x="762000" y="3962400"/>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202113"/>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67590" name="Text Box 18"/>
          <p:cNvSpPr txBox="1">
            <a:spLocks noChangeArrowheads="1"/>
          </p:cNvSpPr>
          <p:nvPr/>
        </p:nvSpPr>
        <p:spPr bwMode="auto">
          <a:xfrm>
            <a:off x="5241925" y="41259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202771" name="Text Box 19"/>
          <p:cNvSpPr txBox="1">
            <a:spLocks noChangeArrowheads="1"/>
          </p:cNvSpPr>
          <p:nvPr/>
        </p:nvSpPr>
        <p:spPr bwMode="auto">
          <a:xfrm>
            <a:off x="3260725" y="6030913"/>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relationship</a:t>
            </a:r>
          </a:p>
        </p:txBody>
      </p:sp>
      <p:sp>
        <p:nvSpPr>
          <p:cNvPr id="202773" name="Line 21"/>
          <p:cNvSpPr>
            <a:spLocks noChangeShapeType="1"/>
          </p:cNvSpPr>
          <p:nvPr/>
        </p:nvSpPr>
        <p:spPr bwMode="auto">
          <a:xfrm flipV="1">
            <a:off x="4038600" y="5334000"/>
            <a:ext cx="152400" cy="762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56260" y="142925"/>
            <a:ext cx="6377940" cy="1293028"/>
          </a:xfrm>
        </p:spPr>
        <p:txBody>
          <a:bodyPr/>
          <a:lstStyle/>
          <a:p>
            <a:r>
              <a:rPr lang="en-US" altLang="en-US" dirty="0" smtClean="0">
                <a:solidFill>
                  <a:srgbClr val="33CC33"/>
                </a:solidFill>
              </a:rPr>
              <a:t>Example</a:t>
            </a:r>
            <a:r>
              <a:rPr lang="en-US" altLang="en-US" dirty="0" smtClean="0"/>
              <a:t>: Relationships</a:t>
            </a:r>
          </a:p>
        </p:txBody>
      </p:sp>
      <p:grpSp>
        <p:nvGrpSpPr>
          <p:cNvPr id="10244" name="Group 52"/>
          <p:cNvGrpSpPr>
            <a:grpSpLocks/>
          </p:cNvGrpSpPr>
          <p:nvPr/>
        </p:nvGrpSpPr>
        <p:grpSpPr bwMode="auto">
          <a:xfrm>
            <a:off x="1447800" y="5334000"/>
            <a:ext cx="3581400" cy="914400"/>
            <a:chOff x="912" y="3360"/>
            <a:chExt cx="2256" cy="576"/>
          </a:xfrm>
        </p:grpSpPr>
        <p:sp>
          <p:nvSpPr>
            <p:cNvPr id="10276" name="Rectangle 4"/>
            <p:cNvSpPr>
              <a:spLocks noChangeArrowheads="1"/>
            </p:cNvSpPr>
            <p:nvPr/>
          </p:nvSpPr>
          <p:spPr bwMode="auto">
            <a:xfrm>
              <a:off x="1680" y="3360"/>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Drinker</a:t>
              </a:r>
              <a:endParaRPr lang="en-US" altLang="en-US" dirty="0"/>
            </a:p>
          </p:txBody>
        </p:sp>
        <p:sp>
          <p:nvSpPr>
            <p:cNvPr id="10277" name="Oval 30"/>
            <p:cNvSpPr>
              <a:spLocks noChangeArrowheads="1"/>
            </p:cNvSpPr>
            <p:nvPr/>
          </p:nvSpPr>
          <p:spPr bwMode="auto">
            <a:xfrm>
              <a:off x="2688"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78" name="Oval 31"/>
            <p:cNvSpPr>
              <a:spLocks noChangeArrowheads="1"/>
            </p:cNvSpPr>
            <p:nvPr/>
          </p:nvSpPr>
          <p:spPr bwMode="auto">
            <a:xfrm>
              <a:off x="912"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9" name="Line 42"/>
            <p:cNvSpPr>
              <a:spLocks noChangeShapeType="1"/>
            </p:cNvSpPr>
            <p:nvPr/>
          </p:nvSpPr>
          <p:spPr bwMode="auto">
            <a:xfrm flipV="1">
              <a:off x="1392" y="3648"/>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0" name="Line 43"/>
            <p:cNvSpPr>
              <a:spLocks noChangeShapeType="1"/>
            </p:cNvSpPr>
            <p:nvPr/>
          </p:nvSpPr>
          <p:spPr bwMode="auto">
            <a:xfrm flipH="1" flipV="1">
              <a:off x="2400" y="3648"/>
              <a:ext cx="28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45" name="Group 51"/>
          <p:cNvGrpSpPr>
            <a:grpSpLocks/>
          </p:cNvGrpSpPr>
          <p:nvPr/>
        </p:nvGrpSpPr>
        <p:grpSpPr bwMode="auto">
          <a:xfrm>
            <a:off x="4191000" y="1752600"/>
            <a:ext cx="2057400" cy="1676400"/>
            <a:chOff x="2640" y="1104"/>
            <a:chExt cx="1296" cy="1056"/>
          </a:xfrm>
        </p:grpSpPr>
        <p:sp>
          <p:nvSpPr>
            <p:cNvPr id="10271" name="Rectangle 5"/>
            <p:cNvSpPr>
              <a:spLocks noChangeArrowheads="1"/>
            </p:cNvSpPr>
            <p:nvPr/>
          </p:nvSpPr>
          <p:spPr bwMode="auto">
            <a:xfrm>
              <a:off x="29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10272" name="Oval 28"/>
            <p:cNvSpPr>
              <a:spLocks noChangeArrowheads="1"/>
            </p:cNvSpPr>
            <p:nvPr/>
          </p:nvSpPr>
          <p:spPr bwMode="auto">
            <a:xfrm>
              <a:off x="34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0273" name="Oval 29"/>
            <p:cNvSpPr>
              <a:spLocks noChangeArrowheads="1"/>
            </p:cNvSpPr>
            <p:nvPr/>
          </p:nvSpPr>
          <p:spPr bwMode="auto">
            <a:xfrm>
              <a:off x="2640"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4" name="Line 44"/>
            <p:cNvSpPr>
              <a:spLocks noChangeShapeType="1"/>
            </p:cNvSpPr>
            <p:nvPr/>
          </p:nvSpPr>
          <p:spPr bwMode="auto">
            <a:xfrm>
              <a:off x="2880"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45"/>
            <p:cNvSpPr>
              <a:spLocks noChangeShapeType="1"/>
            </p:cNvSpPr>
            <p:nvPr/>
          </p:nvSpPr>
          <p:spPr bwMode="auto">
            <a:xfrm flipH="1">
              <a:off x="3504"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62" name="Group 50"/>
          <p:cNvGrpSpPr>
            <a:grpSpLocks/>
          </p:cNvGrpSpPr>
          <p:nvPr/>
        </p:nvGrpSpPr>
        <p:grpSpPr bwMode="auto">
          <a:xfrm>
            <a:off x="228600" y="1752600"/>
            <a:ext cx="2209800" cy="2286000"/>
            <a:chOff x="144" y="1104"/>
            <a:chExt cx="1392" cy="1440"/>
          </a:xfrm>
        </p:grpSpPr>
        <p:sp>
          <p:nvSpPr>
            <p:cNvPr id="10264" name="Rectangle 3"/>
            <p:cNvSpPr>
              <a:spLocks noChangeArrowheads="1"/>
            </p:cNvSpPr>
            <p:nvPr/>
          </p:nvSpPr>
          <p:spPr bwMode="auto">
            <a:xfrm>
              <a:off x="5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Bar</a:t>
              </a:r>
              <a:endParaRPr lang="en-US" altLang="en-US" dirty="0"/>
            </a:p>
          </p:txBody>
        </p:sp>
        <p:sp>
          <p:nvSpPr>
            <p:cNvPr id="10265" name="Oval 25"/>
            <p:cNvSpPr>
              <a:spLocks noChangeArrowheads="1"/>
            </p:cNvSpPr>
            <p:nvPr/>
          </p:nvSpPr>
          <p:spPr bwMode="auto">
            <a:xfrm>
              <a:off x="288"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66" name="Oval 26"/>
            <p:cNvSpPr>
              <a:spLocks noChangeArrowheads="1"/>
            </p:cNvSpPr>
            <p:nvPr/>
          </p:nvSpPr>
          <p:spPr bwMode="auto">
            <a:xfrm>
              <a:off x="144" y="2304"/>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r</a:t>
              </a:r>
              <a:r>
                <a:rPr lang="en-US" altLang="en-US" dirty="0" err="1" smtClean="0"/>
                <a:t>egNo</a:t>
              </a:r>
              <a:endParaRPr lang="en-US" altLang="en-US" dirty="0"/>
            </a:p>
          </p:txBody>
        </p:sp>
        <p:sp>
          <p:nvSpPr>
            <p:cNvPr id="10267" name="Oval 27"/>
            <p:cNvSpPr>
              <a:spLocks noChangeArrowheads="1"/>
            </p:cNvSpPr>
            <p:nvPr/>
          </p:nvSpPr>
          <p:spPr bwMode="auto">
            <a:xfrm>
              <a:off x="10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68" name="Line 39"/>
            <p:cNvSpPr>
              <a:spLocks noChangeShapeType="1"/>
            </p:cNvSpPr>
            <p:nvPr/>
          </p:nvSpPr>
          <p:spPr bwMode="auto">
            <a:xfrm>
              <a:off x="528" y="134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Line 40"/>
            <p:cNvSpPr>
              <a:spLocks noChangeShapeType="1"/>
            </p:cNvSpPr>
            <p:nvPr/>
          </p:nvSpPr>
          <p:spPr bwMode="auto">
            <a:xfrm flipH="1">
              <a:off x="1056" y="134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41"/>
            <p:cNvSpPr>
              <a:spLocks noChangeShapeType="1"/>
            </p:cNvSpPr>
            <p:nvPr/>
          </p:nvSpPr>
          <p:spPr bwMode="auto">
            <a:xfrm flipV="1">
              <a:off x="432" y="2160"/>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52" name="Group 64"/>
          <p:cNvGrpSpPr>
            <a:grpSpLocks/>
          </p:cNvGrpSpPr>
          <p:nvPr/>
        </p:nvGrpSpPr>
        <p:grpSpPr bwMode="auto">
          <a:xfrm>
            <a:off x="1981200" y="2438400"/>
            <a:ext cx="6632575" cy="1074738"/>
            <a:chOff x="1248" y="1536"/>
            <a:chExt cx="4178" cy="677"/>
          </a:xfrm>
        </p:grpSpPr>
        <p:sp>
          <p:nvSpPr>
            <p:cNvPr id="10258" name="AutoShape 10"/>
            <p:cNvSpPr>
              <a:spLocks noChangeArrowheads="1"/>
            </p:cNvSpPr>
            <p:nvPr/>
          </p:nvSpPr>
          <p:spPr bwMode="auto">
            <a:xfrm>
              <a:off x="1680" y="1536"/>
              <a:ext cx="768" cy="677"/>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10259" name="Line 16"/>
            <p:cNvSpPr>
              <a:spLocks noChangeShapeType="1"/>
            </p:cNvSpPr>
            <p:nvPr/>
          </p:nvSpPr>
          <p:spPr bwMode="auto">
            <a:xfrm flipH="1">
              <a:off x="1248" y="1877"/>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Line 17"/>
            <p:cNvSpPr>
              <a:spLocks noChangeShapeType="1"/>
            </p:cNvSpPr>
            <p:nvPr/>
          </p:nvSpPr>
          <p:spPr bwMode="auto">
            <a:xfrm>
              <a:off x="2448" y="1877"/>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Text Box 47"/>
            <p:cNvSpPr txBox="1">
              <a:spLocks noChangeArrowheads="1"/>
            </p:cNvSpPr>
            <p:nvPr/>
          </p:nvSpPr>
          <p:spPr bwMode="auto">
            <a:xfrm>
              <a:off x="4080" y="1680"/>
              <a:ext cx="134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t>Bars sell some</a:t>
              </a:r>
            </a:p>
            <a:p>
              <a:r>
                <a:rPr lang="en-US" altLang="en-US" dirty="0" smtClean="0"/>
                <a:t>juices.</a:t>
              </a:r>
              <a:endParaRPr lang="en-US" altLang="en-US" dirty="0"/>
            </a:p>
          </p:txBody>
        </p:sp>
      </p:grpSp>
      <p:grpSp>
        <p:nvGrpSpPr>
          <p:cNvPr id="63543" name="Group 55"/>
          <p:cNvGrpSpPr>
            <a:grpSpLocks/>
          </p:cNvGrpSpPr>
          <p:nvPr/>
        </p:nvGrpSpPr>
        <p:grpSpPr bwMode="auto">
          <a:xfrm>
            <a:off x="3657600" y="3429000"/>
            <a:ext cx="4676776" cy="1905000"/>
            <a:chOff x="2304" y="2160"/>
            <a:chExt cx="2946" cy="1200"/>
          </a:xfrm>
        </p:grpSpPr>
        <p:sp>
          <p:nvSpPr>
            <p:cNvPr id="10254" name="AutoShape 12"/>
            <p:cNvSpPr>
              <a:spLocks noChangeArrowheads="1"/>
            </p:cNvSpPr>
            <p:nvPr/>
          </p:nvSpPr>
          <p:spPr bwMode="auto">
            <a:xfrm>
              <a:off x="2400" y="2496"/>
              <a:ext cx="768"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Likes</a:t>
              </a:r>
            </a:p>
          </p:txBody>
        </p:sp>
        <p:sp>
          <p:nvSpPr>
            <p:cNvPr id="10255" name="Line 20"/>
            <p:cNvSpPr>
              <a:spLocks noChangeShapeType="1"/>
            </p:cNvSpPr>
            <p:nvPr/>
          </p:nvSpPr>
          <p:spPr bwMode="auto">
            <a:xfrm flipV="1">
              <a:off x="2304" y="2976"/>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21"/>
            <p:cNvSpPr>
              <a:spLocks noChangeShapeType="1"/>
            </p:cNvSpPr>
            <p:nvPr/>
          </p:nvSpPr>
          <p:spPr bwMode="auto">
            <a:xfrm flipV="1">
              <a:off x="2976" y="2160"/>
              <a:ext cx="33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Text Box 48"/>
            <p:cNvSpPr txBox="1">
              <a:spLocks noChangeArrowheads="1"/>
            </p:cNvSpPr>
            <p:nvPr/>
          </p:nvSpPr>
          <p:spPr bwMode="auto">
            <a:xfrm>
              <a:off x="4080" y="2395"/>
              <a:ext cx="117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t>Drinkers like</a:t>
              </a:r>
            </a:p>
            <a:p>
              <a:r>
                <a:rPr lang="en-US" altLang="en-US" dirty="0"/>
                <a:t>some </a:t>
              </a:r>
              <a:r>
                <a:rPr lang="en-US" altLang="en-US" dirty="0" smtClean="0"/>
                <a:t>juices</a:t>
              </a:r>
              <a:r>
                <a:rPr lang="en-US" altLang="en-US" dirty="0" smtClean="0">
                  <a:latin typeface="Times New Roman" panose="02020603050405020304" pitchFamily="18" charset="0"/>
                </a:rPr>
                <a:t>.</a:t>
              </a:r>
              <a:endParaRPr lang="en-US" altLang="en-US" dirty="0">
                <a:latin typeface="Times New Roman" panose="02020603050405020304" pitchFamily="18" charset="0"/>
              </a:endParaRPr>
            </a:p>
          </p:txBody>
        </p:sp>
      </p:grpSp>
      <p:grpSp>
        <p:nvGrpSpPr>
          <p:cNvPr id="63544" name="Group 56"/>
          <p:cNvGrpSpPr>
            <a:grpSpLocks/>
          </p:cNvGrpSpPr>
          <p:nvPr/>
        </p:nvGrpSpPr>
        <p:grpSpPr bwMode="auto">
          <a:xfrm>
            <a:off x="1371600" y="3429000"/>
            <a:ext cx="7635875" cy="2338388"/>
            <a:chOff x="864" y="2160"/>
            <a:chExt cx="4810" cy="1473"/>
          </a:xfrm>
        </p:grpSpPr>
        <p:sp>
          <p:nvSpPr>
            <p:cNvPr id="10250" name="AutoShape 11"/>
            <p:cNvSpPr>
              <a:spLocks noChangeArrowheads="1"/>
            </p:cNvSpPr>
            <p:nvPr/>
          </p:nvSpPr>
          <p:spPr bwMode="auto">
            <a:xfrm>
              <a:off x="912" y="2496"/>
              <a:ext cx="912"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Frequents</a:t>
              </a:r>
            </a:p>
          </p:txBody>
        </p:sp>
        <p:sp>
          <p:nvSpPr>
            <p:cNvPr id="10251" name="Line 22"/>
            <p:cNvSpPr>
              <a:spLocks noChangeShapeType="1"/>
            </p:cNvSpPr>
            <p:nvPr/>
          </p:nvSpPr>
          <p:spPr bwMode="auto">
            <a:xfrm flipH="1" flipV="1">
              <a:off x="864" y="2160"/>
              <a:ext cx="28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24"/>
            <p:cNvSpPr>
              <a:spLocks noChangeShapeType="1"/>
            </p:cNvSpPr>
            <p:nvPr/>
          </p:nvSpPr>
          <p:spPr bwMode="auto">
            <a:xfrm flipH="1" flipV="1">
              <a:off x="1536" y="3024"/>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Text Box 49"/>
            <p:cNvSpPr txBox="1">
              <a:spLocks noChangeArrowheads="1"/>
            </p:cNvSpPr>
            <p:nvPr/>
          </p:nvSpPr>
          <p:spPr bwMode="auto">
            <a:xfrm>
              <a:off x="4080" y="3115"/>
              <a:ext cx="159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t>Drinkers frequent</a:t>
              </a:r>
            </a:p>
            <a:p>
              <a:r>
                <a:rPr lang="en-US" altLang="en-US"/>
                <a:t>some bars</a:t>
              </a:r>
              <a:r>
                <a:rPr lang="en-US" altLang="en-US">
                  <a:latin typeface="Times New Roman" panose="02020603050405020304" pitchFamily="18" charset="0"/>
                </a:rPr>
                <a:t>.</a:t>
              </a:r>
            </a:p>
          </p:txBody>
        </p:sp>
      </p:grpSp>
    </p:spTree>
    <p:extLst>
      <p:ext uri="{BB962C8B-B14F-4D97-AF65-F5344CB8AC3E}">
        <p14:creationId xmlns:p14="http://schemas.microsoft.com/office/powerpoint/2010/main" val="4223571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5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96888" y="161925"/>
            <a:ext cx="7416824" cy="1293028"/>
          </a:xfrm>
        </p:spPr>
        <p:txBody>
          <a:bodyPr>
            <a:normAutofit/>
          </a:bodyPr>
          <a:lstStyle/>
          <a:p>
            <a:r>
              <a:rPr lang="en-GB" dirty="0"/>
              <a:t>Degree of </a:t>
            </a:r>
            <a:r>
              <a:rPr lang="en-GB" dirty="0" smtClean="0"/>
              <a:t>a Relationship </a:t>
            </a:r>
            <a:endParaRPr lang="en-GB" dirty="0" smtClean="0">
              <a:ln>
                <a:noFill/>
              </a:ln>
            </a:endParaRPr>
          </a:p>
        </p:txBody>
      </p:sp>
      <p:sp>
        <p:nvSpPr>
          <p:cNvPr id="41987" name="Rectangle 3"/>
          <p:cNvSpPr>
            <a:spLocks noGrp="1" noChangeArrowheads="1"/>
          </p:cNvSpPr>
          <p:nvPr>
            <p:ph idx="4294967295"/>
          </p:nvPr>
        </p:nvSpPr>
        <p:spPr>
          <a:xfrm>
            <a:off x="792163" y="1676400"/>
            <a:ext cx="8351837" cy="4800600"/>
          </a:xfrm>
          <a:prstGeom prst="rect">
            <a:avLst/>
          </a:prstGeom>
        </p:spPr>
        <p:txBody>
          <a:bodyPr rtlCol="0">
            <a:normAutofit/>
          </a:bodyPr>
          <a:lstStyle/>
          <a:p>
            <a:pPr marL="0" indent="0">
              <a:lnSpc>
                <a:spcPct val="90000"/>
              </a:lnSpc>
              <a:buNone/>
              <a:defRPr/>
            </a:pPr>
            <a:r>
              <a:rPr lang="en-US" sz="2400" b="1" dirty="0" smtClean="0">
                <a:solidFill>
                  <a:srgbClr val="FF0066"/>
                </a:solidFill>
              </a:rPr>
              <a:t>Degree</a:t>
            </a:r>
            <a:r>
              <a:rPr lang="en-US" sz="2400" dirty="0" smtClean="0"/>
              <a:t>  </a:t>
            </a:r>
            <a:r>
              <a:rPr lang="en-US" sz="2400" dirty="0"/>
              <a:t>of a relationship is the number of participating entities in the relationship.</a:t>
            </a:r>
          </a:p>
          <a:p>
            <a:pPr marL="0" indent="0" fontAlgn="auto">
              <a:lnSpc>
                <a:spcPct val="90000"/>
              </a:lnSpc>
              <a:buNone/>
              <a:defRPr/>
            </a:pPr>
            <a:endParaRPr lang="en-GB" sz="2100" dirty="0" smtClean="0">
              <a:solidFill>
                <a:schemeClr val="tx1">
                  <a:lumMod val="85000"/>
                  <a:lumOff val="15000"/>
                </a:schemeClr>
              </a:solidFill>
            </a:endParaRPr>
          </a:p>
          <a:p>
            <a:pPr lvl="1" fontAlgn="auto">
              <a:lnSpc>
                <a:spcPct val="90000"/>
              </a:lnSpc>
              <a:buFont typeface="Arial"/>
              <a:buChar char="•"/>
              <a:defRPr/>
            </a:pPr>
            <a:r>
              <a:rPr lang="en-GB" dirty="0" smtClean="0">
                <a:solidFill>
                  <a:schemeClr val="tx1">
                    <a:lumMod val="85000"/>
                    <a:lumOff val="15000"/>
                  </a:schemeClr>
                </a:solidFill>
              </a:rPr>
              <a:t>Degree / Number of Entities = 2  Or  binary</a:t>
            </a:r>
          </a:p>
        </p:txBody>
      </p:sp>
      <p:grpSp>
        <p:nvGrpSpPr>
          <p:cNvPr id="2" name="Group 11"/>
          <p:cNvGrpSpPr>
            <a:grpSpLocks/>
          </p:cNvGrpSpPr>
          <p:nvPr/>
        </p:nvGrpSpPr>
        <p:grpSpPr bwMode="auto">
          <a:xfrm>
            <a:off x="762000" y="3962400"/>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202113"/>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67590" name="Text Box 18"/>
          <p:cNvSpPr txBox="1">
            <a:spLocks noChangeArrowheads="1"/>
          </p:cNvSpPr>
          <p:nvPr/>
        </p:nvSpPr>
        <p:spPr bwMode="auto">
          <a:xfrm>
            <a:off x="5241925" y="41259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202771" name="Text Box 19"/>
          <p:cNvSpPr txBox="1">
            <a:spLocks noChangeArrowheads="1"/>
          </p:cNvSpPr>
          <p:nvPr/>
        </p:nvSpPr>
        <p:spPr bwMode="auto">
          <a:xfrm>
            <a:off x="3260725" y="6030913"/>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relationship</a:t>
            </a:r>
          </a:p>
        </p:txBody>
      </p:sp>
      <p:sp>
        <p:nvSpPr>
          <p:cNvPr id="202773" name="Line 21"/>
          <p:cNvSpPr>
            <a:spLocks noChangeShapeType="1"/>
          </p:cNvSpPr>
          <p:nvPr/>
        </p:nvSpPr>
        <p:spPr bwMode="auto">
          <a:xfrm flipV="1">
            <a:off x="4038600" y="5334000"/>
            <a:ext cx="152400" cy="762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544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9552" y="404664"/>
            <a:ext cx="7776864" cy="1293028"/>
          </a:xfrm>
        </p:spPr>
        <p:txBody>
          <a:bodyPr>
            <a:normAutofit fontScale="90000"/>
          </a:bodyPr>
          <a:lstStyle/>
          <a:p>
            <a:r>
              <a:rPr lang="en-US" dirty="0" smtClean="0">
                <a:ln>
                  <a:noFill/>
                </a:ln>
                <a:solidFill>
                  <a:schemeClr val="tx1"/>
                </a:solidFill>
              </a:rPr>
              <a:t>Conceptual Modeling - ER Diagrams</a:t>
            </a:r>
          </a:p>
        </p:txBody>
      </p:sp>
      <p:sp>
        <p:nvSpPr>
          <p:cNvPr id="23555" name="Rectangle 3"/>
          <p:cNvSpPr>
            <a:spLocks noGrp="1" noChangeArrowheads="1"/>
          </p:cNvSpPr>
          <p:nvPr>
            <p:ph idx="4294967295"/>
          </p:nvPr>
        </p:nvSpPr>
        <p:spPr>
          <a:xfrm>
            <a:off x="400050" y="1844824"/>
            <a:ext cx="8743950" cy="3651250"/>
          </a:xfrm>
          <a:prstGeom prst="rect">
            <a:avLst/>
          </a:prstGeom>
        </p:spPr>
        <p:txBody>
          <a:bodyPr rtlCol="0">
            <a:normAutofit lnSpcReduction="10000"/>
          </a:bodyPr>
          <a:lstStyle/>
          <a:p>
            <a:pPr algn="just" fontAlgn="auto">
              <a:lnSpc>
                <a:spcPct val="90000"/>
              </a:lnSpc>
              <a:buFont typeface="Arial"/>
              <a:buChar char="•"/>
              <a:defRPr/>
            </a:pPr>
            <a:r>
              <a:rPr lang="en-US" sz="2600" dirty="0" smtClean="0">
                <a:solidFill>
                  <a:schemeClr val="tx1">
                    <a:lumMod val="85000"/>
                    <a:lumOff val="15000"/>
                  </a:schemeClr>
                </a:solidFill>
              </a:rPr>
              <a:t>Many versions of ER-diagrams;  differ both in </a:t>
            </a:r>
          </a:p>
          <a:p>
            <a:pPr marL="0" indent="0" algn="just" fontAlgn="auto">
              <a:lnSpc>
                <a:spcPct val="90000"/>
              </a:lnSpc>
              <a:buNone/>
              <a:defRPr/>
            </a:pPr>
            <a:r>
              <a:rPr lang="en-US" sz="2600" dirty="0">
                <a:solidFill>
                  <a:schemeClr val="tx1">
                    <a:lumMod val="85000"/>
                    <a:lumOff val="15000"/>
                  </a:schemeClr>
                </a:solidFill>
              </a:rPr>
              <a:t> </a:t>
            </a:r>
            <a:r>
              <a:rPr lang="en-US" sz="2600" dirty="0" smtClean="0">
                <a:solidFill>
                  <a:schemeClr val="tx1">
                    <a:lumMod val="85000"/>
                    <a:lumOff val="15000"/>
                  </a:schemeClr>
                </a:solidFill>
              </a:rPr>
              <a:t>  their appearance and in their meaning</a:t>
            </a:r>
          </a:p>
          <a:p>
            <a:pPr marL="0" indent="0" algn="just" fontAlgn="auto">
              <a:lnSpc>
                <a:spcPct val="90000"/>
              </a:lnSpc>
              <a:buNone/>
              <a:defRPr/>
            </a:pPr>
            <a:endParaRPr lang="en-US" sz="2600" dirty="0" smtClean="0">
              <a:solidFill>
                <a:schemeClr val="tx1">
                  <a:lumMod val="85000"/>
                  <a:lumOff val="15000"/>
                </a:schemeClr>
              </a:solidFill>
            </a:endParaRPr>
          </a:p>
          <a:p>
            <a:pPr algn="just" fontAlgn="auto">
              <a:lnSpc>
                <a:spcPct val="90000"/>
              </a:lnSpc>
              <a:buFont typeface="Arial"/>
              <a:buChar char="•"/>
              <a:defRPr/>
            </a:pPr>
            <a:r>
              <a:rPr lang="en-US" sz="2600" dirty="0" smtClean="0">
                <a:solidFill>
                  <a:schemeClr val="tx1">
                    <a:lumMod val="85000"/>
                    <a:lumOff val="15000"/>
                  </a:schemeClr>
                </a:solidFill>
              </a:rPr>
              <a:t>We will use the version appearing in the  book </a:t>
            </a:r>
          </a:p>
          <a:p>
            <a:pPr marL="0" indent="0" algn="just" fontAlgn="auto">
              <a:lnSpc>
                <a:spcPct val="90000"/>
              </a:lnSpc>
              <a:buNone/>
              <a:defRPr/>
            </a:pPr>
            <a:r>
              <a:rPr lang="en-US" sz="2600" dirty="0" smtClean="0">
                <a:solidFill>
                  <a:schemeClr val="tx1">
                    <a:lumMod val="85000"/>
                    <a:lumOff val="15000"/>
                  </a:schemeClr>
                </a:solidFill>
              </a:rPr>
              <a:t>   </a:t>
            </a:r>
            <a:r>
              <a:rPr lang="en-US" sz="2600" dirty="0" smtClean="0">
                <a:solidFill>
                  <a:srgbClr val="008000"/>
                </a:solidFill>
              </a:rPr>
              <a:t>(Database Management Systems by </a:t>
            </a:r>
            <a:r>
              <a:rPr lang="en-US" sz="2600" dirty="0" err="1" smtClean="0">
                <a:solidFill>
                  <a:srgbClr val="008000"/>
                </a:solidFill>
              </a:rPr>
              <a:t>Elmasri</a:t>
            </a:r>
            <a:r>
              <a:rPr lang="en-US" sz="2600" dirty="0" smtClean="0">
                <a:solidFill>
                  <a:srgbClr val="008000"/>
                </a:solidFill>
              </a:rPr>
              <a:t> </a:t>
            </a:r>
            <a:r>
              <a:rPr lang="en-US" sz="2600" dirty="0" err="1" smtClean="0">
                <a:solidFill>
                  <a:srgbClr val="008000"/>
                </a:solidFill>
              </a:rPr>
              <a:t>Navathe</a:t>
            </a:r>
            <a:r>
              <a:rPr lang="en-US" sz="2600" dirty="0" smtClean="0">
                <a:solidFill>
                  <a:srgbClr val="008000"/>
                </a:solidFill>
              </a:rPr>
              <a:t>)</a:t>
            </a:r>
          </a:p>
          <a:p>
            <a:pPr algn="just" fontAlgn="auto">
              <a:lnSpc>
                <a:spcPct val="90000"/>
              </a:lnSpc>
              <a:buFont typeface="Arial"/>
              <a:buChar char="•"/>
              <a:defRPr/>
            </a:pPr>
            <a:endParaRPr lang="en-US" sz="2600" dirty="0" smtClean="0">
              <a:solidFill>
                <a:schemeClr val="tx1">
                  <a:lumMod val="85000"/>
                  <a:lumOff val="15000"/>
                </a:schemeClr>
              </a:solidFill>
            </a:endParaRPr>
          </a:p>
          <a:p>
            <a:pPr algn="just" fontAlgn="auto">
              <a:lnSpc>
                <a:spcPct val="90000"/>
              </a:lnSpc>
              <a:buFont typeface="Arial"/>
              <a:buChar char="•"/>
              <a:defRPr/>
            </a:pPr>
            <a:r>
              <a:rPr lang="en-US" sz="2600" dirty="0" smtClean="0">
                <a:solidFill>
                  <a:schemeClr val="tx1">
                    <a:lumMod val="85000"/>
                    <a:lumOff val="15000"/>
                  </a:schemeClr>
                </a:solidFill>
              </a:rPr>
              <a:t>Have a formal semantics (meaning) that must be thoroughly understood, in order to create correct diagrams</a:t>
            </a:r>
          </a:p>
          <a:p>
            <a:pPr fontAlgn="auto">
              <a:lnSpc>
                <a:spcPct val="90000"/>
              </a:lnSpc>
              <a:buFont typeface="Arial"/>
              <a:buChar char="•"/>
              <a:defRPr/>
            </a:pPr>
            <a:endParaRPr lang="en-US" sz="2600" dirty="0" smtClean="0">
              <a:solidFill>
                <a:schemeClr val="tx1">
                  <a:lumMod val="85000"/>
                  <a:lumOff val="15000"/>
                </a:schemeClr>
              </a:solidFill>
            </a:endParaRPr>
          </a:p>
        </p:txBody>
      </p:sp>
    </p:spTree>
    <p:extLst>
      <p:ext uri="{BB962C8B-B14F-4D97-AF65-F5344CB8AC3E}">
        <p14:creationId xmlns:p14="http://schemas.microsoft.com/office/powerpoint/2010/main" val="1667484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9552" y="260648"/>
            <a:ext cx="7344816" cy="1293028"/>
          </a:xfrm>
        </p:spPr>
        <p:txBody>
          <a:bodyPr>
            <a:normAutofit/>
          </a:bodyPr>
          <a:lstStyle/>
          <a:p>
            <a:r>
              <a:rPr lang="en-GB" dirty="0" smtClean="0">
                <a:ln>
                  <a:noFill/>
                </a:ln>
              </a:rPr>
              <a:t>Degree of Relationship  </a:t>
            </a:r>
          </a:p>
        </p:txBody>
      </p:sp>
      <p:sp>
        <p:nvSpPr>
          <p:cNvPr id="203779" name="Rectangle 3"/>
          <p:cNvSpPr>
            <a:spLocks noGrp="1" noChangeArrowheads="1"/>
          </p:cNvSpPr>
          <p:nvPr>
            <p:ph idx="4294967295"/>
          </p:nvPr>
        </p:nvSpPr>
        <p:spPr>
          <a:xfrm>
            <a:off x="535140" y="1686584"/>
            <a:ext cx="9036050" cy="4637087"/>
          </a:xfrm>
          <a:prstGeom prst="rect">
            <a:avLst/>
          </a:prstGeom>
        </p:spPr>
        <p:txBody>
          <a:bodyPr>
            <a:normAutofit/>
          </a:bodyPr>
          <a:lstStyle/>
          <a:p>
            <a:pPr>
              <a:lnSpc>
                <a:spcPct val="90000"/>
              </a:lnSpc>
            </a:pPr>
            <a:r>
              <a:rPr lang="en-GB" dirty="0" smtClean="0"/>
              <a:t>= no of participating entities </a:t>
            </a:r>
          </a:p>
          <a:p>
            <a:pPr>
              <a:lnSpc>
                <a:spcPct val="90000"/>
              </a:lnSpc>
            </a:pPr>
            <a:r>
              <a:rPr lang="en-GB" dirty="0" smtClean="0"/>
              <a:t>Relationships can be classified based on their degree into</a:t>
            </a:r>
          </a:p>
          <a:p>
            <a:pPr lvl="1">
              <a:lnSpc>
                <a:spcPct val="90000"/>
              </a:lnSpc>
            </a:pPr>
            <a:r>
              <a:rPr lang="en-GB" b="1" dirty="0" smtClean="0">
                <a:solidFill>
                  <a:srgbClr val="FF6600"/>
                </a:solidFill>
              </a:rPr>
              <a:t>Binary</a:t>
            </a:r>
            <a:r>
              <a:rPr lang="en-GB" b="1" dirty="0" smtClean="0"/>
              <a:t> – relationship with </a:t>
            </a:r>
            <a:r>
              <a:rPr lang="en-GB" b="1" u="sng" dirty="0" smtClean="0"/>
              <a:t>two</a:t>
            </a:r>
            <a:r>
              <a:rPr lang="en-GB" b="1" dirty="0" smtClean="0"/>
              <a:t> participants- </a:t>
            </a:r>
          </a:p>
          <a:p>
            <a:pPr marL="400050" lvl="1" indent="0">
              <a:lnSpc>
                <a:spcPct val="90000"/>
              </a:lnSpc>
              <a:buNone/>
            </a:pPr>
            <a:r>
              <a:rPr lang="en-GB" b="1" dirty="0" smtClean="0">
                <a:solidFill>
                  <a:srgbClr val="FF0000"/>
                </a:solidFill>
              </a:rPr>
              <a:t>					Degree/No of Entities = 2</a:t>
            </a:r>
          </a:p>
          <a:p>
            <a:pPr lvl="1">
              <a:lnSpc>
                <a:spcPct val="90000"/>
              </a:lnSpc>
            </a:pPr>
            <a:r>
              <a:rPr lang="en-GB" b="1" dirty="0" smtClean="0">
                <a:solidFill>
                  <a:srgbClr val="FF6600"/>
                </a:solidFill>
              </a:rPr>
              <a:t>Ternary </a:t>
            </a:r>
            <a:r>
              <a:rPr lang="en-GB" b="1" dirty="0" smtClean="0"/>
              <a:t>– relationship with </a:t>
            </a:r>
            <a:r>
              <a:rPr lang="en-GB" b="1" u="sng" dirty="0" smtClean="0"/>
              <a:t>three</a:t>
            </a:r>
            <a:r>
              <a:rPr lang="en-GB" b="1" dirty="0" smtClean="0"/>
              <a:t> participants</a:t>
            </a:r>
          </a:p>
          <a:p>
            <a:pPr marL="457200" lvl="1" indent="0">
              <a:lnSpc>
                <a:spcPct val="90000"/>
              </a:lnSpc>
              <a:buNone/>
            </a:pPr>
            <a:r>
              <a:rPr lang="en-GB" b="1" dirty="0"/>
              <a:t>	</a:t>
            </a:r>
            <a:r>
              <a:rPr lang="en-GB" b="1" dirty="0" smtClean="0"/>
              <a:t>				</a:t>
            </a:r>
            <a:r>
              <a:rPr lang="en-GB" b="1" dirty="0">
                <a:solidFill>
                  <a:srgbClr val="FF0000"/>
                </a:solidFill>
              </a:rPr>
              <a:t>Degree/No of Entities = </a:t>
            </a:r>
            <a:r>
              <a:rPr lang="en-GB" b="1" dirty="0" smtClean="0">
                <a:solidFill>
                  <a:srgbClr val="FF0000"/>
                </a:solidFill>
              </a:rPr>
              <a:t>3</a:t>
            </a:r>
            <a:endParaRPr lang="en-GB" b="1" dirty="0" smtClean="0"/>
          </a:p>
          <a:p>
            <a:pPr lvl="1">
              <a:lnSpc>
                <a:spcPct val="90000"/>
              </a:lnSpc>
            </a:pPr>
            <a:r>
              <a:rPr lang="en-GB" b="1" dirty="0" smtClean="0">
                <a:solidFill>
                  <a:srgbClr val="FF6600"/>
                </a:solidFill>
              </a:rPr>
              <a:t>Quaternary</a:t>
            </a:r>
            <a:r>
              <a:rPr lang="en-GB" b="1" dirty="0" smtClean="0"/>
              <a:t> – relationship with </a:t>
            </a:r>
            <a:r>
              <a:rPr lang="en-GB" b="1" u="sng" dirty="0" smtClean="0"/>
              <a:t>four</a:t>
            </a:r>
            <a:r>
              <a:rPr lang="en-GB" b="1" dirty="0" smtClean="0"/>
              <a:t> participants</a:t>
            </a:r>
          </a:p>
          <a:p>
            <a:pPr marL="457200" lvl="1" indent="0">
              <a:lnSpc>
                <a:spcPct val="90000"/>
              </a:lnSpc>
              <a:buNone/>
            </a:pPr>
            <a:r>
              <a:rPr lang="en-GB" b="1" dirty="0" smtClean="0"/>
              <a:t>					</a:t>
            </a:r>
            <a:r>
              <a:rPr lang="en-GB" b="1" dirty="0">
                <a:solidFill>
                  <a:srgbClr val="FF0000"/>
                </a:solidFill>
              </a:rPr>
              <a:t>Degree/No of Entities = </a:t>
            </a:r>
            <a:r>
              <a:rPr lang="en-GB" b="1" dirty="0" smtClean="0">
                <a:solidFill>
                  <a:srgbClr val="FF0000"/>
                </a:solidFill>
              </a:rPr>
              <a:t>4</a:t>
            </a:r>
            <a:endParaRPr lang="en-GB" b="1" dirty="0">
              <a:solidFill>
                <a:srgbClr val="FF0000"/>
              </a:solidFill>
            </a:endParaRPr>
          </a:p>
          <a:p>
            <a:pPr marL="457200" lvl="1" indent="0">
              <a:lnSpc>
                <a:spcPct val="90000"/>
              </a:lnSpc>
              <a:buNone/>
            </a:pPr>
            <a:endParaRPr lang="en-GB" b="1" dirty="0" smtClean="0"/>
          </a:p>
          <a:p>
            <a:pPr>
              <a:lnSpc>
                <a:spcPct val="90000"/>
              </a:lnSpc>
            </a:pPr>
            <a:endParaRPr lang="en-GB" sz="19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37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37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68085" y="188640"/>
            <a:ext cx="6377940" cy="1293028"/>
          </a:xfrm>
        </p:spPr>
        <p:txBody>
          <a:bodyPr/>
          <a:lstStyle/>
          <a:p>
            <a:r>
              <a:rPr lang="en-US" altLang="en-US" dirty="0"/>
              <a:t>T</a:t>
            </a:r>
            <a:r>
              <a:rPr lang="en-US" altLang="en-US" dirty="0" smtClean="0"/>
              <a:t>ernary Relationships</a:t>
            </a:r>
          </a:p>
        </p:txBody>
      </p:sp>
      <p:sp>
        <p:nvSpPr>
          <p:cNvPr id="13316" name="Rectangle 3"/>
          <p:cNvSpPr>
            <a:spLocks noGrp="1" noChangeArrowheads="1"/>
          </p:cNvSpPr>
          <p:nvPr>
            <p:ph type="body" idx="4294967295"/>
          </p:nvPr>
        </p:nvSpPr>
        <p:spPr>
          <a:xfrm>
            <a:off x="568085" y="1676556"/>
            <a:ext cx="8496300" cy="4608512"/>
          </a:xfrm>
          <a:prstGeom prst="rect">
            <a:avLst/>
          </a:prstGeom>
        </p:spPr>
        <p:txBody>
          <a:bodyPr/>
          <a:lstStyle/>
          <a:p>
            <a:r>
              <a:rPr lang="en-US" altLang="en-US" dirty="0" smtClean="0"/>
              <a:t>Sometimes, we need a relationship that connects more than two entity sets.</a:t>
            </a:r>
          </a:p>
          <a:p>
            <a:r>
              <a:rPr lang="en-US" altLang="en-US" dirty="0" smtClean="0"/>
              <a:t>Suppose that drinkers will only drink certain juices at certain bars.</a:t>
            </a:r>
          </a:p>
          <a:p>
            <a:pPr lvl="1"/>
            <a:r>
              <a:rPr lang="en-US" altLang="en-US" dirty="0" smtClean="0"/>
              <a:t>Our three binary relationships </a:t>
            </a:r>
            <a:r>
              <a:rPr lang="en-US" altLang="en-US" dirty="0" smtClean="0">
                <a:solidFill>
                  <a:srgbClr val="CC00CC"/>
                </a:solidFill>
              </a:rPr>
              <a:t>Likes</a:t>
            </a:r>
            <a:r>
              <a:rPr lang="en-US" altLang="en-US" dirty="0" smtClean="0"/>
              <a:t>, </a:t>
            </a:r>
            <a:r>
              <a:rPr lang="en-US" altLang="en-US" dirty="0" smtClean="0">
                <a:solidFill>
                  <a:srgbClr val="CC00CC"/>
                </a:solidFill>
              </a:rPr>
              <a:t>Sells</a:t>
            </a:r>
            <a:r>
              <a:rPr lang="en-US" altLang="en-US" dirty="0" smtClean="0"/>
              <a:t>, and </a:t>
            </a:r>
            <a:r>
              <a:rPr lang="en-US" altLang="en-US" dirty="0" smtClean="0">
                <a:solidFill>
                  <a:srgbClr val="CC00CC"/>
                </a:solidFill>
              </a:rPr>
              <a:t>Frequents</a:t>
            </a:r>
            <a:r>
              <a:rPr lang="en-US" altLang="en-US" dirty="0" smtClean="0"/>
              <a:t> do not allow us to make this distinction.</a:t>
            </a:r>
          </a:p>
          <a:p>
            <a:pPr lvl="1"/>
            <a:r>
              <a:rPr lang="en-US" altLang="en-US" dirty="0" smtClean="0"/>
              <a:t>But a 3-way/ ternary relationship would.</a:t>
            </a:r>
          </a:p>
        </p:txBody>
      </p:sp>
    </p:spTree>
    <p:extLst>
      <p:ext uri="{BB962C8B-B14F-4D97-AF65-F5344CB8AC3E}">
        <p14:creationId xmlns:p14="http://schemas.microsoft.com/office/powerpoint/2010/main" val="1097357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9552" y="282165"/>
            <a:ext cx="7145992" cy="1293028"/>
          </a:xfrm>
        </p:spPr>
        <p:txBody>
          <a:bodyPr/>
          <a:lstStyle/>
          <a:p>
            <a:r>
              <a:rPr lang="en-US" altLang="en-US" dirty="0" smtClean="0"/>
              <a:t>A Typical Relationship Set</a:t>
            </a:r>
          </a:p>
        </p:txBody>
      </p:sp>
      <p:sp>
        <p:nvSpPr>
          <p:cNvPr id="15364" name="Text Box 4"/>
          <p:cNvSpPr txBox="1">
            <a:spLocks noChangeArrowheads="1"/>
          </p:cNvSpPr>
          <p:nvPr/>
        </p:nvSpPr>
        <p:spPr bwMode="auto">
          <a:xfrm>
            <a:off x="2422525" y="2243138"/>
            <a:ext cx="580620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solidFill>
                  <a:srgbClr val="CC9900"/>
                </a:solidFill>
              </a:rPr>
              <a:t>Bar		Drinker	</a:t>
            </a:r>
            <a:r>
              <a:rPr lang="en-US" altLang="en-US" dirty="0" smtClean="0">
                <a:solidFill>
                  <a:srgbClr val="CC9900"/>
                </a:solidFill>
              </a:rPr>
              <a:t>Juice</a:t>
            </a:r>
            <a:endParaRPr lang="en-US" altLang="en-US" dirty="0">
              <a:solidFill>
                <a:srgbClr val="CC9900"/>
              </a:solidFill>
            </a:endParaRPr>
          </a:p>
          <a:p>
            <a:r>
              <a:rPr lang="en-US" altLang="en-US" dirty="0"/>
              <a:t>Joe’s Bar	Ann	</a:t>
            </a:r>
            <a:r>
              <a:rPr lang="en-US" altLang="en-US" dirty="0" smtClean="0"/>
              <a:t>      Avocado super</a:t>
            </a:r>
            <a:endParaRPr lang="en-US" altLang="en-US" dirty="0"/>
          </a:p>
          <a:p>
            <a:r>
              <a:rPr lang="en-US" altLang="en-US" dirty="0"/>
              <a:t>Sue’s Bar	Ann	</a:t>
            </a:r>
            <a:r>
              <a:rPr lang="en-US" altLang="en-US" dirty="0" smtClean="0"/>
              <a:t>      Apple Lite</a:t>
            </a:r>
            <a:endParaRPr lang="en-US" altLang="en-US" dirty="0"/>
          </a:p>
          <a:p>
            <a:r>
              <a:rPr lang="en-US" altLang="en-US" dirty="0"/>
              <a:t>Sue’s Bar	Ann	</a:t>
            </a:r>
            <a:r>
              <a:rPr lang="en-US" altLang="en-US" dirty="0" smtClean="0"/>
              <a:t>      Watermelon cool</a:t>
            </a:r>
            <a:endParaRPr lang="en-US" altLang="en-US" dirty="0"/>
          </a:p>
          <a:p>
            <a:r>
              <a:rPr lang="en-US" altLang="en-US" dirty="0"/>
              <a:t>Joe’s Bar	Bob	</a:t>
            </a:r>
            <a:r>
              <a:rPr lang="en-US" altLang="en-US" dirty="0" smtClean="0"/>
              <a:t>      Mango </a:t>
            </a:r>
            <a:r>
              <a:rPr lang="en-US" altLang="en-US" dirty="0"/>
              <a:t>Lite</a:t>
            </a:r>
          </a:p>
          <a:p>
            <a:r>
              <a:rPr lang="en-US" altLang="en-US" dirty="0" smtClean="0"/>
              <a:t>Joe’s </a:t>
            </a:r>
            <a:r>
              <a:rPr lang="en-US" altLang="en-US" dirty="0"/>
              <a:t>Bar	Bob	</a:t>
            </a:r>
            <a:r>
              <a:rPr lang="en-US" altLang="en-US" dirty="0" smtClean="0"/>
              <a:t>      Avocado </a:t>
            </a:r>
            <a:r>
              <a:rPr lang="en-US" altLang="en-US" dirty="0"/>
              <a:t>super </a:t>
            </a:r>
            <a:endParaRPr lang="en-US" altLang="en-US" dirty="0" smtClean="0"/>
          </a:p>
          <a:p>
            <a:r>
              <a:rPr lang="en-US" altLang="en-US" dirty="0" smtClean="0"/>
              <a:t>Joe’s </a:t>
            </a:r>
            <a:r>
              <a:rPr lang="en-US" altLang="en-US" dirty="0"/>
              <a:t>Bar	Cal	 </a:t>
            </a:r>
            <a:r>
              <a:rPr lang="en-US" altLang="en-US" dirty="0" smtClean="0"/>
              <a:t>     Avocado </a:t>
            </a:r>
            <a:r>
              <a:rPr lang="en-US" altLang="en-US" dirty="0"/>
              <a:t>super</a:t>
            </a:r>
          </a:p>
          <a:p>
            <a:r>
              <a:rPr lang="en-US" altLang="en-US" dirty="0"/>
              <a:t>Sue’s Bar	Cal	</a:t>
            </a:r>
            <a:r>
              <a:rPr lang="en-US" altLang="en-US" dirty="0" smtClean="0"/>
              <a:t>      Apple Lite</a:t>
            </a:r>
            <a:endParaRPr lang="en-US" altLang="en-US" dirty="0"/>
          </a:p>
        </p:txBody>
      </p:sp>
      <p:sp>
        <p:nvSpPr>
          <p:cNvPr id="15365" name="Rectangle 5"/>
          <p:cNvSpPr>
            <a:spLocks noChangeArrowheads="1"/>
          </p:cNvSpPr>
          <p:nvPr/>
        </p:nvSpPr>
        <p:spPr bwMode="auto">
          <a:xfrm>
            <a:off x="2362200" y="2286000"/>
            <a:ext cx="5917762"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5366" name="Line 6"/>
          <p:cNvSpPr>
            <a:spLocks noChangeShapeType="1"/>
          </p:cNvSpPr>
          <p:nvPr/>
        </p:nvSpPr>
        <p:spPr bwMode="auto">
          <a:xfrm flipV="1">
            <a:off x="2362200" y="2636912"/>
            <a:ext cx="5917762" cy="3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3962400"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5715000"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20844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74948" y="327095"/>
            <a:ext cx="7384504" cy="1143000"/>
          </a:xfrm>
        </p:spPr>
        <p:txBody>
          <a:bodyPr>
            <a:noAutofit/>
          </a:bodyPr>
          <a:lstStyle/>
          <a:p>
            <a:r>
              <a:rPr lang="en-US" altLang="en-US" dirty="0" smtClean="0"/>
              <a:t>Ternary</a:t>
            </a:r>
            <a:r>
              <a:rPr lang="en-US" altLang="en-US" dirty="0" smtClean="0">
                <a:solidFill>
                  <a:srgbClr val="33CC33"/>
                </a:solidFill>
              </a:rPr>
              <a:t> </a:t>
            </a:r>
            <a:r>
              <a:rPr lang="en-US" altLang="en-US" dirty="0" smtClean="0"/>
              <a:t>Relationship</a:t>
            </a:r>
          </a:p>
        </p:txBody>
      </p:sp>
      <p:sp>
        <p:nvSpPr>
          <p:cNvPr id="14340" name="Rectangle 3"/>
          <p:cNvSpPr>
            <a:spLocks noChangeArrowheads="1"/>
          </p:cNvSpPr>
          <p:nvPr/>
        </p:nvSpPr>
        <p:spPr bwMode="auto">
          <a:xfrm>
            <a:off x="1524000" y="2362200"/>
            <a:ext cx="1066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Bar</a:t>
            </a:r>
            <a:endParaRPr lang="en-US" altLang="en-US" dirty="0"/>
          </a:p>
        </p:txBody>
      </p:sp>
      <p:sp>
        <p:nvSpPr>
          <p:cNvPr id="14341" name="Rectangle 4"/>
          <p:cNvSpPr>
            <a:spLocks noChangeArrowheads="1"/>
          </p:cNvSpPr>
          <p:nvPr/>
        </p:nvSpPr>
        <p:spPr bwMode="auto">
          <a:xfrm>
            <a:off x="6172200" y="2438400"/>
            <a:ext cx="1066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14342" name="Rectangle 5"/>
          <p:cNvSpPr>
            <a:spLocks noChangeArrowheads="1"/>
          </p:cNvSpPr>
          <p:nvPr/>
        </p:nvSpPr>
        <p:spPr bwMode="auto">
          <a:xfrm>
            <a:off x="3581400" y="5029200"/>
            <a:ext cx="1371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Drinker</a:t>
            </a:r>
            <a:endParaRPr lang="en-US" altLang="en-US" dirty="0"/>
          </a:p>
        </p:txBody>
      </p:sp>
      <p:sp>
        <p:nvSpPr>
          <p:cNvPr id="14343" name="Oval 6"/>
          <p:cNvSpPr>
            <a:spLocks noChangeArrowheads="1"/>
          </p:cNvSpPr>
          <p:nvPr/>
        </p:nvSpPr>
        <p:spPr bwMode="auto">
          <a:xfrm>
            <a:off x="10668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4" name="Oval 7"/>
          <p:cNvSpPr>
            <a:spLocks noChangeArrowheads="1"/>
          </p:cNvSpPr>
          <p:nvPr/>
        </p:nvSpPr>
        <p:spPr bwMode="auto">
          <a:xfrm>
            <a:off x="57150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5" name="Oval 8"/>
          <p:cNvSpPr>
            <a:spLocks noChangeArrowheads="1"/>
          </p:cNvSpPr>
          <p:nvPr/>
        </p:nvSpPr>
        <p:spPr bwMode="auto">
          <a:xfrm>
            <a:off x="25146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6" name="Oval 9"/>
          <p:cNvSpPr>
            <a:spLocks noChangeArrowheads="1"/>
          </p:cNvSpPr>
          <p:nvPr/>
        </p:nvSpPr>
        <p:spPr bwMode="auto">
          <a:xfrm>
            <a:off x="71628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4347" name="Oval 10"/>
          <p:cNvSpPr>
            <a:spLocks noChangeArrowheads="1"/>
          </p:cNvSpPr>
          <p:nvPr/>
        </p:nvSpPr>
        <p:spPr bwMode="auto">
          <a:xfrm>
            <a:off x="24384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8" name="Oval 11"/>
          <p:cNvSpPr>
            <a:spLocks noChangeArrowheads="1"/>
          </p:cNvSpPr>
          <p:nvPr/>
        </p:nvSpPr>
        <p:spPr bwMode="auto">
          <a:xfrm>
            <a:off x="53340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9" name="Oval 12"/>
          <p:cNvSpPr>
            <a:spLocks noChangeArrowheads="1"/>
          </p:cNvSpPr>
          <p:nvPr/>
        </p:nvSpPr>
        <p:spPr bwMode="auto">
          <a:xfrm>
            <a:off x="304800" y="26670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smtClean="0"/>
              <a:t>regNo</a:t>
            </a:r>
            <a:endParaRPr lang="en-US" altLang="en-US" dirty="0"/>
          </a:p>
        </p:txBody>
      </p:sp>
      <p:sp>
        <p:nvSpPr>
          <p:cNvPr id="14350" name="Line 13"/>
          <p:cNvSpPr>
            <a:spLocks noChangeShapeType="1"/>
          </p:cNvSpPr>
          <p:nvPr/>
        </p:nvSpPr>
        <p:spPr bwMode="auto">
          <a:xfrm flipV="1">
            <a:off x="1219200" y="2895600"/>
            <a:ext cx="304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4"/>
          <p:cNvSpPr>
            <a:spLocks noChangeShapeType="1"/>
          </p:cNvSpPr>
          <p:nvPr/>
        </p:nvSpPr>
        <p:spPr bwMode="auto">
          <a:xfrm>
            <a:off x="1524000" y="2133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5"/>
          <p:cNvSpPr>
            <a:spLocks noChangeShapeType="1"/>
          </p:cNvSpPr>
          <p:nvPr/>
        </p:nvSpPr>
        <p:spPr bwMode="auto">
          <a:xfrm flipH="1">
            <a:off x="2286000" y="2133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6"/>
          <p:cNvSpPr>
            <a:spLocks noChangeShapeType="1"/>
          </p:cNvSpPr>
          <p:nvPr/>
        </p:nvSpPr>
        <p:spPr bwMode="auto">
          <a:xfrm flipV="1">
            <a:off x="2895600" y="5562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7"/>
          <p:cNvSpPr>
            <a:spLocks noChangeShapeType="1"/>
          </p:cNvSpPr>
          <p:nvPr/>
        </p:nvSpPr>
        <p:spPr bwMode="auto">
          <a:xfrm flipH="1" flipV="1">
            <a:off x="4953000" y="5486400"/>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8"/>
          <p:cNvSpPr>
            <a:spLocks noChangeShapeType="1"/>
          </p:cNvSpPr>
          <p:nvPr/>
        </p:nvSpPr>
        <p:spPr bwMode="auto">
          <a:xfrm>
            <a:off x="6172200" y="22098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19"/>
          <p:cNvSpPr>
            <a:spLocks noChangeShapeType="1"/>
          </p:cNvSpPr>
          <p:nvPr/>
        </p:nvSpPr>
        <p:spPr bwMode="auto">
          <a:xfrm flipH="1">
            <a:off x="7010400" y="22098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AutoShape 31"/>
          <p:cNvSpPr>
            <a:spLocks noChangeArrowheads="1"/>
          </p:cNvSpPr>
          <p:nvPr/>
        </p:nvSpPr>
        <p:spPr bwMode="auto">
          <a:xfrm>
            <a:off x="3352800" y="3276600"/>
            <a:ext cx="1828800" cy="10668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Preferences</a:t>
            </a:r>
          </a:p>
        </p:txBody>
      </p:sp>
      <p:sp>
        <p:nvSpPr>
          <p:cNvPr id="14358" name="Line 33"/>
          <p:cNvSpPr>
            <a:spLocks noChangeShapeType="1"/>
          </p:cNvSpPr>
          <p:nvPr/>
        </p:nvSpPr>
        <p:spPr bwMode="auto">
          <a:xfrm flipH="1" flipV="1">
            <a:off x="2590800" y="33528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34"/>
          <p:cNvSpPr>
            <a:spLocks noChangeShapeType="1"/>
          </p:cNvSpPr>
          <p:nvPr/>
        </p:nvSpPr>
        <p:spPr bwMode="auto">
          <a:xfrm>
            <a:off x="4267200" y="4343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35"/>
          <p:cNvSpPr>
            <a:spLocks noChangeShapeType="1"/>
          </p:cNvSpPr>
          <p:nvPr/>
        </p:nvSpPr>
        <p:spPr bwMode="auto">
          <a:xfrm flipV="1">
            <a:off x="5181600" y="3352800"/>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0517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4" name="Rectangle 4"/>
          <p:cNvSpPr>
            <a:spLocks noGrp="1" noChangeArrowheads="1"/>
          </p:cNvSpPr>
          <p:nvPr>
            <p:ph type="title"/>
          </p:nvPr>
        </p:nvSpPr>
        <p:spPr>
          <a:xfrm>
            <a:off x="615950" y="346076"/>
            <a:ext cx="7772400" cy="1104900"/>
          </a:xfrm>
          <a:noFill/>
        </p:spPr>
        <p:txBody>
          <a:bodyPr>
            <a:normAutofit/>
          </a:bodyPr>
          <a:lstStyle/>
          <a:p>
            <a:r>
              <a:rPr lang="es-ES_tradnl" altLang="en-US" dirty="0" err="1"/>
              <a:t>T</a:t>
            </a:r>
            <a:r>
              <a:rPr lang="es-ES_tradnl" altLang="en-US" dirty="0" err="1" smtClean="0"/>
              <a:t>ernary</a:t>
            </a:r>
            <a:r>
              <a:rPr lang="es-ES_tradnl" altLang="en-US" dirty="0" smtClean="0"/>
              <a:t> </a:t>
            </a:r>
            <a:r>
              <a:rPr lang="es-ES_tradnl" altLang="en-US" dirty="0" err="1" smtClean="0"/>
              <a:t>relationship</a:t>
            </a:r>
            <a:endParaRPr lang="es-ES_tradnl" altLang="en-US" dirty="0" smtClean="0"/>
          </a:p>
        </p:txBody>
      </p:sp>
      <p:sp>
        <p:nvSpPr>
          <p:cNvPr id="15365" name="Freeform 77"/>
          <p:cNvSpPr>
            <a:spLocks/>
          </p:cNvSpPr>
          <p:nvPr/>
        </p:nvSpPr>
        <p:spPr bwMode="auto">
          <a:xfrm>
            <a:off x="6846888" y="1655763"/>
            <a:ext cx="720725" cy="519112"/>
          </a:xfrm>
          <a:custGeom>
            <a:avLst/>
            <a:gdLst>
              <a:gd name="T0" fmla="*/ 715963 w 454"/>
              <a:gd name="T1" fmla="*/ 234950 h 327"/>
              <a:gd name="T2" fmla="*/ 706438 w 454"/>
              <a:gd name="T3" fmla="*/ 190500 h 327"/>
              <a:gd name="T4" fmla="*/ 684213 w 454"/>
              <a:gd name="T5" fmla="*/ 149225 h 327"/>
              <a:gd name="T6" fmla="*/ 652463 w 454"/>
              <a:gd name="T7" fmla="*/ 107950 h 327"/>
              <a:gd name="T8" fmla="*/ 612775 w 454"/>
              <a:gd name="T9" fmla="*/ 74612 h 327"/>
              <a:gd name="T10" fmla="*/ 565150 w 454"/>
              <a:gd name="T11" fmla="*/ 46037 h 327"/>
              <a:gd name="T12" fmla="*/ 511175 w 454"/>
              <a:gd name="T13" fmla="*/ 23812 h 327"/>
              <a:gd name="T14" fmla="*/ 452438 w 454"/>
              <a:gd name="T15" fmla="*/ 7937 h 327"/>
              <a:gd name="T16" fmla="*/ 390525 w 454"/>
              <a:gd name="T17" fmla="*/ 0 h 327"/>
              <a:gd name="T18" fmla="*/ 327025 w 454"/>
              <a:gd name="T19" fmla="*/ 0 h 327"/>
              <a:gd name="T20" fmla="*/ 265113 w 454"/>
              <a:gd name="T21" fmla="*/ 7937 h 327"/>
              <a:gd name="T22" fmla="*/ 206375 w 454"/>
              <a:gd name="T23" fmla="*/ 23812 h 327"/>
              <a:gd name="T24" fmla="*/ 152400 w 454"/>
              <a:gd name="T25" fmla="*/ 46037 h 327"/>
              <a:gd name="T26" fmla="*/ 103188 w 454"/>
              <a:gd name="T27" fmla="*/ 74612 h 327"/>
              <a:gd name="T28" fmla="*/ 63500 w 454"/>
              <a:gd name="T29" fmla="*/ 107950 h 327"/>
              <a:gd name="T30" fmla="*/ 33338 w 454"/>
              <a:gd name="T31" fmla="*/ 149225 h 327"/>
              <a:gd name="T32" fmla="*/ 11113 w 454"/>
              <a:gd name="T33" fmla="*/ 190500 h 327"/>
              <a:gd name="T34" fmla="*/ 1588 w 454"/>
              <a:gd name="T35" fmla="*/ 234950 h 327"/>
              <a:gd name="T36" fmla="*/ 1588 w 454"/>
              <a:gd name="T37" fmla="*/ 280987 h 327"/>
              <a:gd name="T38" fmla="*/ 11113 w 454"/>
              <a:gd name="T39" fmla="*/ 325437 h 327"/>
              <a:gd name="T40" fmla="*/ 33338 w 454"/>
              <a:gd name="T41" fmla="*/ 366712 h 327"/>
              <a:gd name="T42" fmla="*/ 63500 w 454"/>
              <a:gd name="T43" fmla="*/ 404812 h 327"/>
              <a:gd name="T44" fmla="*/ 103188 w 454"/>
              <a:gd name="T45" fmla="*/ 441325 h 327"/>
              <a:gd name="T46" fmla="*/ 152400 w 454"/>
              <a:gd name="T47" fmla="*/ 469900 h 327"/>
              <a:gd name="T48" fmla="*/ 206375 w 454"/>
              <a:gd name="T49" fmla="*/ 492125 h 327"/>
              <a:gd name="T50" fmla="*/ 265113 w 454"/>
              <a:gd name="T51" fmla="*/ 508000 h 327"/>
              <a:gd name="T52" fmla="*/ 327025 w 454"/>
              <a:gd name="T53" fmla="*/ 517525 h 327"/>
              <a:gd name="T54" fmla="*/ 390525 w 454"/>
              <a:gd name="T55" fmla="*/ 517525 h 327"/>
              <a:gd name="T56" fmla="*/ 452438 w 454"/>
              <a:gd name="T57" fmla="*/ 508000 h 327"/>
              <a:gd name="T58" fmla="*/ 511175 w 454"/>
              <a:gd name="T59" fmla="*/ 492125 h 327"/>
              <a:gd name="T60" fmla="*/ 565150 w 454"/>
              <a:gd name="T61" fmla="*/ 469900 h 327"/>
              <a:gd name="T62" fmla="*/ 612775 w 454"/>
              <a:gd name="T63" fmla="*/ 441325 h 327"/>
              <a:gd name="T64" fmla="*/ 652463 w 454"/>
              <a:gd name="T65" fmla="*/ 404812 h 327"/>
              <a:gd name="T66" fmla="*/ 684213 w 454"/>
              <a:gd name="T67" fmla="*/ 366712 h 327"/>
              <a:gd name="T68" fmla="*/ 706438 w 454"/>
              <a:gd name="T69" fmla="*/ 325437 h 327"/>
              <a:gd name="T70" fmla="*/ 715963 w 454"/>
              <a:gd name="T71" fmla="*/ 28098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Freeform 78"/>
          <p:cNvSpPr>
            <a:spLocks/>
          </p:cNvSpPr>
          <p:nvPr/>
        </p:nvSpPr>
        <p:spPr bwMode="auto">
          <a:xfrm>
            <a:off x="8166100" y="1677988"/>
            <a:ext cx="912813" cy="496887"/>
          </a:xfrm>
          <a:custGeom>
            <a:avLst/>
            <a:gdLst>
              <a:gd name="T0" fmla="*/ 1588 w 575"/>
              <a:gd name="T1" fmla="*/ 268287 h 313"/>
              <a:gd name="T2" fmla="*/ 14288 w 575"/>
              <a:gd name="T3" fmla="*/ 311150 h 313"/>
              <a:gd name="T4" fmla="*/ 44450 w 575"/>
              <a:gd name="T5" fmla="*/ 350837 h 313"/>
              <a:gd name="T6" fmla="*/ 82550 w 575"/>
              <a:gd name="T7" fmla="*/ 387350 h 313"/>
              <a:gd name="T8" fmla="*/ 133350 w 575"/>
              <a:gd name="T9" fmla="*/ 422275 h 313"/>
              <a:gd name="T10" fmla="*/ 195263 w 575"/>
              <a:gd name="T11" fmla="*/ 449262 h 313"/>
              <a:gd name="T12" fmla="*/ 261938 w 575"/>
              <a:gd name="T13" fmla="*/ 471487 h 313"/>
              <a:gd name="T14" fmla="*/ 338138 w 575"/>
              <a:gd name="T15" fmla="*/ 485775 h 313"/>
              <a:gd name="T16" fmla="*/ 415925 w 575"/>
              <a:gd name="T17" fmla="*/ 495300 h 313"/>
              <a:gd name="T18" fmla="*/ 493713 w 575"/>
              <a:gd name="T19" fmla="*/ 495300 h 313"/>
              <a:gd name="T20" fmla="*/ 573088 w 575"/>
              <a:gd name="T21" fmla="*/ 485775 h 313"/>
              <a:gd name="T22" fmla="*/ 647700 w 575"/>
              <a:gd name="T23" fmla="*/ 471487 h 313"/>
              <a:gd name="T24" fmla="*/ 715963 w 575"/>
              <a:gd name="T25" fmla="*/ 449262 h 313"/>
              <a:gd name="T26" fmla="*/ 777875 w 575"/>
              <a:gd name="T27" fmla="*/ 422275 h 313"/>
              <a:gd name="T28" fmla="*/ 828675 w 575"/>
              <a:gd name="T29" fmla="*/ 387350 h 313"/>
              <a:gd name="T30" fmla="*/ 868363 w 575"/>
              <a:gd name="T31" fmla="*/ 350837 h 313"/>
              <a:gd name="T32" fmla="*/ 895350 w 575"/>
              <a:gd name="T33" fmla="*/ 311150 h 313"/>
              <a:gd name="T34" fmla="*/ 908050 w 575"/>
              <a:gd name="T35" fmla="*/ 268287 h 313"/>
              <a:gd name="T36" fmla="*/ 908050 w 575"/>
              <a:gd name="T37" fmla="*/ 223837 h 313"/>
              <a:gd name="T38" fmla="*/ 895350 w 575"/>
              <a:gd name="T39" fmla="*/ 180975 h 313"/>
              <a:gd name="T40" fmla="*/ 868363 w 575"/>
              <a:gd name="T41" fmla="*/ 142875 h 313"/>
              <a:gd name="T42" fmla="*/ 828675 w 575"/>
              <a:gd name="T43" fmla="*/ 103187 h 313"/>
              <a:gd name="T44" fmla="*/ 777875 w 575"/>
              <a:gd name="T45" fmla="*/ 71437 h 313"/>
              <a:gd name="T46" fmla="*/ 715963 w 575"/>
              <a:gd name="T47" fmla="*/ 41275 h 313"/>
              <a:gd name="T48" fmla="*/ 647700 w 575"/>
              <a:gd name="T49" fmla="*/ 22225 h 313"/>
              <a:gd name="T50" fmla="*/ 573088 w 575"/>
              <a:gd name="T51" fmla="*/ 7937 h 313"/>
              <a:gd name="T52" fmla="*/ 493713 w 575"/>
              <a:gd name="T53" fmla="*/ 0 h 313"/>
              <a:gd name="T54" fmla="*/ 415925 w 575"/>
              <a:gd name="T55" fmla="*/ 0 h 313"/>
              <a:gd name="T56" fmla="*/ 336550 w 575"/>
              <a:gd name="T57" fmla="*/ 7937 h 313"/>
              <a:gd name="T58" fmla="*/ 261938 w 575"/>
              <a:gd name="T59" fmla="*/ 22225 h 313"/>
              <a:gd name="T60" fmla="*/ 195263 w 575"/>
              <a:gd name="T61" fmla="*/ 44450 h 313"/>
              <a:gd name="T62" fmla="*/ 133350 w 575"/>
              <a:gd name="T63" fmla="*/ 71437 h 313"/>
              <a:gd name="T64" fmla="*/ 82550 w 575"/>
              <a:gd name="T65" fmla="*/ 103187 h 313"/>
              <a:gd name="T66" fmla="*/ 44450 w 575"/>
              <a:gd name="T67" fmla="*/ 142875 h 313"/>
              <a:gd name="T68" fmla="*/ 14288 w 575"/>
              <a:gd name="T69" fmla="*/ 182562 h 313"/>
              <a:gd name="T70" fmla="*/ 1588 w 575"/>
              <a:gd name="T71" fmla="*/ 225425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67" name="Group 79"/>
          <p:cNvGrpSpPr>
            <a:grpSpLocks/>
          </p:cNvGrpSpPr>
          <p:nvPr/>
        </p:nvGrpSpPr>
        <p:grpSpPr bwMode="auto">
          <a:xfrm>
            <a:off x="7416800" y="1274763"/>
            <a:ext cx="939800" cy="519112"/>
            <a:chOff x="4672" y="468"/>
            <a:chExt cx="592" cy="327"/>
          </a:xfrm>
        </p:grpSpPr>
        <p:sp>
          <p:nvSpPr>
            <p:cNvPr id="15430" name="Freeform 80"/>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1" name="Rectangle 81"/>
            <p:cNvSpPr>
              <a:spLocks noChangeArrowheads="1"/>
            </p:cNvSpPr>
            <p:nvPr/>
          </p:nvSpPr>
          <p:spPr bwMode="auto">
            <a:xfrm>
              <a:off x="4696" y="507"/>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dname</a:t>
              </a:r>
            </a:p>
          </p:txBody>
        </p:sp>
      </p:grpSp>
      <p:sp>
        <p:nvSpPr>
          <p:cNvPr id="15368" name="Rectangle 82"/>
          <p:cNvSpPr>
            <a:spLocks noChangeArrowheads="1"/>
          </p:cNvSpPr>
          <p:nvPr/>
        </p:nvSpPr>
        <p:spPr bwMode="auto">
          <a:xfrm>
            <a:off x="8221663" y="1733550"/>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budget</a:t>
            </a:r>
          </a:p>
        </p:txBody>
      </p:sp>
      <p:sp>
        <p:nvSpPr>
          <p:cNvPr id="15369" name="Rectangle 83"/>
          <p:cNvSpPr>
            <a:spLocks noChangeArrowheads="1"/>
          </p:cNvSpPr>
          <p:nvPr/>
        </p:nvSpPr>
        <p:spPr bwMode="auto">
          <a:xfrm>
            <a:off x="6945313" y="1733550"/>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a:solidFill>
                  <a:srgbClr val="000000"/>
                </a:solidFill>
                <a:latin typeface="Arial" panose="020B0604020202020204" pitchFamily="34" charset="0"/>
              </a:rPr>
              <a:t>did</a:t>
            </a:r>
          </a:p>
        </p:txBody>
      </p:sp>
      <p:grpSp>
        <p:nvGrpSpPr>
          <p:cNvPr id="15370" name="Group 84"/>
          <p:cNvGrpSpPr>
            <a:grpSpLocks/>
          </p:cNvGrpSpPr>
          <p:nvPr/>
        </p:nvGrpSpPr>
        <p:grpSpPr bwMode="auto">
          <a:xfrm>
            <a:off x="6772271" y="865188"/>
            <a:ext cx="720726" cy="525462"/>
            <a:chOff x="3622" y="276"/>
            <a:chExt cx="454" cy="327"/>
          </a:xfrm>
        </p:grpSpPr>
        <p:sp>
          <p:nvSpPr>
            <p:cNvPr id="15428" name="Freeform 85"/>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9" name="Rectangle 86"/>
            <p:cNvSpPr>
              <a:spLocks noChangeArrowheads="1"/>
            </p:cNvSpPr>
            <p:nvPr/>
          </p:nvSpPr>
          <p:spPr bwMode="auto">
            <a:xfrm>
              <a:off x="3628" y="32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err="1">
                  <a:solidFill>
                    <a:srgbClr val="000000"/>
                  </a:solidFill>
                  <a:latin typeface="Arial" panose="020B0604020202020204" pitchFamily="34" charset="0"/>
                </a:rPr>
                <a:t>name</a:t>
              </a:r>
              <a:endParaRPr lang="es-ES_tradnl" altLang="en-US" sz="1600" b="1" dirty="0">
                <a:solidFill>
                  <a:srgbClr val="000000"/>
                </a:solidFill>
                <a:latin typeface="Arial" panose="020B0604020202020204" pitchFamily="34" charset="0"/>
              </a:endParaRPr>
            </a:p>
          </p:txBody>
        </p:sp>
      </p:grpSp>
      <p:grpSp>
        <p:nvGrpSpPr>
          <p:cNvPr id="15371" name="Group 87"/>
          <p:cNvGrpSpPr>
            <a:grpSpLocks/>
          </p:cNvGrpSpPr>
          <p:nvPr/>
        </p:nvGrpSpPr>
        <p:grpSpPr bwMode="auto">
          <a:xfrm>
            <a:off x="3284538" y="1258888"/>
            <a:ext cx="2039937" cy="900112"/>
            <a:chOff x="2069" y="458"/>
            <a:chExt cx="1285" cy="567"/>
          </a:xfrm>
        </p:grpSpPr>
        <p:sp>
          <p:nvSpPr>
            <p:cNvPr id="15422" name="Freeform 88"/>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3" name="Freeform 89"/>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4" name="Freeform 90"/>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5" name="Rectangle 91"/>
            <p:cNvSpPr>
              <a:spLocks noChangeArrowheads="1"/>
            </p:cNvSpPr>
            <p:nvPr/>
          </p:nvSpPr>
          <p:spPr bwMode="auto">
            <a:xfrm>
              <a:off x="2976" y="75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lot</a:t>
              </a:r>
            </a:p>
          </p:txBody>
        </p:sp>
        <p:sp>
          <p:nvSpPr>
            <p:cNvPr id="15426" name="Rectangle 92"/>
            <p:cNvSpPr>
              <a:spLocks noChangeArrowheads="1"/>
            </p:cNvSpPr>
            <p:nvPr/>
          </p:nvSpPr>
          <p:spPr bwMode="auto">
            <a:xfrm>
              <a:off x="2470" y="49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name</a:t>
              </a:r>
            </a:p>
          </p:txBody>
        </p:sp>
        <p:sp>
          <p:nvSpPr>
            <p:cNvPr id="15427" name="Rectangle 93"/>
            <p:cNvSpPr>
              <a:spLocks noChangeArrowheads="1"/>
            </p:cNvSpPr>
            <p:nvPr/>
          </p:nvSpPr>
          <p:spPr bwMode="auto">
            <a:xfrm>
              <a:off x="2121" y="750"/>
              <a:ext cx="3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a:solidFill>
                    <a:srgbClr val="000000"/>
                  </a:solidFill>
                  <a:latin typeface="Arial" panose="020B0604020202020204" pitchFamily="34" charset="0"/>
                </a:rPr>
                <a:t>ssn</a:t>
              </a:r>
            </a:p>
          </p:txBody>
        </p:sp>
      </p:grpSp>
      <p:grpSp>
        <p:nvGrpSpPr>
          <p:cNvPr id="15372" name="Group 94"/>
          <p:cNvGrpSpPr>
            <a:grpSpLocks/>
          </p:cNvGrpSpPr>
          <p:nvPr/>
        </p:nvGrpSpPr>
        <p:grpSpPr bwMode="auto">
          <a:xfrm>
            <a:off x="5486400" y="2203450"/>
            <a:ext cx="1220788" cy="920750"/>
            <a:chOff x="3456" y="1053"/>
            <a:chExt cx="769" cy="580"/>
          </a:xfrm>
        </p:grpSpPr>
        <p:sp>
          <p:nvSpPr>
            <p:cNvPr id="15420" name="Rectangle 95"/>
            <p:cNvSpPr>
              <a:spLocks noChangeArrowheads="1"/>
            </p:cNvSpPr>
            <p:nvPr/>
          </p:nvSpPr>
          <p:spPr bwMode="auto">
            <a:xfrm>
              <a:off x="3522" y="1266"/>
              <a:ext cx="6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works_In</a:t>
              </a:r>
            </a:p>
          </p:txBody>
        </p:sp>
        <p:sp>
          <p:nvSpPr>
            <p:cNvPr id="15421" name="Freeform 96"/>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73" name="Freeform 97"/>
          <p:cNvSpPr>
            <a:spLocks/>
          </p:cNvSpPr>
          <p:nvPr/>
        </p:nvSpPr>
        <p:spPr bwMode="auto">
          <a:xfrm>
            <a:off x="7264400" y="2493963"/>
            <a:ext cx="1295400" cy="479425"/>
          </a:xfrm>
          <a:custGeom>
            <a:avLst/>
            <a:gdLst>
              <a:gd name="T0" fmla="*/ 1293813 w 816"/>
              <a:gd name="T1" fmla="*/ 477838 h 302"/>
              <a:gd name="T2" fmla="*/ 1293813 w 816"/>
              <a:gd name="T3" fmla="*/ 0 h 302"/>
              <a:gd name="T4" fmla="*/ 0 w 816"/>
              <a:gd name="T5" fmla="*/ 0 h 302"/>
              <a:gd name="T6" fmla="*/ 0 w 816"/>
              <a:gd name="T7" fmla="*/ 477838 h 302"/>
              <a:gd name="T8" fmla="*/ 1293813 w 816"/>
              <a:gd name="T9" fmla="*/ 477838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74" name="Group 98"/>
          <p:cNvGrpSpPr>
            <a:grpSpLocks/>
          </p:cNvGrpSpPr>
          <p:nvPr/>
        </p:nvGrpSpPr>
        <p:grpSpPr bwMode="auto">
          <a:xfrm>
            <a:off x="3695700" y="2478088"/>
            <a:ext cx="1292225" cy="468312"/>
            <a:chOff x="2328" y="1226"/>
            <a:chExt cx="814" cy="295"/>
          </a:xfrm>
        </p:grpSpPr>
        <p:sp>
          <p:nvSpPr>
            <p:cNvPr id="15418" name="Freeform 99"/>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9" name="Rectangle 100"/>
            <p:cNvSpPr>
              <a:spLocks noChangeArrowheads="1"/>
            </p:cNvSpPr>
            <p:nvPr/>
          </p:nvSpPr>
          <p:spPr bwMode="auto">
            <a:xfrm>
              <a:off x="2336" y="1266"/>
              <a:ext cx="7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Employees</a:t>
              </a:r>
            </a:p>
          </p:txBody>
        </p:sp>
      </p:grpSp>
      <p:sp>
        <p:nvSpPr>
          <p:cNvPr id="15375" name="Rectangle 101"/>
          <p:cNvSpPr>
            <a:spLocks noChangeArrowheads="1"/>
          </p:cNvSpPr>
          <p:nvPr/>
        </p:nvSpPr>
        <p:spPr bwMode="auto">
          <a:xfrm>
            <a:off x="7177088" y="2557463"/>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Departments</a:t>
            </a:r>
          </a:p>
        </p:txBody>
      </p:sp>
      <p:sp>
        <p:nvSpPr>
          <p:cNvPr id="15376" name="Line 102"/>
          <p:cNvSpPr>
            <a:spLocks noChangeShapeType="1"/>
          </p:cNvSpPr>
          <p:nvPr/>
        </p:nvSpPr>
        <p:spPr bwMode="auto">
          <a:xfrm flipH="1">
            <a:off x="5029200" y="2667000"/>
            <a:ext cx="469900" cy="0"/>
          </a:xfrm>
          <a:prstGeom prst="line">
            <a:avLst/>
          </a:prstGeom>
          <a:noFill/>
          <a:ln w="22225">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03"/>
          <p:cNvSpPr>
            <a:spLocks noChangeShapeType="1"/>
          </p:cNvSpPr>
          <p:nvPr/>
        </p:nvSpPr>
        <p:spPr bwMode="auto">
          <a:xfrm>
            <a:off x="6711950" y="2665413"/>
            <a:ext cx="520700" cy="0"/>
          </a:xfrm>
          <a:prstGeom prst="line">
            <a:avLst/>
          </a:prstGeom>
          <a:noFill/>
          <a:ln w="12700">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04"/>
          <p:cNvSpPr>
            <a:spLocks noChangeShapeType="1"/>
          </p:cNvSpPr>
          <p:nvPr/>
        </p:nvSpPr>
        <p:spPr bwMode="auto">
          <a:xfrm flipH="1">
            <a:off x="4718050" y="2138363"/>
            <a:ext cx="2413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05"/>
          <p:cNvSpPr>
            <a:spLocks noChangeShapeType="1"/>
          </p:cNvSpPr>
          <p:nvPr/>
        </p:nvSpPr>
        <p:spPr bwMode="auto">
          <a:xfrm>
            <a:off x="4267200" y="17573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106"/>
          <p:cNvSpPr>
            <a:spLocks noChangeShapeType="1"/>
          </p:cNvSpPr>
          <p:nvPr/>
        </p:nvSpPr>
        <p:spPr bwMode="auto">
          <a:xfrm>
            <a:off x="3740150" y="2138363"/>
            <a:ext cx="1397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107"/>
          <p:cNvSpPr>
            <a:spLocks noChangeShapeType="1"/>
          </p:cNvSpPr>
          <p:nvPr/>
        </p:nvSpPr>
        <p:spPr bwMode="auto">
          <a:xfrm>
            <a:off x="6096000" y="15287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108"/>
          <p:cNvSpPr>
            <a:spLocks noChangeShapeType="1"/>
          </p:cNvSpPr>
          <p:nvPr/>
        </p:nvSpPr>
        <p:spPr bwMode="auto">
          <a:xfrm>
            <a:off x="7321550" y="2138363"/>
            <a:ext cx="2159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109"/>
          <p:cNvSpPr>
            <a:spLocks noChangeShapeType="1"/>
          </p:cNvSpPr>
          <p:nvPr/>
        </p:nvSpPr>
        <p:spPr bwMode="auto">
          <a:xfrm>
            <a:off x="7848600" y="18335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110"/>
          <p:cNvSpPr>
            <a:spLocks noChangeShapeType="1"/>
          </p:cNvSpPr>
          <p:nvPr/>
        </p:nvSpPr>
        <p:spPr bwMode="auto">
          <a:xfrm flipH="1">
            <a:off x="8223250" y="2138363"/>
            <a:ext cx="1651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85" name="Group 112"/>
          <p:cNvGrpSpPr>
            <a:grpSpLocks/>
          </p:cNvGrpSpPr>
          <p:nvPr/>
        </p:nvGrpSpPr>
        <p:grpSpPr bwMode="auto">
          <a:xfrm>
            <a:off x="5334000" y="1066800"/>
            <a:ext cx="1292225" cy="468313"/>
            <a:chOff x="2328" y="1226"/>
            <a:chExt cx="814" cy="295"/>
          </a:xfrm>
        </p:grpSpPr>
        <p:sp>
          <p:nvSpPr>
            <p:cNvPr id="15416" name="Freeform 113"/>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7" name="Rectangle 114"/>
            <p:cNvSpPr>
              <a:spLocks noChangeArrowheads="1"/>
            </p:cNvSpPr>
            <p:nvPr/>
          </p:nvSpPr>
          <p:spPr bwMode="auto">
            <a:xfrm>
              <a:off x="2336" y="1266"/>
              <a:ext cx="6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 Location</a:t>
              </a:r>
            </a:p>
          </p:txBody>
        </p:sp>
      </p:grpSp>
      <p:sp>
        <p:nvSpPr>
          <p:cNvPr id="15386" name="Line 115"/>
          <p:cNvSpPr>
            <a:spLocks noChangeShapeType="1"/>
          </p:cNvSpPr>
          <p:nvPr/>
        </p:nvSpPr>
        <p:spPr bwMode="auto">
          <a:xfrm flipH="1">
            <a:off x="6609555" y="1029989"/>
            <a:ext cx="162581" cy="1684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Oval 117"/>
          <p:cNvSpPr>
            <a:spLocks noChangeArrowheads="1"/>
          </p:cNvSpPr>
          <p:nvPr/>
        </p:nvSpPr>
        <p:spPr bwMode="auto">
          <a:xfrm>
            <a:off x="73152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8" name="Oval 118"/>
          <p:cNvSpPr>
            <a:spLocks noChangeArrowheads="1"/>
          </p:cNvSpPr>
          <p:nvPr/>
        </p:nvSpPr>
        <p:spPr bwMode="auto">
          <a:xfrm>
            <a:off x="5410200" y="44958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9" name="Oval 119"/>
          <p:cNvSpPr>
            <a:spLocks noChangeArrowheads="1"/>
          </p:cNvSpPr>
          <p:nvPr/>
        </p:nvSpPr>
        <p:spPr bwMode="auto">
          <a:xfrm>
            <a:off x="16764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0" name="Oval 120"/>
          <p:cNvSpPr>
            <a:spLocks noChangeArrowheads="1"/>
          </p:cNvSpPr>
          <p:nvPr/>
        </p:nvSpPr>
        <p:spPr bwMode="auto">
          <a:xfrm>
            <a:off x="3505200" y="35052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1" name="Text Box 121"/>
          <p:cNvSpPr txBox="1">
            <a:spLocks noChangeArrowheads="1"/>
          </p:cNvSpPr>
          <p:nvPr/>
        </p:nvSpPr>
        <p:spPr bwMode="auto">
          <a:xfrm>
            <a:off x="1911350" y="35433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12-233</a:t>
            </a:r>
          </a:p>
        </p:txBody>
      </p:sp>
      <p:sp>
        <p:nvSpPr>
          <p:cNvPr id="15392" name="Text Box 123"/>
          <p:cNvSpPr txBox="1">
            <a:spLocks noChangeArrowheads="1"/>
          </p:cNvSpPr>
          <p:nvPr/>
        </p:nvSpPr>
        <p:spPr bwMode="auto">
          <a:xfrm>
            <a:off x="1905000" y="4586288"/>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12-243</a:t>
            </a:r>
          </a:p>
        </p:txBody>
      </p:sp>
      <p:sp>
        <p:nvSpPr>
          <p:cNvPr id="15393" name="Text Box 124"/>
          <p:cNvSpPr txBox="1">
            <a:spLocks noChangeArrowheads="1"/>
          </p:cNvSpPr>
          <p:nvPr/>
        </p:nvSpPr>
        <p:spPr bwMode="auto">
          <a:xfrm>
            <a:off x="1911350" y="40005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12-354</a:t>
            </a:r>
          </a:p>
        </p:txBody>
      </p:sp>
      <p:sp>
        <p:nvSpPr>
          <p:cNvPr id="15394" name="Text Box 125"/>
          <p:cNvSpPr txBox="1">
            <a:spLocks noChangeArrowheads="1"/>
          </p:cNvSpPr>
          <p:nvPr/>
        </p:nvSpPr>
        <p:spPr bwMode="auto">
          <a:xfrm>
            <a:off x="1911350" y="50292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12-299</a:t>
            </a:r>
          </a:p>
        </p:txBody>
      </p:sp>
      <p:sp>
        <p:nvSpPr>
          <p:cNvPr id="15395" name="Text Box 126"/>
          <p:cNvSpPr txBox="1">
            <a:spLocks noChangeArrowheads="1"/>
          </p:cNvSpPr>
          <p:nvPr/>
        </p:nvSpPr>
        <p:spPr bwMode="auto">
          <a:xfrm>
            <a:off x="3717925" y="3698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2400"/>
          </a:p>
        </p:txBody>
      </p:sp>
      <p:sp>
        <p:nvSpPr>
          <p:cNvPr id="15396" name="Text Box 127"/>
          <p:cNvSpPr txBox="1">
            <a:spLocks noChangeArrowheads="1"/>
          </p:cNvSpPr>
          <p:nvPr/>
        </p:nvSpPr>
        <p:spPr bwMode="auto">
          <a:xfrm>
            <a:off x="5638800" y="49530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Rome</a:t>
            </a:r>
          </a:p>
        </p:txBody>
      </p:sp>
      <p:sp>
        <p:nvSpPr>
          <p:cNvPr id="15397" name="Text Box 128"/>
          <p:cNvSpPr txBox="1">
            <a:spLocks noChangeArrowheads="1"/>
          </p:cNvSpPr>
          <p:nvPr/>
        </p:nvSpPr>
        <p:spPr bwMode="auto">
          <a:xfrm>
            <a:off x="5715000" y="6019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Paris</a:t>
            </a:r>
          </a:p>
        </p:txBody>
      </p:sp>
      <p:sp>
        <p:nvSpPr>
          <p:cNvPr id="15398" name="Text Box 129"/>
          <p:cNvSpPr txBox="1">
            <a:spLocks noChangeArrowheads="1"/>
          </p:cNvSpPr>
          <p:nvPr/>
        </p:nvSpPr>
        <p:spPr bwMode="auto">
          <a:xfrm>
            <a:off x="5638800" y="54864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London</a:t>
            </a:r>
          </a:p>
        </p:txBody>
      </p:sp>
      <p:sp>
        <p:nvSpPr>
          <p:cNvPr id="15399" name="Text Box 130"/>
          <p:cNvSpPr txBox="1">
            <a:spLocks noChangeArrowheads="1"/>
          </p:cNvSpPr>
          <p:nvPr/>
        </p:nvSpPr>
        <p:spPr bwMode="auto">
          <a:xfrm>
            <a:off x="7620000" y="3505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D10</a:t>
            </a:r>
            <a:endParaRPr lang="es-ES_tradnl" altLang="en-US"/>
          </a:p>
        </p:txBody>
      </p:sp>
      <p:sp>
        <p:nvSpPr>
          <p:cNvPr id="15400" name="Text Box 131"/>
          <p:cNvSpPr txBox="1">
            <a:spLocks noChangeArrowheads="1"/>
          </p:cNvSpPr>
          <p:nvPr/>
        </p:nvSpPr>
        <p:spPr bwMode="auto">
          <a:xfrm>
            <a:off x="7620000" y="4648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D13</a:t>
            </a:r>
            <a:endParaRPr lang="es-ES_tradnl" altLang="en-US"/>
          </a:p>
        </p:txBody>
      </p:sp>
      <p:sp>
        <p:nvSpPr>
          <p:cNvPr id="15401" name="Text Box 132"/>
          <p:cNvSpPr txBox="1">
            <a:spLocks noChangeArrowheads="1"/>
          </p:cNvSpPr>
          <p:nvPr/>
        </p:nvSpPr>
        <p:spPr bwMode="auto">
          <a:xfrm>
            <a:off x="7620000" y="41148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D12</a:t>
            </a:r>
            <a:endParaRPr lang="es-ES_tradnl" altLang="en-US"/>
          </a:p>
        </p:txBody>
      </p:sp>
      <p:sp>
        <p:nvSpPr>
          <p:cNvPr id="15402" name="Text Box 133"/>
          <p:cNvSpPr txBox="1">
            <a:spLocks noChangeArrowheads="1"/>
          </p:cNvSpPr>
          <p:nvPr/>
        </p:nvSpPr>
        <p:spPr bwMode="auto">
          <a:xfrm>
            <a:off x="3962400" y="3927475"/>
            <a:ext cx="428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endParaRPr lang="es-ES_tradnl" altLang="en-US" sz="2400"/>
          </a:p>
          <a:p>
            <a:pPr>
              <a:buSzPct val="160000"/>
              <a:buFontTx/>
              <a:buChar char="•"/>
            </a:pPr>
            <a:endParaRPr lang="es-ES_tradnl" altLang="en-US" sz="2400"/>
          </a:p>
          <a:p>
            <a:pPr>
              <a:buSzPct val="160000"/>
              <a:buFontTx/>
              <a:buChar char="•"/>
            </a:pPr>
            <a:endParaRPr lang="es-ES_tradnl" altLang="en-US" sz="2400"/>
          </a:p>
        </p:txBody>
      </p:sp>
      <p:sp>
        <p:nvSpPr>
          <p:cNvPr id="15403" name="Line 134"/>
          <p:cNvSpPr>
            <a:spLocks noChangeShapeType="1"/>
          </p:cNvSpPr>
          <p:nvPr/>
        </p:nvSpPr>
        <p:spPr bwMode="auto">
          <a:xfrm>
            <a:off x="2667000" y="3733800"/>
            <a:ext cx="1447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136"/>
          <p:cNvSpPr>
            <a:spLocks noChangeShapeType="1"/>
          </p:cNvSpPr>
          <p:nvPr/>
        </p:nvSpPr>
        <p:spPr bwMode="auto">
          <a:xfrm>
            <a:off x="2743200" y="4191000"/>
            <a:ext cx="13716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5" name="Line 137"/>
          <p:cNvSpPr>
            <a:spLocks noChangeShapeType="1"/>
          </p:cNvSpPr>
          <p:nvPr/>
        </p:nvSpPr>
        <p:spPr bwMode="auto">
          <a:xfrm>
            <a:off x="2667000" y="4800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6" name="Line 138"/>
          <p:cNvSpPr>
            <a:spLocks noChangeShapeType="1"/>
          </p:cNvSpPr>
          <p:nvPr/>
        </p:nvSpPr>
        <p:spPr bwMode="auto">
          <a:xfrm>
            <a:off x="2667000" y="5181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139"/>
          <p:cNvSpPr>
            <a:spLocks noChangeShapeType="1"/>
          </p:cNvSpPr>
          <p:nvPr/>
        </p:nvSpPr>
        <p:spPr bwMode="auto">
          <a:xfrm flipV="1">
            <a:off x="4191000" y="3657600"/>
            <a:ext cx="342900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8" name="Line 140"/>
          <p:cNvSpPr>
            <a:spLocks noChangeShapeType="1"/>
          </p:cNvSpPr>
          <p:nvPr/>
        </p:nvSpPr>
        <p:spPr bwMode="auto">
          <a:xfrm>
            <a:off x="4191000" y="4114800"/>
            <a:ext cx="1447800" cy="990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9" name="Line 141"/>
          <p:cNvSpPr>
            <a:spLocks noChangeShapeType="1"/>
          </p:cNvSpPr>
          <p:nvPr/>
        </p:nvSpPr>
        <p:spPr bwMode="auto">
          <a:xfrm flipH="1">
            <a:off x="4191000" y="4191000"/>
            <a:ext cx="33528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0" name="Line 142"/>
          <p:cNvSpPr>
            <a:spLocks noChangeShapeType="1"/>
          </p:cNvSpPr>
          <p:nvPr/>
        </p:nvSpPr>
        <p:spPr bwMode="auto">
          <a:xfrm>
            <a:off x="4267200" y="4495800"/>
            <a:ext cx="137160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1" name="Line 143"/>
          <p:cNvSpPr>
            <a:spLocks noChangeShapeType="1"/>
          </p:cNvSpPr>
          <p:nvPr/>
        </p:nvSpPr>
        <p:spPr bwMode="auto">
          <a:xfrm flipH="1">
            <a:off x="4191000" y="4267200"/>
            <a:ext cx="32766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144"/>
          <p:cNvSpPr>
            <a:spLocks noChangeShapeType="1"/>
          </p:cNvSpPr>
          <p:nvPr/>
        </p:nvSpPr>
        <p:spPr bwMode="auto">
          <a:xfrm>
            <a:off x="4191000" y="4876800"/>
            <a:ext cx="1447800" cy="838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145"/>
          <p:cNvSpPr>
            <a:spLocks noChangeShapeType="1"/>
          </p:cNvSpPr>
          <p:nvPr/>
        </p:nvSpPr>
        <p:spPr bwMode="auto">
          <a:xfrm flipV="1">
            <a:off x="4114800" y="4800600"/>
            <a:ext cx="3352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Line 146"/>
          <p:cNvSpPr>
            <a:spLocks noChangeShapeType="1"/>
          </p:cNvSpPr>
          <p:nvPr/>
        </p:nvSpPr>
        <p:spPr bwMode="auto">
          <a:xfrm>
            <a:off x="4114800" y="5181600"/>
            <a:ext cx="14478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5" name="Text Box 148"/>
          <p:cNvSpPr txBox="1">
            <a:spLocks noChangeArrowheads="1"/>
          </p:cNvSpPr>
          <p:nvPr/>
        </p:nvSpPr>
        <p:spPr bwMode="auto">
          <a:xfrm>
            <a:off x="540461" y="2170113"/>
            <a:ext cx="2989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dirty="0" err="1"/>
              <a:t>Each</a:t>
            </a:r>
            <a:r>
              <a:rPr lang="es-ES_tradnl" altLang="en-US" dirty="0"/>
              <a:t> </a:t>
            </a:r>
            <a:r>
              <a:rPr lang="es-ES_tradnl" altLang="en-US" dirty="0" err="1"/>
              <a:t>employee</a:t>
            </a:r>
            <a:r>
              <a:rPr lang="es-ES_tradnl" altLang="en-US" dirty="0"/>
              <a:t> can </a:t>
            </a:r>
            <a:r>
              <a:rPr lang="es-ES_tradnl" altLang="en-US" dirty="0" err="1"/>
              <a:t>work</a:t>
            </a:r>
            <a:r>
              <a:rPr lang="es-ES_tradnl" altLang="en-US" dirty="0"/>
              <a:t> at</a:t>
            </a:r>
          </a:p>
          <a:p>
            <a:r>
              <a:rPr lang="es-ES_tradnl" altLang="en-US" dirty="0" err="1"/>
              <a:t>most</a:t>
            </a:r>
            <a:r>
              <a:rPr lang="es-ES_tradnl" altLang="en-US" dirty="0"/>
              <a:t> in </a:t>
            </a:r>
            <a:r>
              <a:rPr lang="es-ES_tradnl" altLang="en-US" dirty="0" err="1"/>
              <a:t>one</a:t>
            </a:r>
            <a:r>
              <a:rPr lang="es-ES_tradnl" altLang="en-US" dirty="0"/>
              <a:t> </a:t>
            </a:r>
            <a:r>
              <a:rPr lang="es-ES_tradnl" altLang="en-US" dirty="0" err="1"/>
              <a:t>department</a:t>
            </a:r>
            <a:r>
              <a:rPr lang="es-ES_tradnl" altLang="en-US" dirty="0"/>
              <a:t> at</a:t>
            </a:r>
          </a:p>
          <a:p>
            <a:r>
              <a:rPr lang="es-ES_tradnl" altLang="en-US" dirty="0"/>
              <a:t>a single </a:t>
            </a:r>
            <a:r>
              <a:rPr lang="es-ES_tradnl" altLang="en-US" dirty="0" err="1"/>
              <a:t>location</a:t>
            </a:r>
            <a:endParaRPr lang="es-ES_tradnl" altLang="en-US" dirty="0"/>
          </a:p>
        </p:txBody>
      </p:sp>
    </p:spTree>
    <p:extLst>
      <p:ext uri="{BB962C8B-B14F-4D97-AF65-F5344CB8AC3E}">
        <p14:creationId xmlns:p14="http://schemas.microsoft.com/office/powerpoint/2010/main" val="2164237880"/>
      </p:ext>
    </p:ext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56260" y="265982"/>
            <a:ext cx="6377940" cy="1293028"/>
          </a:xfrm>
        </p:spPr>
        <p:txBody>
          <a:bodyPr/>
          <a:lstStyle/>
          <a:p>
            <a:r>
              <a:rPr lang="en-US" dirty="0" smtClean="0">
                <a:ln>
                  <a:noFill/>
                </a:ln>
              </a:rPr>
              <a:t>Cardinality</a:t>
            </a:r>
          </a:p>
        </p:txBody>
      </p:sp>
      <p:sp>
        <p:nvSpPr>
          <p:cNvPr id="329731" name="Rectangle 3"/>
          <p:cNvSpPr>
            <a:spLocks noGrp="1" noChangeArrowheads="1"/>
          </p:cNvSpPr>
          <p:nvPr>
            <p:ph idx="4294967295"/>
          </p:nvPr>
        </p:nvSpPr>
        <p:spPr>
          <a:xfrm>
            <a:off x="179512" y="1772267"/>
            <a:ext cx="8893175" cy="4316412"/>
          </a:xfrm>
          <a:prstGeom prst="rect">
            <a:avLst/>
          </a:prstGeom>
        </p:spPr>
        <p:txBody>
          <a:bodyPr rtlCol="0">
            <a:normAutofit lnSpcReduction="10000"/>
          </a:bodyPr>
          <a:lstStyle/>
          <a:p>
            <a:pPr algn="just" fontAlgn="auto">
              <a:buFont typeface="Wingdings" panose="05000000000000000000" pitchFamily="2" charset="2"/>
              <a:buNone/>
              <a:defRPr/>
            </a:pPr>
            <a:r>
              <a:rPr lang="en-US" sz="2800" dirty="0" smtClean="0">
                <a:solidFill>
                  <a:schemeClr val="tx1">
                    <a:lumMod val="85000"/>
                    <a:lumOff val="15000"/>
                  </a:schemeClr>
                </a:solidFill>
              </a:rPr>
              <a:t>The </a:t>
            </a:r>
            <a:r>
              <a:rPr lang="en-US" sz="2800" b="1" dirty="0" smtClean="0">
                <a:solidFill>
                  <a:srgbClr val="FF0066"/>
                </a:solidFill>
              </a:rPr>
              <a:t>cardinality ratio</a:t>
            </a:r>
            <a:r>
              <a:rPr lang="en-US" sz="2800" dirty="0" smtClean="0">
                <a:solidFill>
                  <a:schemeClr val="tx1">
                    <a:lumMod val="85000"/>
                    <a:lumOff val="15000"/>
                  </a:schemeClr>
                </a:solidFill>
              </a:rPr>
              <a:t> for a binary relationship specifies the number of relationship instances that an entity can participate in. </a:t>
            </a:r>
          </a:p>
          <a:p>
            <a:pPr algn="just" fontAlgn="auto">
              <a:buFont typeface="Wingdings" panose="05000000000000000000" pitchFamily="2" charset="2"/>
              <a:buNone/>
              <a:defRPr/>
            </a:pPr>
            <a:endParaRPr lang="en-US" sz="2800" dirty="0" smtClean="0">
              <a:solidFill>
                <a:schemeClr val="tx1">
                  <a:lumMod val="85000"/>
                  <a:lumOff val="15000"/>
                </a:schemeClr>
              </a:solidFill>
            </a:endParaRPr>
          </a:p>
          <a:p>
            <a:pPr algn="just" fontAlgn="auto">
              <a:buFont typeface="Arial"/>
              <a:buChar char="•"/>
              <a:defRPr/>
            </a:pPr>
            <a:r>
              <a:rPr lang="en-US" sz="2800" dirty="0" smtClean="0">
                <a:solidFill>
                  <a:schemeClr val="tx1">
                    <a:lumMod val="85000"/>
                    <a:lumOff val="15000"/>
                  </a:schemeClr>
                </a:solidFill>
              </a:rPr>
              <a:t>There are three types of cardinality ratios for binary relationships. </a:t>
            </a:r>
          </a:p>
          <a:p>
            <a:pPr fontAlgn="auto">
              <a:buFont typeface="Arial"/>
              <a:buChar char="•"/>
              <a:defRPr/>
            </a:pPr>
            <a:endParaRPr lang="en-US" sz="2800" dirty="0" smtClean="0">
              <a:solidFill>
                <a:schemeClr val="tx1">
                  <a:lumMod val="85000"/>
                  <a:lumOff val="15000"/>
                </a:schemeClr>
              </a:solidFill>
            </a:endParaRPr>
          </a:p>
          <a:p>
            <a:pPr lvl="1" fontAlgn="auto">
              <a:buFont typeface="Arial"/>
              <a:buChar char="•"/>
              <a:defRPr/>
            </a:pPr>
            <a:r>
              <a:rPr lang="en-US" sz="2800" dirty="0" smtClean="0"/>
              <a:t> </a:t>
            </a:r>
            <a:r>
              <a:rPr lang="en-US" sz="2800" b="1" dirty="0" smtClean="0"/>
              <a:t>one-to-one          (1: 1)</a:t>
            </a:r>
            <a:r>
              <a:rPr lang="en-US" sz="2800" dirty="0" smtClean="0"/>
              <a:t> </a:t>
            </a:r>
          </a:p>
          <a:p>
            <a:pPr lvl="1" fontAlgn="auto">
              <a:buFont typeface="Arial"/>
              <a:buChar char="•"/>
              <a:defRPr/>
            </a:pPr>
            <a:r>
              <a:rPr lang="en-US" sz="2800" b="1" dirty="0" smtClean="0"/>
              <a:t> one-to-many</a:t>
            </a:r>
            <a:r>
              <a:rPr lang="en-US" sz="2800" dirty="0" smtClean="0"/>
              <a:t>        </a:t>
            </a:r>
            <a:r>
              <a:rPr lang="en-US" sz="2800" b="1" dirty="0" smtClean="0"/>
              <a:t>(1 : N)</a:t>
            </a:r>
          </a:p>
          <a:p>
            <a:pPr lvl="1" fontAlgn="auto">
              <a:buFont typeface="Arial"/>
              <a:buChar char="•"/>
              <a:defRPr/>
            </a:pPr>
            <a:r>
              <a:rPr lang="en-US" sz="2800" dirty="0" smtClean="0"/>
              <a:t> </a:t>
            </a:r>
            <a:r>
              <a:rPr lang="en-US" sz="2800" b="1" dirty="0" smtClean="0"/>
              <a:t>many-to-many</a:t>
            </a:r>
            <a:r>
              <a:rPr lang="en-US" sz="2800" dirty="0" smtClean="0"/>
              <a:t>.   </a:t>
            </a:r>
            <a:r>
              <a:rPr lang="en-US" sz="2800" b="1" dirty="0" smtClean="0"/>
              <a:t>(N : 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9731">
                                            <p:txEl>
                                              <p:pRg st="4" end="4"/>
                                            </p:txEl>
                                          </p:spTgt>
                                        </p:tgtEl>
                                        <p:attrNameLst>
                                          <p:attrName>style.visibility</p:attrName>
                                        </p:attrNameLst>
                                      </p:cBhvr>
                                      <p:to>
                                        <p:strVal val="visible"/>
                                      </p:to>
                                    </p:set>
                                    <p:anim calcmode="lin" valueType="num">
                                      <p:cBhvr additive="base">
                                        <p:cTn id="7" dur="500" fill="hold"/>
                                        <p:tgtEl>
                                          <p:spTgt spid="32973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9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9731">
                                            <p:txEl>
                                              <p:pRg st="5" end="5"/>
                                            </p:txEl>
                                          </p:spTgt>
                                        </p:tgtEl>
                                        <p:attrNameLst>
                                          <p:attrName>style.visibility</p:attrName>
                                        </p:attrNameLst>
                                      </p:cBhvr>
                                      <p:to>
                                        <p:strVal val="visible"/>
                                      </p:to>
                                    </p:set>
                                    <p:anim calcmode="lin" valueType="num">
                                      <p:cBhvr additive="base">
                                        <p:cTn id="13" dur="500" fill="hold"/>
                                        <p:tgtEl>
                                          <p:spTgt spid="329731">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97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9731">
                                            <p:txEl>
                                              <p:pRg st="6" end="6"/>
                                            </p:txEl>
                                          </p:spTgt>
                                        </p:tgtEl>
                                        <p:attrNameLst>
                                          <p:attrName>style.visibility</p:attrName>
                                        </p:attrNameLst>
                                      </p:cBhvr>
                                      <p:to>
                                        <p:strVal val="visible"/>
                                      </p:to>
                                    </p:set>
                                    <p:anim calcmode="lin" valueType="num">
                                      <p:cBhvr additive="base">
                                        <p:cTn id="19" dur="500" fill="hold"/>
                                        <p:tgtEl>
                                          <p:spTgt spid="32973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97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90292" y="186317"/>
            <a:ext cx="7416824" cy="1293028"/>
          </a:xfrm>
        </p:spPr>
        <p:txBody>
          <a:bodyPr/>
          <a:lstStyle/>
          <a:p>
            <a:r>
              <a:rPr lang="en-US" dirty="0" smtClean="0">
                <a:ln>
                  <a:noFill/>
                </a:ln>
                <a:solidFill>
                  <a:srgbClr val="FF0066"/>
                </a:solidFill>
              </a:rPr>
              <a:t>One-to-One</a:t>
            </a:r>
            <a:r>
              <a:rPr lang="en-US" dirty="0" smtClean="0">
                <a:ln>
                  <a:noFill/>
                </a:ln>
              </a:rPr>
              <a:t> relationship</a:t>
            </a:r>
          </a:p>
        </p:txBody>
      </p:sp>
      <p:sp>
        <p:nvSpPr>
          <p:cNvPr id="73731" name="Rectangle 3"/>
          <p:cNvSpPr>
            <a:spLocks noGrp="1" noChangeArrowheads="1"/>
          </p:cNvSpPr>
          <p:nvPr>
            <p:ph idx="4294967295"/>
          </p:nvPr>
        </p:nvSpPr>
        <p:spPr>
          <a:xfrm>
            <a:off x="560388" y="3246527"/>
            <a:ext cx="8583612" cy="3630612"/>
          </a:xfrm>
          <a:prstGeom prst="rect">
            <a:avLst/>
          </a:prstGeom>
        </p:spPr>
        <p:txBody>
          <a:bodyPr/>
          <a:lstStyle/>
          <a:p>
            <a:pPr marL="0" indent="0" algn="just">
              <a:buNone/>
            </a:pPr>
            <a:r>
              <a:rPr lang="en-US" dirty="0" smtClean="0"/>
              <a:t> An employee manages at most one department. A department can have only one manager managing it.</a:t>
            </a:r>
          </a:p>
          <a:p>
            <a:pPr>
              <a:buFont typeface="Wingdings" panose="05000000000000000000" pitchFamily="2" charset="2"/>
              <a:buNone/>
            </a:pPr>
            <a:endParaRPr lang="en-US" dirty="0" smtClean="0"/>
          </a:p>
          <a:p>
            <a:pPr>
              <a:buFont typeface="Wingdings" panose="05000000000000000000" pitchFamily="2" charset="2"/>
              <a:buNone/>
            </a:pPr>
            <a:endParaRPr lang="en-US" dirty="0" smtClean="0"/>
          </a:p>
        </p:txBody>
      </p:sp>
      <p:sp>
        <p:nvSpPr>
          <p:cNvPr id="73732" name="Text Box 9"/>
          <p:cNvSpPr txBox="1">
            <a:spLocks noChangeArrowheads="1"/>
          </p:cNvSpPr>
          <p:nvPr/>
        </p:nvSpPr>
        <p:spPr bwMode="auto">
          <a:xfrm>
            <a:off x="838200" y="4381500"/>
            <a:ext cx="1925638"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3733" name="Text Box 10"/>
          <p:cNvSpPr txBox="1">
            <a:spLocks noChangeArrowheads="1"/>
          </p:cNvSpPr>
          <p:nvPr/>
        </p:nvSpPr>
        <p:spPr bwMode="auto">
          <a:xfrm>
            <a:off x="6096000" y="4381500"/>
            <a:ext cx="2286000"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cxnSp>
        <p:nvCxnSpPr>
          <p:cNvPr id="73734" name="Straight Arrow Connector 14"/>
          <p:cNvCxnSpPr>
            <a:cxnSpLocks noChangeShapeType="1"/>
            <a:stCxn id="73732" idx="3"/>
          </p:cNvCxnSpPr>
          <p:nvPr/>
        </p:nvCxnSpPr>
        <p:spPr bwMode="auto">
          <a:xfrm flipV="1">
            <a:off x="2763838" y="4610100"/>
            <a:ext cx="1046162"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3735" name="Straight Arrow Connector 19"/>
          <p:cNvCxnSpPr>
            <a:cxnSpLocks noChangeShapeType="1"/>
            <a:stCxn id="73733" idx="1"/>
          </p:cNvCxnSpPr>
          <p:nvPr/>
        </p:nvCxnSpPr>
        <p:spPr bwMode="auto">
          <a:xfrm rot="10800000">
            <a:off x="5181600" y="4610100"/>
            <a:ext cx="914400"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3736" name="AutoShape 8"/>
          <p:cNvSpPr>
            <a:spLocks noChangeArrowheads="1"/>
          </p:cNvSpPr>
          <p:nvPr/>
        </p:nvSpPr>
        <p:spPr bwMode="auto">
          <a:xfrm>
            <a:off x="3810000" y="3962400"/>
            <a:ext cx="1371600" cy="12954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Manages</a:t>
            </a:r>
          </a:p>
        </p:txBody>
      </p:sp>
      <p:sp>
        <p:nvSpPr>
          <p:cNvPr id="73737" name="Text Box 9"/>
          <p:cNvSpPr txBox="1">
            <a:spLocks noChangeArrowheads="1"/>
          </p:cNvSpPr>
          <p:nvPr/>
        </p:nvSpPr>
        <p:spPr bwMode="auto">
          <a:xfrm>
            <a:off x="3124200" y="4114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3738" name="Text Box 10"/>
          <p:cNvSpPr txBox="1">
            <a:spLocks noChangeArrowheads="1"/>
          </p:cNvSpPr>
          <p:nvPr/>
        </p:nvSpPr>
        <p:spPr bwMode="auto">
          <a:xfrm>
            <a:off x="5410200" y="4114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pic>
        <p:nvPicPr>
          <p:cNvPr id="2" name="Picture 1"/>
          <p:cNvPicPr>
            <a:picLocks noChangeAspect="1"/>
          </p:cNvPicPr>
          <p:nvPr/>
        </p:nvPicPr>
        <p:blipFill>
          <a:blip r:embed="rId2"/>
          <a:stretch>
            <a:fillRect/>
          </a:stretch>
        </p:blipFill>
        <p:spPr>
          <a:xfrm>
            <a:off x="571964" y="1489055"/>
            <a:ext cx="1295535" cy="170231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56260" y="260648"/>
            <a:ext cx="6377940" cy="1293028"/>
          </a:xfrm>
        </p:spPr>
        <p:txBody>
          <a:bodyPr/>
          <a:lstStyle/>
          <a:p>
            <a:r>
              <a:rPr lang="en-US" dirty="0" smtClean="0">
                <a:ln>
                  <a:noFill/>
                </a:ln>
              </a:rPr>
              <a:t>Your Turn !!</a:t>
            </a:r>
          </a:p>
        </p:txBody>
      </p:sp>
      <p:sp>
        <p:nvSpPr>
          <p:cNvPr id="74755" name="Rectangle 3"/>
          <p:cNvSpPr>
            <a:spLocks noGrp="1" noChangeArrowheads="1"/>
          </p:cNvSpPr>
          <p:nvPr>
            <p:ph idx="4294967295"/>
          </p:nvPr>
        </p:nvSpPr>
        <p:spPr>
          <a:xfrm>
            <a:off x="395288" y="1412875"/>
            <a:ext cx="8748712" cy="4676775"/>
          </a:xfrm>
          <a:prstGeom prst="rect">
            <a:avLst/>
          </a:prstGeom>
        </p:spPr>
        <p:txBody>
          <a:bodyPr/>
          <a:lstStyle/>
          <a:p>
            <a:pPr>
              <a:buNone/>
            </a:pPr>
            <a:endParaRPr lang="en-US" dirty="0" smtClean="0"/>
          </a:p>
          <a:p>
            <a:r>
              <a:rPr lang="en-US" dirty="0" smtClean="0"/>
              <a:t>Think about the Library database and give an example of a 1:1 relationship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4294967295"/>
          </p:nvPr>
        </p:nvSpPr>
        <p:spPr>
          <a:xfrm>
            <a:off x="506413" y="3470275"/>
            <a:ext cx="8637587" cy="2771775"/>
          </a:xfrm>
          <a:prstGeom prst="rect">
            <a:avLst/>
          </a:prstGeom>
        </p:spPr>
        <p:txBody>
          <a:bodyPr>
            <a:normAutofit fontScale="92500" lnSpcReduction="20000"/>
          </a:bodyPr>
          <a:lstStyle/>
          <a:p>
            <a:pPr>
              <a:lnSpc>
                <a:spcPct val="90000"/>
              </a:lnSpc>
            </a:pPr>
            <a:r>
              <a:rPr lang="en-US" sz="2600" dirty="0" smtClean="0"/>
              <a:t>An employee works in at most one department.</a:t>
            </a:r>
          </a:p>
          <a:p>
            <a:pPr>
              <a:lnSpc>
                <a:spcPct val="90000"/>
              </a:lnSpc>
              <a:buFont typeface="Wingdings" panose="05000000000000000000" pitchFamily="2" charset="2"/>
              <a:buNone/>
            </a:pPr>
            <a:r>
              <a:rPr lang="en-US" sz="2600" dirty="0" smtClean="0"/>
              <a:t> </a:t>
            </a:r>
          </a:p>
          <a:p>
            <a:pPr>
              <a:lnSpc>
                <a:spcPct val="90000"/>
              </a:lnSpc>
              <a:buFont typeface="Wingdings" panose="05000000000000000000" pitchFamily="2" charset="2"/>
              <a:buNone/>
            </a:pPr>
            <a:endParaRPr lang="en-US" sz="2600" dirty="0" smtClean="0"/>
          </a:p>
          <a:p>
            <a:pPr>
              <a:lnSpc>
                <a:spcPct val="90000"/>
              </a:lnSpc>
              <a:buFont typeface="Wingdings" panose="05000000000000000000" pitchFamily="2" charset="2"/>
              <a:buNone/>
            </a:pPr>
            <a:endParaRPr lang="en-US" sz="2600" dirty="0" smtClean="0"/>
          </a:p>
          <a:p>
            <a:pPr>
              <a:lnSpc>
                <a:spcPct val="90000"/>
              </a:lnSpc>
              <a:buFont typeface="Wingdings" panose="05000000000000000000" pitchFamily="2" charset="2"/>
              <a:buNone/>
            </a:pPr>
            <a:endParaRPr lang="en-US" sz="2600" dirty="0" smtClean="0"/>
          </a:p>
          <a:p>
            <a:pPr marL="0" indent="0">
              <a:lnSpc>
                <a:spcPct val="90000"/>
              </a:lnSpc>
              <a:buNone/>
            </a:pPr>
            <a:endParaRPr lang="en-US" sz="2600" dirty="0" smtClean="0"/>
          </a:p>
          <a:p>
            <a:pPr>
              <a:lnSpc>
                <a:spcPct val="90000"/>
              </a:lnSpc>
            </a:pPr>
            <a:r>
              <a:rPr lang="en-US" sz="2600" dirty="0" smtClean="0"/>
              <a:t>This is a </a:t>
            </a:r>
            <a:r>
              <a:rPr lang="en-US" sz="2600" b="1" dirty="0" smtClean="0">
                <a:solidFill>
                  <a:srgbClr val="FF0066"/>
                </a:solidFill>
              </a:rPr>
              <a:t>one-to-many</a:t>
            </a:r>
            <a:r>
              <a:rPr lang="en-US" sz="2600" b="1" dirty="0" smtClean="0"/>
              <a:t> </a:t>
            </a:r>
            <a:r>
              <a:rPr lang="en-US" sz="2600" dirty="0" smtClean="0"/>
              <a:t>(or</a:t>
            </a:r>
            <a:r>
              <a:rPr lang="en-US" sz="2600" b="1" dirty="0" smtClean="0"/>
              <a:t> many-to-one</a:t>
            </a:r>
            <a:r>
              <a:rPr lang="en-US" sz="2600" dirty="0" smtClean="0"/>
              <a:t>) relationship</a:t>
            </a:r>
          </a:p>
        </p:txBody>
      </p:sp>
      <p:sp>
        <p:nvSpPr>
          <p:cNvPr id="75779" name="Text Box 9"/>
          <p:cNvSpPr txBox="1">
            <a:spLocks noChangeArrowheads="1"/>
          </p:cNvSpPr>
          <p:nvPr/>
        </p:nvSpPr>
        <p:spPr bwMode="auto">
          <a:xfrm>
            <a:off x="1076334" y="4779688"/>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5780" name="Text Box 10"/>
          <p:cNvSpPr txBox="1">
            <a:spLocks noChangeArrowheads="1"/>
          </p:cNvSpPr>
          <p:nvPr/>
        </p:nvSpPr>
        <p:spPr bwMode="auto">
          <a:xfrm>
            <a:off x="6334134" y="4855888"/>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Department</a:t>
            </a:r>
          </a:p>
        </p:txBody>
      </p:sp>
      <p:sp>
        <p:nvSpPr>
          <p:cNvPr id="75781" name="Line 12"/>
          <p:cNvSpPr>
            <a:spLocks noChangeShapeType="1"/>
          </p:cNvSpPr>
          <p:nvPr/>
        </p:nvSpPr>
        <p:spPr bwMode="auto">
          <a:xfrm>
            <a:off x="5419734" y="5008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75782" name="Straight Arrow Connector 19"/>
          <p:cNvCxnSpPr>
            <a:cxnSpLocks noChangeShapeType="1"/>
          </p:cNvCxnSpPr>
          <p:nvPr/>
        </p:nvCxnSpPr>
        <p:spPr bwMode="auto">
          <a:xfrm>
            <a:off x="2981334" y="5006701"/>
            <a:ext cx="1066800" cy="1587"/>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5783" name="AutoShape 8"/>
          <p:cNvSpPr>
            <a:spLocks noChangeArrowheads="1"/>
          </p:cNvSpPr>
          <p:nvPr/>
        </p:nvSpPr>
        <p:spPr bwMode="auto">
          <a:xfrm>
            <a:off x="4052897" y="4398688"/>
            <a:ext cx="1366837" cy="1214438"/>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75784" name="Text Box 9"/>
          <p:cNvSpPr txBox="1">
            <a:spLocks noChangeArrowheads="1"/>
          </p:cNvSpPr>
          <p:nvPr/>
        </p:nvSpPr>
        <p:spPr bwMode="auto">
          <a:xfrm>
            <a:off x="3194059" y="44860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75785" name="Text Box 10"/>
          <p:cNvSpPr txBox="1">
            <a:spLocks noChangeArrowheads="1"/>
          </p:cNvSpPr>
          <p:nvPr/>
        </p:nvSpPr>
        <p:spPr bwMode="auto">
          <a:xfrm>
            <a:off x="5556259" y="44748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5786" name="Rectangle 2"/>
          <p:cNvSpPr>
            <a:spLocks noChangeArrowheads="1"/>
          </p:cNvSpPr>
          <p:nvPr/>
        </p:nvSpPr>
        <p:spPr bwMode="auto">
          <a:xfrm>
            <a:off x="-252536" y="33777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000" b="0" dirty="0" smtClean="0">
                <a:solidFill>
                  <a:srgbClr val="FF0066"/>
                </a:solidFill>
                <a:latin typeface="+mj-lt"/>
              </a:rPr>
              <a:t>ONE-TO-MANY</a:t>
            </a:r>
            <a:r>
              <a:rPr lang="en-US" sz="4000" b="0" dirty="0" smtClean="0">
                <a:latin typeface="+mj-lt"/>
              </a:rPr>
              <a:t> RELATIONSHIP</a:t>
            </a:r>
            <a:endParaRPr lang="en-US" sz="4000" b="0" dirty="0">
              <a:latin typeface="+mj-lt"/>
            </a:endParaRPr>
          </a:p>
        </p:txBody>
      </p:sp>
      <p:pic>
        <p:nvPicPr>
          <p:cNvPr id="3" name="Picture 2"/>
          <p:cNvPicPr>
            <a:picLocks noChangeAspect="1"/>
          </p:cNvPicPr>
          <p:nvPr/>
        </p:nvPicPr>
        <p:blipFill>
          <a:blip r:embed="rId2"/>
          <a:stretch>
            <a:fillRect/>
          </a:stretch>
        </p:blipFill>
        <p:spPr>
          <a:xfrm>
            <a:off x="806983" y="1503923"/>
            <a:ext cx="1232170" cy="191817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77215" y="301224"/>
            <a:ext cx="7550626" cy="1293028"/>
          </a:xfrm>
        </p:spPr>
        <p:txBody>
          <a:bodyPr>
            <a:normAutofit fontScale="90000"/>
          </a:bodyPr>
          <a:lstStyle/>
          <a:p>
            <a:r>
              <a:rPr lang="en-US" altLang="en-US" dirty="0" smtClean="0">
                <a:solidFill>
                  <a:srgbClr val="33CC33"/>
                </a:solidFill>
              </a:rPr>
              <a:t>Example</a:t>
            </a:r>
            <a:r>
              <a:rPr lang="en-US" altLang="en-US" dirty="0" smtClean="0"/>
              <a:t>: One - Many Relationship</a:t>
            </a:r>
          </a:p>
        </p:txBody>
      </p:sp>
      <p:sp>
        <p:nvSpPr>
          <p:cNvPr id="20484" name="Rectangle 3"/>
          <p:cNvSpPr>
            <a:spLocks noGrp="1" noChangeArrowheads="1"/>
          </p:cNvSpPr>
          <p:nvPr>
            <p:ph type="body" idx="4294967295"/>
          </p:nvPr>
        </p:nvSpPr>
        <p:spPr>
          <a:xfrm>
            <a:off x="577215" y="1900993"/>
            <a:ext cx="8424863" cy="4070350"/>
          </a:xfrm>
          <a:prstGeom prst="rect">
            <a:avLst/>
          </a:prstGeom>
        </p:spPr>
        <p:txBody>
          <a:bodyPr/>
          <a:lstStyle/>
          <a:p>
            <a:r>
              <a:rPr lang="en-US" altLang="en-US" dirty="0" smtClean="0">
                <a:solidFill>
                  <a:srgbClr val="CC00CC"/>
                </a:solidFill>
              </a:rPr>
              <a:t>Favorite</a:t>
            </a:r>
            <a:r>
              <a:rPr lang="en-US" altLang="en-US" dirty="0" smtClean="0"/>
              <a:t>, from </a:t>
            </a:r>
            <a:r>
              <a:rPr lang="en-US" altLang="en-US" dirty="0" smtClean="0">
                <a:solidFill>
                  <a:srgbClr val="009900"/>
                </a:solidFill>
              </a:rPr>
              <a:t>Drinker</a:t>
            </a:r>
            <a:r>
              <a:rPr lang="en-US" altLang="en-US" dirty="0" smtClean="0"/>
              <a:t> to </a:t>
            </a:r>
            <a:r>
              <a:rPr lang="en-US" altLang="en-US" dirty="0" smtClean="0">
                <a:solidFill>
                  <a:srgbClr val="009900"/>
                </a:solidFill>
              </a:rPr>
              <a:t>Juice</a:t>
            </a:r>
            <a:r>
              <a:rPr lang="en-US" altLang="en-US" dirty="0" smtClean="0"/>
              <a:t> is one-many.</a:t>
            </a:r>
          </a:p>
          <a:p>
            <a:r>
              <a:rPr lang="en-US" altLang="en-US" dirty="0" smtClean="0"/>
              <a:t>A drinker has at most one favorite juice.</a:t>
            </a:r>
          </a:p>
          <a:p>
            <a:r>
              <a:rPr lang="en-US" altLang="en-US" dirty="0" smtClean="0"/>
              <a:t>But a juice can be the favorite of any number of drinkers, including zero.</a:t>
            </a:r>
          </a:p>
          <a:p>
            <a:endParaRPr lang="en-US" altLang="en-US" dirty="0"/>
          </a:p>
          <a:p>
            <a:pPr marL="0" indent="0">
              <a:buNone/>
            </a:pPr>
            <a:r>
              <a:rPr lang="en-US" altLang="en-US" dirty="0" smtClean="0"/>
              <a:t>                                  N                      1</a:t>
            </a:r>
          </a:p>
          <a:p>
            <a:pPr marL="0" indent="0">
              <a:buNone/>
            </a:pPr>
            <a:endParaRPr lang="en-US" altLang="en-US" dirty="0"/>
          </a:p>
        </p:txBody>
      </p:sp>
      <p:sp>
        <p:nvSpPr>
          <p:cNvPr id="6" name="Rectangle 3"/>
          <p:cNvSpPr>
            <a:spLocks noChangeArrowheads="1"/>
          </p:cNvSpPr>
          <p:nvPr/>
        </p:nvSpPr>
        <p:spPr bwMode="auto">
          <a:xfrm>
            <a:off x="17617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7241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666728" y="407670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a:solidFill>
                  <a:srgbClr val="000000"/>
                </a:solidFill>
              </a:rPr>
              <a:t>Favorite</a:t>
            </a:r>
          </a:p>
        </p:txBody>
      </p:sp>
      <p:sp>
        <p:nvSpPr>
          <p:cNvPr id="10" name="Line 11"/>
          <p:cNvSpPr>
            <a:spLocks noChangeShapeType="1"/>
          </p:cNvSpPr>
          <p:nvPr/>
        </p:nvSpPr>
        <p:spPr bwMode="auto">
          <a:xfrm>
            <a:off x="2828528" y="468630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5038328" y="46863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63136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9552" y="241382"/>
            <a:ext cx="9001000" cy="1293028"/>
          </a:xfrm>
        </p:spPr>
        <p:txBody>
          <a:bodyPr>
            <a:normAutofit fontScale="90000"/>
          </a:bodyPr>
          <a:lstStyle/>
          <a:p>
            <a:r>
              <a:rPr lang="en-US" dirty="0" smtClean="0">
                <a:ln>
                  <a:noFill/>
                </a:ln>
              </a:rPr>
              <a:t>Entity-Relationship </a:t>
            </a:r>
            <a:br>
              <a:rPr lang="en-US" dirty="0" smtClean="0">
                <a:ln>
                  <a:noFill/>
                </a:ln>
              </a:rPr>
            </a:br>
            <a:r>
              <a:rPr lang="en-US" dirty="0" smtClean="0">
                <a:ln>
                  <a:noFill/>
                </a:ln>
              </a:rPr>
              <a:t>(ER) Model </a:t>
            </a:r>
          </a:p>
        </p:txBody>
      </p:sp>
      <p:sp>
        <p:nvSpPr>
          <p:cNvPr id="18435" name="Rectangle 3"/>
          <p:cNvSpPr>
            <a:spLocks noGrp="1" noChangeArrowheads="1"/>
          </p:cNvSpPr>
          <p:nvPr>
            <p:ph idx="4294967295"/>
          </p:nvPr>
        </p:nvSpPr>
        <p:spPr>
          <a:xfrm>
            <a:off x="719236" y="1916832"/>
            <a:ext cx="7129463" cy="3651250"/>
          </a:xfrm>
          <a:prstGeom prst="rect">
            <a:avLst/>
          </a:prstGeom>
        </p:spPr>
        <p:txBody>
          <a:bodyPr rtlCol="0">
            <a:normAutofit fontScale="85000" lnSpcReduction="20000"/>
          </a:bodyPr>
          <a:lstStyle/>
          <a:p>
            <a:pPr fontAlgn="auto">
              <a:buFont typeface="Wingdings" panose="05000000000000000000" pitchFamily="2" charset="2"/>
              <a:buNone/>
              <a:defRPr/>
            </a:pPr>
            <a:r>
              <a:rPr lang="en-US" dirty="0" smtClean="0">
                <a:solidFill>
                  <a:schemeClr val="tx1">
                    <a:lumMod val="85000"/>
                    <a:lumOff val="15000"/>
                  </a:schemeClr>
                </a:solidFill>
              </a:rPr>
              <a:t>	</a:t>
            </a:r>
            <a:r>
              <a:rPr lang="en-US" sz="2600" dirty="0" smtClean="0">
                <a:solidFill>
                  <a:schemeClr val="tx1">
                    <a:lumMod val="85000"/>
                    <a:lumOff val="15000"/>
                  </a:schemeClr>
                </a:solidFill>
              </a:rPr>
              <a:t>Requirements gathering </a:t>
            </a:r>
          </a:p>
          <a:p>
            <a:pPr fontAlgn="auto">
              <a:buFont typeface="Wingdings" panose="05000000000000000000" pitchFamily="2" charset="2"/>
              <a:buNone/>
              <a:defRPr/>
            </a:pPr>
            <a:r>
              <a:rPr lang="en-US" sz="2600" dirty="0" smtClean="0">
                <a:solidFill>
                  <a:schemeClr val="tx1">
                    <a:lumMod val="85000"/>
                    <a:lumOff val="15000"/>
                  </a:schemeClr>
                </a:solidFill>
              </a:rPr>
              <a:t>	</a:t>
            </a:r>
          </a:p>
          <a:p>
            <a:pPr fontAlgn="auto">
              <a:buFont typeface="Wingdings" panose="05000000000000000000" pitchFamily="2" charset="2"/>
              <a:buNone/>
              <a:defRPr/>
            </a:pPr>
            <a:r>
              <a:rPr lang="en-US" sz="2600" dirty="0" smtClean="0">
                <a:solidFill>
                  <a:srgbClr val="FF6600"/>
                </a:solidFill>
              </a:rPr>
              <a:t>Conceptual database design       </a:t>
            </a:r>
          </a:p>
          <a:p>
            <a:pPr fontAlgn="auto">
              <a:buFont typeface="Wingdings" panose="05000000000000000000" pitchFamily="2" charset="2"/>
              <a:buNone/>
              <a:defRPr/>
            </a:pPr>
            <a:r>
              <a:rPr lang="en-US" sz="2600" dirty="0" smtClean="0">
                <a:solidFill>
                  <a:schemeClr val="tx1">
                    <a:lumMod val="85000"/>
                    <a:lumOff val="15000"/>
                  </a:schemeClr>
                </a:solidFill>
              </a:rPr>
              <a:t>		</a:t>
            </a:r>
          </a:p>
          <a:p>
            <a:pPr fontAlgn="auto">
              <a:buFont typeface="Wingdings" panose="05000000000000000000" pitchFamily="2" charset="2"/>
              <a:buNone/>
              <a:defRPr/>
            </a:pPr>
            <a:r>
              <a:rPr lang="en-US" sz="2600" dirty="0" smtClean="0">
                <a:solidFill>
                  <a:schemeClr val="tx1">
                    <a:lumMod val="85000"/>
                    <a:lumOff val="15000"/>
                  </a:schemeClr>
                </a:solidFill>
              </a:rPr>
              <a:t>			</a:t>
            </a:r>
            <a:r>
              <a:rPr lang="en-US" sz="2600" dirty="0" smtClean="0">
                <a:solidFill>
                  <a:srgbClr val="3333CC"/>
                </a:solidFill>
              </a:rPr>
              <a:t>high level data model(ER)created </a:t>
            </a:r>
          </a:p>
          <a:p>
            <a:pPr fontAlgn="auto">
              <a:buFont typeface="Wingdings" panose="05000000000000000000" pitchFamily="2" charset="2"/>
              <a:buNone/>
              <a:defRPr/>
            </a:pPr>
            <a:endParaRPr lang="en-US" sz="2600" dirty="0" smtClean="0">
              <a:solidFill>
                <a:schemeClr val="tx1">
                  <a:lumMod val="85000"/>
                  <a:lumOff val="15000"/>
                </a:schemeClr>
              </a:solidFill>
            </a:endParaRPr>
          </a:p>
          <a:p>
            <a:pPr fontAlgn="auto">
              <a:buFont typeface="Wingdings" panose="05000000000000000000" pitchFamily="2" charset="2"/>
              <a:buNone/>
              <a:defRPr/>
            </a:pPr>
            <a:r>
              <a:rPr lang="en-US" sz="2600" dirty="0" smtClean="0">
                <a:solidFill>
                  <a:schemeClr val="tx1">
                    <a:lumMod val="85000"/>
                    <a:lumOff val="15000"/>
                  </a:schemeClr>
                </a:solidFill>
              </a:rPr>
              <a:t>The 2 main constructs of the ER model:  </a:t>
            </a:r>
          </a:p>
          <a:p>
            <a:pPr fontAlgn="auto">
              <a:buFont typeface="Wingdings" panose="05000000000000000000" pitchFamily="2" charset="2"/>
              <a:buNone/>
              <a:defRPr/>
            </a:pPr>
            <a:r>
              <a:rPr lang="en-US" sz="2600" i="1" dirty="0" smtClean="0">
                <a:solidFill>
                  <a:schemeClr val="tx1">
                    <a:lumMod val="85000"/>
                    <a:lumOff val="15000"/>
                  </a:schemeClr>
                </a:solidFill>
              </a:rPr>
              <a:t>		</a:t>
            </a:r>
            <a:r>
              <a:rPr lang="en-US" sz="2600" i="1" dirty="0" smtClean="0">
                <a:solidFill>
                  <a:srgbClr val="6600CC"/>
                </a:solidFill>
              </a:rPr>
              <a:t>entities</a:t>
            </a:r>
            <a:r>
              <a:rPr lang="en-US" sz="2600" dirty="0" smtClean="0">
                <a:solidFill>
                  <a:srgbClr val="6600CC"/>
                </a:solidFill>
              </a:rPr>
              <a:t>  ,  </a:t>
            </a:r>
            <a:r>
              <a:rPr lang="en-US" sz="2600" i="1" dirty="0" smtClean="0">
                <a:solidFill>
                  <a:srgbClr val="6600CC"/>
                </a:solidFill>
              </a:rPr>
              <a:t>relationships</a:t>
            </a:r>
            <a:r>
              <a:rPr lang="en-US" sz="2600" dirty="0" smtClean="0">
                <a:solidFill>
                  <a:srgbClr val="6600CC"/>
                </a:solidFill>
              </a:rPr>
              <a:t>. </a:t>
            </a:r>
          </a:p>
          <a:p>
            <a:pPr fontAlgn="auto">
              <a:buFont typeface="Wingdings" panose="05000000000000000000" pitchFamily="2" charset="2"/>
              <a:buNone/>
              <a:defRPr/>
            </a:pPr>
            <a:r>
              <a:rPr lang="en-US" sz="2600" dirty="0" smtClean="0">
                <a:solidFill>
                  <a:schemeClr val="tx1">
                    <a:lumMod val="85000"/>
                    <a:lumOff val="15000"/>
                  </a:schemeClr>
                </a:solidFill>
              </a:rPr>
              <a:t/>
            </a:r>
            <a:br>
              <a:rPr lang="en-US" sz="2600" dirty="0" smtClean="0">
                <a:solidFill>
                  <a:schemeClr val="tx1">
                    <a:lumMod val="85000"/>
                    <a:lumOff val="15000"/>
                  </a:schemeClr>
                </a:solidFill>
              </a:rPr>
            </a:br>
            <a:r>
              <a:rPr lang="en-US" sz="2600" dirty="0" smtClean="0">
                <a:solidFill>
                  <a:srgbClr val="FF6600"/>
                </a:solidFill>
              </a:rPr>
              <a:t>different books use different graphical notation. </a:t>
            </a:r>
          </a:p>
        </p:txBody>
      </p:sp>
      <p:cxnSp>
        <p:nvCxnSpPr>
          <p:cNvPr id="5" name="Straight Arrow Connector 4"/>
          <p:cNvCxnSpPr/>
          <p:nvPr/>
        </p:nvCxnSpPr>
        <p:spPr>
          <a:xfrm flipH="1">
            <a:off x="2987824" y="2393132"/>
            <a:ext cx="1588" cy="531812"/>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19116" y="3140968"/>
            <a:ext cx="564852" cy="432048"/>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65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 calcmode="lin" valueType="num">
                                      <p:cBhvr additive="base">
                                        <p:cTn id="37"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pRg st="7" end="7"/>
                                            </p:txEl>
                                          </p:spTgt>
                                        </p:tgtEl>
                                        <p:attrNameLst>
                                          <p:attrName>style.visibility</p:attrName>
                                        </p:attrNameLst>
                                      </p:cBhvr>
                                      <p:to>
                                        <p:strVal val="visible"/>
                                      </p:to>
                                    </p:set>
                                    <p:anim calcmode="lin" valueType="num">
                                      <p:cBhvr additive="base">
                                        <p:cTn id="4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8435">
                                            <p:txEl>
                                              <p:pRg st="8" end="8"/>
                                            </p:txEl>
                                          </p:spTgt>
                                        </p:tgtEl>
                                        <p:attrNameLst>
                                          <p:attrName>style.visibility</p:attrName>
                                        </p:attrNameLst>
                                      </p:cBhvr>
                                      <p:to>
                                        <p:strVal val="visible"/>
                                      </p:to>
                                    </p:set>
                                    <p:anim calcmode="lin" valueType="num">
                                      <p:cBhvr additive="base">
                                        <p:cTn id="49"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56260" y="260648"/>
            <a:ext cx="6377940" cy="1293028"/>
          </a:xfrm>
        </p:spPr>
        <p:txBody>
          <a:bodyPr/>
          <a:lstStyle/>
          <a:p>
            <a:r>
              <a:rPr lang="en-US" dirty="0" smtClean="0">
                <a:ln>
                  <a:noFill/>
                </a:ln>
              </a:rPr>
              <a:t>Your Turn !!</a:t>
            </a:r>
          </a:p>
        </p:txBody>
      </p:sp>
      <p:sp>
        <p:nvSpPr>
          <p:cNvPr id="76803" name="Rectangle 3"/>
          <p:cNvSpPr>
            <a:spLocks noGrp="1" noChangeArrowheads="1"/>
          </p:cNvSpPr>
          <p:nvPr>
            <p:ph idx="4294967295"/>
          </p:nvPr>
        </p:nvSpPr>
        <p:spPr>
          <a:xfrm>
            <a:off x="323850" y="1293813"/>
            <a:ext cx="8820150" cy="4795837"/>
          </a:xfrm>
          <a:prstGeom prst="rect">
            <a:avLst/>
          </a:prstGeom>
        </p:spPr>
        <p:txBody>
          <a:bodyPr/>
          <a:lstStyle/>
          <a:p>
            <a:endParaRPr lang="en-US" dirty="0" smtClean="0"/>
          </a:p>
          <a:p>
            <a:pPr marL="0" indent="0">
              <a:buNone/>
            </a:pPr>
            <a:endParaRPr lang="en-US" dirty="0" smtClean="0"/>
          </a:p>
          <a:p>
            <a:r>
              <a:rPr lang="en-US" dirty="0" smtClean="0"/>
              <a:t>Think about the Library database and give an  example of a 1:N relationship</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73244" y="264260"/>
            <a:ext cx="8226112" cy="1293028"/>
          </a:xfrm>
        </p:spPr>
        <p:txBody>
          <a:bodyPr/>
          <a:lstStyle/>
          <a:p>
            <a:r>
              <a:rPr lang="en-US" dirty="0" smtClean="0">
                <a:ln>
                  <a:noFill/>
                </a:ln>
                <a:solidFill>
                  <a:srgbClr val="FF0066"/>
                </a:solidFill>
              </a:rPr>
              <a:t>Many-to-many</a:t>
            </a:r>
            <a:r>
              <a:rPr lang="en-US" dirty="0" smtClean="0">
                <a:ln>
                  <a:noFill/>
                </a:ln>
              </a:rPr>
              <a:t> relationship</a:t>
            </a:r>
          </a:p>
        </p:txBody>
      </p:sp>
      <p:sp>
        <p:nvSpPr>
          <p:cNvPr id="77827" name="Rectangle 3"/>
          <p:cNvSpPr>
            <a:spLocks noGrp="1" noChangeArrowheads="1"/>
          </p:cNvSpPr>
          <p:nvPr>
            <p:ph idx="4294967295"/>
          </p:nvPr>
        </p:nvSpPr>
        <p:spPr>
          <a:xfrm>
            <a:off x="409052" y="3716064"/>
            <a:ext cx="8742362" cy="3857625"/>
          </a:xfrm>
          <a:prstGeom prst="rect">
            <a:avLst/>
          </a:prstGeom>
        </p:spPr>
        <p:txBody>
          <a:bodyPr/>
          <a:lstStyle/>
          <a:p>
            <a:r>
              <a:rPr lang="en-US" dirty="0" smtClean="0"/>
              <a:t>An employee can work on several projects. A project can have many employees working on it.</a:t>
            </a:r>
          </a:p>
        </p:txBody>
      </p:sp>
      <p:sp>
        <p:nvSpPr>
          <p:cNvPr id="77828" name="Text Box 9"/>
          <p:cNvSpPr txBox="1">
            <a:spLocks noChangeArrowheads="1"/>
          </p:cNvSpPr>
          <p:nvPr/>
        </p:nvSpPr>
        <p:spPr bwMode="auto">
          <a:xfrm>
            <a:off x="990600" y="5178152"/>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7829" name="Text Box 10"/>
          <p:cNvSpPr txBox="1">
            <a:spLocks noChangeArrowheads="1"/>
          </p:cNvSpPr>
          <p:nvPr/>
        </p:nvSpPr>
        <p:spPr bwMode="auto">
          <a:xfrm>
            <a:off x="6248400" y="5178152"/>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Project</a:t>
            </a:r>
          </a:p>
        </p:txBody>
      </p:sp>
      <p:sp>
        <p:nvSpPr>
          <p:cNvPr id="77830" name="Line 11"/>
          <p:cNvSpPr>
            <a:spLocks noChangeShapeType="1"/>
          </p:cNvSpPr>
          <p:nvPr/>
        </p:nvSpPr>
        <p:spPr bwMode="auto">
          <a:xfrm>
            <a:off x="2895600" y="5406752"/>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Line 12"/>
          <p:cNvSpPr>
            <a:spLocks noChangeShapeType="1"/>
          </p:cNvSpPr>
          <p:nvPr/>
        </p:nvSpPr>
        <p:spPr bwMode="auto">
          <a:xfrm>
            <a:off x="5334000" y="5406752"/>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AutoShape 8"/>
          <p:cNvSpPr>
            <a:spLocks noChangeArrowheads="1"/>
          </p:cNvSpPr>
          <p:nvPr/>
        </p:nvSpPr>
        <p:spPr bwMode="auto">
          <a:xfrm>
            <a:off x="3962400" y="4797152"/>
            <a:ext cx="1447800" cy="12192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on</a:t>
            </a:r>
          </a:p>
        </p:txBody>
      </p:sp>
      <p:sp>
        <p:nvSpPr>
          <p:cNvPr id="77833" name="Text Box 9"/>
          <p:cNvSpPr txBox="1">
            <a:spLocks noChangeArrowheads="1"/>
          </p:cNvSpPr>
          <p:nvPr/>
        </p:nvSpPr>
        <p:spPr bwMode="auto">
          <a:xfrm>
            <a:off x="3413125" y="488446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M</a:t>
            </a:r>
          </a:p>
        </p:txBody>
      </p:sp>
      <p:sp>
        <p:nvSpPr>
          <p:cNvPr id="77834" name="Text Box 10"/>
          <p:cNvSpPr txBox="1">
            <a:spLocks noChangeArrowheads="1"/>
          </p:cNvSpPr>
          <p:nvPr/>
        </p:nvSpPr>
        <p:spPr bwMode="auto">
          <a:xfrm>
            <a:off x="5548313" y="488764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pic>
        <p:nvPicPr>
          <p:cNvPr id="2" name="Picture 1"/>
          <p:cNvPicPr>
            <a:picLocks noChangeAspect="1"/>
          </p:cNvPicPr>
          <p:nvPr/>
        </p:nvPicPr>
        <p:blipFill>
          <a:blip r:embed="rId2"/>
          <a:stretch>
            <a:fillRect/>
          </a:stretch>
        </p:blipFill>
        <p:spPr>
          <a:xfrm>
            <a:off x="539552" y="1619994"/>
            <a:ext cx="1104900" cy="19812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552" y="332656"/>
            <a:ext cx="8572332" cy="1293028"/>
          </a:xfrm>
        </p:spPr>
        <p:txBody>
          <a:bodyPr>
            <a:normAutofit/>
          </a:bodyPr>
          <a:lstStyle/>
          <a:p>
            <a:r>
              <a:rPr lang="en-US" altLang="en-US" dirty="0" smtClean="0">
                <a:solidFill>
                  <a:srgbClr val="33CC33"/>
                </a:solidFill>
              </a:rPr>
              <a:t>Example</a:t>
            </a:r>
            <a:r>
              <a:rPr lang="en-US" altLang="en-US" dirty="0" smtClean="0"/>
              <a:t>: MANY - Many Relationship</a:t>
            </a:r>
          </a:p>
        </p:txBody>
      </p:sp>
      <p:sp>
        <p:nvSpPr>
          <p:cNvPr id="20484" name="Rectangle 3"/>
          <p:cNvSpPr>
            <a:spLocks noGrp="1" noChangeArrowheads="1"/>
          </p:cNvSpPr>
          <p:nvPr>
            <p:ph type="body" idx="4294967295"/>
          </p:nvPr>
        </p:nvSpPr>
        <p:spPr>
          <a:xfrm>
            <a:off x="539552" y="1922782"/>
            <a:ext cx="8424863" cy="4070350"/>
          </a:xfrm>
          <a:prstGeom prst="rect">
            <a:avLst/>
          </a:prstGeom>
        </p:spPr>
        <p:txBody>
          <a:bodyPr/>
          <a:lstStyle/>
          <a:p>
            <a:r>
              <a:rPr lang="en-US" altLang="en-US" dirty="0" smtClean="0">
                <a:solidFill>
                  <a:srgbClr val="CC00CC"/>
                </a:solidFill>
              </a:rPr>
              <a:t>Likes</a:t>
            </a:r>
            <a:r>
              <a:rPr lang="en-US" altLang="en-US" dirty="0" smtClean="0"/>
              <a:t>, from </a:t>
            </a:r>
            <a:r>
              <a:rPr lang="en-US" altLang="en-US" dirty="0" smtClean="0">
                <a:solidFill>
                  <a:srgbClr val="009900"/>
                </a:solidFill>
              </a:rPr>
              <a:t>Drinker</a:t>
            </a:r>
            <a:r>
              <a:rPr lang="en-US" altLang="en-US" dirty="0" smtClean="0"/>
              <a:t> to </a:t>
            </a:r>
            <a:r>
              <a:rPr lang="en-US" altLang="en-US" dirty="0" smtClean="0">
                <a:solidFill>
                  <a:srgbClr val="009900"/>
                </a:solidFill>
              </a:rPr>
              <a:t>Juice</a:t>
            </a:r>
            <a:r>
              <a:rPr lang="en-US" altLang="en-US" dirty="0" smtClean="0"/>
              <a:t> is many-many.</a:t>
            </a:r>
          </a:p>
          <a:p>
            <a:pPr marL="0" indent="0">
              <a:buNone/>
            </a:pPr>
            <a:endParaRPr lang="en-US" altLang="en-US" dirty="0" smtClean="0"/>
          </a:p>
          <a:p>
            <a:endParaRPr lang="en-US" altLang="en-US" dirty="0"/>
          </a:p>
          <a:p>
            <a:pPr marL="0" indent="0">
              <a:buNone/>
            </a:pPr>
            <a:r>
              <a:rPr lang="en-US" altLang="en-US" dirty="0" smtClean="0"/>
              <a:t>                           </a:t>
            </a:r>
          </a:p>
          <a:p>
            <a:pPr marL="0" indent="0">
              <a:buNone/>
            </a:pPr>
            <a:endParaRPr lang="en-US" altLang="en-US" dirty="0"/>
          </a:p>
          <a:p>
            <a:pPr marL="0" indent="0">
              <a:buNone/>
            </a:pPr>
            <a:r>
              <a:rPr lang="en-US" altLang="en-US" dirty="0" smtClean="0"/>
              <a:t>		           N                         M</a:t>
            </a:r>
          </a:p>
          <a:p>
            <a:endParaRPr lang="en-US" altLang="en-US" dirty="0"/>
          </a:p>
        </p:txBody>
      </p:sp>
      <p:sp>
        <p:nvSpPr>
          <p:cNvPr id="6" name="Rectangle 3"/>
          <p:cNvSpPr>
            <a:spLocks noChangeArrowheads="1"/>
          </p:cNvSpPr>
          <p:nvPr/>
        </p:nvSpPr>
        <p:spPr bwMode="auto">
          <a:xfrm>
            <a:off x="17617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7241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666728" y="407670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smtClean="0">
                <a:solidFill>
                  <a:srgbClr val="000000"/>
                </a:solidFill>
              </a:rPr>
              <a:t>like</a:t>
            </a:r>
            <a:endParaRPr lang="en-US" altLang="en-US" kern="0" dirty="0">
              <a:solidFill>
                <a:srgbClr val="000000"/>
              </a:solidFill>
            </a:endParaRPr>
          </a:p>
        </p:txBody>
      </p:sp>
      <p:sp>
        <p:nvSpPr>
          <p:cNvPr id="10" name="Line 11"/>
          <p:cNvSpPr>
            <a:spLocks noChangeShapeType="1"/>
          </p:cNvSpPr>
          <p:nvPr/>
        </p:nvSpPr>
        <p:spPr bwMode="auto">
          <a:xfrm>
            <a:off x="2828528" y="468630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5038328" y="46863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246184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5074" y="316681"/>
            <a:ext cx="6377940" cy="1293028"/>
          </a:xfrm>
        </p:spPr>
        <p:txBody>
          <a:bodyPr/>
          <a:lstStyle/>
          <a:p>
            <a:r>
              <a:rPr lang="en-US" dirty="0" smtClean="0">
                <a:ln>
                  <a:noFill/>
                </a:ln>
              </a:rPr>
              <a:t>Your Turn !!</a:t>
            </a:r>
          </a:p>
        </p:txBody>
      </p:sp>
      <p:sp>
        <p:nvSpPr>
          <p:cNvPr id="78851" name="Rectangle 3"/>
          <p:cNvSpPr>
            <a:spLocks noGrp="1" noChangeArrowheads="1"/>
          </p:cNvSpPr>
          <p:nvPr>
            <p:ph idx="4294967295"/>
          </p:nvPr>
        </p:nvSpPr>
        <p:spPr>
          <a:xfrm>
            <a:off x="323850" y="2438400"/>
            <a:ext cx="8820150" cy="3651250"/>
          </a:xfrm>
          <a:prstGeom prst="rect">
            <a:avLst/>
          </a:prstGeom>
        </p:spPr>
        <p:txBody>
          <a:bodyPr/>
          <a:lstStyle/>
          <a:p>
            <a:r>
              <a:rPr lang="en-US" dirty="0" smtClean="0"/>
              <a:t>Think about the Library database and give an example of a N:M relationship</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 y="240112"/>
            <a:ext cx="6377940" cy="1293028"/>
          </a:xfrm>
        </p:spPr>
        <p:txBody>
          <a:bodyPr/>
          <a:lstStyle/>
          <a:p>
            <a:r>
              <a:rPr lang="en-US" dirty="0" smtClean="0"/>
              <a:t>Exercise</a:t>
            </a:r>
            <a:endParaRPr lang="en-US" dirty="0"/>
          </a:p>
        </p:txBody>
      </p:sp>
      <p:sp>
        <p:nvSpPr>
          <p:cNvPr id="3" name="Content Placeholder 2"/>
          <p:cNvSpPr>
            <a:spLocks noGrp="1"/>
          </p:cNvSpPr>
          <p:nvPr>
            <p:ph idx="4294967295"/>
          </p:nvPr>
        </p:nvSpPr>
        <p:spPr>
          <a:xfrm>
            <a:off x="528840" y="1759420"/>
            <a:ext cx="7618413" cy="4784725"/>
          </a:xfrm>
          <a:prstGeom prst="rect">
            <a:avLst/>
          </a:prstGeom>
        </p:spPr>
        <p:txBody>
          <a:bodyPr/>
          <a:lstStyle/>
          <a:p>
            <a:pPr marL="0" indent="0">
              <a:buNone/>
            </a:pPr>
            <a:r>
              <a:rPr lang="en-US" dirty="0" smtClean="0"/>
              <a:t>Identify the Cardinality</a:t>
            </a:r>
          </a:p>
          <a:p>
            <a:r>
              <a:rPr lang="en-US" dirty="0" smtClean="0"/>
              <a:t>Doctor patient  </a:t>
            </a:r>
          </a:p>
          <a:p>
            <a:r>
              <a:rPr lang="en-US" dirty="0" smtClean="0"/>
              <a:t>Principal School</a:t>
            </a:r>
          </a:p>
          <a:p>
            <a:r>
              <a:rPr lang="en-US" dirty="0" smtClean="0"/>
              <a:t>Mother  child</a:t>
            </a:r>
          </a:p>
          <a:p>
            <a:r>
              <a:rPr lang="en-US" dirty="0" smtClean="0"/>
              <a:t>Husband wife </a:t>
            </a:r>
          </a:p>
          <a:p>
            <a:r>
              <a:rPr lang="en-US" dirty="0" smtClean="0"/>
              <a:t>Teacher Student</a:t>
            </a:r>
          </a:p>
          <a:p>
            <a:endParaRPr lang="en-US" dirty="0" smtClean="0"/>
          </a:p>
          <a:p>
            <a:endParaRPr lang="en-US" dirty="0"/>
          </a:p>
        </p:txBody>
      </p:sp>
    </p:spTree>
    <p:extLst>
      <p:ext uri="{BB962C8B-B14F-4D97-AF65-F5344CB8AC3E}">
        <p14:creationId xmlns:p14="http://schemas.microsoft.com/office/powerpoint/2010/main" val="3389038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1700808"/>
            <a:ext cx="8640763" cy="4857750"/>
          </a:xfrm>
          <a:prstGeom prst="rect">
            <a:avLst/>
          </a:prstGeom>
        </p:spPr>
        <p:txBody>
          <a:bodyPr>
            <a:normAutofit/>
          </a:bodyPr>
          <a:lstStyle/>
          <a:p>
            <a:pPr marL="0" indent="0" algn="just">
              <a:buNone/>
            </a:pPr>
            <a:r>
              <a:rPr lang="en-US" dirty="0" err="1"/>
              <a:t>Rosell</a:t>
            </a:r>
            <a:r>
              <a:rPr lang="en-US" dirty="0"/>
              <a:t>, 23 years old, a </a:t>
            </a:r>
            <a:r>
              <a:rPr lang="en-US" dirty="0" smtClean="0"/>
              <a:t>diploma </a:t>
            </a:r>
            <a:r>
              <a:rPr lang="en-US" dirty="0"/>
              <a:t>holder </a:t>
            </a:r>
            <a:r>
              <a:rPr lang="en-US" dirty="0" smtClean="0"/>
              <a:t>joined </a:t>
            </a:r>
            <a:r>
              <a:rPr lang="en-US" dirty="0"/>
              <a:t>the </a:t>
            </a:r>
            <a:r>
              <a:rPr lang="en-US" dirty="0" smtClean="0"/>
              <a:t>‘ABC’ company </a:t>
            </a:r>
            <a:r>
              <a:rPr lang="en-US" dirty="0"/>
              <a:t>as a </a:t>
            </a:r>
            <a:r>
              <a:rPr lang="en-US" i="1" dirty="0"/>
              <a:t>management trainee</a:t>
            </a:r>
            <a:r>
              <a:rPr lang="en-US" dirty="0"/>
              <a:t>. She joined the </a:t>
            </a:r>
            <a:r>
              <a:rPr lang="en-US" b="1" i="1" dirty="0"/>
              <a:t>Production department </a:t>
            </a:r>
            <a:r>
              <a:rPr lang="en-US" dirty="0"/>
              <a:t>on 01/01/2005. When </a:t>
            </a:r>
            <a:r>
              <a:rPr lang="en-US" dirty="0" err="1"/>
              <a:t>Rosell</a:t>
            </a:r>
            <a:r>
              <a:rPr lang="en-US" dirty="0"/>
              <a:t> successfully completed her Commerce degree, she was promoted as </a:t>
            </a:r>
            <a:r>
              <a:rPr lang="en-US" i="1" dirty="0"/>
              <a:t>Finance Executive </a:t>
            </a:r>
            <a:r>
              <a:rPr lang="en-US" dirty="0"/>
              <a:t>and transferred to the </a:t>
            </a:r>
            <a:r>
              <a:rPr lang="en-US" b="1" i="1" dirty="0"/>
              <a:t>Finance department </a:t>
            </a:r>
            <a:r>
              <a:rPr lang="en-US" dirty="0"/>
              <a:t>from 02/02/2006. </a:t>
            </a:r>
          </a:p>
          <a:p>
            <a:pPr marL="0" indent="0" algn="just">
              <a:buNone/>
            </a:pPr>
            <a:r>
              <a:rPr lang="en-US" dirty="0"/>
              <a:t>Considering her MBA qualification, the management of the company promoted her as </a:t>
            </a:r>
            <a:r>
              <a:rPr lang="en-US" i="1" dirty="0"/>
              <a:t>Assistant Manager - Business Development </a:t>
            </a:r>
            <a:r>
              <a:rPr lang="en-US" dirty="0"/>
              <a:t>and transferred to the </a:t>
            </a:r>
            <a:r>
              <a:rPr lang="en-US" b="1" i="1" dirty="0"/>
              <a:t>Business Development department</a:t>
            </a:r>
            <a:r>
              <a:rPr lang="en-US" i="1" dirty="0"/>
              <a:t> </a:t>
            </a:r>
            <a:r>
              <a:rPr lang="en-US" dirty="0"/>
              <a:t>with effect from 03/03/2008. </a:t>
            </a:r>
          </a:p>
        </p:txBody>
      </p:sp>
    </p:spTree>
    <p:extLst>
      <p:ext uri="{BB962C8B-B14F-4D97-AF65-F5344CB8AC3E}">
        <p14:creationId xmlns:p14="http://schemas.microsoft.com/office/powerpoint/2010/main" val="1792150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556260" y="157947"/>
            <a:ext cx="6377940" cy="1293028"/>
          </a:xfrm>
        </p:spPr>
        <p:txBody>
          <a:bodyPr/>
          <a:lstStyle/>
          <a:p>
            <a:r>
              <a:rPr lang="en-US" dirty="0" smtClean="0">
                <a:ln>
                  <a:noFill/>
                </a:ln>
              </a:rPr>
              <a:t>Descriptive Attributes</a:t>
            </a:r>
          </a:p>
        </p:txBody>
      </p:sp>
      <p:sp>
        <p:nvSpPr>
          <p:cNvPr id="68610" name="Rectangle 3"/>
          <p:cNvSpPr>
            <a:spLocks noGrp="1" noChangeArrowheads="1"/>
          </p:cNvSpPr>
          <p:nvPr>
            <p:ph idx="4294967295"/>
          </p:nvPr>
        </p:nvSpPr>
        <p:spPr>
          <a:xfrm>
            <a:off x="411163" y="1679575"/>
            <a:ext cx="8732837" cy="3651250"/>
          </a:xfrm>
          <a:prstGeom prst="rect">
            <a:avLst/>
          </a:prstGeom>
        </p:spPr>
        <p:txBody>
          <a:bodyPr/>
          <a:lstStyle/>
          <a:p>
            <a:pPr>
              <a:lnSpc>
                <a:spcPct val="100000"/>
              </a:lnSpc>
              <a:buFont typeface="Wingdings" panose="05000000000000000000" pitchFamily="2" charset="2"/>
              <a:buNone/>
            </a:pPr>
            <a:r>
              <a:rPr lang="en-US" dirty="0" smtClean="0"/>
              <a:t>   A relationships can also have  </a:t>
            </a:r>
            <a:r>
              <a:rPr lang="en-US" b="1" dirty="0" smtClean="0">
                <a:solidFill>
                  <a:srgbClr val="FF0066"/>
                </a:solidFill>
              </a:rPr>
              <a:t>descriptive attributes</a:t>
            </a:r>
            <a:r>
              <a:rPr lang="en-US" b="1" dirty="0" smtClean="0"/>
              <a:t> . </a:t>
            </a:r>
            <a:r>
              <a:rPr lang="en-US" dirty="0" smtClean="0"/>
              <a:t>Used to record information about the relationship rather than any one of the participating entities.</a:t>
            </a:r>
          </a:p>
          <a:p>
            <a:pPr>
              <a:buFont typeface="Wingdings" panose="05000000000000000000" pitchFamily="2" charset="2"/>
              <a:buNone/>
            </a:pPr>
            <a:endParaRPr lang="en-US" dirty="0" smtClean="0"/>
          </a:p>
          <a:p>
            <a:pPr>
              <a:buFont typeface="Wingdings" panose="05000000000000000000" pitchFamily="2" charset="2"/>
              <a:buNone/>
            </a:pPr>
            <a:endParaRPr lang="en-US" dirty="0" smtClean="0"/>
          </a:p>
        </p:txBody>
      </p:sp>
      <p:sp>
        <p:nvSpPr>
          <p:cNvPr id="68612" name="Text Box 13"/>
          <p:cNvSpPr txBox="1">
            <a:spLocks noChangeArrowheads="1"/>
          </p:cNvSpPr>
          <p:nvPr/>
        </p:nvSpPr>
        <p:spPr bwMode="auto">
          <a:xfrm>
            <a:off x="5775325" y="32416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since</a:t>
            </a:r>
          </a:p>
        </p:txBody>
      </p:sp>
      <p:grpSp>
        <p:nvGrpSpPr>
          <p:cNvPr id="2" name="Group 16"/>
          <p:cNvGrpSpPr>
            <a:grpSpLocks/>
          </p:cNvGrpSpPr>
          <p:nvPr/>
        </p:nvGrpSpPr>
        <p:grpSpPr bwMode="auto">
          <a:xfrm>
            <a:off x="1066800" y="3200400"/>
            <a:ext cx="7543800" cy="2057400"/>
            <a:chOff x="1066800" y="3200400"/>
            <a:chExt cx="7543800" cy="2057400"/>
          </a:xfrm>
        </p:grpSpPr>
        <p:grpSp>
          <p:nvGrpSpPr>
            <p:cNvPr id="3" name="Group 15"/>
            <p:cNvGrpSpPr>
              <a:grpSpLocks/>
            </p:cNvGrpSpPr>
            <p:nvPr/>
          </p:nvGrpSpPr>
          <p:grpSpPr bwMode="auto">
            <a:xfrm>
              <a:off x="1066800" y="3200400"/>
              <a:ext cx="7543800" cy="2057400"/>
              <a:chOff x="1066800" y="3200400"/>
              <a:chExt cx="7543800" cy="2057400"/>
            </a:xfrm>
          </p:grpSpPr>
          <p:sp>
            <p:nvSpPr>
              <p:cNvPr id="68619" name="Oval 14"/>
              <p:cNvSpPr>
                <a:spLocks noChangeArrowheads="1"/>
              </p:cNvSpPr>
              <p:nvPr/>
            </p:nvSpPr>
            <p:spPr bwMode="auto">
              <a:xfrm>
                <a:off x="5257800" y="3200400"/>
                <a:ext cx="1981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startdate</a:t>
                </a:r>
              </a:p>
            </p:txBody>
          </p:sp>
          <p:sp>
            <p:nvSpPr>
              <p:cNvPr id="68620" name="Text Box 9"/>
              <p:cNvSpPr txBox="1">
                <a:spLocks noChangeArrowheads="1"/>
              </p:cNvSpPr>
              <p:nvPr/>
            </p:nvSpPr>
            <p:spPr bwMode="auto">
              <a:xfrm>
                <a:off x="1066800" y="45720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8621" name="Text Box 10"/>
              <p:cNvSpPr txBox="1">
                <a:spLocks noChangeArrowheads="1"/>
              </p:cNvSpPr>
              <p:nvPr/>
            </p:nvSpPr>
            <p:spPr bwMode="auto">
              <a:xfrm>
                <a:off x="6324600" y="4572000"/>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68622" name="Line 11"/>
              <p:cNvSpPr>
                <a:spLocks noChangeShapeType="1"/>
              </p:cNvSpPr>
              <p:nvPr/>
            </p:nvSpPr>
            <p:spPr bwMode="auto">
              <a:xfrm>
                <a:off x="2971800" y="4724400"/>
                <a:ext cx="10668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2"/>
              <p:cNvSpPr>
                <a:spLocks noChangeShapeType="1"/>
              </p:cNvSpPr>
              <p:nvPr/>
            </p:nvSpPr>
            <p:spPr bwMode="auto">
              <a:xfrm>
                <a:off x="5410200" y="4724400"/>
                <a:ext cx="9144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5"/>
              <p:cNvSpPr>
                <a:spLocks noChangeShapeType="1"/>
              </p:cNvSpPr>
              <p:nvPr/>
            </p:nvSpPr>
            <p:spPr bwMode="auto">
              <a:xfrm flipH="1">
                <a:off x="4953000" y="3733800"/>
                <a:ext cx="914400" cy="6858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5" name="AutoShape 11"/>
              <p:cNvSpPr>
                <a:spLocks noChangeArrowheads="1"/>
              </p:cNvSpPr>
              <p:nvPr/>
            </p:nvSpPr>
            <p:spPr bwMode="auto">
              <a:xfrm>
                <a:off x="3962400" y="4191000"/>
                <a:ext cx="14478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in</a:t>
                </a:r>
              </a:p>
            </p:txBody>
          </p:sp>
        </p:grpSp>
        <p:sp>
          <p:nvSpPr>
            <p:cNvPr id="68617" name="Text Box 12"/>
            <p:cNvSpPr txBox="1">
              <a:spLocks noChangeArrowheads="1"/>
            </p:cNvSpPr>
            <p:nvPr/>
          </p:nvSpPr>
          <p:spPr bwMode="auto">
            <a:xfrm>
              <a:off x="5622925" y="42021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68618" name="Text Box 13"/>
            <p:cNvSpPr txBox="1">
              <a:spLocks noChangeArrowheads="1"/>
            </p:cNvSpPr>
            <p:nvPr/>
          </p:nvSpPr>
          <p:spPr bwMode="auto">
            <a:xfrm>
              <a:off x="3336925" y="42783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grpSp>
      <p:sp>
        <p:nvSpPr>
          <p:cNvPr id="306191" name="Arc 15"/>
          <p:cNvSpPr>
            <a:spLocks/>
          </p:cNvSpPr>
          <p:nvPr/>
        </p:nvSpPr>
        <p:spPr bwMode="auto">
          <a:xfrm>
            <a:off x="5715000" y="2057400"/>
            <a:ext cx="1295400" cy="1447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5" name="TextBox 15"/>
          <p:cNvSpPr txBox="1">
            <a:spLocks noChangeArrowheads="1"/>
          </p:cNvSpPr>
          <p:nvPr/>
        </p:nvSpPr>
        <p:spPr bwMode="auto">
          <a:xfrm>
            <a:off x="1371600" y="5715000"/>
            <a:ext cx="647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Nimal    works in   accounts  dept  since 2008</a:t>
            </a:r>
          </a:p>
        </p:txBody>
      </p:sp>
    </p:spTree>
    <p:extLst>
      <p:ext uri="{BB962C8B-B14F-4D97-AF65-F5344CB8AC3E}">
        <p14:creationId xmlns:p14="http://schemas.microsoft.com/office/powerpoint/2010/main" val="3842171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6191"/>
                                        </p:tgtEl>
                                        <p:attrNameLst>
                                          <p:attrName>style.visibility</p:attrName>
                                        </p:attrNameLst>
                                      </p:cBhvr>
                                      <p:to>
                                        <p:strVal val="visible"/>
                                      </p:to>
                                    </p:set>
                                    <p:anim calcmode="lin" valueType="num">
                                      <p:cBhvr additive="base">
                                        <p:cTn id="7" dur="500" fill="hold"/>
                                        <p:tgtEl>
                                          <p:spTgt spid="306191"/>
                                        </p:tgtEl>
                                        <p:attrNameLst>
                                          <p:attrName>ppt_x</p:attrName>
                                        </p:attrNameLst>
                                      </p:cBhvr>
                                      <p:tavLst>
                                        <p:tav tm="0">
                                          <p:val>
                                            <p:strVal val="#ppt_x"/>
                                          </p:val>
                                        </p:tav>
                                        <p:tav tm="100000">
                                          <p:val>
                                            <p:strVal val="#ppt_x"/>
                                          </p:val>
                                        </p:tav>
                                      </p:tavLst>
                                    </p:anim>
                                    <p:anim calcmode="lin" valueType="num">
                                      <p:cBhvr additive="base">
                                        <p:cTn id="8" dur="500" fill="hold"/>
                                        <p:tgtEl>
                                          <p:spTgt spid="306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title"/>
          </p:nvPr>
        </p:nvSpPr>
        <p:spPr>
          <a:xfrm>
            <a:off x="531876" y="87066"/>
            <a:ext cx="6377940" cy="1293028"/>
          </a:xfrm>
          <a:noFill/>
        </p:spPr>
        <p:txBody>
          <a:bodyPr/>
          <a:lstStyle/>
          <a:p>
            <a:r>
              <a:rPr lang="en-US" dirty="0" smtClean="0">
                <a:ln>
                  <a:noFill/>
                </a:ln>
              </a:rPr>
              <a:t>Descriptive Attributes</a:t>
            </a:r>
          </a:p>
        </p:txBody>
      </p:sp>
      <p:grpSp>
        <p:nvGrpSpPr>
          <p:cNvPr id="2" name="Group 55"/>
          <p:cNvGrpSpPr>
            <a:grpSpLocks/>
          </p:cNvGrpSpPr>
          <p:nvPr/>
        </p:nvGrpSpPr>
        <p:grpSpPr bwMode="auto">
          <a:xfrm>
            <a:off x="990600" y="1600200"/>
            <a:ext cx="7315200" cy="4784725"/>
            <a:chOff x="624" y="1008"/>
            <a:chExt cx="4608" cy="3014"/>
          </a:xfrm>
        </p:grpSpPr>
        <p:sp>
          <p:nvSpPr>
            <p:cNvPr id="69636" name="Oval 8"/>
            <p:cNvSpPr>
              <a:spLocks noChangeArrowheads="1"/>
            </p:cNvSpPr>
            <p:nvPr/>
          </p:nvSpPr>
          <p:spPr bwMode="auto">
            <a:xfrm>
              <a:off x="2640" y="2064"/>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37" name="Oval 9"/>
            <p:cNvSpPr>
              <a:spLocks noChangeArrowheads="1"/>
            </p:cNvSpPr>
            <p:nvPr/>
          </p:nvSpPr>
          <p:spPr bwMode="auto">
            <a:xfrm>
              <a:off x="2640" y="1536"/>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3" name="Group 12"/>
            <p:cNvGrpSpPr>
              <a:grpSpLocks/>
            </p:cNvGrpSpPr>
            <p:nvPr/>
          </p:nvGrpSpPr>
          <p:grpSpPr bwMode="auto">
            <a:xfrm>
              <a:off x="768" y="1008"/>
              <a:ext cx="4463" cy="2666"/>
              <a:chOff x="432" y="1488"/>
              <a:chExt cx="4939" cy="2544"/>
            </a:xfrm>
          </p:grpSpPr>
          <p:sp>
            <p:nvSpPr>
              <p:cNvPr id="69647" name="Line 13"/>
              <p:cNvSpPr>
                <a:spLocks noChangeShapeType="1"/>
              </p:cNvSpPr>
              <p:nvPr/>
            </p:nvSpPr>
            <p:spPr bwMode="auto">
              <a:xfrm>
                <a:off x="1296" y="3408"/>
                <a:ext cx="14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4"/>
              <p:cNvSpPr>
                <a:spLocks noChangeShapeType="1"/>
              </p:cNvSpPr>
              <p:nvPr/>
            </p:nvSpPr>
            <p:spPr bwMode="auto">
              <a:xfrm flipV="1">
                <a:off x="2736" y="3264"/>
                <a:ext cx="17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9" name="Line 15"/>
              <p:cNvSpPr>
                <a:spLocks noChangeShapeType="1"/>
              </p:cNvSpPr>
              <p:nvPr/>
            </p:nvSpPr>
            <p:spPr bwMode="auto">
              <a:xfrm flipV="1">
                <a:off x="2736" y="3264"/>
                <a:ext cx="172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0" name="Line 16"/>
              <p:cNvSpPr>
                <a:spLocks noChangeShapeType="1"/>
              </p:cNvSpPr>
              <p:nvPr/>
            </p:nvSpPr>
            <p:spPr bwMode="auto">
              <a:xfrm>
                <a:off x="1296" y="2976"/>
                <a:ext cx="13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1" name="Line 17"/>
              <p:cNvSpPr>
                <a:spLocks noChangeShapeType="1"/>
              </p:cNvSpPr>
              <p:nvPr/>
            </p:nvSpPr>
            <p:spPr bwMode="auto">
              <a:xfrm>
                <a:off x="2736" y="278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2" name="Line 18"/>
              <p:cNvSpPr>
                <a:spLocks noChangeShapeType="1"/>
              </p:cNvSpPr>
              <p:nvPr/>
            </p:nvSpPr>
            <p:spPr bwMode="auto">
              <a:xfrm>
                <a:off x="1296" y="254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3" name="Line 19"/>
              <p:cNvSpPr>
                <a:spLocks noChangeShapeType="1"/>
              </p:cNvSpPr>
              <p:nvPr/>
            </p:nvSpPr>
            <p:spPr bwMode="auto">
              <a:xfrm>
                <a:off x="2736" y="230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4" name="Line 20"/>
              <p:cNvSpPr>
                <a:spLocks noChangeShapeType="1"/>
              </p:cNvSpPr>
              <p:nvPr/>
            </p:nvSpPr>
            <p:spPr bwMode="auto">
              <a:xfrm flipV="1">
                <a:off x="1296" y="230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5" name="Line 21"/>
              <p:cNvSpPr>
                <a:spLocks noChangeShapeType="1"/>
              </p:cNvSpPr>
              <p:nvPr/>
            </p:nvSpPr>
            <p:spPr bwMode="auto">
              <a:xfrm>
                <a:off x="2736" y="1872"/>
                <a:ext cx="17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6" name="Line 22"/>
              <p:cNvSpPr>
                <a:spLocks noChangeShapeType="1"/>
              </p:cNvSpPr>
              <p:nvPr/>
            </p:nvSpPr>
            <p:spPr bwMode="auto">
              <a:xfrm flipV="1">
                <a:off x="1344" y="1872"/>
                <a:ext cx="14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23"/>
              <p:cNvGrpSpPr>
                <a:grpSpLocks/>
              </p:cNvGrpSpPr>
              <p:nvPr/>
            </p:nvGrpSpPr>
            <p:grpSpPr bwMode="auto">
              <a:xfrm>
                <a:off x="4175" y="1920"/>
                <a:ext cx="1196" cy="1680"/>
                <a:chOff x="3552" y="1632"/>
                <a:chExt cx="1538" cy="1680"/>
              </a:xfrm>
            </p:grpSpPr>
            <p:sp>
              <p:nvSpPr>
                <p:cNvPr id="69674" name="Oval 24"/>
                <p:cNvSpPr>
                  <a:spLocks noChangeArrowheads="1"/>
                </p:cNvSpPr>
                <p:nvPr/>
              </p:nvSpPr>
              <p:spPr bwMode="auto">
                <a:xfrm>
                  <a:off x="3552" y="1632"/>
                  <a:ext cx="1538" cy="16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5" name="Oval 25"/>
                <p:cNvSpPr>
                  <a:spLocks noChangeArrowheads="1"/>
                </p:cNvSpPr>
                <p:nvPr/>
              </p:nvSpPr>
              <p:spPr bwMode="auto">
                <a:xfrm>
                  <a:off x="3840" y="196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6" name="Oval 26"/>
                <p:cNvSpPr>
                  <a:spLocks noChangeArrowheads="1"/>
                </p:cNvSpPr>
                <p:nvPr/>
              </p:nvSpPr>
              <p:spPr bwMode="auto">
                <a:xfrm>
                  <a:off x="3840"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7" name="Oval 27"/>
                <p:cNvSpPr>
                  <a:spLocks noChangeArrowheads="1"/>
                </p:cNvSpPr>
                <p:nvPr/>
              </p:nvSpPr>
              <p:spPr bwMode="auto">
                <a:xfrm>
                  <a:off x="3840" y="292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8" name="Rectangle 28"/>
                <p:cNvSpPr>
                  <a:spLocks noChangeArrowheads="1"/>
                </p:cNvSpPr>
                <p:nvPr/>
              </p:nvSpPr>
              <p:spPr bwMode="auto">
                <a:xfrm>
                  <a:off x="4080" y="192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HR</a:t>
                  </a:r>
                </a:p>
              </p:txBody>
            </p:sp>
            <p:sp>
              <p:nvSpPr>
                <p:cNvPr id="69679" name="Rectangle 29"/>
                <p:cNvSpPr>
                  <a:spLocks noChangeArrowheads="1"/>
                </p:cNvSpPr>
                <p:nvPr/>
              </p:nvSpPr>
              <p:spPr bwMode="auto">
                <a:xfrm>
                  <a:off x="4080" y="2400"/>
                  <a:ext cx="600"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Sales</a:t>
                  </a:r>
                </a:p>
              </p:txBody>
            </p:sp>
            <p:sp>
              <p:nvSpPr>
                <p:cNvPr id="69680" name="Rectangle 30"/>
                <p:cNvSpPr>
                  <a:spLocks noChangeArrowheads="1"/>
                </p:cNvSpPr>
                <p:nvPr/>
              </p:nvSpPr>
              <p:spPr bwMode="auto">
                <a:xfrm>
                  <a:off x="3984" y="2849"/>
                  <a:ext cx="971" cy="175"/>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Marketing</a:t>
                  </a:r>
                </a:p>
              </p:txBody>
            </p:sp>
          </p:grpSp>
          <p:grpSp>
            <p:nvGrpSpPr>
              <p:cNvPr id="5" name="Group 31"/>
              <p:cNvGrpSpPr>
                <a:grpSpLocks/>
              </p:cNvGrpSpPr>
              <p:nvPr/>
            </p:nvGrpSpPr>
            <p:grpSpPr bwMode="auto">
              <a:xfrm>
                <a:off x="432" y="1776"/>
                <a:ext cx="1296" cy="2016"/>
                <a:chOff x="0" y="1728"/>
                <a:chExt cx="1296" cy="2016"/>
              </a:xfrm>
            </p:grpSpPr>
            <p:sp>
              <p:nvSpPr>
                <p:cNvPr id="69665" name="Oval 32"/>
                <p:cNvSpPr>
                  <a:spLocks noChangeArrowheads="1"/>
                </p:cNvSpPr>
                <p:nvPr/>
              </p:nvSpPr>
              <p:spPr bwMode="auto">
                <a:xfrm>
                  <a:off x="0" y="1728"/>
                  <a:ext cx="1296" cy="20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6" name="Oval 33"/>
                <p:cNvSpPr>
                  <a:spLocks noChangeArrowheads="1"/>
                </p:cNvSpPr>
                <p:nvPr/>
              </p:nvSpPr>
              <p:spPr bwMode="auto">
                <a:xfrm>
                  <a:off x="816" y="2064"/>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7" name="Oval 34"/>
                <p:cNvSpPr>
                  <a:spLocks noChangeArrowheads="1"/>
                </p:cNvSpPr>
                <p:nvPr/>
              </p:nvSpPr>
              <p:spPr bwMode="auto">
                <a:xfrm>
                  <a:off x="816"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8" name="Oval 35"/>
                <p:cNvSpPr>
                  <a:spLocks noChangeArrowheads="1"/>
                </p:cNvSpPr>
                <p:nvPr/>
              </p:nvSpPr>
              <p:spPr bwMode="auto">
                <a:xfrm>
                  <a:off x="816" y="2880"/>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9" name="Oval 36"/>
                <p:cNvSpPr>
                  <a:spLocks noChangeArrowheads="1"/>
                </p:cNvSpPr>
                <p:nvPr/>
              </p:nvSpPr>
              <p:spPr bwMode="auto">
                <a:xfrm>
                  <a:off x="816" y="3312"/>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0" name="Rectangle 37"/>
                <p:cNvSpPr>
                  <a:spLocks noChangeArrowheads="1"/>
                </p:cNvSpPr>
                <p:nvPr/>
              </p:nvSpPr>
              <p:spPr bwMode="auto">
                <a:xfrm>
                  <a:off x="288" y="2016"/>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e011</a:t>
                  </a:r>
                </a:p>
              </p:txBody>
            </p:sp>
            <p:sp>
              <p:nvSpPr>
                <p:cNvPr id="69671" name="Rectangle 38"/>
                <p:cNvSpPr>
                  <a:spLocks noChangeArrowheads="1"/>
                </p:cNvSpPr>
                <p:nvPr/>
              </p:nvSpPr>
              <p:spPr bwMode="auto">
                <a:xfrm>
                  <a:off x="288" y="240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e022</a:t>
                  </a:r>
                </a:p>
              </p:txBody>
            </p:sp>
            <p:sp>
              <p:nvSpPr>
                <p:cNvPr id="69672" name="Rectangle 39"/>
                <p:cNvSpPr>
                  <a:spLocks noChangeArrowheads="1"/>
                </p:cNvSpPr>
                <p:nvPr/>
              </p:nvSpPr>
              <p:spPr bwMode="auto">
                <a:xfrm>
                  <a:off x="288" y="2832"/>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e033</a:t>
                  </a:r>
                </a:p>
              </p:txBody>
            </p:sp>
            <p:sp>
              <p:nvSpPr>
                <p:cNvPr id="69673" name="Rectangle 40"/>
                <p:cNvSpPr>
                  <a:spLocks noChangeArrowheads="1"/>
                </p:cNvSpPr>
                <p:nvPr/>
              </p:nvSpPr>
              <p:spPr bwMode="auto">
                <a:xfrm>
                  <a:off x="288" y="3264"/>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e044</a:t>
                  </a:r>
                </a:p>
              </p:txBody>
            </p:sp>
          </p:grpSp>
          <p:sp>
            <p:nvSpPr>
              <p:cNvPr id="69659" name="Oval 41"/>
              <p:cNvSpPr>
                <a:spLocks noChangeArrowheads="1"/>
              </p:cNvSpPr>
              <p:nvPr/>
            </p:nvSpPr>
            <p:spPr bwMode="auto">
              <a:xfrm>
                <a:off x="2352" y="1488"/>
                <a:ext cx="768" cy="25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0" name="Rectangle 42"/>
              <p:cNvSpPr>
                <a:spLocks noChangeArrowheads="1"/>
              </p:cNvSpPr>
              <p:nvPr/>
            </p:nvSpPr>
            <p:spPr bwMode="auto">
              <a:xfrm>
                <a:off x="2640" y="177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1" name="Rectangle 43"/>
              <p:cNvSpPr>
                <a:spLocks noChangeArrowheads="1"/>
              </p:cNvSpPr>
              <p:nvPr/>
            </p:nvSpPr>
            <p:spPr bwMode="auto">
              <a:xfrm>
                <a:off x="2640" y="220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2" name="Rectangle 44"/>
              <p:cNvSpPr>
                <a:spLocks noChangeArrowheads="1"/>
              </p:cNvSpPr>
              <p:nvPr/>
            </p:nvSpPr>
            <p:spPr bwMode="auto">
              <a:xfrm>
                <a:off x="2640" y="268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3" name="Rectangle 45"/>
              <p:cNvSpPr>
                <a:spLocks noChangeArrowheads="1"/>
              </p:cNvSpPr>
              <p:nvPr/>
            </p:nvSpPr>
            <p:spPr bwMode="auto">
              <a:xfrm>
                <a:off x="2640" y="321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4" name="Rectangle 46"/>
              <p:cNvSpPr>
                <a:spLocks noChangeArrowheads="1"/>
              </p:cNvSpPr>
              <p:nvPr/>
            </p:nvSpPr>
            <p:spPr bwMode="auto">
              <a:xfrm>
                <a:off x="2640" y="364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9639" name="Rectangle 47"/>
            <p:cNvSpPr>
              <a:spLocks noChangeArrowheads="1"/>
            </p:cNvSpPr>
            <p:nvPr/>
          </p:nvSpPr>
          <p:spPr bwMode="auto">
            <a:xfrm>
              <a:off x="624" y="3504"/>
              <a:ext cx="1309"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Employees</a:t>
              </a:r>
            </a:p>
          </p:txBody>
        </p:sp>
        <p:sp>
          <p:nvSpPr>
            <p:cNvPr id="69640" name="Rectangle 48"/>
            <p:cNvSpPr>
              <a:spLocks noChangeArrowheads="1"/>
            </p:cNvSpPr>
            <p:nvPr/>
          </p:nvSpPr>
          <p:spPr bwMode="auto">
            <a:xfrm>
              <a:off x="4132" y="3391"/>
              <a:ext cx="1100"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Departments</a:t>
              </a:r>
            </a:p>
          </p:txBody>
        </p:sp>
        <p:sp>
          <p:nvSpPr>
            <p:cNvPr id="69641" name="Rectangle 49"/>
            <p:cNvSpPr>
              <a:spLocks noChangeArrowheads="1"/>
            </p:cNvSpPr>
            <p:nvPr/>
          </p:nvSpPr>
          <p:spPr bwMode="auto">
            <a:xfrm>
              <a:off x="2422" y="3682"/>
              <a:ext cx="943"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err="1"/>
                <a:t>Work_in</a:t>
              </a:r>
              <a:endParaRPr lang="en-US" dirty="0"/>
            </a:p>
          </p:txBody>
        </p:sp>
        <p:sp>
          <p:nvSpPr>
            <p:cNvPr id="69642" name="Rectangle 50"/>
            <p:cNvSpPr>
              <a:spLocks noChangeArrowheads="1"/>
            </p:cNvSpPr>
            <p:nvPr/>
          </p:nvSpPr>
          <p:spPr bwMode="auto">
            <a:xfrm>
              <a:off x="2544" y="115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1/2/99</a:t>
              </a:r>
            </a:p>
          </p:txBody>
        </p:sp>
        <p:sp>
          <p:nvSpPr>
            <p:cNvPr id="69643" name="Rectangle 51"/>
            <p:cNvSpPr>
              <a:spLocks noChangeArrowheads="1"/>
            </p:cNvSpPr>
            <p:nvPr/>
          </p:nvSpPr>
          <p:spPr bwMode="auto">
            <a:xfrm>
              <a:off x="2592" y="158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1/2/09</a:t>
              </a:r>
            </a:p>
          </p:txBody>
        </p:sp>
        <p:sp>
          <p:nvSpPr>
            <p:cNvPr id="69644" name="Rectangle 52"/>
            <p:cNvSpPr>
              <a:spLocks noChangeArrowheads="1"/>
            </p:cNvSpPr>
            <p:nvPr/>
          </p:nvSpPr>
          <p:spPr bwMode="auto">
            <a:xfrm>
              <a:off x="2592" y="211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1/5/01</a:t>
              </a:r>
            </a:p>
          </p:txBody>
        </p:sp>
        <p:sp>
          <p:nvSpPr>
            <p:cNvPr id="69645" name="Rectangle 53"/>
            <p:cNvSpPr>
              <a:spLocks noChangeArrowheads="1"/>
            </p:cNvSpPr>
            <p:nvPr/>
          </p:nvSpPr>
          <p:spPr bwMode="auto">
            <a:xfrm>
              <a:off x="2592" y="254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1/2/07</a:t>
              </a:r>
            </a:p>
          </p:txBody>
        </p:sp>
        <p:sp>
          <p:nvSpPr>
            <p:cNvPr id="69646" name="Rectangle 54"/>
            <p:cNvSpPr>
              <a:spLocks noChangeArrowheads="1"/>
            </p:cNvSpPr>
            <p:nvPr/>
          </p:nvSpPr>
          <p:spPr bwMode="auto">
            <a:xfrm>
              <a:off x="2592" y="302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1/3/05</a:t>
              </a:r>
            </a:p>
          </p:txBody>
        </p:sp>
      </p:grpSp>
    </p:spTree>
    <p:extLst>
      <p:ext uri="{BB962C8B-B14F-4D97-AF65-F5344CB8AC3E}">
        <p14:creationId xmlns:p14="http://schemas.microsoft.com/office/powerpoint/2010/main" val="1360657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39552" y="270258"/>
            <a:ext cx="8010088" cy="1293028"/>
          </a:xfrm>
        </p:spPr>
        <p:txBody>
          <a:bodyPr/>
          <a:lstStyle/>
          <a:p>
            <a:r>
              <a:rPr lang="en-US" altLang="en-US" dirty="0" smtClean="0"/>
              <a:t>Attribute on Relationship</a:t>
            </a:r>
          </a:p>
        </p:txBody>
      </p:sp>
      <p:sp>
        <p:nvSpPr>
          <p:cNvPr id="28676" name="Rectangle 3"/>
          <p:cNvSpPr>
            <a:spLocks noChangeArrowheads="1"/>
          </p:cNvSpPr>
          <p:nvPr/>
        </p:nvSpPr>
        <p:spPr bwMode="auto">
          <a:xfrm>
            <a:off x="1371600" y="2819400"/>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Bar</a:t>
            </a:r>
            <a:endParaRPr lang="en-US" altLang="en-US" dirty="0"/>
          </a:p>
        </p:txBody>
      </p:sp>
      <p:sp>
        <p:nvSpPr>
          <p:cNvPr id="28677" name="Rectangle 4"/>
          <p:cNvSpPr>
            <a:spLocks noChangeArrowheads="1"/>
          </p:cNvSpPr>
          <p:nvPr/>
        </p:nvSpPr>
        <p:spPr bwMode="auto">
          <a:xfrm>
            <a:off x="5334000" y="2819400"/>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28678" name="AutoShape 5"/>
          <p:cNvSpPr>
            <a:spLocks noChangeArrowheads="1"/>
          </p:cNvSpPr>
          <p:nvPr/>
        </p:nvSpPr>
        <p:spPr bwMode="auto">
          <a:xfrm>
            <a:off x="3276600" y="2667000"/>
            <a:ext cx="1371600" cy="12192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28679" name="Line 6"/>
          <p:cNvSpPr>
            <a:spLocks noChangeShapeType="1"/>
          </p:cNvSpPr>
          <p:nvPr/>
        </p:nvSpPr>
        <p:spPr bwMode="auto">
          <a:xfrm>
            <a:off x="4724400" y="3276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9"/>
          <p:cNvSpPr>
            <a:spLocks noChangeShapeType="1"/>
          </p:cNvSpPr>
          <p:nvPr/>
        </p:nvSpPr>
        <p:spPr bwMode="auto">
          <a:xfrm>
            <a:off x="4648200" y="3276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10"/>
          <p:cNvSpPr>
            <a:spLocks noChangeShapeType="1"/>
          </p:cNvSpPr>
          <p:nvPr/>
        </p:nvSpPr>
        <p:spPr bwMode="auto">
          <a:xfrm flipH="1">
            <a:off x="2438400" y="3276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Oval 11"/>
          <p:cNvSpPr>
            <a:spLocks noChangeArrowheads="1"/>
          </p:cNvSpPr>
          <p:nvPr/>
        </p:nvSpPr>
        <p:spPr bwMode="auto">
          <a:xfrm>
            <a:off x="3505200" y="4267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price</a:t>
            </a:r>
          </a:p>
        </p:txBody>
      </p:sp>
      <p:sp>
        <p:nvSpPr>
          <p:cNvPr id="28683" name="Line 13"/>
          <p:cNvSpPr>
            <a:spLocks noChangeShapeType="1"/>
          </p:cNvSpPr>
          <p:nvPr/>
        </p:nvSpPr>
        <p:spPr bwMode="auto">
          <a:xfrm>
            <a:off x="3962400" y="38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Text Box 14"/>
          <p:cNvSpPr txBox="1">
            <a:spLocks noChangeArrowheads="1"/>
          </p:cNvSpPr>
          <p:nvPr/>
        </p:nvSpPr>
        <p:spPr bwMode="auto">
          <a:xfrm>
            <a:off x="838200" y="5181600"/>
            <a:ext cx="687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t>Price is a function of both the bar and the </a:t>
            </a:r>
            <a:r>
              <a:rPr lang="en-US" altLang="en-US" dirty="0" smtClean="0"/>
              <a:t>juice,</a:t>
            </a:r>
            <a:endParaRPr lang="en-US" altLang="en-US" dirty="0"/>
          </a:p>
          <a:p>
            <a:r>
              <a:rPr lang="en-US" altLang="en-US" dirty="0"/>
              <a:t>not of one alone</a:t>
            </a:r>
            <a:r>
              <a:rPr lang="en-US" altLang="en-US" dirty="0" smtClean="0"/>
              <a:t>. </a:t>
            </a:r>
            <a:endParaRPr lang="en-US" altLang="en-US" dirty="0"/>
          </a:p>
        </p:txBody>
      </p:sp>
    </p:spTree>
    <p:extLst>
      <p:ext uri="{BB962C8B-B14F-4D97-AF65-F5344CB8AC3E}">
        <p14:creationId xmlns:p14="http://schemas.microsoft.com/office/powerpoint/2010/main" val="3504128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56260" y="116118"/>
            <a:ext cx="6377940" cy="1293028"/>
          </a:xfrm>
        </p:spPr>
        <p:txBody>
          <a:bodyPr/>
          <a:lstStyle/>
          <a:p>
            <a:r>
              <a:rPr lang="en-US" dirty="0" smtClean="0">
                <a:ln>
                  <a:noFill/>
                </a:ln>
              </a:rPr>
              <a:t>ER Diagram </a:t>
            </a:r>
          </a:p>
        </p:txBody>
      </p:sp>
      <p:pic>
        <p:nvPicPr>
          <p:cNvPr id="7987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556260" y="1844824"/>
            <a:ext cx="7272338" cy="41529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76064" y="281191"/>
            <a:ext cx="6377940" cy="1293028"/>
          </a:xfrm>
        </p:spPr>
        <p:txBody>
          <a:bodyPr/>
          <a:lstStyle/>
          <a:p>
            <a:r>
              <a:rPr lang="en-US" dirty="0" smtClean="0">
                <a:ln>
                  <a:noFill/>
                </a:ln>
              </a:rPr>
              <a:t>ER Diagrams</a:t>
            </a:r>
          </a:p>
        </p:txBody>
      </p:sp>
      <p:pic>
        <p:nvPicPr>
          <p:cNvPr id="47108" name="Picture 10" descr="https://encrypted-tbn1.gstatic.com/images?q=tbn:ANd9GcTiAO_IHJyezb1EY_G3JyiRvAonV-tDhp0IKOBMQD_JWtW8Wf6w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64" y="1772816"/>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9081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ln>
                  <a:noFill/>
                </a:ln>
              </a:rPr>
              <a:t>Your Turn !</a:t>
            </a:r>
          </a:p>
        </p:txBody>
      </p:sp>
      <p:pic>
        <p:nvPicPr>
          <p:cNvPr id="8499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467544" y="1844824"/>
            <a:ext cx="8513762" cy="3667125"/>
          </a:xfrm>
          <a:prstGeom prst="rect">
            <a:avLst/>
          </a:prstGeom>
        </p:spPr>
      </p:pic>
    </p:spTree>
    <p:extLst>
      <p:ext uri="{BB962C8B-B14F-4D97-AF65-F5344CB8AC3E}">
        <p14:creationId xmlns:p14="http://schemas.microsoft.com/office/powerpoint/2010/main" val="23306655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56260" y="260648"/>
            <a:ext cx="6377940" cy="1293028"/>
          </a:xfrm>
        </p:spPr>
        <p:txBody>
          <a:bodyPr/>
          <a:lstStyle/>
          <a:p>
            <a:r>
              <a:rPr lang="en-US" dirty="0" smtClean="0">
                <a:ln>
                  <a:noFill/>
                </a:ln>
              </a:rPr>
              <a:t>Your Turn !!!</a:t>
            </a:r>
          </a:p>
        </p:txBody>
      </p:sp>
      <p:sp>
        <p:nvSpPr>
          <p:cNvPr id="86019" name="Rectangle 3"/>
          <p:cNvSpPr>
            <a:spLocks noGrp="1" noChangeArrowheads="1"/>
          </p:cNvSpPr>
          <p:nvPr>
            <p:ph idx="4294967295"/>
          </p:nvPr>
        </p:nvSpPr>
        <p:spPr>
          <a:xfrm>
            <a:off x="561209" y="1772816"/>
            <a:ext cx="7559675" cy="3743325"/>
          </a:xfrm>
          <a:prstGeom prst="rect">
            <a:avLst/>
          </a:prstGeom>
        </p:spPr>
        <p:txBody>
          <a:bodyPr>
            <a:normAutofit lnSpcReduction="10000"/>
          </a:bodyPr>
          <a:lstStyle/>
          <a:p>
            <a:r>
              <a:rPr lang="en-US" dirty="0" smtClean="0"/>
              <a:t>Identify the entities          -&gt; nouns</a:t>
            </a:r>
          </a:p>
          <a:p>
            <a:endParaRPr lang="en-US" dirty="0" smtClean="0"/>
          </a:p>
          <a:p>
            <a:r>
              <a:rPr lang="en-US" dirty="0" smtClean="0"/>
              <a:t>Identify the relationships  -&gt;  verbs</a:t>
            </a:r>
          </a:p>
          <a:p>
            <a:endParaRPr lang="en-US" dirty="0" smtClean="0"/>
          </a:p>
          <a:p>
            <a:r>
              <a:rPr lang="en-US" dirty="0" smtClean="0"/>
              <a:t>Determine </a:t>
            </a:r>
          </a:p>
          <a:p>
            <a:pPr lvl="1"/>
            <a:r>
              <a:rPr lang="en-US" dirty="0" smtClean="0"/>
              <a:t>Cardinality</a:t>
            </a:r>
          </a:p>
          <a:p>
            <a:endParaRPr lang="en-US" dirty="0" smtClean="0"/>
          </a:p>
          <a:p>
            <a:pPr lvl="1"/>
            <a:r>
              <a:rPr lang="en-US" dirty="0" smtClean="0"/>
              <a:t>Participation  (total / partial)</a:t>
            </a:r>
          </a:p>
          <a:p>
            <a:endParaRPr lang="en-US" dirty="0" smtClean="0"/>
          </a:p>
        </p:txBody>
      </p:sp>
    </p:spTree>
    <p:extLst>
      <p:ext uri="{BB962C8B-B14F-4D97-AF65-F5344CB8AC3E}">
        <p14:creationId xmlns:p14="http://schemas.microsoft.com/office/powerpoint/2010/main" val="253040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866072" cy="1293028"/>
          </a:xfrm>
        </p:spPr>
        <p:txBody>
          <a:bodyPr/>
          <a:lstStyle/>
          <a:p>
            <a:r>
              <a:rPr lang="en-US" dirty="0" smtClean="0"/>
              <a:t>Restrictions- constraints </a:t>
            </a:r>
            <a:endParaRPr lang="en-US" dirty="0"/>
          </a:p>
        </p:txBody>
      </p:sp>
      <p:sp>
        <p:nvSpPr>
          <p:cNvPr id="3" name="Content Placeholder 2"/>
          <p:cNvSpPr>
            <a:spLocks noGrp="1"/>
          </p:cNvSpPr>
          <p:nvPr>
            <p:ph idx="4294967295"/>
          </p:nvPr>
        </p:nvSpPr>
        <p:spPr>
          <a:xfrm>
            <a:off x="467544" y="1988840"/>
            <a:ext cx="8208962" cy="3651250"/>
          </a:xfrm>
          <a:prstGeom prst="rect">
            <a:avLst/>
          </a:prstGeom>
        </p:spPr>
        <p:txBody>
          <a:bodyPr>
            <a:normAutofit/>
          </a:bodyPr>
          <a:lstStyle/>
          <a:p>
            <a:pPr marL="0" indent="0">
              <a:buNone/>
            </a:pPr>
            <a:r>
              <a:rPr lang="en-US" dirty="0" smtClean="0"/>
              <a:t>What is the criteria to become a student at SLIIT?</a:t>
            </a:r>
          </a:p>
          <a:p>
            <a:pPr marL="0" indent="0">
              <a:buNone/>
            </a:pPr>
            <a:r>
              <a:rPr lang="en-US" dirty="0" smtClean="0"/>
              <a:t>Register for a degree  </a:t>
            </a:r>
          </a:p>
          <a:p>
            <a:pPr marL="0" indent="0">
              <a:buNone/>
            </a:pPr>
            <a:r>
              <a:rPr lang="en-US" dirty="0"/>
              <a:t>	</a:t>
            </a:r>
            <a:r>
              <a:rPr lang="en-US" dirty="0" smtClean="0"/>
              <a:t>	Mandatory /compulsory</a:t>
            </a:r>
          </a:p>
          <a:p>
            <a:pPr marL="0" indent="0">
              <a:buNone/>
            </a:pPr>
            <a:endParaRPr lang="en-US" dirty="0"/>
          </a:p>
          <a:p>
            <a:pPr marL="0" indent="0">
              <a:buNone/>
            </a:pPr>
            <a:r>
              <a:rPr lang="en-US" dirty="0" smtClean="0"/>
              <a:t>Student MUST be registered in a degree</a:t>
            </a:r>
          </a:p>
          <a:p>
            <a:pPr marL="0" indent="0">
              <a:buNone/>
            </a:pPr>
            <a:r>
              <a:rPr lang="en-US" dirty="0" smtClean="0"/>
              <a:t>Restriction  - </a:t>
            </a:r>
            <a:r>
              <a:rPr lang="en-US" dirty="0"/>
              <a:t>Constraint  </a:t>
            </a:r>
          </a:p>
          <a:p>
            <a:pPr marL="0" indent="0">
              <a:buNone/>
            </a:pPr>
            <a:r>
              <a:rPr lang="en-US" dirty="0" smtClean="0"/>
              <a:t>How do we present this information in the data base??</a:t>
            </a:r>
          </a:p>
          <a:p>
            <a:pPr marL="0" indent="0">
              <a:buNone/>
            </a:pPr>
            <a:endParaRPr lang="en-US" dirty="0"/>
          </a:p>
        </p:txBody>
      </p:sp>
    </p:spTree>
    <p:extLst>
      <p:ext uri="{BB962C8B-B14F-4D97-AF65-F5344CB8AC3E}">
        <p14:creationId xmlns:p14="http://schemas.microsoft.com/office/powerpoint/2010/main" val="17615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65400" y="2438400"/>
            <a:ext cx="6578600" cy="3651250"/>
          </a:xfrm>
          <a:prstGeom prst="rect">
            <a:avLst/>
          </a:prstGeom>
        </p:spPr>
        <p:txBody>
          <a:bodyPr/>
          <a:lstStyle/>
          <a:p>
            <a:r>
              <a:rPr lang="en-US" dirty="0" smtClean="0"/>
              <a:t>Student must be registered in a degree.</a:t>
            </a:r>
          </a:p>
          <a:p>
            <a:endParaRPr lang="en-US" dirty="0"/>
          </a:p>
          <a:p>
            <a:r>
              <a:rPr lang="en-US" dirty="0" smtClean="0"/>
              <a:t>                        N                            1</a:t>
            </a:r>
          </a:p>
        </p:txBody>
      </p:sp>
      <p:grpSp>
        <p:nvGrpSpPr>
          <p:cNvPr id="7" name="Group 6"/>
          <p:cNvGrpSpPr/>
          <p:nvPr/>
        </p:nvGrpSpPr>
        <p:grpSpPr>
          <a:xfrm>
            <a:off x="817240" y="2891073"/>
            <a:ext cx="7715200" cy="1152128"/>
            <a:chOff x="817240" y="2891073"/>
            <a:chExt cx="7715200" cy="1152128"/>
          </a:xfrm>
        </p:grpSpPr>
        <p:sp>
          <p:nvSpPr>
            <p:cNvPr id="4" name="Rectangle 3"/>
            <p:cNvSpPr/>
            <p:nvPr/>
          </p:nvSpPr>
          <p:spPr>
            <a:xfrm>
              <a:off x="817240"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5" name="Rectangle 4"/>
            <p:cNvSpPr/>
            <p:nvPr/>
          </p:nvSpPr>
          <p:spPr>
            <a:xfrm>
              <a:off x="6588224"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dirty="0">
                <a:solidFill>
                  <a:schemeClr val="tx1"/>
                </a:solidFill>
              </a:endParaRPr>
            </a:p>
          </p:txBody>
        </p:sp>
        <p:sp>
          <p:nvSpPr>
            <p:cNvPr id="6" name="Diamond 5"/>
            <p:cNvSpPr/>
            <p:nvPr/>
          </p:nvSpPr>
          <p:spPr>
            <a:xfrm>
              <a:off x="3779912" y="2891073"/>
              <a:ext cx="1944216" cy="115212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a:t>
              </a:r>
              <a:endParaRPr lang="en-US" dirty="0">
                <a:solidFill>
                  <a:schemeClr val="tx1"/>
                </a:solidFill>
              </a:endParaRPr>
            </a:p>
          </p:txBody>
        </p:sp>
        <p:grpSp>
          <p:nvGrpSpPr>
            <p:cNvPr id="14" name="Group 13"/>
            <p:cNvGrpSpPr/>
            <p:nvPr/>
          </p:nvGrpSpPr>
          <p:grpSpPr>
            <a:xfrm>
              <a:off x="2761456" y="3356992"/>
              <a:ext cx="1234480" cy="110145"/>
              <a:chOff x="2761456" y="3356992"/>
              <a:chExt cx="1234480" cy="110145"/>
            </a:xfrm>
          </p:grpSpPr>
          <p:cxnSp>
            <p:nvCxnSpPr>
              <p:cNvPr id="10" name="Straight Connector 9"/>
              <p:cNvCxnSpPr>
                <a:stCxn id="4" idx="3"/>
                <a:endCxn id="6" idx="1"/>
              </p:cNvCxnSpPr>
              <p:nvPr/>
            </p:nvCxnSpPr>
            <p:spPr>
              <a:xfrm>
                <a:off x="2761456" y="3467137"/>
                <a:ext cx="10184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61456" y="3356992"/>
                <a:ext cx="1234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6" idx="3"/>
              <a:endCxn id="5" idx="1"/>
            </p:cNvCxnSpPr>
            <p:nvPr/>
          </p:nvCxnSpPr>
          <p:spPr>
            <a:xfrm>
              <a:off x="5724128" y="3467137"/>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31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9552" y="404664"/>
            <a:ext cx="8082096" cy="1293028"/>
          </a:xfrm>
        </p:spPr>
        <p:txBody>
          <a:bodyPr/>
          <a:lstStyle/>
          <a:p>
            <a:r>
              <a:rPr lang="en-US" dirty="0" smtClean="0">
                <a:ln>
                  <a:noFill/>
                </a:ln>
              </a:rPr>
              <a:t>Participating Constraints</a:t>
            </a:r>
          </a:p>
        </p:txBody>
      </p:sp>
      <p:sp>
        <p:nvSpPr>
          <p:cNvPr id="80899" name="Rectangle 3"/>
          <p:cNvSpPr>
            <a:spLocks noGrp="1" noChangeArrowheads="1"/>
          </p:cNvSpPr>
          <p:nvPr>
            <p:ph idx="4294967295"/>
          </p:nvPr>
        </p:nvSpPr>
        <p:spPr>
          <a:xfrm>
            <a:off x="539552" y="1681988"/>
            <a:ext cx="8229600" cy="4857750"/>
          </a:xfrm>
          <a:prstGeom prst="rect">
            <a:avLst/>
          </a:prstGeom>
        </p:spPr>
        <p:txBody>
          <a:bodyPr/>
          <a:lstStyle/>
          <a:p>
            <a:pPr>
              <a:buFont typeface="Wingdings" panose="05000000000000000000" pitchFamily="2" charset="2"/>
              <a:buNone/>
            </a:pPr>
            <a:r>
              <a:rPr lang="en-US" b="1" dirty="0" smtClean="0"/>
              <a:t>	</a:t>
            </a:r>
          </a:p>
          <a:p>
            <a:pPr algn="just"/>
            <a:r>
              <a:rPr lang="en-US" b="1" dirty="0" smtClean="0">
                <a:solidFill>
                  <a:srgbClr val="FF0066"/>
                </a:solidFill>
              </a:rPr>
              <a:t>Participating constraint</a:t>
            </a:r>
            <a:r>
              <a:rPr lang="en-US" dirty="0" smtClean="0"/>
              <a:t> specifies whether the existence of an entity depends on its being related to another entity via the relationship type.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51550" y="249150"/>
            <a:ext cx="7802820" cy="1293028"/>
          </a:xfrm>
        </p:spPr>
        <p:txBody>
          <a:bodyPr/>
          <a:lstStyle/>
          <a:p>
            <a:r>
              <a:rPr lang="en-US" dirty="0" smtClean="0">
                <a:ln>
                  <a:noFill/>
                </a:ln>
              </a:rPr>
              <a:t>Participation Constraints</a:t>
            </a:r>
          </a:p>
        </p:txBody>
      </p:sp>
      <p:sp>
        <p:nvSpPr>
          <p:cNvPr id="51203" name="Rectangle 3"/>
          <p:cNvSpPr>
            <a:spLocks noGrp="1" noChangeArrowheads="1"/>
          </p:cNvSpPr>
          <p:nvPr>
            <p:ph idx="4294967295"/>
          </p:nvPr>
        </p:nvSpPr>
        <p:spPr>
          <a:xfrm>
            <a:off x="551550" y="1542178"/>
            <a:ext cx="8592450" cy="4505325"/>
          </a:xfrm>
          <a:prstGeom prst="rect">
            <a:avLst/>
          </a:prstGeom>
        </p:spPr>
        <p:txBody>
          <a:bodyPr>
            <a:normAutofit/>
          </a:bodyPr>
          <a:lstStyle/>
          <a:p>
            <a:pPr algn="just">
              <a:lnSpc>
                <a:spcPct val="90000"/>
              </a:lnSpc>
            </a:pPr>
            <a:r>
              <a:rPr lang="en-US" dirty="0" smtClean="0"/>
              <a:t>For example, if we specify that an employee </a:t>
            </a:r>
            <a:r>
              <a:rPr lang="en-US" b="1" dirty="0" smtClean="0">
                <a:solidFill>
                  <a:srgbClr val="FF6600"/>
                </a:solidFill>
              </a:rPr>
              <a:t>must </a:t>
            </a:r>
            <a:r>
              <a:rPr lang="en-US" dirty="0" smtClean="0"/>
              <a:t>always work for a department. </a:t>
            </a:r>
          </a:p>
          <a:p>
            <a:pPr algn="just">
              <a:lnSpc>
                <a:spcPct val="90000"/>
              </a:lnSpc>
            </a:pPr>
            <a:r>
              <a:rPr lang="en-US" dirty="0" smtClean="0"/>
              <a:t>Then we say that the relationship “works in” is in </a:t>
            </a:r>
            <a:r>
              <a:rPr lang="en-US" b="1" dirty="0" smtClean="0">
                <a:solidFill>
                  <a:srgbClr val="FF0066"/>
                </a:solidFill>
              </a:rPr>
              <a:t>total participation</a:t>
            </a:r>
            <a:r>
              <a:rPr lang="en-US" dirty="0" smtClean="0"/>
              <a:t> from employee entity to department entity. </a:t>
            </a:r>
          </a:p>
          <a:p>
            <a:pPr algn="just">
              <a:lnSpc>
                <a:spcPct val="90000"/>
              </a:lnSpc>
              <a:buFont typeface="Wingdings" panose="05000000000000000000" pitchFamily="2" charset="2"/>
              <a:buNone/>
            </a:pPr>
            <a:r>
              <a:rPr lang="en-US" sz="1800" dirty="0" smtClean="0">
                <a:solidFill>
                  <a:srgbClr val="008000"/>
                </a:solidFill>
              </a:rPr>
              <a:t>                         </a:t>
            </a:r>
            <a:endParaRPr lang="en-US" dirty="0" smtClean="0"/>
          </a:p>
          <a:p>
            <a:pPr algn="just">
              <a:lnSpc>
                <a:spcPct val="90000"/>
              </a:lnSpc>
              <a:buFont typeface="Wingdings" panose="05000000000000000000" pitchFamily="2" charset="2"/>
              <a:buNone/>
            </a:pPr>
            <a:endParaRPr lang="en-US" dirty="0" smtClean="0"/>
          </a:p>
          <a:p>
            <a:pPr algn="just">
              <a:lnSpc>
                <a:spcPct val="90000"/>
              </a:lnSpc>
              <a:buFont typeface="Wingdings" panose="05000000000000000000" pitchFamily="2" charset="2"/>
              <a:buNone/>
            </a:pPr>
            <a:r>
              <a:rPr lang="en-US" dirty="0" smtClean="0"/>
              <a:t> </a:t>
            </a:r>
            <a:r>
              <a:rPr lang="en-US" b="1" dirty="0" smtClean="0"/>
              <a:t> </a:t>
            </a:r>
            <a:r>
              <a:rPr lang="en-US" dirty="0" smtClean="0"/>
              <a:t>  </a:t>
            </a:r>
          </a:p>
        </p:txBody>
      </p:sp>
      <p:sp>
        <p:nvSpPr>
          <p:cNvPr id="51204" name="Text Box 9"/>
          <p:cNvSpPr txBox="1">
            <a:spLocks noChangeArrowheads="1"/>
          </p:cNvSpPr>
          <p:nvPr/>
        </p:nvSpPr>
        <p:spPr bwMode="auto">
          <a:xfrm>
            <a:off x="1046162" y="47244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1205" name="Line 13"/>
          <p:cNvSpPr>
            <a:spLocks noChangeShapeType="1"/>
          </p:cNvSpPr>
          <p:nvPr/>
        </p:nvSpPr>
        <p:spPr bwMode="auto">
          <a:xfrm>
            <a:off x="2971800" y="4953000"/>
            <a:ext cx="1066800" cy="0"/>
          </a:xfrm>
          <a:prstGeom prst="line">
            <a:avLst/>
          </a:prstGeom>
          <a:noFill/>
          <a:ln w="889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Line 14"/>
          <p:cNvSpPr>
            <a:spLocks noChangeShapeType="1"/>
          </p:cNvSpPr>
          <p:nvPr/>
        </p:nvSpPr>
        <p:spPr bwMode="auto">
          <a:xfrm>
            <a:off x="5410200" y="4910138"/>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7" name="Text Box 10"/>
          <p:cNvSpPr txBox="1">
            <a:spLocks noChangeArrowheads="1"/>
          </p:cNvSpPr>
          <p:nvPr/>
        </p:nvSpPr>
        <p:spPr bwMode="auto">
          <a:xfrm>
            <a:off x="6324600" y="4714875"/>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51208" name="AutoShape 8"/>
          <p:cNvSpPr>
            <a:spLocks noChangeArrowheads="1"/>
          </p:cNvSpPr>
          <p:nvPr/>
        </p:nvSpPr>
        <p:spPr bwMode="auto">
          <a:xfrm>
            <a:off x="4038600" y="4419600"/>
            <a:ext cx="1447800" cy="9906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331785" name="Text Box 9"/>
          <p:cNvSpPr txBox="1">
            <a:spLocks noChangeArrowheads="1"/>
          </p:cNvSpPr>
          <p:nvPr/>
        </p:nvSpPr>
        <p:spPr bwMode="auto">
          <a:xfrm>
            <a:off x="551550" y="5634176"/>
            <a:ext cx="56252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Employee </a:t>
            </a:r>
            <a:r>
              <a:rPr lang="en-US" dirty="0">
                <a:solidFill>
                  <a:srgbClr val="FF0000"/>
                </a:solidFill>
              </a:rPr>
              <a:t>must</a:t>
            </a:r>
            <a:r>
              <a:rPr lang="en-US" dirty="0"/>
              <a:t> work in a </a:t>
            </a:r>
            <a:r>
              <a:rPr lang="en-US" dirty="0" smtClean="0"/>
              <a:t>department</a:t>
            </a:r>
            <a:endParaRPr lang="en-US" dirty="0">
              <a:solidFill>
                <a:srgbClr val="00B050"/>
              </a:solidFill>
            </a:endParaRPr>
          </a:p>
          <a:p>
            <a:pPr eaLnBrk="1" hangingPunct="1"/>
            <a:r>
              <a:rPr lang="en-US" dirty="0"/>
              <a:t>Department may or may not have employees</a:t>
            </a:r>
            <a:endParaRPr lang="en-US" dirty="0">
              <a:solidFill>
                <a:srgbClr val="6600CC"/>
              </a:solidFill>
            </a:endParaRPr>
          </a:p>
        </p:txBody>
      </p:sp>
      <p:sp>
        <p:nvSpPr>
          <p:cNvPr id="51210" name="Arc 10"/>
          <p:cNvSpPr>
            <a:spLocks/>
          </p:cNvSpPr>
          <p:nvPr/>
        </p:nvSpPr>
        <p:spPr bwMode="auto">
          <a:xfrm flipH="1">
            <a:off x="3657600" y="3886200"/>
            <a:ext cx="685800" cy="838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13" name="Text Box 13"/>
          <p:cNvSpPr txBox="1">
            <a:spLocks noChangeArrowheads="1"/>
          </p:cNvSpPr>
          <p:nvPr/>
        </p:nvSpPr>
        <p:spPr bwMode="auto">
          <a:xfrm>
            <a:off x="4038600" y="3375025"/>
            <a:ext cx="434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b="0" dirty="0">
                <a:solidFill>
                  <a:srgbClr val="008000"/>
                </a:solidFill>
              </a:rPr>
              <a:t>(double lines</a:t>
            </a:r>
            <a:r>
              <a:rPr lang="en-US" b="0" dirty="0" smtClean="0">
                <a:solidFill>
                  <a:srgbClr val="008000"/>
                </a:solidFill>
              </a:rPr>
              <a:t>) </a:t>
            </a:r>
            <a:r>
              <a:rPr lang="en-US" b="0" dirty="0" smtClean="0">
                <a:solidFill>
                  <a:srgbClr val="008000"/>
                </a:solidFill>
                <a:sym typeface="Wingdings" panose="05000000000000000000" pitchFamily="2" charset="2"/>
              </a:rPr>
              <a:t> </a:t>
            </a:r>
            <a:r>
              <a:rPr lang="en-US" dirty="0" smtClean="0">
                <a:solidFill>
                  <a:srgbClr val="00B050"/>
                </a:solidFill>
              </a:rPr>
              <a:t>total </a:t>
            </a:r>
            <a:r>
              <a:rPr lang="en-US" dirty="0">
                <a:solidFill>
                  <a:srgbClr val="00B050"/>
                </a:solidFill>
              </a:rPr>
              <a:t>participation</a:t>
            </a:r>
            <a:endParaRPr lang="en-US" b="0"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ox(in)">
                                      <p:cBhvr>
                                        <p:cTn id="7" dur="500"/>
                                        <p:tgtEl>
                                          <p:spTgt spid="51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ppt_x"/>
                                          </p:val>
                                        </p:tav>
                                        <p:tav tm="100000">
                                          <p:val>
                                            <p:strVal val="#ppt_x"/>
                                          </p:val>
                                        </p:tav>
                                      </p:tavLst>
                                    </p:anim>
                                    <p:anim calcmode="lin" valueType="num">
                                      <p:cBhvr additive="base">
                                        <p:cTn id="13"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1785">
                                            <p:txEl>
                                              <p:pRg st="0" end="0"/>
                                            </p:txEl>
                                          </p:spTgt>
                                        </p:tgtEl>
                                        <p:attrNameLst>
                                          <p:attrName>style.visibility</p:attrName>
                                        </p:attrNameLst>
                                      </p:cBhvr>
                                      <p:to>
                                        <p:strVal val="visible"/>
                                      </p:to>
                                    </p:set>
                                    <p:anim calcmode="lin" valueType="num">
                                      <p:cBhvr additive="base">
                                        <p:cTn id="18" dur="500" fill="hold"/>
                                        <p:tgtEl>
                                          <p:spTgt spid="33178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1785">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31785">
                                            <p:txEl>
                                              <p:pRg st="1" end="1"/>
                                            </p:txEl>
                                          </p:spTgt>
                                        </p:tgtEl>
                                        <p:attrNameLst>
                                          <p:attrName>style.visibility</p:attrName>
                                        </p:attrNameLst>
                                      </p:cBhvr>
                                      <p:to>
                                        <p:strVal val="visible"/>
                                      </p:to>
                                    </p:set>
                                    <p:anim calcmode="lin" valueType="num">
                                      <p:cBhvr additive="base">
                                        <p:cTn id="22" dur="500" fill="hold"/>
                                        <p:tgtEl>
                                          <p:spTgt spid="33178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1785">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205"/>
                                        </p:tgtEl>
                                        <p:attrNameLst>
                                          <p:attrName>style.visibility</p:attrName>
                                        </p:attrNameLst>
                                      </p:cBhvr>
                                      <p:to>
                                        <p:strVal val="visible"/>
                                      </p:to>
                                    </p:set>
                                    <p:anim calcmode="lin" valueType="num">
                                      <p:cBhvr additive="base">
                                        <p:cTn id="26" dur="500" fill="hold"/>
                                        <p:tgtEl>
                                          <p:spTgt spid="51205"/>
                                        </p:tgtEl>
                                        <p:attrNameLst>
                                          <p:attrName>ppt_x</p:attrName>
                                        </p:attrNameLst>
                                      </p:cBhvr>
                                      <p:tavLst>
                                        <p:tav tm="0">
                                          <p:val>
                                            <p:strVal val="#ppt_x"/>
                                          </p:val>
                                        </p:tav>
                                        <p:tav tm="100000">
                                          <p:val>
                                            <p:strVal val="#ppt_x"/>
                                          </p:val>
                                        </p:tav>
                                      </p:tavLst>
                                    </p:anim>
                                    <p:anim calcmode="lin" valueType="num">
                                      <p:cBhvr additive="base">
                                        <p:cTn id="27" dur="500" fill="hold"/>
                                        <p:tgtEl>
                                          <p:spTgt spid="5120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1208"/>
                                        </p:tgtEl>
                                        <p:attrNameLst>
                                          <p:attrName>style.visibility</p:attrName>
                                        </p:attrNameLst>
                                      </p:cBhvr>
                                      <p:to>
                                        <p:strVal val="visible"/>
                                      </p:to>
                                    </p:set>
                                    <p:anim calcmode="lin" valueType="num">
                                      <p:cBhvr additive="base">
                                        <p:cTn id="30" dur="500" fill="hold"/>
                                        <p:tgtEl>
                                          <p:spTgt spid="51208"/>
                                        </p:tgtEl>
                                        <p:attrNameLst>
                                          <p:attrName>ppt_x</p:attrName>
                                        </p:attrNameLst>
                                      </p:cBhvr>
                                      <p:tavLst>
                                        <p:tav tm="0">
                                          <p:val>
                                            <p:strVal val="#ppt_x"/>
                                          </p:val>
                                        </p:tav>
                                        <p:tav tm="100000">
                                          <p:val>
                                            <p:strVal val="#ppt_x"/>
                                          </p:val>
                                        </p:tav>
                                      </p:tavLst>
                                    </p:anim>
                                    <p:anim calcmode="lin" valueType="num">
                                      <p:cBhvr additive="base">
                                        <p:cTn id="31" dur="500" fill="hold"/>
                                        <p:tgtEl>
                                          <p:spTgt spid="5120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1206"/>
                                        </p:tgtEl>
                                        <p:attrNameLst>
                                          <p:attrName>style.visibility</p:attrName>
                                        </p:attrNameLst>
                                      </p:cBhvr>
                                      <p:to>
                                        <p:strVal val="visible"/>
                                      </p:to>
                                    </p:set>
                                    <p:anim calcmode="lin" valueType="num">
                                      <p:cBhvr additive="base">
                                        <p:cTn id="34" dur="500" fill="hold"/>
                                        <p:tgtEl>
                                          <p:spTgt spid="51206"/>
                                        </p:tgtEl>
                                        <p:attrNameLst>
                                          <p:attrName>ppt_x</p:attrName>
                                        </p:attrNameLst>
                                      </p:cBhvr>
                                      <p:tavLst>
                                        <p:tav tm="0">
                                          <p:val>
                                            <p:strVal val="#ppt_x"/>
                                          </p:val>
                                        </p:tav>
                                        <p:tav tm="100000">
                                          <p:val>
                                            <p:strVal val="#ppt_x"/>
                                          </p:val>
                                        </p:tav>
                                      </p:tavLst>
                                    </p:anim>
                                    <p:anim calcmode="lin" valueType="num">
                                      <p:cBhvr additive="base">
                                        <p:cTn id="35" dur="500" fill="hold"/>
                                        <p:tgtEl>
                                          <p:spTgt spid="5120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1207"/>
                                        </p:tgtEl>
                                        <p:attrNameLst>
                                          <p:attrName>style.visibility</p:attrName>
                                        </p:attrNameLst>
                                      </p:cBhvr>
                                      <p:to>
                                        <p:strVal val="visible"/>
                                      </p:to>
                                    </p:set>
                                    <p:anim calcmode="lin" valueType="num">
                                      <p:cBhvr additive="base">
                                        <p:cTn id="38" dur="500" fill="hold"/>
                                        <p:tgtEl>
                                          <p:spTgt spid="51207"/>
                                        </p:tgtEl>
                                        <p:attrNameLst>
                                          <p:attrName>ppt_x</p:attrName>
                                        </p:attrNameLst>
                                      </p:cBhvr>
                                      <p:tavLst>
                                        <p:tav tm="0">
                                          <p:val>
                                            <p:strVal val="#ppt_x"/>
                                          </p:val>
                                        </p:tav>
                                        <p:tav tm="100000">
                                          <p:val>
                                            <p:strVal val="#ppt_x"/>
                                          </p:val>
                                        </p:tav>
                                      </p:tavLst>
                                    </p:anim>
                                    <p:anim calcmode="lin" valueType="num">
                                      <p:cBhvr additive="base">
                                        <p:cTn id="39"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nodeType="clickEffect">
                                  <p:stCondLst>
                                    <p:cond delay="0"/>
                                  </p:stCondLst>
                                  <p:childTnLst>
                                    <p:set>
                                      <p:cBhvr>
                                        <p:cTn id="43" dur="1" fill="hold">
                                          <p:stCondLst>
                                            <p:cond delay="0"/>
                                          </p:stCondLst>
                                        </p:cTn>
                                        <p:tgtEl>
                                          <p:spTgt spid="331785">
                                            <p:txEl>
                                              <p:pRg st="0" end="0"/>
                                            </p:txEl>
                                          </p:spTgt>
                                        </p:tgtEl>
                                        <p:attrNameLst>
                                          <p:attrName>style.visibility</p:attrName>
                                        </p:attrNameLst>
                                      </p:cBhvr>
                                      <p:to>
                                        <p:strVal val="visible"/>
                                      </p:to>
                                    </p:set>
                                    <p:animEffect transition="in" filter="diamond(in)">
                                      <p:cBhvr>
                                        <p:cTn id="44" dur="2000"/>
                                        <p:tgtEl>
                                          <p:spTgt spid="331785">
                                            <p:txEl>
                                              <p:pRg st="0" end="0"/>
                                            </p:txEl>
                                          </p:spTgt>
                                        </p:tgtEl>
                                      </p:cBhvr>
                                    </p:animEffect>
                                  </p:childTnLst>
                                </p:cTn>
                              </p:par>
                              <p:par>
                                <p:cTn id="45" presetID="8" presetClass="entr" presetSubtype="16" fill="hold" nodeType="withEffect">
                                  <p:stCondLst>
                                    <p:cond delay="0"/>
                                  </p:stCondLst>
                                  <p:childTnLst>
                                    <p:set>
                                      <p:cBhvr>
                                        <p:cTn id="46" dur="1" fill="hold">
                                          <p:stCondLst>
                                            <p:cond delay="0"/>
                                          </p:stCondLst>
                                        </p:cTn>
                                        <p:tgtEl>
                                          <p:spTgt spid="331785">
                                            <p:txEl>
                                              <p:pRg st="1" end="1"/>
                                            </p:txEl>
                                          </p:spTgt>
                                        </p:tgtEl>
                                        <p:attrNameLst>
                                          <p:attrName>style.visibility</p:attrName>
                                        </p:attrNameLst>
                                      </p:cBhvr>
                                      <p:to>
                                        <p:strVal val="visible"/>
                                      </p:to>
                                    </p:set>
                                    <p:animEffect transition="in" filter="diamond(in)">
                                      <p:cBhvr>
                                        <p:cTn id="47" dur="2000"/>
                                        <p:tgtEl>
                                          <p:spTgt spid="331785">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1210"/>
                                        </p:tgtEl>
                                        <p:attrNameLst>
                                          <p:attrName>style.visibility</p:attrName>
                                        </p:attrNameLst>
                                      </p:cBhvr>
                                      <p:to>
                                        <p:strVal val="visible"/>
                                      </p:to>
                                    </p:set>
                                    <p:anim calcmode="lin" valueType="num">
                                      <p:cBhvr additive="base">
                                        <p:cTn id="52" dur="500" fill="hold"/>
                                        <p:tgtEl>
                                          <p:spTgt spid="51210"/>
                                        </p:tgtEl>
                                        <p:attrNameLst>
                                          <p:attrName>ppt_x</p:attrName>
                                        </p:attrNameLst>
                                      </p:cBhvr>
                                      <p:tavLst>
                                        <p:tav tm="0">
                                          <p:val>
                                            <p:strVal val="#ppt_x"/>
                                          </p:val>
                                        </p:tav>
                                        <p:tav tm="100000">
                                          <p:val>
                                            <p:strVal val="#ppt_x"/>
                                          </p:val>
                                        </p:tav>
                                      </p:tavLst>
                                    </p:anim>
                                    <p:anim calcmode="lin" valueType="num">
                                      <p:cBhvr additive="base">
                                        <p:cTn id="53"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51213"/>
                                        </p:tgtEl>
                                        <p:attrNameLst>
                                          <p:attrName>style.visibility</p:attrName>
                                        </p:attrNameLst>
                                      </p:cBhvr>
                                      <p:to>
                                        <p:strVal val="visible"/>
                                      </p:to>
                                    </p:set>
                                    <p:animEffect transition="in" filter="box(in)">
                                      <p:cBhvr>
                                        <p:cTn id="58" dur="5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331785" grpId="0" build="allAtOnce"/>
      <p:bldP spid="51210" grpId="0" animBg="1"/>
      <p:bldP spid="512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56260" y="260648"/>
            <a:ext cx="6377940" cy="1293028"/>
          </a:xfrm>
        </p:spPr>
        <p:txBody>
          <a:bodyPr/>
          <a:lstStyle/>
          <a:p>
            <a:r>
              <a:rPr lang="en-US" dirty="0" smtClean="0">
                <a:ln>
                  <a:noFill/>
                </a:ln>
              </a:rPr>
              <a:t>E-R Model (contd.)</a:t>
            </a:r>
          </a:p>
        </p:txBody>
      </p:sp>
      <p:sp>
        <p:nvSpPr>
          <p:cNvPr id="82947" name="Rectangle 3"/>
          <p:cNvSpPr>
            <a:spLocks noGrp="1" noChangeArrowheads="1"/>
          </p:cNvSpPr>
          <p:nvPr>
            <p:ph idx="4294967295"/>
          </p:nvPr>
        </p:nvSpPr>
        <p:spPr>
          <a:xfrm>
            <a:off x="556260" y="1644064"/>
            <a:ext cx="8229600" cy="4857750"/>
          </a:xfrm>
          <a:prstGeom prst="rect">
            <a:avLst/>
          </a:prstGeom>
        </p:spPr>
        <p:txBody>
          <a:bodyPr/>
          <a:lstStyle/>
          <a:p>
            <a:pPr marL="0" indent="0">
              <a:buNone/>
            </a:pPr>
            <a:endParaRPr lang="en-US" dirty="0" smtClean="0"/>
          </a:p>
          <a:p>
            <a:r>
              <a:rPr lang="en-US" dirty="0" smtClean="0"/>
              <a:t>If the relationship is not in total participation, then it is known as in </a:t>
            </a:r>
            <a:r>
              <a:rPr lang="en-US" b="1" dirty="0" smtClean="0">
                <a:solidFill>
                  <a:srgbClr val="FF0066"/>
                </a:solidFill>
              </a:rPr>
              <a:t>partial</a:t>
            </a:r>
            <a:r>
              <a:rPr lang="en-US" dirty="0" smtClean="0"/>
              <a:t>.</a:t>
            </a:r>
          </a:p>
          <a:p>
            <a:pPr>
              <a:buFont typeface="Wingdings" panose="05000000000000000000" pitchFamily="2" charset="2"/>
              <a:buNone/>
            </a:pPr>
            <a:endParaRPr lang="en-US" dirty="0" smtClean="0"/>
          </a:p>
          <a:p>
            <a:r>
              <a:rPr lang="en-US" dirty="0" smtClean="0"/>
              <a:t>For example, from Department to Employee</a:t>
            </a:r>
          </a:p>
          <a:p>
            <a:endParaRPr lang="en-US" dirty="0" smtClean="0"/>
          </a:p>
          <a:p>
            <a:r>
              <a:rPr lang="en-US" dirty="0" smtClean="0">
                <a:solidFill>
                  <a:srgbClr val="008000"/>
                </a:solidFill>
              </a:rPr>
              <a:t>Department </a:t>
            </a:r>
            <a:r>
              <a:rPr lang="en-US" dirty="0" smtClean="0">
                <a:solidFill>
                  <a:srgbClr val="FF0000"/>
                </a:solidFill>
              </a:rPr>
              <a:t>may or may not </a:t>
            </a:r>
            <a:r>
              <a:rPr lang="en-US" dirty="0" smtClean="0">
                <a:solidFill>
                  <a:srgbClr val="008000"/>
                </a:solidFill>
              </a:rPr>
              <a:t>have Employees</a:t>
            </a:r>
          </a:p>
          <a:p>
            <a:endParaRPr lang="en-US" dirty="0" smtClean="0">
              <a:solidFill>
                <a:srgbClr val="008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9552" y="362734"/>
            <a:ext cx="7794064" cy="1293028"/>
          </a:xfrm>
        </p:spPr>
        <p:txBody>
          <a:bodyPr>
            <a:normAutofit/>
          </a:bodyPr>
          <a:lstStyle/>
          <a:p>
            <a:r>
              <a:rPr lang="en-US" dirty="0" smtClean="0">
                <a:ln>
                  <a:noFill/>
                </a:ln>
              </a:rPr>
              <a:t>Participation Constraints </a:t>
            </a:r>
          </a:p>
        </p:txBody>
      </p:sp>
      <p:pic>
        <p:nvPicPr>
          <p:cNvPr id="83971"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539552" y="2074862"/>
            <a:ext cx="8316912" cy="3651250"/>
          </a:xfrm>
          <a:prstGeom prst="rect">
            <a:avLst/>
          </a:prstGeom>
        </p:spPr>
      </p:pic>
      <p:sp>
        <p:nvSpPr>
          <p:cNvPr id="332804" name="Text Box 4"/>
          <p:cNvSpPr txBox="1">
            <a:spLocks noChangeArrowheads="1"/>
          </p:cNvSpPr>
          <p:nvPr/>
        </p:nvSpPr>
        <p:spPr bwMode="auto">
          <a:xfrm>
            <a:off x="5796136" y="3536950"/>
            <a:ext cx="3086100" cy="727075"/>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Participation Constraint</a:t>
            </a:r>
          </a:p>
          <a:p>
            <a:pPr eaLnBrk="1" hangingPunct="1"/>
            <a:r>
              <a:rPr lang="en-US"/>
              <a:t>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ppt_x"/>
                                          </p:val>
                                        </p:tav>
                                        <p:tav tm="100000">
                                          <p:val>
                                            <p:strVal val="#ppt_x"/>
                                          </p:val>
                                        </p:tav>
                                      </p:tavLst>
                                    </p:anim>
                                    <p:anim calcmode="lin" valueType="num">
                                      <p:cBhvr additive="base">
                                        <p:cTn id="8" dur="500" fill="hold"/>
                                        <p:tgtEl>
                                          <p:spTgt spid="332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56260" y="310270"/>
            <a:ext cx="6377940" cy="1293028"/>
          </a:xfrm>
        </p:spPr>
        <p:txBody>
          <a:bodyPr/>
          <a:lstStyle/>
          <a:p>
            <a:r>
              <a:rPr lang="en-US" dirty="0" smtClean="0">
                <a:ln>
                  <a:noFill/>
                </a:ln>
              </a:rPr>
              <a:t>Weak Entity</a:t>
            </a:r>
          </a:p>
        </p:txBody>
      </p:sp>
      <p:sp>
        <p:nvSpPr>
          <p:cNvPr id="87043" name="Rectangle 3"/>
          <p:cNvSpPr>
            <a:spLocks noGrp="1" noChangeArrowheads="1"/>
          </p:cNvSpPr>
          <p:nvPr>
            <p:ph idx="4294967295"/>
          </p:nvPr>
        </p:nvSpPr>
        <p:spPr>
          <a:xfrm>
            <a:off x="552884" y="1815817"/>
            <a:ext cx="8351837" cy="4713287"/>
          </a:xfrm>
          <a:prstGeom prst="rect">
            <a:avLst/>
          </a:prstGeom>
        </p:spPr>
        <p:txBody>
          <a:bodyPr>
            <a:normAutofit/>
          </a:bodyPr>
          <a:lstStyle/>
          <a:p>
            <a:pPr algn="just">
              <a:lnSpc>
                <a:spcPct val="90000"/>
              </a:lnSpc>
            </a:pPr>
            <a:r>
              <a:rPr lang="en-US" dirty="0" smtClean="0">
                <a:solidFill>
                  <a:srgbClr val="008000"/>
                </a:solidFill>
              </a:rPr>
              <a:t>Parents employed?</a:t>
            </a:r>
          </a:p>
          <a:p>
            <a:pPr algn="just">
              <a:lnSpc>
                <a:spcPct val="90000"/>
              </a:lnSpc>
            </a:pPr>
            <a:r>
              <a:rPr lang="en-US" dirty="0" smtClean="0">
                <a:solidFill>
                  <a:srgbClr val="008000"/>
                </a:solidFill>
              </a:rPr>
              <a:t>Does the company cover THE CHILDRENS  medical insurance?</a:t>
            </a:r>
          </a:p>
          <a:p>
            <a:pPr algn="just">
              <a:lnSpc>
                <a:spcPct val="90000"/>
              </a:lnSpc>
            </a:pPr>
            <a:r>
              <a:rPr lang="en-US" dirty="0" smtClean="0">
                <a:solidFill>
                  <a:srgbClr val="008000"/>
                </a:solidFill>
              </a:rPr>
              <a:t>How do you claim your medical bills</a:t>
            </a:r>
          </a:p>
          <a:p>
            <a:pPr lvl="1" algn="just">
              <a:lnSpc>
                <a:spcPct val="90000"/>
              </a:lnSpc>
            </a:pPr>
            <a:r>
              <a:rPr lang="en-US" dirty="0" smtClean="0">
                <a:solidFill>
                  <a:srgbClr val="008000"/>
                </a:solidFill>
              </a:rPr>
              <a:t>Can you get it reimbursed or through your parents</a:t>
            </a:r>
          </a:p>
          <a:p>
            <a:pPr algn="just">
              <a:lnSpc>
                <a:spcPct val="90000"/>
              </a:lnSpc>
            </a:pPr>
            <a:r>
              <a:rPr lang="en-US" dirty="0" smtClean="0">
                <a:solidFill>
                  <a:srgbClr val="008000"/>
                </a:solidFill>
              </a:rPr>
              <a:t>Is the same coverage given to children after resignation</a:t>
            </a:r>
          </a:p>
        </p:txBody>
      </p:sp>
    </p:spTree>
    <p:extLst>
      <p:ext uri="{BB962C8B-B14F-4D97-AF65-F5344CB8AC3E}">
        <p14:creationId xmlns:p14="http://schemas.microsoft.com/office/powerpoint/2010/main" val="42653492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98341" y="173422"/>
            <a:ext cx="6377940" cy="1293028"/>
          </a:xfrm>
        </p:spPr>
        <p:txBody>
          <a:bodyPr/>
          <a:lstStyle/>
          <a:p>
            <a:r>
              <a:rPr lang="en-US" dirty="0" smtClean="0">
                <a:ln>
                  <a:noFill/>
                </a:ln>
              </a:rPr>
              <a:t>Weak Entity</a:t>
            </a:r>
          </a:p>
        </p:txBody>
      </p:sp>
      <p:sp>
        <p:nvSpPr>
          <p:cNvPr id="31" name="Content Placeholder 30"/>
          <p:cNvSpPr>
            <a:spLocks noGrp="1"/>
          </p:cNvSpPr>
          <p:nvPr>
            <p:ph idx="4294967295"/>
          </p:nvPr>
        </p:nvSpPr>
        <p:spPr>
          <a:xfrm>
            <a:off x="565150" y="1600200"/>
            <a:ext cx="8578850" cy="4525963"/>
          </a:xfrm>
          <a:prstGeom prst="rect">
            <a:avLst/>
          </a:prstGeom>
        </p:spPr>
        <p:txBody>
          <a:bodyPr>
            <a:normAutofit/>
          </a:bodyPr>
          <a:lstStyle/>
          <a:p>
            <a:pPr marL="0" indent="0">
              <a:buNone/>
            </a:pPr>
            <a:endParaRPr lang="en-US" sz="2000" dirty="0" smtClean="0">
              <a:solidFill>
                <a:srgbClr val="008000"/>
              </a:solidFill>
            </a:endParaRPr>
          </a:p>
          <a:p>
            <a:pPr marL="0" indent="0">
              <a:buNone/>
            </a:pPr>
            <a:endParaRPr lang="en-US" sz="2000" dirty="0">
              <a:solidFill>
                <a:srgbClr val="008000"/>
              </a:solidFill>
            </a:endParaRPr>
          </a:p>
          <a:p>
            <a:pPr marL="0" indent="0">
              <a:buNone/>
            </a:pPr>
            <a:endParaRPr lang="en-US" sz="2000" dirty="0" smtClean="0">
              <a:solidFill>
                <a:srgbClr val="008000"/>
              </a:solidFill>
            </a:endParaRPr>
          </a:p>
          <a:p>
            <a:pPr marL="0" indent="0">
              <a:buNone/>
            </a:pPr>
            <a:endParaRPr lang="en-US" sz="2000" dirty="0">
              <a:solidFill>
                <a:srgbClr val="008000"/>
              </a:solidFill>
            </a:endParaRPr>
          </a:p>
          <a:p>
            <a:pPr marL="0" indent="0">
              <a:buNone/>
            </a:pPr>
            <a:endParaRPr lang="en-US" sz="2000" dirty="0" smtClean="0">
              <a:solidFill>
                <a:srgbClr val="008000"/>
              </a:solidFill>
            </a:endParaRPr>
          </a:p>
          <a:p>
            <a:pPr marL="0" indent="0">
              <a:buNone/>
            </a:pPr>
            <a:endParaRPr lang="en-US" sz="2000" dirty="0">
              <a:solidFill>
                <a:srgbClr val="008000"/>
              </a:solidFill>
            </a:endParaRPr>
          </a:p>
          <a:p>
            <a:pPr marL="0" indent="0">
              <a:buNone/>
            </a:pPr>
            <a:r>
              <a:rPr lang="en-US" sz="2000" dirty="0" smtClean="0">
                <a:solidFill>
                  <a:srgbClr val="008000"/>
                </a:solidFill>
              </a:rPr>
              <a:t>						</a:t>
            </a:r>
            <a:r>
              <a:rPr lang="en-US" sz="2000" dirty="0">
                <a:solidFill>
                  <a:srgbClr val="008000"/>
                </a:solidFill>
              </a:rPr>
              <a:t> </a:t>
            </a:r>
            <a:r>
              <a:rPr lang="en-US" sz="2000" dirty="0" smtClean="0">
                <a:solidFill>
                  <a:srgbClr val="008000"/>
                </a:solidFill>
              </a:rPr>
              <a:t>                   Double </a:t>
            </a:r>
            <a:r>
              <a:rPr lang="en-US" sz="2000" dirty="0">
                <a:solidFill>
                  <a:srgbClr val="008000"/>
                </a:solidFill>
              </a:rPr>
              <a:t>lined </a:t>
            </a:r>
            <a:r>
              <a:rPr lang="en-US" sz="2000" dirty="0" smtClean="0">
                <a:solidFill>
                  <a:srgbClr val="008000"/>
                </a:solidFill>
              </a:rPr>
              <a:t>box  </a:t>
            </a:r>
            <a:endParaRPr lang="en-GB" sz="2000" dirty="0"/>
          </a:p>
        </p:txBody>
      </p:sp>
      <p:sp>
        <p:nvSpPr>
          <p:cNvPr id="88067" name="Text Box 17"/>
          <p:cNvSpPr txBox="1">
            <a:spLocks noChangeArrowheads="1"/>
          </p:cNvSpPr>
          <p:nvPr/>
        </p:nvSpPr>
        <p:spPr bwMode="auto">
          <a:xfrm>
            <a:off x="6324600" y="4648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88068" name="Line 20"/>
          <p:cNvSpPr>
            <a:spLocks noChangeShapeType="1"/>
          </p:cNvSpPr>
          <p:nvPr/>
        </p:nvSpPr>
        <p:spPr bwMode="auto">
          <a:xfrm>
            <a:off x="4648200" y="51054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8069" name="Text Box 23"/>
          <p:cNvSpPr txBox="1">
            <a:spLocks noChangeArrowheads="1"/>
          </p:cNvSpPr>
          <p:nvPr/>
        </p:nvSpPr>
        <p:spPr bwMode="auto">
          <a:xfrm>
            <a:off x="1066800" y="4724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latin typeface="Times New Roman" panose="02020603050405020304" pitchFamily="18" charset="0"/>
              </a:rPr>
              <a:t>id</a:t>
            </a:r>
          </a:p>
        </p:txBody>
      </p:sp>
      <p:sp>
        <p:nvSpPr>
          <p:cNvPr id="317462" name="Text Box 22"/>
          <p:cNvSpPr txBox="1">
            <a:spLocks noChangeArrowheads="1"/>
          </p:cNvSpPr>
          <p:nvPr/>
        </p:nvSpPr>
        <p:spPr bwMode="auto">
          <a:xfrm>
            <a:off x="889000" y="2493963"/>
            <a:ext cx="174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6600"/>
                </a:solidFill>
              </a:rPr>
              <a:t>Strong entity</a:t>
            </a:r>
          </a:p>
        </p:txBody>
      </p:sp>
      <p:grpSp>
        <p:nvGrpSpPr>
          <p:cNvPr id="2" name="Group 33"/>
          <p:cNvGrpSpPr>
            <a:grpSpLocks/>
          </p:cNvGrpSpPr>
          <p:nvPr/>
        </p:nvGrpSpPr>
        <p:grpSpPr bwMode="auto">
          <a:xfrm>
            <a:off x="838200" y="2392363"/>
            <a:ext cx="7620000" cy="3643312"/>
            <a:chOff x="838200" y="2392362"/>
            <a:chExt cx="7620000" cy="3643313"/>
          </a:xfrm>
        </p:grpSpPr>
        <p:sp>
          <p:nvSpPr>
            <p:cNvPr id="88073" name="Line 14"/>
            <p:cNvSpPr>
              <a:spLocks noChangeShapeType="1"/>
            </p:cNvSpPr>
            <p:nvPr/>
          </p:nvSpPr>
          <p:spPr bwMode="auto">
            <a:xfrm>
              <a:off x="2743200" y="3352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4" name="Line 27"/>
            <p:cNvSpPr>
              <a:spLocks noChangeShapeType="1"/>
            </p:cNvSpPr>
            <p:nvPr/>
          </p:nvSpPr>
          <p:spPr bwMode="auto">
            <a:xfrm>
              <a:off x="5029200" y="3352800"/>
              <a:ext cx="990600" cy="0"/>
            </a:xfrm>
            <a:prstGeom prst="line">
              <a:avLst/>
            </a:prstGeom>
            <a:noFill/>
            <a:ln w="635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5" name="Text Box 28"/>
            <p:cNvSpPr txBox="1">
              <a:spLocks noChangeArrowheads="1"/>
            </p:cNvSpPr>
            <p:nvPr/>
          </p:nvSpPr>
          <p:spPr bwMode="auto">
            <a:xfrm>
              <a:off x="30321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1</a:t>
              </a:r>
            </a:p>
          </p:txBody>
        </p:sp>
        <p:grpSp>
          <p:nvGrpSpPr>
            <p:cNvPr id="4" name="Group 32"/>
            <p:cNvGrpSpPr>
              <a:grpSpLocks/>
            </p:cNvGrpSpPr>
            <p:nvPr/>
          </p:nvGrpSpPr>
          <p:grpSpPr bwMode="auto">
            <a:xfrm>
              <a:off x="838200" y="2392362"/>
              <a:ext cx="7620000" cy="3643313"/>
              <a:chOff x="838200" y="2392362"/>
              <a:chExt cx="7620000" cy="3643313"/>
            </a:xfrm>
          </p:grpSpPr>
          <p:sp>
            <p:nvSpPr>
              <p:cNvPr id="88077" name="Oval 24"/>
              <p:cNvSpPr>
                <a:spLocks noChangeArrowheads="1"/>
              </p:cNvSpPr>
              <p:nvPr/>
            </p:nvSpPr>
            <p:spPr bwMode="auto">
              <a:xfrm>
                <a:off x="838200" y="4648200"/>
                <a:ext cx="838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t>id</a:t>
                </a:r>
              </a:p>
            </p:txBody>
          </p:sp>
          <p:sp>
            <p:nvSpPr>
              <p:cNvPr id="88078" name="Line 25"/>
              <p:cNvSpPr>
                <a:spLocks noChangeShapeType="1"/>
              </p:cNvSpPr>
              <p:nvPr/>
            </p:nvSpPr>
            <p:spPr bwMode="auto">
              <a:xfrm flipV="1">
                <a:off x="1219200" y="36576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29"/>
              <p:cNvGrpSpPr>
                <a:grpSpLocks/>
              </p:cNvGrpSpPr>
              <p:nvPr/>
            </p:nvGrpSpPr>
            <p:grpSpPr bwMode="auto">
              <a:xfrm>
                <a:off x="838200" y="2392362"/>
                <a:ext cx="7620000" cy="3643313"/>
                <a:chOff x="838200" y="2392362"/>
                <a:chExt cx="7620000" cy="3643313"/>
              </a:xfrm>
            </p:grpSpPr>
            <p:sp>
              <p:nvSpPr>
                <p:cNvPr id="88080" name="Text Box 24"/>
                <p:cNvSpPr txBox="1">
                  <a:spLocks noChangeArrowheads="1"/>
                </p:cNvSpPr>
                <p:nvPr/>
              </p:nvSpPr>
              <p:spPr bwMode="auto">
                <a:xfrm>
                  <a:off x="6627812" y="2392362"/>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Weak entity</a:t>
                  </a:r>
                </a:p>
              </p:txBody>
            </p:sp>
            <p:grpSp>
              <p:nvGrpSpPr>
                <p:cNvPr id="6" name="Group 27"/>
                <p:cNvGrpSpPr>
                  <a:grpSpLocks/>
                </p:cNvGrpSpPr>
                <p:nvPr/>
              </p:nvGrpSpPr>
              <p:grpSpPr bwMode="auto">
                <a:xfrm>
                  <a:off x="838200" y="2819400"/>
                  <a:ext cx="7620000" cy="3216275"/>
                  <a:chOff x="838200" y="2819400"/>
                  <a:chExt cx="7620000" cy="3216275"/>
                </a:xfrm>
              </p:grpSpPr>
              <p:grpSp>
                <p:nvGrpSpPr>
                  <p:cNvPr id="7" name="Group 26"/>
                  <p:cNvGrpSpPr>
                    <a:grpSpLocks/>
                  </p:cNvGrpSpPr>
                  <p:nvPr/>
                </p:nvGrpSpPr>
                <p:grpSpPr bwMode="auto">
                  <a:xfrm>
                    <a:off x="838200" y="2819400"/>
                    <a:ext cx="7620000" cy="3216275"/>
                    <a:chOff x="838200" y="2819400"/>
                    <a:chExt cx="7620000" cy="3216275"/>
                  </a:xfrm>
                </p:grpSpPr>
                <p:grpSp>
                  <p:nvGrpSpPr>
                    <p:cNvPr id="8" name="Group 25"/>
                    <p:cNvGrpSpPr>
                      <a:grpSpLocks/>
                    </p:cNvGrpSpPr>
                    <p:nvPr/>
                  </p:nvGrpSpPr>
                  <p:grpSpPr bwMode="auto">
                    <a:xfrm>
                      <a:off x="838200" y="2819400"/>
                      <a:ext cx="7620000" cy="2438400"/>
                      <a:chOff x="838200" y="2819400"/>
                      <a:chExt cx="7620000" cy="2438400"/>
                    </a:xfrm>
                  </p:grpSpPr>
                  <p:sp>
                    <p:nvSpPr>
                      <p:cNvPr id="88086" name="Text Box 10"/>
                      <p:cNvSpPr txBox="1">
                        <a:spLocks noChangeArrowheads="1"/>
                      </p:cNvSpPr>
                      <p:nvPr/>
                    </p:nvSpPr>
                    <p:spPr bwMode="auto">
                      <a:xfrm>
                        <a:off x="838200" y="31242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88087" name="Oval 18"/>
                      <p:cNvSpPr>
                        <a:spLocks noChangeArrowheads="1"/>
                      </p:cNvSpPr>
                      <p:nvPr/>
                    </p:nvSpPr>
                    <p:spPr bwMode="auto">
                      <a:xfrm>
                        <a:off x="4343400" y="46482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88088" name="Oval 19"/>
                      <p:cNvSpPr>
                        <a:spLocks noChangeArrowheads="1"/>
                      </p:cNvSpPr>
                      <p:nvPr/>
                    </p:nvSpPr>
                    <p:spPr bwMode="auto">
                      <a:xfrm>
                        <a:off x="5943600" y="45720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age</a:t>
                        </a:r>
                      </a:p>
                    </p:txBody>
                  </p:sp>
                  <p:sp>
                    <p:nvSpPr>
                      <p:cNvPr id="88089" name="Text Box 16"/>
                      <p:cNvSpPr txBox="1">
                        <a:spLocks noChangeArrowheads="1"/>
                      </p:cNvSpPr>
                      <p:nvPr/>
                    </p:nvSpPr>
                    <p:spPr bwMode="auto">
                      <a:xfrm>
                        <a:off x="4556125" y="4689475"/>
                        <a:ext cx="84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88090" name="Line 21"/>
                      <p:cNvSpPr>
                        <a:spLocks noChangeShapeType="1"/>
                      </p:cNvSpPr>
                      <p:nvPr/>
                    </p:nvSpPr>
                    <p:spPr bwMode="auto">
                      <a:xfrm flipV="1">
                        <a:off x="5181600" y="3581400"/>
                        <a:ext cx="1828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1" name="Line 22"/>
                      <p:cNvSpPr>
                        <a:spLocks noChangeShapeType="1"/>
                      </p:cNvSpPr>
                      <p:nvPr/>
                    </p:nvSpPr>
                    <p:spPr bwMode="auto">
                      <a:xfrm flipV="1">
                        <a:off x="6934200" y="3581400"/>
                        <a:ext cx="381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2" name="Text Box 29"/>
                      <p:cNvSpPr txBox="1">
                        <a:spLocks noChangeArrowheads="1"/>
                      </p:cNvSpPr>
                      <p:nvPr/>
                    </p:nvSpPr>
                    <p:spPr bwMode="auto">
                      <a:xfrm>
                        <a:off x="5394325" y="2860675"/>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M</a:t>
                        </a:r>
                      </a:p>
                    </p:txBody>
                  </p:sp>
                  <p:sp>
                    <p:nvSpPr>
                      <p:cNvPr id="88093" name="AutoShape 20"/>
                      <p:cNvSpPr>
                        <a:spLocks noChangeArrowheads="1"/>
                      </p:cNvSpPr>
                      <p:nvPr/>
                    </p:nvSpPr>
                    <p:spPr bwMode="auto">
                      <a:xfrm>
                        <a:off x="3581400" y="2819400"/>
                        <a:ext cx="1524000" cy="1066800"/>
                      </a:xfrm>
                      <a:prstGeom prst="diamond">
                        <a:avLst/>
                      </a:prstGeom>
                      <a:solidFill>
                        <a:schemeClr val="accent1"/>
                      </a:solidFill>
                      <a:ln w="63500" cmpd="dbl">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covers</a:t>
                        </a:r>
                      </a:p>
                    </p:txBody>
                  </p:sp>
                  <p:sp>
                    <p:nvSpPr>
                      <p:cNvPr id="88094" name="Text Box 11"/>
                      <p:cNvSpPr txBox="1">
                        <a:spLocks noChangeArrowheads="1"/>
                      </p:cNvSpPr>
                      <p:nvPr/>
                    </p:nvSpPr>
                    <p:spPr bwMode="auto">
                      <a:xfrm>
                        <a:off x="6019800" y="3143250"/>
                        <a:ext cx="2438400" cy="461963"/>
                      </a:xfrm>
                      <a:prstGeom prst="rect">
                        <a:avLst/>
                      </a:prstGeom>
                      <a:solidFill>
                        <a:srgbClr val="9999FF"/>
                      </a:solidFill>
                      <a:ln w="63500" cmpd="dbl">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Dependent</a:t>
                        </a:r>
                      </a:p>
                    </p:txBody>
                  </p:sp>
                </p:grpSp>
                <p:sp>
                  <p:nvSpPr>
                    <p:cNvPr id="88085" name="Text Box 26"/>
                    <p:cNvSpPr txBox="1">
                      <a:spLocks noChangeArrowheads="1"/>
                    </p:cNvSpPr>
                    <p:nvPr/>
                  </p:nvSpPr>
                  <p:spPr bwMode="auto">
                    <a:xfrm>
                      <a:off x="4876800" y="5638800"/>
                      <a:ext cx="1452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008000"/>
                          </a:solidFill>
                        </a:rPr>
                        <a:t>Partial key</a:t>
                      </a:r>
                    </a:p>
                  </p:txBody>
                </p:sp>
              </p:grpSp>
              <p:sp>
                <p:nvSpPr>
                  <p:cNvPr id="88083" name="Line 27"/>
                  <p:cNvSpPr>
                    <a:spLocks noChangeShapeType="1"/>
                  </p:cNvSpPr>
                  <p:nvPr/>
                </p:nvSpPr>
                <p:spPr bwMode="auto">
                  <a:xfrm flipH="1" flipV="1">
                    <a:off x="5029200" y="5257800"/>
                    <a:ext cx="381000" cy="53340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cxnSp>
        <p:nvCxnSpPr>
          <p:cNvPr id="3" name="Straight Connector 2"/>
          <p:cNvCxnSpPr/>
          <p:nvPr/>
        </p:nvCxnSpPr>
        <p:spPr>
          <a:xfrm>
            <a:off x="4648200" y="5105400"/>
            <a:ext cx="746125"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2"/>
                                        </p:tgtEl>
                                        <p:attrNameLst>
                                          <p:attrName>style.visibility</p:attrName>
                                        </p:attrNameLst>
                                      </p:cBhvr>
                                      <p:to>
                                        <p:strVal val="visible"/>
                                      </p:to>
                                    </p:set>
                                    <p:anim calcmode="lin" valueType="num">
                                      <p:cBhvr additive="base">
                                        <p:cTn id="7" dur="500" fill="hold"/>
                                        <p:tgtEl>
                                          <p:spTgt spid="317462"/>
                                        </p:tgtEl>
                                        <p:attrNameLst>
                                          <p:attrName>ppt_x</p:attrName>
                                        </p:attrNameLst>
                                      </p:cBhvr>
                                      <p:tavLst>
                                        <p:tav tm="0">
                                          <p:val>
                                            <p:strVal val="0-#ppt_w/2"/>
                                          </p:val>
                                        </p:tav>
                                        <p:tav tm="100000">
                                          <p:val>
                                            <p:strVal val="#ppt_x"/>
                                          </p:val>
                                        </p:tav>
                                      </p:tavLst>
                                    </p:anim>
                                    <p:anim calcmode="lin" valueType="num">
                                      <p:cBhvr additive="base">
                                        <p:cTn id="8" dur="500" fill="hold"/>
                                        <p:tgtEl>
                                          <p:spTgt spid="317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44830" y="119238"/>
            <a:ext cx="6377940" cy="960263"/>
          </a:xfrm>
          <a:noFill/>
        </p:spPr>
        <p:txBody>
          <a:bodyPr tIns="0">
            <a:spAutoFit/>
          </a:bodyPr>
          <a:lstStyle/>
          <a:p>
            <a:r>
              <a:rPr lang="en-US" sz="2600" dirty="0" smtClean="0">
                <a:ln>
                  <a:noFill/>
                </a:ln>
              </a:rPr>
              <a:t/>
            </a:r>
            <a:br>
              <a:rPr lang="en-US" sz="2600" dirty="0" smtClean="0">
                <a:ln>
                  <a:noFill/>
                </a:ln>
              </a:rPr>
            </a:br>
            <a:r>
              <a:rPr lang="en-US" dirty="0" smtClean="0">
                <a:ln>
                  <a:noFill/>
                </a:ln>
              </a:rPr>
              <a:t>E-r Notation</a:t>
            </a:r>
          </a:p>
        </p:txBody>
      </p:sp>
      <p:sp>
        <p:nvSpPr>
          <p:cNvPr id="48131" name="Rectangle 3"/>
          <p:cNvSpPr>
            <a:spLocks noGrp="1" noChangeArrowheads="1"/>
          </p:cNvSpPr>
          <p:nvPr>
            <p:ph idx="4294967295"/>
          </p:nvPr>
        </p:nvSpPr>
        <p:spPr>
          <a:xfrm>
            <a:off x="5162550" y="904875"/>
            <a:ext cx="3981450" cy="5734050"/>
          </a:xfrm>
          <a:prstGeom prst="rect">
            <a:avLst/>
          </a:prstGeom>
          <a:noFill/>
        </p:spPr>
        <p:txBody>
          <a:bodyPr wrap="square">
            <a:spAutoFit/>
          </a:bodyPr>
          <a:lstStyle/>
          <a:p>
            <a:pPr marL="0" indent="0">
              <a:lnSpc>
                <a:spcPct val="90000"/>
              </a:lnSpc>
              <a:spcBef>
                <a:spcPct val="60000"/>
              </a:spcBef>
              <a:spcAft>
                <a:spcPct val="70000"/>
              </a:spcAft>
              <a:buSzPct val="70000"/>
              <a:buFont typeface="Monotype Sorts" pitchFamily="2" charset="2"/>
              <a:buNone/>
            </a:pPr>
            <a:r>
              <a:rPr lang="en-US" sz="1300" u="sng" dirty="0" smtClean="0"/>
              <a:t>Meaning</a:t>
            </a:r>
          </a:p>
          <a:p>
            <a:pPr marL="0" indent="0">
              <a:lnSpc>
                <a:spcPct val="90000"/>
              </a:lnSpc>
              <a:spcBef>
                <a:spcPct val="60000"/>
              </a:spcBef>
              <a:spcAft>
                <a:spcPct val="70000"/>
              </a:spcAft>
              <a:buSzPct val="70000"/>
              <a:buFont typeface="Monotype Sorts" pitchFamily="2" charset="2"/>
              <a:buNone/>
            </a:pPr>
            <a:r>
              <a:rPr lang="en-US" sz="1300" dirty="0" smtClean="0"/>
              <a:t>ENTITY </a:t>
            </a:r>
          </a:p>
          <a:p>
            <a:pPr marL="0" indent="0">
              <a:lnSpc>
                <a:spcPct val="90000"/>
              </a:lnSpc>
              <a:spcBef>
                <a:spcPct val="60000"/>
              </a:spcBef>
              <a:spcAft>
                <a:spcPct val="70000"/>
              </a:spcAft>
              <a:buSzPct val="70000"/>
              <a:buFont typeface="Monotype Sorts" pitchFamily="2" charset="2"/>
              <a:buNone/>
            </a:pPr>
            <a:r>
              <a:rPr lang="en-US" sz="1300" dirty="0" smtClean="0"/>
              <a:t>WEAK ENTITY </a:t>
            </a:r>
          </a:p>
          <a:p>
            <a:pPr marL="0" indent="0">
              <a:lnSpc>
                <a:spcPct val="90000"/>
              </a:lnSpc>
              <a:spcBef>
                <a:spcPct val="60000"/>
              </a:spcBef>
              <a:spcAft>
                <a:spcPct val="70000"/>
              </a:spcAft>
              <a:buSzPct val="70000"/>
              <a:buFont typeface="Monotype Sorts" pitchFamily="2" charset="2"/>
              <a:buNone/>
            </a:pPr>
            <a:r>
              <a:rPr lang="en-US" sz="1300" dirty="0" smtClean="0"/>
              <a:t>RELATIONSHIP </a:t>
            </a:r>
          </a:p>
          <a:p>
            <a:pPr marL="0" indent="0">
              <a:lnSpc>
                <a:spcPct val="90000"/>
              </a:lnSpc>
              <a:spcBef>
                <a:spcPct val="60000"/>
              </a:spcBef>
              <a:spcAft>
                <a:spcPct val="70000"/>
              </a:spcAft>
              <a:buSzPct val="70000"/>
              <a:buFont typeface="Monotype Sorts" pitchFamily="2" charset="2"/>
              <a:buNone/>
            </a:pPr>
            <a:r>
              <a:rPr lang="en-US" sz="1300" dirty="0" smtClean="0"/>
              <a:t>IDENTIFYING RELATIONSHIP</a:t>
            </a:r>
          </a:p>
          <a:p>
            <a:pPr marL="0" indent="0">
              <a:lnSpc>
                <a:spcPct val="90000"/>
              </a:lnSpc>
              <a:spcBef>
                <a:spcPct val="60000"/>
              </a:spcBef>
              <a:spcAft>
                <a:spcPct val="70000"/>
              </a:spcAft>
              <a:buSzPct val="70000"/>
              <a:buFont typeface="Monotype Sorts" pitchFamily="2" charset="2"/>
              <a:buNone/>
            </a:pPr>
            <a:r>
              <a:rPr lang="en-US" sz="1300" dirty="0" smtClean="0"/>
              <a:t>ATTRIBUTE</a:t>
            </a:r>
          </a:p>
          <a:p>
            <a:pPr marL="0" indent="0">
              <a:lnSpc>
                <a:spcPct val="90000"/>
              </a:lnSpc>
              <a:spcBef>
                <a:spcPct val="60000"/>
              </a:spcBef>
              <a:spcAft>
                <a:spcPct val="70000"/>
              </a:spcAft>
              <a:buSzPct val="70000"/>
              <a:buFont typeface="Monotype Sorts" pitchFamily="2" charset="2"/>
              <a:buNone/>
            </a:pPr>
            <a:r>
              <a:rPr lang="en-US" sz="1300" dirty="0" smtClean="0"/>
              <a:t>KEY ATTRIBUTE</a:t>
            </a:r>
          </a:p>
          <a:p>
            <a:pPr marL="0" indent="0">
              <a:lnSpc>
                <a:spcPct val="90000"/>
              </a:lnSpc>
              <a:spcBef>
                <a:spcPct val="60000"/>
              </a:spcBef>
              <a:spcAft>
                <a:spcPct val="70000"/>
              </a:spcAft>
              <a:buSzPct val="70000"/>
              <a:buFont typeface="Monotype Sorts" pitchFamily="2" charset="2"/>
              <a:buNone/>
            </a:pPr>
            <a:r>
              <a:rPr lang="en-US" sz="1300" dirty="0" smtClean="0"/>
              <a:t>MULTIVALUED ATTRIBUTE</a:t>
            </a:r>
          </a:p>
          <a:p>
            <a:pPr marL="0" indent="0">
              <a:lnSpc>
                <a:spcPct val="90000"/>
              </a:lnSpc>
              <a:spcBef>
                <a:spcPct val="60000"/>
              </a:spcBef>
              <a:spcAft>
                <a:spcPct val="70000"/>
              </a:spcAft>
              <a:buSzPct val="70000"/>
              <a:buFont typeface="Monotype Sorts" pitchFamily="2" charset="2"/>
              <a:buNone/>
            </a:pPr>
            <a:r>
              <a:rPr lang="en-US" sz="1300" dirty="0" smtClean="0"/>
              <a:t>COMPOSITE ATTRIBUTE</a:t>
            </a:r>
          </a:p>
          <a:p>
            <a:pPr marL="0" indent="0">
              <a:lnSpc>
                <a:spcPct val="90000"/>
              </a:lnSpc>
              <a:spcBef>
                <a:spcPct val="60000"/>
              </a:spcBef>
              <a:spcAft>
                <a:spcPct val="70000"/>
              </a:spcAft>
              <a:buSzPct val="70000"/>
              <a:buFont typeface="Monotype Sorts" pitchFamily="2" charset="2"/>
              <a:buNone/>
            </a:pPr>
            <a:r>
              <a:rPr lang="en-US" sz="1300" dirty="0" smtClean="0"/>
              <a:t>DERIVED ATTRIBUTE</a:t>
            </a:r>
          </a:p>
          <a:p>
            <a:pPr marL="0" indent="0">
              <a:lnSpc>
                <a:spcPct val="90000"/>
              </a:lnSpc>
              <a:spcBef>
                <a:spcPct val="60000"/>
              </a:spcBef>
              <a:spcAft>
                <a:spcPct val="70000"/>
              </a:spcAft>
              <a:buSzPct val="70000"/>
              <a:buFont typeface="Monotype Sorts" pitchFamily="2" charset="2"/>
              <a:buNone/>
            </a:pPr>
            <a:r>
              <a:rPr lang="en-US" sz="1300" dirty="0" smtClean="0"/>
              <a:t>TOTAL PARTICIPATION OF E</a:t>
            </a:r>
            <a:r>
              <a:rPr lang="en-US" sz="1300" baseline="-25000" dirty="0" smtClean="0"/>
              <a:t>2</a:t>
            </a:r>
            <a:r>
              <a:rPr lang="en-US" sz="1300" dirty="0" smtClean="0"/>
              <a:t> IN R</a:t>
            </a:r>
          </a:p>
          <a:p>
            <a:pPr marL="0" indent="0">
              <a:lnSpc>
                <a:spcPct val="90000"/>
              </a:lnSpc>
              <a:spcBef>
                <a:spcPct val="60000"/>
              </a:spcBef>
              <a:spcAft>
                <a:spcPct val="70000"/>
              </a:spcAft>
              <a:buSzPct val="70000"/>
              <a:buFont typeface="Monotype Sorts" pitchFamily="2" charset="2"/>
              <a:buNone/>
            </a:pPr>
            <a:r>
              <a:rPr lang="en-US" sz="1300" dirty="0" smtClean="0"/>
              <a:t>CARDINALITY RATIO 1:N FOR E</a:t>
            </a:r>
            <a:r>
              <a:rPr lang="en-US" sz="1300" baseline="-25000" dirty="0" smtClean="0"/>
              <a:t>1</a:t>
            </a:r>
            <a:r>
              <a:rPr lang="en-US" sz="1300" dirty="0" smtClean="0"/>
              <a:t>:E</a:t>
            </a:r>
            <a:r>
              <a:rPr lang="en-US" sz="1300" baseline="-25000" dirty="0" smtClean="0"/>
              <a:t>2 </a:t>
            </a:r>
            <a:r>
              <a:rPr lang="en-US" sz="1300" dirty="0" smtClean="0"/>
              <a:t>IN R</a:t>
            </a:r>
          </a:p>
          <a:p>
            <a:pPr marL="0" indent="0">
              <a:lnSpc>
                <a:spcPct val="90000"/>
              </a:lnSpc>
              <a:spcBef>
                <a:spcPct val="60000"/>
              </a:spcBef>
              <a:spcAft>
                <a:spcPct val="70000"/>
              </a:spcAft>
              <a:buSzPct val="70000"/>
              <a:buFont typeface="Monotype Sorts" pitchFamily="2" charset="2"/>
              <a:buNone/>
            </a:pPr>
            <a:r>
              <a:rPr lang="en-US" sz="1300" dirty="0" smtClean="0"/>
              <a:t>STRUCTURAL CONSTRAINT (min, max) ON PARTICIPATION OF E IN R</a:t>
            </a:r>
          </a:p>
        </p:txBody>
      </p:sp>
      <p:sp>
        <p:nvSpPr>
          <p:cNvPr id="48132" name="Text Box 4"/>
          <p:cNvSpPr txBox="1">
            <a:spLocks noChangeArrowheads="1"/>
          </p:cNvSpPr>
          <p:nvPr/>
        </p:nvSpPr>
        <p:spPr bwMode="auto">
          <a:xfrm>
            <a:off x="2742407" y="1064577"/>
            <a:ext cx="6588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1200" b="0" u="sng" dirty="0">
                <a:latin typeface="Times New Roman" panose="02020603050405020304" pitchFamily="18" charset="0"/>
              </a:rPr>
              <a:t>Symbol</a:t>
            </a:r>
          </a:p>
        </p:txBody>
      </p:sp>
      <p:sp>
        <p:nvSpPr>
          <p:cNvPr id="48133" name="Rectangle 5"/>
          <p:cNvSpPr>
            <a:spLocks noChangeArrowheads="1"/>
          </p:cNvSpPr>
          <p:nvPr/>
        </p:nvSpPr>
        <p:spPr bwMode="auto">
          <a:xfrm>
            <a:off x="2620963" y="1293813"/>
            <a:ext cx="901700" cy="314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4" name="Group 6"/>
          <p:cNvGrpSpPr>
            <a:grpSpLocks/>
          </p:cNvGrpSpPr>
          <p:nvPr/>
        </p:nvGrpSpPr>
        <p:grpSpPr bwMode="auto">
          <a:xfrm>
            <a:off x="2576513" y="1725613"/>
            <a:ext cx="990600" cy="400050"/>
            <a:chOff x="1085" y="1108"/>
            <a:chExt cx="624" cy="252"/>
          </a:xfrm>
        </p:grpSpPr>
        <p:sp>
          <p:nvSpPr>
            <p:cNvPr id="48187" name="Rectangle 7"/>
            <p:cNvSpPr>
              <a:spLocks noChangeArrowheads="1"/>
            </p:cNvSpPr>
            <p:nvPr/>
          </p:nvSpPr>
          <p:spPr bwMode="auto">
            <a:xfrm>
              <a:off x="1109" y="1130"/>
              <a:ext cx="576"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8" name="Rectangle 8"/>
            <p:cNvSpPr>
              <a:spLocks noChangeArrowheads="1"/>
            </p:cNvSpPr>
            <p:nvPr/>
          </p:nvSpPr>
          <p:spPr bwMode="auto">
            <a:xfrm>
              <a:off x="1085" y="1108"/>
              <a:ext cx="624" cy="2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48135" name="Rectangle 9"/>
          <p:cNvSpPr>
            <a:spLocks noChangeArrowheads="1"/>
          </p:cNvSpPr>
          <p:nvPr/>
        </p:nvSpPr>
        <p:spPr bwMode="auto">
          <a:xfrm rot="2723072">
            <a:off x="2892425" y="2246313"/>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6" name="Group 10"/>
          <p:cNvGrpSpPr>
            <a:grpSpLocks/>
          </p:cNvGrpSpPr>
          <p:nvPr/>
        </p:nvGrpSpPr>
        <p:grpSpPr bwMode="auto">
          <a:xfrm>
            <a:off x="2859088" y="2651125"/>
            <a:ext cx="320675" cy="320675"/>
            <a:chOff x="1263" y="1691"/>
            <a:chExt cx="202" cy="202"/>
          </a:xfrm>
        </p:grpSpPr>
        <p:sp>
          <p:nvSpPr>
            <p:cNvPr id="48185" name="Rectangle 11"/>
            <p:cNvSpPr>
              <a:spLocks noChangeArrowheads="1"/>
            </p:cNvSpPr>
            <p:nvPr/>
          </p:nvSpPr>
          <p:spPr bwMode="auto">
            <a:xfrm rot="2723072">
              <a:off x="1284" y="1717"/>
              <a:ext cx="160" cy="1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6" name="Rectangle 12"/>
            <p:cNvSpPr>
              <a:spLocks noChangeArrowheads="1"/>
            </p:cNvSpPr>
            <p:nvPr/>
          </p:nvSpPr>
          <p:spPr bwMode="auto">
            <a:xfrm rot="2723072">
              <a:off x="1263" y="1691"/>
              <a:ext cx="202"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37" name="Group 13"/>
          <p:cNvGrpSpPr>
            <a:grpSpLocks/>
          </p:cNvGrpSpPr>
          <p:nvPr/>
        </p:nvGrpSpPr>
        <p:grpSpPr bwMode="auto">
          <a:xfrm>
            <a:off x="2332038" y="3135313"/>
            <a:ext cx="1143000" cy="211137"/>
            <a:chOff x="931" y="2046"/>
            <a:chExt cx="720" cy="133"/>
          </a:xfrm>
        </p:grpSpPr>
        <p:sp>
          <p:nvSpPr>
            <p:cNvPr id="48183" name="Oval 14"/>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4" name="Line 15"/>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38" name="Group 16"/>
          <p:cNvGrpSpPr>
            <a:grpSpLocks/>
          </p:cNvGrpSpPr>
          <p:nvPr/>
        </p:nvGrpSpPr>
        <p:grpSpPr bwMode="auto">
          <a:xfrm>
            <a:off x="2332038" y="3511550"/>
            <a:ext cx="1143000" cy="211138"/>
            <a:chOff x="931" y="2213"/>
            <a:chExt cx="720" cy="133"/>
          </a:xfrm>
        </p:grpSpPr>
        <p:grpSp>
          <p:nvGrpSpPr>
            <p:cNvPr id="48179" name="Group 17"/>
            <p:cNvGrpSpPr>
              <a:grpSpLocks/>
            </p:cNvGrpSpPr>
            <p:nvPr/>
          </p:nvGrpSpPr>
          <p:grpSpPr bwMode="auto">
            <a:xfrm>
              <a:off x="931" y="2213"/>
              <a:ext cx="720" cy="133"/>
              <a:chOff x="931" y="2046"/>
              <a:chExt cx="720" cy="133"/>
            </a:xfrm>
          </p:grpSpPr>
          <p:sp>
            <p:nvSpPr>
              <p:cNvPr id="48181" name="Oval 18"/>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2" name="Line 19"/>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80" name="Line 20"/>
            <p:cNvSpPr>
              <a:spLocks noChangeShapeType="1"/>
            </p:cNvSpPr>
            <p:nvPr/>
          </p:nvSpPr>
          <p:spPr bwMode="auto">
            <a:xfrm>
              <a:off x="1277" y="2306"/>
              <a:ext cx="26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39" name="Group 21"/>
          <p:cNvGrpSpPr>
            <a:grpSpLocks/>
          </p:cNvGrpSpPr>
          <p:nvPr/>
        </p:nvGrpSpPr>
        <p:grpSpPr bwMode="auto">
          <a:xfrm>
            <a:off x="2332038" y="3895725"/>
            <a:ext cx="1249362" cy="273050"/>
            <a:chOff x="931" y="2475"/>
            <a:chExt cx="787" cy="172"/>
          </a:xfrm>
        </p:grpSpPr>
        <p:sp>
          <p:nvSpPr>
            <p:cNvPr id="48176" name="Oval 22"/>
            <p:cNvSpPr>
              <a:spLocks noChangeArrowheads="1"/>
            </p:cNvSpPr>
            <p:nvPr/>
          </p:nvSpPr>
          <p:spPr bwMode="auto">
            <a:xfrm>
              <a:off x="1181" y="2492"/>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7" name="Line 23"/>
            <p:cNvSpPr>
              <a:spLocks noChangeShapeType="1"/>
            </p:cNvSpPr>
            <p:nvPr/>
          </p:nvSpPr>
          <p:spPr bwMode="auto">
            <a:xfrm flipH="1">
              <a:off x="931" y="2559"/>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8" name="Oval 24"/>
            <p:cNvSpPr>
              <a:spLocks noChangeArrowheads="1"/>
            </p:cNvSpPr>
            <p:nvPr/>
          </p:nvSpPr>
          <p:spPr bwMode="auto">
            <a:xfrm>
              <a:off x="1114" y="2475"/>
              <a:ext cx="604" cy="1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40" name="Group 25"/>
          <p:cNvGrpSpPr>
            <a:grpSpLocks/>
          </p:cNvGrpSpPr>
          <p:nvPr/>
        </p:nvGrpSpPr>
        <p:grpSpPr bwMode="auto">
          <a:xfrm>
            <a:off x="2332038" y="4765675"/>
            <a:ext cx="1143000" cy="211138"/>
            <a:chOff x="931" y="2046"/>
            <a:chExt cx="720" cy="133"/>
          </a:xfrm>
        </p:grpSpPr>
        <p:sp>
          <p:nvSpPr>
            <p:cNvPr id="48174" name="Oval 26"/>
            <p:cNvSpPr>
              <a:spLocks noChangeArrowheads="1"/>
            </p:cNvSpPr>
            <p:nvPr/>
          </p:nvSpPr>
          <p:spPr bwMode="auto">
            <a:xfrm>
              <a:off x="1181" y="2046"/>
              <a:ext cx="470" cy="133"/>
            </a:xfrm>
            <a:prstGeom prst="ellipse">
              <a:avLst/>
            </a:pr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5" name="Line 27"/>
            <p:cNvSpPr>
              <a:spLocks noChangeShapeType="1"/>
            </p:cNvSpPr>
            <p:nvPr/>
          </p:nvSpPr>
          <p:spPr bwMode="auto">
            <a:xfrm flipH="1">
              <a:off x="931" y="2113"/>
              <a:ext cx="25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41" name="Group 28"/>
          <p:cNvGrpSpPr>
            <a:grpSpLocks/>
          </p:cNvGrpSpPr>
          <p:nvPr/>
        </p:nvGrpSpPr>
        <p:grpSpPr bwMode="auto">
          <a:xfrm>
            <a:off x="838200" y="5191125"/>
            <a:ext cx="1143000" cy="241300"/>
            <a:chOff x="528" y="3291"/>
            <a:chExt cx="720" cy="152"/>
          </a:xfrm>
        </p:grpSpPr>
        <p:sp>
          <p:nvSpPr>
            <p:cNvPr id="48172" name="Rectangle 29"/>
            <p:cNvSpPr>
              <a:spLocks noChangeArrowheads="1"/>
            </p:cNvSpPr>
            <p:nvPr/>
          </p:nvSpPr>
          <p:spPr bwMode="auto">
            <a:xfrm>
              <a:off x="528" y="3291"/>
              <a:ext cx="403" cy="1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73" name="Line 30"/>
            <p:cNvSpPr>
              <a:spLocks noChangeShapeType="1"/>
            </p:cNvSpPr>
            <p:nvPr/>
          </p:nvSpPr>
          <p:spPr bwMode="auto">
            <a:xfrm>
              <a:off x="941" y="3371"/>
              <a:ext cx="3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42" name="Text Box 31"/>
          <p:cNvSpPr txBox="1">
            <a:spLocks noChangeArrowheads="1"/>
          </p:cNvSpPr>
          <p:nvPr/>
        </p:nvSpPr>
        <p:spPr bwMode="auto">
          <a:xfrm>
            <a:off x="1943100" y="5184775"/>
            <a:ext cx="314325" cy="30321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43" name="Line 32"/>
          <p:cNvSpPr>
            <a:spLocks noChangeShapeType="1"/>
          </p:cNvSpPr>
          <p:nvPr/>
        </p:nvSpPr>
        <p:spPr bwMode="auto">
          <a:xfrm>
            <a:off x="2252663" y="5284788"/>
            <a:ext cx="117633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33"/>
          <p:cNvSpPr>
            <a:spLocks noChangeShapeType="1"/>
          </p:cNvSpPr>
          <p:nvPr/>
        </p:nvSpPr>
        <p:spPr bwMode="auto">
          <a:xfrm>
            <a:off x="2292350" y="5330825"/>
            <a:ext cx="1136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Rectangle 34"/>
          <p:cNvSpPr>
            <a:spLocks noChangeArrowheads="1"/>
          </p:cNvSpPr>
          <p:nvPr/>
        </p:nvSpPr>
        <p:spPr bwMode="auto">
          <a:xfrm>
            <a:off x="3429000" y="5191125"/>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dirty="0">
                <a:latin typeface="Times New Roman" panose="02020603050405020304" pitchFamily="18" charset="0"/>
              </a:rPr>
              <a:t>E</a:t>
            </a:r>
            <a:r>
              <a:rPr lang="en-US" sz="1400" b="0" baseline="-25000" dirty="0">
                <a:latin typeface="Times New Roman" panose="02020603050405020304" pitchFamily="18" charset="0"/>
              </a:rPr>
              <a:t>2</a:t>
            </a:r>
            <a:endParaRPr lang="en-US" sz="1400" b="0" dirty="0">
              <a:latin typeface="Times New Roman" panose="02020603050405020304" pitchFamily="18" charset="0"/>
            </a:endParaRPr>
          </a:p>
        </p:txBody>
      </p:sp>
      <p:sp>
        <p:nvSpPr>
          <p:cNvPr id="48146" name="Rectangle 35"/>
          <p:cNvSpPr>
            <a:spLocks noChangeArrowheads="1"/>
          </p:cNvSpPr>
          <p:nvPr/>
        </p:nvSpPr>
        <p:spPr bwMode="auto">
          <a:xfrm>
            <a:off x="838200" y="5638800"/>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47" name="Line 36"/>
          <p:cNvSpPr>
            <a:spLocks noChangeShapeType="1"/>
          </p:cNvSpPr>
          <p:nvPr/>
        </p:nvSpPr>
        <p:spPr bwMode="auto">
          <a:xfrm>
            <a:off x="1493838" y="5743575"/>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Rectangle 37"/>
          <p:cNvSpPr>
            <a:spLocks noChangeArrowheads="1"/>
          </p:cNvSpPr>
          <p:nvPr/>
        </p:nvSpPr>
        <p:spPr bwMode="auto">
          <a:xfrm rot="2723072">
            <a:off x="2038350" y="5614988"/>
            <a:ext cx="254000" cy="254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49" name="Text Box 38"/>
          <p:cNvSpPr txBox="1">
            <a:spLocks noChangeArrowheads="1"/>
          </p:cNvSpPr>
          <p:nvPr/>
        </p:nvSpPr>
        <p:spPr bwMode="auto">
          <a:xfrm>
            <a:off x="2003425" y="5611813"/>
            <a:ext cx="314325" cy="3032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0" name="Line 39"/>
          <p:cNvSpPr>
            <a:spLocks noChangeShapeType="1"/>
          </p:cNvSpPr>
          <p:nvPr/>
        </p:nvSpPr>
        <p:spPr bwMode="auto">
          <a:xfrm>
            <a:off x="2362200" y="5746750"/>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Rectangle 40"/>
          <p:cNvSpPr>
            <a:spLocks noChangeArrowheads="1"/>
          </p:cNvSpPr>
          <p:nvPr/>
        </p:nvSpPr>
        <p:spPr bwMode="auto">
          <a:xfrm>
            <a:off x="3094038" y="5627688"/>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2</a:t>
            </a:r>
            <a:endParaRPr lang="en-US" sz="1400" b="0">
              <a:latin typeface="Times New Roman" panose="02020603050405020304" pitchFamily="18" charset="0"/>
            </a:endParaRPr>
          </a:p>
        </p:txBody>
      </p:sp>
      <p:sp>
        <p:nvSpPr>
          <p:cNvPr id="48152" name="Line 41"/>
          <p:cNvSpPr>
            <a:spLocks noChangeShapeType="1"/>
          </p:cNvSpPr>
          <p:nvPr/>
        </p:nvSpPr>
        <p:spPr bwMode="auto">
          <a:xfrm>
            <a:off x="1493838" y="6219825"/>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3" name="Rectangle 42"/>
          <p:cNvSpPr>
            <a:spLocks noChangeArrowheads="1"/>
          </p:cNvSpPr>
          <p:nvPr/>
        </p:nvSpPr>
        <p:spPr bwMode="auto">
          <a:xfrm rot="2723072">
            <a:off x="2038350" y="6091238"/>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54" name="Text Box 43"/>
          <p:cNvSpPr txBox="1">
            <a:spLocks noChangeArrowheads="1"/>
          </p:cNvSpPr>
          <p:nvPr/>
        </p:nvSpPr>
        <p:spPr bwMode="auto">
          <a:xfrm>
            <a:off x="2003425" y="6088063"/>
            <a:ext cx="314325" cy="3032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5" name="Line 44"/>
          <p:cNvSpPr>
            <a:spLocks noChangeShapeType="1"/>
          </p:cNvSpPr>
          <p:nvPr/>
        </p:nvSpPr>
        <p:spPr bwMode="auto">
          <a:xfrm>
            <a:off x="2362200" y="6223000"/>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Text Box 45"/>
          <p:cNvSpPr txBox="1">
            <a:spLocks noChangeArrowheads="1"/>
          </p:cNvSpPr>
          <p:nvPr/>
        </p:nvSpPr>
        <p:spPr bwMode="auto">
          <a:xfrm>
            <a:off x="2286000" y="5943600"/>
            <a:ext cx="857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1200" b="0">
                <a:latin typeface="Times New Roman" panose="02020603050405020304" pitchFamily="18" charset="0"/>
              </a:rPr>
              <a:t>(</a:t>
            </a:r>
            <a:r>
              <a:rPr lang="en-US" sz="1200">
                <a:latin typeface="Times New Roman" panose="02020603050405020304" pitchFamily="18" charset="0"/>
              </a:rPr>
              <a:t>min,max</a:t>
            </a:r>
            <a:r>
              <a:rPr lang="en-US" sz="1200" b="0">
                <a:latin typeface="Times New Roman" panose="02020603050405020304" pitchFamily="18" charset="0"/>
              </a:rPr>
              <a:t>)</a:t>
            </a:r>
          </a:p>
        </p:txBody>
      </p:sp>
      <p:sp>
        <p:nvSpPr>
          <p:cNvPr id="48157" name="Rectangle 46"/>
          <p:cNvSpPr>
            <a:spLocks noChangeArrowheads="1"/>
          </p:cNvSpPr>
          <p:nvPr/>
        </p:nvSpPr>
        <p:spPr bwMode="auto">
          <a:xfrm>
            <a:off x="3094038" y="6103938"/>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p>
        </p:txBody>
      </p:sp>
      <p:grpSp>
        <p:nvGrpSpPr>
          <p:cNvPr id="48158" name="Group 47"/>
          <p:cNvGrpSpPr>
            <a:grpSpLocks/>
          </p:cNvGrpSpPr>
          <p:nvPr/>
        </p:nvGrpSpPr>
        <p:grpSpPr bwMode="auto">
          <a:xfrm>
            <a:off x="2552700" y="4279900"/>
            <a:ext cx="990600" cy="346075"/>
            <a:chOff x="0" y="1560"/>
            <a:chExt cx="1200" cy="420"/>
          </a:xfrm>
        </p:grpSpPr>
        <p:sp>
          <p:nvSpPr>
            <p:cNvPr id="48163" name="Oval 48"/>
            <p:cNvSpPr>
              <a:spLocks noChangeArrowheads="1"/>
            </p:cNvSpPr>
            <p:nvPr/>
          </p:nvSpPr>
          <p:spPr bwMode="auto">
            <a:xfrm>
              <a:off x="0"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4" name="Oval 49"/>
            <p:cNvSpPr>
              <a:spLocks noChangeArrowheads="1"/>
            </p:cNvSpPr>
            <p:nvPr/>
          </p:nvSpPr>
          <p:spPr bwMode="auto">
            <a:xfrm>
              <a:off x="396"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5" name="Oval 50"/>
            <p:cNvSpPr>
              <a:spLocks noChangeArrowheads="1"/>
            </p:cNvSpPr>
            <p:nvPr/>
          </p:nvSpPr>
          <p:spPr bwMode="auto">
            <a:xfrm>
              <a:off x="912"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6" name="Oval 51"/>
            <p:cNvSpPr>
              <a:spLocks noChangeArrowheads="1"/>
            </p:cNvSpPr>
            <p:nvPr/>
          </p:nvSpPr>
          <p:spPr bwMode="auto">
            <a:xfrm>
              <a:off x="516" y="1812"/>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7" name="Line 52"/>
            <p:cNvSpPr>
              <a:spLocks noChangeShapeType="1"/>
            </p:cNvSpPr>
            <p:nvPr/>
          </p:nvSpPr>
          <p:spPr bwMode="auto">
            <a:xfrm flipH="1">
              <a:off x="264" y="1896"/>
              <a:ext cx="2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8" name="Line 53"/>
            <p:cNvSpPr>
              <a:spLocks noChangeShapeType="1"/>
            </p:cNvSpPr>
            <p:nvPr/>
          </p:nvSpPr>
          <p:spPr bwMode="auto">
            <a:xfrm>
              <a:off x="288" y="1668"/>
              <a:ext cx="264"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9" name="Line 54"/>
            <p:cNvSpPr>
              <a:spLocks noChangeShapeType="1"/>
            </p:cNvSpPr>
            <p:nvPr/>
          </p:nvSpPr>
          <p:spPr bwMode="auto">
            <a:xfrm>
              <a:off x="528" y="1717"/>
              <a:ext cx="84" cy="1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Line 55"/>
            <p:cNvSpPr>
              <a:spLocks noChangeShapeType="1"/>
            </p:cNvSpPr>
            <p:nvPr/>
          </p:nvSpPr>
          <p:spPr bwMode="auto">
            <a:xfrm flipV="1">
              <a:off x="792" y="1728"/>
              <a:ext cx="228" cy="1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1" name="Line 56"/>
            <p:cNvSpPr>
              <a:spLocks noChangeShapeType="1"/>
            </p:cNvSpPr>
            <p:nvPr/>
          </p:nvSpPr>
          <p:spPr bwMode="auto">
            <a:xfrm>
              <a:off x="720" y="1644"/>
              <a:ext cx="18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59" name="Text Box 57"/>
          <p:cNvSpPr txBox="1">
            <a:spLocks noChangeArrowheads="1"/>
          </p:cNvSpPr>
          <p:nvPr/>
        </p:nvSpPr>
        <p:spPr bwMode="auto">
          <a:xfrm>
            <a:off x="2268538" y="5521325"/>
            <a:ext cx="293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N</a:t>
            </a:r>
          </a:p>
        </p:txBody>
      </p:sp>
      <p:sp>
        <p:nvSpPr>
          <p:cNvPr id="48160" name="Rectangle 58"/>
          <p:cNvSpPr>
            <a:spLocks noChangeArrowheads="1"/>
          </p:cNvSpPr>
          <p:nvPr/>
        </p:nvSpPr>
        <p:spPr bwMode="auto">
          <a:xfrm rot="2723072">
            <a:off x="1998663" y="5189538"/>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latin typeface="Times New Roman" panose="02020603050405020304" pitchFamily="18" charset="0"/>
            </a:endParaRPr>
          </a:p>
        </p:txBody>
      </p:sp>
      <p:sp>
        <p:nvSpPr>
          <p:cNvPr id="48161" name="Line 60"/>
          <p:cNvSpPr>
            <a:spLocks noChangeShapeType="1"/>
          </p:cNvSpPr>
          <p:nvPr/>
        </p:nvSpPr>
        <p:spPr bwMode="auto">
          <a:xfrm>
            <a:off x="2270919" y="5284788"/>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2" name="Text Box 61"/>
          <p:cNvSpPr txBox="1">
            <a:spLocks noChangeArrowheads="1"/>
          </p:cNvSpPr>
          <p:nvPr/>
        </p:nvSpPr>
        <p:spPr bwMode="auto">
          <a:xfrm>
            <a:off x="1676400" y="55118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200"/>
              <a:t>1</a:t>
            </a:r>
          </a:p>
        </p:txBody>
      </p:sp>
    </p:spTree>
    <p:extLst>
      <p:ext uri="{BB962C8B-B14F-4D97-AF65-F5344CB8AC3E}">
        <p14:creationId xmlns:p14="http://schemas.microsoft.com/office/powerpoint/2010/main" val="1640762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56260" y="174438"/>
            <a:ext cx="6377940" cy="1293028"/>
          </a:xfrm>
        </p:spPr>
        <p:txBody>
          <a:bodyPr/>
          <a:lstStyle/>
          <a:p>
            <a:r>
              <a:rPr lang="en-US" dirty="0" smtClean="0">
                <a:ln>
                  <a:noFill/>
                </a:ln>
              </a:rPr>
              <a:t>Weak Entity</a:t>
            </a:r>
          </a:p>
        </p:txBody>
      </p:sp>
      <p:sp>
        <p:nvSpPr>
          <p:cNvPr id="87043" name="Rectangle 3"/>
          <p:cNvSpPr>
            <a:spLocks noGrp="1" noChangeArrowheads="1"/>
          </p:cNvSpPr>
          <p:nvPr>
            <p:ph idx="4294967295"/>
          </p:nvPr>
        </p:nvSpPr>
        <p:spPr>
          <a:xfrm>
            <a:off x="538594" y="1467466"/>
            <a:ext cx="8229600" cy="4713288"/>
          </a:xfrm>
          <a:prstGeom prst="rect">
            <a:avLst/>
          </a:prstGeom>
        </p:spPr>
        <p:txBody>
          <a:bodyPr>
            <a:normAutofit/>
          </a:bodyPr>
          <a:lstStyle/>
          <a:p>
            <a:pPr algn="just">
              <a:lnSpc>
                <a:spcPct val="90000"/>
              </a:lnSpc>
            </a:pPr>
            <a:r>
              <a:rPr lang="en-US" dirty="0" smtClean="0"/>
              <a:t>Some entities can’t exist on its own.</a:t>
            </a:r>
          </a:p>
          <a:p>
            <a:pPr algn="just">
              <a:lnSpc>
                <a:spcPct val="90000"/>
              </a:lnSpc>
            </a:pPr>
            <a:r>
              <a:rPr lang="en-US" dirty="0" smtClean="0">
                <a:solidFill>
                  <a:srgbClr val="6600CC"/>
                </a:solidFill>
              </a:rPr>
              <a:t>Its’ existence-dependent on another entity, i.e., it cannot exist without the entity with which it has a relationship.</a:t>
            </a:r>
          </a:p>
          <a:p>
            <a:pPr algn="just">
              <a:lnSpc>
                <a:spcPct val="90000"/>
              </a:lnSpc>
            </a:pPr>
            <a:endParaRPr lang="en-US" dirty="0" smtClean="0"/>
          </a:p>
          <a:p>
            <a:pPr algn="just">
              <a:lnSpc>
                <a:spcPct val="90000"/>
              </a:lnSpc>
            </a:pPr>
            <a:r>
              <a:rPr lang="en-US" dirty="0" smtClean="0">
                <a:solidFill>
                  <a:srgbClr val="6600CC"/>
                </a:solidFill>
              </a:rPr>
              <a:t>It inherits the part of the primary key from the entity to which it is related.</a:t>
            </a:r>
          </a:p>
          <a:p>
            <a:pPr algn="just">
              <a:lnSpc>
                <a:spcPct val="90000"/>
              </a:lnSpc>
            </a:pPr>
            <a:endParaRPr lang="en-US" dirty="0" smtClean="0"/>
          </a:p>
          <a:p>
            <a:pPr algn="just">
              <a:lnSpc>
                <a:spcPct val="90000"/>
              </a:lnSpc>
            </a:pPr>
            <a:r>
              <a:rPr lang="en-US" dirty="0" smtClean="0"/>
              <a:t>Entity types without any key attributes is called </a:t>
            </a:r>
            <a:r>
              <a:rPr lang="en-US" b="1" dirty="0" smtClean="0">
                <a:solidFill>
                  <a:srgbClr val="FF0066"/>
                </a:solidFill>
              </a:rPr>
              <a:t>weak entity types</a:t>
            </a:r>
            <a:r>
              <a:rPr lang="en-US" dirty="0" smtClean="0">
                <a:solidFill>
                  <a:srgbClr val="FF0066"/>
                </a:solidFill>
              </a:rPr>
              <a:t>.  </a:t>
            </a:r>
            <a:endParaRPr lang="en-US" dirty="0" smtClean="0">
              <a:solidFill>
                <a:srgbClr val="008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4294967295"/>
          </p:nvPr>
        </p:nvSpPr>
        <p:spPr>
          <a:xfrm>
            <a:off x="587500" y="1628800"/>
            <a:ext cx="8556500" cy="4525963"/>
          </a:xfrm>
          <a:prstGeom prst="rect">
            <a:avLst/>
          </a:prstGeom>
        </p:spPr>
        <p:txBody>
          <a:bodyPr>
            <a:normAutofit fontScale="92500" lnSpcReduction="20000"/>
          </a:bodyPr>
          <a:lstStyle/>
          <a:p>
            <a:pPr algn="just"/>
            <a:r>
              <a:rPr lang="en-US" dirty="0" smtClean="0"/>
              <a:t>  The attributes in the weak entity participating in the </a:t>
            </a:r>
            <a:r>
              <a:rPr lang="en-US" dirty="0"/>
              <a:t>key </a:t>
            </a:r>
            <a:r>
              <a:rPr lang="en-US" dirty="0" smtClean="0"/>
              <a:t>            are </a:t>
            </a:r>
            <a:r>
              <a:rPr lang="en-US" dirty="0"/>
              <a:t>called </a:t>
            </a:r>
            <a:r>
              <a:rPr lang="en-US" b="1" dirty="0">
                <a:solidFill>
                  <a:srgbClr val="FF9900"/>
                </a:solidFill>
              </a:rPr>
              <a:t>partial keys</a:t>
            </a:r>
            <a:r>
              <a:rPr lang="en-US" dirty="0">
                <a:solidFill>
                  <a:srgbClr val="FF9900"/>
                </a:solidFill>
              </a:rPr>
              <a:t>.</a:t>
            </a:r>
          </a:p>
          <a:p>
            <a:pPr marL="0" indent="0" algn="just">
              <a:buNone/>
            </a:pPr>
            <a:r>
              <a:rPr lang="en-US" dirty="0" smtClean="0"/>
              <a:t>   </a:t>
            </a:r>
            <a:endParaRPr lang="en-US" dirty="0" smtClean="0">
              <a:solidFill>
                <a:srgbClr val="FF9900"/>
              </a:solidFill>
            </a:endParaRPr>
          </a:p>
          <a:p>
            <a:pPr marL="533400" indent="-533400" algn="just">
              <a:lnSpc>
                <a:spcPct val="90000"/>
              </a:lnSpc>
              <a:buFont typeface="Arial"/>
              <a:buChar char="•"/>
              <a:defRPr/>
            </a:pPr>
            <a:r>
              <a:rPr lang="en-US" dirty="0">
                <a:solidFill>
                  <a:schemeClr val="tx1">
                    <a:lumMod val="85000"/>
                    <a:lumOff val="15000"/>
                  </a:schemeClr>
                </a:solidFill>
              </a:rPr>
              <a:t>The owner entity and the </a:t>
            </a:r>
            <a:r>
              <a:rPr lang="en-US" b="1" dirty="0">
                <a:solidFill>
                  <a:srgbClr val="008000"/>
                </a:solidFill>
              </a:rPr>
              <a:t>weak entity</a:t>
            </a:r>
            <a:r>
              <a:rPr lang="en-US" dirty="0">
                <a:solidFill>
                  <a:schemeClr val="tx1">
                    <a:lumMod val="85000"/>
                    <a:lumOff val="15000"/>
                  </a:schemeClr>
                </a:solidFill>
              </a:rPr>
              <a:t> participates in an </a:t>
            </a:r>
            <a:r>
              <a:rPr lang="en-US" b="1" dirty="0">
                <a:solidFill>
                  <a:srgbClr val="FF0066"/>
                </a:solidFill>
              </a:rPr>
              <a:t>identifying relationship</a:t>
            </a:r>
            <a:r>
              <a:rPr lang="en-US" dirty="0">
                <a:solidFill>
                  <a:schemeClr val="tx1">
                    <a:lumMod val="85000"/>
                    <a:lumOff val="15000"/>
                  </a:schemeClr>
                </a:solidFill>
              </a:rPr>
              <a:t>.</a:t>
            </a:r>
          </a:p>
          <a:p>
            <a:pPr marL="533400" indent="-533400" algn="just" fontAlgn="auto">
              <a:lnSpc>
                <a:spcPct val="90000"/>
              </a:lnSpc>
              <a:buFont typeface="Wingdings" panose="05000000000000000000" pitchFamily="2" charset="2"/>
              <a:buNone/>
              <a:defRPr/>
            </a:pPr>
            <a:endParaRPr lang="en-US" dirty="0">
              <a:solidFill>
                <a:schemeClr val="tx1">
                  <a:lumMod val="85000"/>
                  <a:lumOff val="15000"/>
                </a:schemeClr>
              </a:solidFill>
            </a:endParaRPr>
          </a:p>
          <a:p>
            <a:pPr marL="533400" indent="-533400" algn="just">
              <a:lnSpc>
                <a:spcPct val="90000"/>
              </a:lnSpc>
              <a:buFont typeface="Arial"/>
              <a:buChar char="•"/>
              <a:defRPr/>
            </a:pPr>
            <a:r>
              <a:rPr lang="en-US" dirty="0">
                <a:solidFill>
                  <a:schemeClr val="tx1">
                    <a:lumMod val="85000"/>
                    <a:lumOff val="15000"/>
                  </a:schemeClr>
                </a:solidFill>
              </a:rPr>
              <a:t>The cardinality of the identifying relationship is either </a:t>
            </a:r>
            <a:r>
              <a:rPr lang="en-US" b="1" dirty="0">
                <a:solidFill>
                  <a:schemeClr val="tx1">
                    <a:lumMod val="85000"/>
                    <a:lumOff val="15000"/>
                  </a:schemeClr>
                </a:solidFill>
              </a:rPr>
              <a:t>one-to-one</a:t>
            </a:r>
            <a:r>
              <a:rPr lang="en-US" dirty="0">
                <a:solidFill>
                  <a:schemeClr val="tx1">
                    <a:lumMod val="85000"/>
                    <a:lumOff val="15000"/>
                  </a:schemeClr>
                </a:solidFill>
              </a:rPr>
              <a:t> or </a:t>
            </a:r>
            <a:r>
              <a:rPr lang="en-US" b="1" dirty="0">
                <a:solidFill>
                  <a:schemeClr val="tx1">
                    <a:lumMod val="85000"/>
                    <a:lumOff val="15000"/>
                  </a:schemeClr>
                </a:solidFill>
              </a:rPr>
              <a:t>one-to-many</a:t>
            </a:r>
            <a:r>
              <a:rPr lang="en-US" dirty="0">
                <a:solidFill>
                  <a:schemeClr val="tx1">
                    <a:lumMod val="85000"/>
                    <a:lumOff val="15000"/>
                  </a:schemeClr>
                </a:solidFill>
              </a:rPr>
              <a:t> from owner entity to weak entity.</a:t>
            </a:r>
          </a:p>
          <a:p>
            <a:pPr marL="533400" indent="-533400" algn="just" fontAlgn="auto">
              <a:lnSpc>
                <a:spcPct val="90000"/>
              </a:lnSpc>
              <a:buFont typeface="Wingdings" panose="05000000000000000000" pitchFamily="2" charset="2"/>
              <a:buNone/>
              <a:defRPr/>
            </a:pPr>
            <a:endParaRPr lang="en-US" dirty="0">
              <a:solidFill>
                <a:schemeClr val="tx1">
                  <a:lumMod val="85000"/>
                  <a:lumOff val="15000"/>
                </a:schemeClr>
              </a:solidFill>
            </a:endParaRPr>
          </a:p>
          <a:p>
            <a:pPr marL="533400" indent="-533400" algn="just">
              <a:lnSpc>
                <a:spcPct val="90000"/>
              </a:lnSpc>
              <a:buFont typeface="Arial"/>
              <a:buChar char="•"/>
              <a:defRPr/>
            </a:pPr>
            <a:r>
              <a:rPr lang="en-US" dirty="0">
                <a:solidFill>
                  <a:schemeClr val="tx1">
                    <a:lumMod val="85000"/>
                    <a:lumOff val="15000"/>
                  </a:schemeClr>
                </a:solidFill>
              </a:rPr>
              <a:t>The weak entity must have </a:t>
            </a:r>
            <a:r>
              <a:rPr lang="en-US" b="1" dirty="0">
                <a:solidFill>
                  <a:srgbClr val="FF0066"/>
                </a:solidFill>
              </a:rPr>
              <a:t>total participation</a:t>
            </a:r>
            <a:r>
              <a:rPr lang="en-US" dirty="0">
                <a:solidFill>
                  <a:schemeClr val="tx1">
                    <a:lumMod val="85000"/>
                    <a:lumOff val="15000"/>
                  </a:schemeClr>
                </a:solidFill>
              </a:rPr>
              <a:t> in the identifying relationship. </a:t>
            </a:r>
          </a:p>
          <a:p>
            <a:pPr>
              <a:buFont typeface="Wingdings" panose="05000000000000000000" pitchFamily="2" charset="2"/>
              <a:buNone/>
            </a:pPr>
            <a:endParaRPr lang="en-US" dirty="0" smtClean="0">
              <a:solidFill>
                <a:srgbClr val="FF9900"/>
              </a:solidFill>
            </a:endParaRPr>
          </a:p>
          <a:p>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28328" y="382183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59" name="Rectangle 3"/>
          <p:cNvSpPr>
            <a:spLocks noChangeArrowheads="1"/>
          </p:cNvSpPr>
          <p:nvPr/>
        </p:nvSpPr>
        <p:spPr bwMode="auto">
          <a:xfrm>
            <a:off x="3066728" y="382183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60" name="Rectangle 4"/>
          <p:cNvSpPr>
            <a:spLocks noGrp="1" noChangeArrowheads="1"/>
          </p:cNvSpPr>
          <p:nvPr>
            <p:ph type="title"/>
          </p:nvPr>
        </p:nvSpPr>
        <p:spPr>
          <a:xfrm>
            <a:off x="498429" y="172987"/>
            <a:ext cx="6377940" cy="1293028"/>
          </a:xfrm>
          <a:noFill/>
        </p:spPr>
        <p:txBody>
          <a:bodyPr/>
          <a:lstStyle/>
          <a:p>
            <a:r>
              <a:rPr lang="es-ES_tradnl" altLang="en-US" dirty="0" smtClean="0"/>
              <a:t>EXAMPLE- </a:t>
            </a:r>
            <a:r>
              <a:rPr lang="es-ES_tradnl" altLang="en-US" dirty="0" err="1" smtClean="0"/>
              <a:t>Weak</a:t>
            </a:r>
            <a:r>
              <a:rPr lang="es-ES_tradnl" altLang="en-US" dirty="0" smtClean="0"/>
              <a:t> </a:t>
            </a:r>
            <a:r>
              <a:rPr lang="es-ES_tradnl" altLang="en-US" dirty="0" err="1" smtClean="0"/>
              <a:t>Entity</a:t>
            </a:r>
            <a:endParaRPr lang="es-ES_tradnl" altLang="en-US" dirty="0" smtClean="0"/>
          </a:p>
        </p:txBody>
      </p:sp>
      <p:sp>
        <p:nvSpPr>
          <p:cNvPr id="19462" name="Freeform 33"/>
          <p:cNvSpPr>
            <a:spLocks/>
          </p:cNvSpPr>
          <p:nvPr/>
        </p:nvSpPr>
        <p:spPr bwMode="auto">
          <a:xfrm>
            <a:off x="8019728" y="2910607"/>
            <a:ext cx="990600" cy="530225"/>
          </a:xfrm>
          <a:custGeom>
            <a:avLst/>
            <a:gdLst>
              <a:gd name="T0" fmla="*/ 988092 w 790"/>
              <a:gd name="T1" fmla="*/ 242888 h 334"/>
              <a:gd name="T2" fmla="*/ 971791 w 790"/>
              <a:gd name="T3" fmla="*/ 196850 h 334"/>
              <a:gd name="T4" fmla="*/ 942951 w 790"/>
              <a:gd name="T5" fmla="*/ 153988 h 334"/>
              <a:gd name="T6" fmla="*/ 900317 w 790"/>
              <a:gd name="T7" fmla="*/ 112713 h 334"/>
              <a:gd name="T8" fmla="*/ 845145 w 790"/>
              <a:gd name="T9" fmla="*/ 79375 h 334"/>
              <a:gd name="T10" fmla="*/ 778687 w 790"/>
              <a:gd name="T11" fmla="*/ 47625 h 334"/>
              <a:gd name="T12" fmla="*/ 703451 w 790"/>
              <a:gd name="T13" fmla="*/ 26988 h 334"/>
              <a:gd name="T14" fmla="*/ 623200 w 790"/>
              <a:gd name="T15" fmla="*/ 9525 h 334"/>
              <a:gd name="T16" fmla="*/ 537933 w 790"/>
              <a:gd name="T17" fmla="*/ 1588 h 334"/>
              <a:gd name="T18" fmla="*/ 451413 w 790"/>
              <a:gd name="T19" fmla="*/ 1588 h 334"/>
              <a:gd name="T20" fmla="*/ 367400 w 790"/>
              <a:gd name="T21" fmla="*/ 9525 h 334"/>
              <a:gd name="T22" fmla="*/ 285895 w 790"/>
              <a:gd name="T23" fmla="*/ 26988 h 334"/>
              <a:gd name="T24" fmla="*/ 211913 w 790"/>
              <a:gd name="T25" fmla="*/ 47625 h 334"/>
              <a:gd name="T26" fmla="*/ 145455 w 790"/>
              <a:gd name="T27" fmla="*/ 79375 h 334"/>
              <a:gd name="T28" fmla="*/ 90283 w 790"/>
              <a:gd name="T29" fmla="*/ 112713 h 334"/>
              <a:gd name="T30" fmla="*/ 47649 w 790"/>
              <a:gd name="T31" fmla="*/ 153988 h 334"/>
              <a:gd name="T32" fmla="*/ 17555 w 790"/>
              <a:gd name="T33" fmla="*/ 196850 h 334"/>
              <a:gd name="T34" fmla="*/ 2508 w 790"/>
              <a:gd name="T35" fmla="*/ 242888 h 334"/>
              <a:gd name="T36" fmla="*/ 2508 w 790"/>
              <a:gd name="T37" fmla="*/ 287338 h 334"/>
              <a:gd name="T38" fmla="*/ 17555 w 790"/>
              <a:gd name="T39" fmla="*/ 333375 h 334"/>
              <a:gd name="T40" fmla="*/ 47649 w 790"/>
              <a:gd name="T41" fmla="*/ 376238 h 334"/>
              <a:gd name="T42" fmla="*/ 90283 w 790"/>
              <a:gd name="T43" fmla="*/ 415925 h 334"/>
              <a:gd name="T44" fmla="*/ 145455 w 790"/>
              <a:gd name="T45" fmla="*/ 450850 h 334"/>
              <a:gd name="T46" fmla="*/ 211913 w 790"/>
              <a:gd name="T47" fmla="*/ 481013 h 334"/>
              <a:gd name="T48" fmla="*/ 285895 w 790"/>
              <a:gd name="T49" fmla="*/ 503238 h 334"/>
              <a:gd name="T50" fmla="*/ 367400 w 790"/>
              <a:gd name="T51" fmla="*/ 519113 h 334"/>
              <a:gd name="T52" fmla="*/ 451413 w 790"/>
              <a:gd name="T53" fmla="*/ 527050 h 334"/>
              <a:gd name="T54" fmla="*/ 537933 w 790"/>
              <a:gd name="T55" fmla="*/ 527050 h 334"/>
              <a:gd name="T56" fmla="*/ 623200 w 790"/>
              <a:gd name="T57" fmla="*/ 519113 h 334"/>
              <a:gd name="T58" fmla="*/ 703451 w 790"/>
              <a:gd name="T59" fmla="*/ 503238 h 334"/>
              <a:gd name="T60" fmla="*/ 778687 w 790"/>
              <a:gd name="T61" fmla="*/ 481013 h 334"/>
              <a:gd name="T62" fmla="*/ 845145 w 790"/>
              <a:gd name="T63" fmla="*/ 450850 h 334"/>
              <a:gd name="T64" fmla="*/ 900317 w 790"/>
              <a:gd name="T65" fmla="*/ 415925 h 334"/>
              <a:gd name="T66" fmla="*/ 942951 w 790"/>
              <a:gd name="T67" fmla="*/ 376238 h 334"/>
              <a:gd name="T68" fmla="*/ 971791 w 790"/>
              <a:gd name="T69" fmla="*/ 333375 h 334"/>
              <a:gd name="T70" fmla="*/ 988092 w 790"/>
              <a:gd name="T71" fmla="*/ 287338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63" name="Group 37"/>
          <p:cNvGrpSpPr>
            <a:grpSpLocks/>
          </p:cNvGrpSpPr>
          <p:nvPr/>
        </p:nvGrpSpPr>
        <p:grpSpPr bwMode="auto">
          <a:xfrm>
            <a:off x="323528" y="1916832"/>
            <a:ext cx="8483600" cy="1801813"/>
            <a:chOff x="313" y="2751"/>
            <a:chExt cx="5344" cy="1135"/>
          </a:xfrm>
        </p:grpSpPr>
        <p:sp>
          <p:nvSpPr>
            <p:cNvPr id="19464" name="Freeform 6"/>
            <p:cNvSpPr>
              <a:spLocks/>
            </p:cNvSpPr>
            <p:nvPr/>
          </p:nvSpPr>
          <p:spPr bwMode="auto">
            <a:xfrm>
              <a:off x="3682" y="2975"/>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7"/>
            <p:cNvSpPr>
              <a:spLocks/>
            </p:cNvSpPr>
            <p:nvPr/>
          </p:nvSpPr>
          <p:spPr bwMode="auto">
            <a:xfrm>
              <a:off x="4648" y="2985"/>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Freeform 8"/>
            <p:cNvSpPr>
              <a:spLocks/>
            </p:cNvSpPr>
            <p:nvPr/>
          </p:nvSpPr>
          <p:spPr bwMode="auto">
            <a:xfrm>
              <a:off x="313" y="2995"/>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Freeform 9"/>
            <p:cNvSpPr>
              <a:spLocks/>
            </p:cNvSpPr>
            <p:nvPr/>
          </p:nvSpPr>
          <p:spPr bwMode="auto">
            <a:xfrm>
              <a:off x="1762" y="2995"/>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Freeform 11"/>
            <p:cNvSpPr>
              <a:spLocks/>
            </p:cNvSpPr>
            <p:nvPr/>
          </p:nvSpPr>
          <p:spPr bwMode="auto">
            <a:xfrm>
              <a:off x="4175" y="3543"/>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Freeform 12"/>
            <p:cNvSpPr>
              <a:spLocks/>
            </p:cNvSpPr>
            <p:nvPr/>
          </p:nvSpPr>
          <p:spPr bwMode="auto">
            <a:xfrm>
              <a:off x="1023" y="3533"/>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Freeform 13"/>
            <p:cNvSpPr>
              <a:spLocks/>
            </p:cNvSpPr>
            <p:nvPr/>
          </p:nvSpPr>
          <p:spPr bwMode="auto">
            <a:xfrm>
              <a:off x="1023" y="2751"/>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Rectangle 14"/>
            <p:cNvSpPr>
              <a:spLocks noChangeArrowheads="1"/>
            </p:cNvSpPr>
            <p:nvPr/>
          </p:nvSpPr>
          <p:spPr bwMode="auto">
            <a:xfrm>
              <a:off x="1920" y="3072"/>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since</a:t>
              </a:r>
            </a:p>
          </p:txBody>
        </p:sp>
        <p:sp>
          <p:nvSpPr>
            <p:cNvPr id="19472" name="Freeform 15"/>
            <p:cNvSpPr>
              <a:spLocks/>
            </p:cNvSpPr>
            <p:nvPr/>
          </p:nvSpPr>
          <p:spPr bwMode="auto">
            <a:xfrm>
              <a:off x="2747" y="3494"/>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Rectangle 16"/>
            <p:cNvSpPr>
              <a:spLocks noChangeArrowheads="1"/>
            </p:cNvSpPr>
            <p:nvPr/>
          </p:nvSpPr>
          <p:spPr bwMode="auto">
            <a:xfrm>
              <a:off x="1104" y="2832"/>
              <a:ext cx="6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address</a:t>
              </a:r>
            </a:p>
          </p:txBody>
        </p:sp>
        <p:sp>
          <p:nvSpPr>
            <p:cNvPr id="19474" name="Rectangle 17"/>
            <p:cNvSpPr>
              <a:spLocks noChangeArrowheads="1"/>
            </p:cNvSpPr>
            <p:nvPr/>
          </p:nvSpPr>
          <p:spPr bwMode="auto">
            <a:xfrm>
              <a:off x="4752" y="3033"/>
              <a:ext cx="5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amount</a:t>
              </a:r>
            </a:p>
          </p:txBody>
        </p:sp>
        <p:sp>
          <p:nvSpPr>
            <p:cNvPr id="19475" name="Rectangle 18"/>
            <p:cNvSpPr>
              <a:spLocks noChangeArrowheads="1"/>
            </p:cNvSpPr>
            <p:nvPr/>
          </p:nvSpPr>
          <p:spPr bwMode="auto">
            <a:xfrm>
              <a:off x="3744" y="3023"/>
              <a:ext cx="6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transac#</a:t>
              </a:r>
            </a:p>
          </p:txBody>
        </p:sp>
        <p:sp>
          <p:nvSpPr>
            <p:cNvPr id="19476" name="Rectangle 19"/>
            <p:cNvSpPr>
              <a:spLocks noChangeArrowheads="1"/>
            </p:cNvSpPr>
            <p:nvPr/>
          </p:nvSpPr>
          <p:spPr bwMode="auto">
            <a:xfrm>
              <a:off x="4243" y="3590"/>
              <a:ext cx="91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Transactions</a:t>
              </a:r>
            </a:p>
          </p:txBody>
        </p:sp>
        <p:sp>
          <p:nvSpPr>
            <p:cNvPr id="19477" name="Rectangle 20"/>
            <p:cNvSpPr>
              <a:spLocks noChangeArrowheads="1"/>
            </p:cNvSpPr>
            <p:nvPr/>
          </p:nvSpPr>
          <p:spPr bwMode="auto">
            <a:xfrm>
              <a:off x="1241" y="3601"/>
              <a:ext cx="3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ATM</a:t>
              </a:r>
            </a:p>
          </p:txBody>
        </p:sp>
        <p:sp>
          <p:nvSpPr>
            <p:cNvPr id="19478" name="Rectangle 21"/>
            <p:cNvSpPr>
              <a:spLocks noChangeArrowheads="1"/>
            </p:cNvSpPr>
            <p:nvPr/>
          </p:nvSpPr>
          <p:spPr bwMode="auto">
            <a:xfrm>
              <a:off x="432" y="3072"/>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a:solidFill>
                    <a:srgbClr val="000000"/>
                  </a:solidFill>
                  <a:latin typeface="Arial" panose="020B0604020202020204" pitchFamily="34" charset="0"/>
                </a:rPr>
                <a:t>atmID</a:t>
              </a:r>
            </a:p>
          </p:txBody>
        </p:sp>
        <p:sp>
          <p:nvSpPr>
            <p:cNvPr id="19479" name="Line 24"/>
            <p:cNvSpPr>
              <a:spLocks noChangeShapeType="1"/>
            </p:cNvSpPr>
            <p:nvPr/>
          </p:nvSpPr>
          <p:spPr bwMode="auto">
            <a:xfrm flipH="1" flipV="1">
              <a:off x="3840" y="3216"/>
              <a:ext cx="473" cy="2"/>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5"/>
            <p:cNvSpPr>
              <a:spLocks noChangeShapeType="1"/>
            </p:cNvSpPr>
            <p:nvPr/>
          </p:nvSpPr>
          <p:spPr bwMode="auto">
            <a:xfrm>
              <a:off x="1427" y="3099"/>
              <a:ext cx="0" cy="42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6"/>
            <p:cNvSpPr>
              <a:spLocks noChangeShapeType="1"/>
            </p:cNvSpPr>
            <p:nvPr/>
          </p:nvSpPr>
          <p:spPr bwMode="auto">
            <a:xfrm>
              <a:off x="698" y="3338"/>
              <a:ext cx="510" cy="19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7"/>
            <p:cNvSpPr>
              <a:spLocks noChangeShapeType="1"/>
            </p:cNvSpPr>
            <p:nvPr/>
          </p:nvSpPr>
          <p:spPr bwMode="auto">
            <a:xfrm flipH="1">
              <a:off x="1638" y="3326"/>
              <a:ext cx="513" cy="20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9"/>
            <p:cNvSpPr>
              <a:spLocks noChangeShapeType="1"/>
            </p:cNvSpPr>
            <p:nvPr/>
          </p:nvSpPr>
          <p:spPr bwMode="auto">
            <a:xfrm>
              <a:off x="4084" y="3326"/>
              <a:ext cx="233"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30"/>
            <p:cNvSpPr>
              <a:spLocks noChangeShapeType="1"/>
            </p:cNvSpPr>
            <p:nvPr/>
          </p:nvSpPr>
          <p:spPr bwMode="auto">
            <a:xfrm flipH="1">
              <a:off x="4708" y="3326"/>
              <a:ext cx="324"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31"/>
            <p:cNvSpPr>
              <a:spLocks noChangeShapeType="1"/>
            </p:cNvSpPr>
            <p:nvPr/>
          </p:nvSpPr>
          <p:spPr bwMode="auto">
            <a:xfrm flipH="1">
              <a:off x="1815" y="3688"/>
              <a:ext cx="89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35"/>
            <p:cNvSpPr>
              <a:spLocks noChangeShapeType="1"/>
            </p:cNvSpPr>
            <p:nvPr/>
          </p:nvSpPr>
          <p:spPr bwMode="auto">
            <a:xfrm flipH="1">
              <a:off x="5088" y="3696"/>
              <a:ext cx="384" cy="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Rectangle 36"/>
            <p:cNvSpPr>
              <a:spLocks noChangeArrowheads="1"/>
            </p:cNvSpPr>
            <p:nvPr/>
          </p:nvSpPr>
          <p:spPr bwMode="auto">
            <a:xfrm>
              <a:off x="5136" y="3390"/>
              <a:ext cx="5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    type</a:t>
              </a:r>
            </a:p>
          </p:txBody>
        </p:sp>
      </p:grpSp>
      <p:sp>
        <p:nvSpPr>
          <p:cNvPr id="2" name="TextBox 1"/>
          <p:cNvSpPr txBox="1"/>
          <p:nvPr/>
        </p:nvSpPr>
        <p:spPr>
          <a:xfrm>
            <a:off x="4271318" y="3243745"/>
            <a:ext cx="1255661" cy="338554"/>
          </a:xfrm>
          <a:prstGeom prst="rect">
            <a:avLst/>
          </a:prstGeom>
          <a:noFill/>
        </p:spPr>
        <p:txBody>
          <a:bodyPr wrap="square" rtlCol="0">
            <a:spAutoFit/>
          </a:bodyPr>
          <a:lstStyle/>
          <a:p>
            <a:r>
              <a:rPr lang="en-US" sz="1600" b="1" dirty="0" smtClean="0"/>
              <a:t>facilitates</a:t>
            </a:r>
            <a:endParaRPr lang="en-US" sz="1600" b="1" dirty="0"/>
          </a:p>
        </p:txBody>
      </p:sp>
      <p:cxnSp>
        <p:nvCxnSpPr>
          <p:cNvPr id="4" name="Straight Connector 3"/>
          <p:cNvCxnSpPr/>
          <p:nvPr/>
        </p:nvCxnSpPr>
        <p:spPr>
          <a:xfrm flipV="1">
            <a:off x="5422180" y="3403144"/>
            <a:ext cx="978298" cy="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98764" y="3502763"/>
            <a:ext cx="1113831" cy="20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65764" y="3082640"/>
            <a:ext cx="1594433" cy="725487"/>
          </a:xfrm>
          <a:prstGeom prst="rect">
            <a:avLst/>
          </a:prstGeom>
          <a:solidFill>
            <a:schemeClr val="lt1">
              <a:alpha val="0"/>
            </a:schemeClr>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3560441" y="3085232"/>
            <a:ext cx="301625" cy="369332"/>
          </a:xfrm>
          <a:prstGeom prst="rect">
            <a:avLst/>
          </a:prstGeom>
          <a:noFill/>
        </p:spPr>
        <p:txBody>
          <a:bodyPr wrap="square" rtlCol="0">
            <a:spAutoFit/>
          </a:bodyPr>
          <a:lstStyle/>
          <a:p>
            <a:r>
              <a:rPr lang="en-US" dirty="0"/>
              <a:t>1</a:t>
            </a:r>
          </a:p>
        </p:txBody>
      </p:sp>
      <p:sp>
        <p:nvSpPr>
          <p:cNvPr id="36" name="TextBox 35"/>
          <p:cNvSpPr txBox="1"/>
          <p:nvPr/>
        </p:nvSpPr>
        <p:spPr>
          <a:xfrm>
            <a:off x="5686522" y="3079689"/>
            <a:ext cx="301625"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4032672484"/>
      </p:ext>
    </p:extLst>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91" y="241685"/>
            <a:ext cx="6377940" cy="1293028"/>
          </a:xfrm>
        </p:spPr>
        <p:txBody>
          <a:bodyPr/>
          <a:lstStyle/>
          <a:p>
            <a:r>
              <a:rPr lang="en-US" dirty="0"/>
              <a:t>Recursive Relationship</a:t>
            </a:r>
          </a:p>
        </p:txBody>
      </p:sp>
      <p:sp>
        <p:nvSpPr>
          <p:cNvPr id="3" name="Content Placeholder 2"/>
          <p:cNvSpPr>
            <a:spLocks noGrp="1"/>
          </p:cNvSpPr>
          <p:nvPr>
            <p:ph idx="4294967295"/>
          </p:nvPr>
        </p:nvSpPr>
        <p:spPr>
          <a:xfrm>
            <a:off x="323528" y="1609919"/>
            <a:ext cx="8356600" cy="4830762"/>
          </a:xfrm>
          <a:prstGeom prst="rect">
            <a:avLst/>
          </a:prstGeom>
        </p:spPr>
        <p:txBody>
          <a:bodyPr/>
          <a:lstStyle/>
          <a:p>
            <a:r>
              <a:rPr lang="en-US" dirty="0" smtClean="0"/>
              <a:t>Have you formed your project groups</a:t>
            </a:r>
          </a:p>
          <a:p>
            <a:r>
              <a:rPr lang="en-US" dirty="0" smtClean="0"/>
              <a:t>What is the structure?</a:t>
            </a:r>
          </a:p>
          <a:p>
            <a:pPr lvl="1"/>
            <a:r>
              <a:rPr lang="en-US" dirty="0" smtClean="0"/>
              <a:t>Leader and members</a:t>
            </a:r>
          </a:p>
          <a:p>
            <a:pPr lvl="1"/>
            <a:endParaRPr lang="en-US" dirty="0"/>
          </a:p>
          <a:p>
            <a:pPr lvl="1"/>
            <a:endParaRPr lang="en-US" dirty="0" smtClean="0"/>
          </a:p>
          <a:p>
            <a:pPr marL="457200" lvl="1" indent="0">
              <a:buNone/>
            </a:pPr>
            <a:endParaRPr lang="en-US" dirty="0" smtClean="0"/>
          </a:p>
          <a:p>
            <a:pPr lvl="1"/>
            <a:endParaRPr lang="en-US" dirty="0" smtClean="0"/>
          </a:p>
          <a:p>
            <a:pPr lvl="1"/>
            <a:r>
              <a:rPr lang="en-US" dirty="0" smtClean="0"/>
              <a:t>Both leader and members are students</a:t>
            </a:r>
          </a:p>
          <a:p>
            <a:pPr lvl="1"/>
            <a:endParaRPr lang="en-US" dirty="0" smtClean="0"/>
          </a:p>
          <a:p>
            <a:pPr lvl="1"/>
            <a:endParaRPr lang="en-US" dirty="0"/>
          </a:p>
        </p:txBody>
      </p:sp>
      <p:grpSp>
        <p:nvGrpSpPr>
          <p:cNvPr id="7" name="Group 6"/>
          <p:cNvGrpSpPr/>
          <p:nvPr/>
        </p:nvGrpSpPr>
        <p:grpSpPr>
          <a:xfrm>
            <a:off x="1111491" y="4825752"/>
            <a:ext cx="7272808" cy="936104"/>
            <a:chOff x="1111491" y="4825752"/>
            <a:chExt cx="7272808" cy="936104"/>
          </a:xfrm>
        </p:grpSpPr>
        <p:sp>
          <p:nvSpPr>
            <p:cNvPr id="12" name="TextBox 11"/>
            <p:cNvSpPr txBox="1"/>
            <p:nvPr/>
          </p:nvSpPr>
          <p:spPr>
            <a:xfrm>
              <a:off x="2888196" y="5013176"/>
              <a:ext cx="504056" cy="369332"/>
            </a:xfrm>
            <a:prstGeom prst="rect">
              <a:avLst/>
            </a:prstGeom>
            <a:noFill/>
          </p:spPr>
          <p:txBody>
            <a:bodyPr wrap="square" rtlCol="0">
              <a:spAutoFit/>
            </a:bodyPr>
            <a:lstStyle/>
            <a:p>
              <a:r>
                <a:rPr lang="en-US" dirty="0" smtClean="0"/>
                <a:t>1</a:t>
              </a:r>
              <a:endParaRPr lang="en-US" dirty="0"/>
            </a:p>
          </p:txBody>
        </p:sp>
        <p:grpSp>
          <p:nvGrpSpPr>
            <p:cNvPr id="15" name="Group 14"/>
            <p:cNvGrpSpPr/>
            <p:nvPr/>
          </p:nvGrpSpPr>
          <p:grpSpPr>
            <a:xfrm>
              <a:off x="1111491" y="4825752"/>
              <a:ext cx="7272808" cy="936104"/>
              <a:chOff x="1115616" y="3212976"/>
              <a:chExt cx="7272808" cy="936104"/>
            </a:xfrm>
          </p:grpSpPr>
          <p:sp>
            <p:nvSpPr>
              <p:cNvPr id="16" name="Rectangle 15"/>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r>
                  <a:rPr lang="en-US" dirty="0" smtClean="0"/>
                  <a:t> </a:t>
                </a:r>
                <a:endParaRPr lang="en-US" dirty="0"/>
              </a:p>
            </p:txBody>
          </p:sp>
          <p:sp>
            <p:nvSpPr>
              <p:cNvPr id="17" name="Rectangle 16"/>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18" name="Diamond 17"/>
              <p:cNvSpPr/>
              <p:nvPr/>
            </p:nvSpPr>
            <p:spPr>
              <a:xfrm>
                <a:off x="3851919" y="3212976"/>
                <a:ext cx="172082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Leads</a:t>
                </a:r>
                <a:endParaRPr lang="en-US" dirty="0">
                  <a:solidFill>
                    <a:schemeClr val="tx1"/>
                  </a:solidFill>
                </a:endParaRPr>
              </a:p>
            </p:txBody>
          </p:sp>
          <p:cxnSp>
            <p:nvCxnSpPr>
              <p:cNvPr id="19" name="Straight Connector 18"/>
              <p:cNvCxnSpPr>
                <a:endCxn id="18" idx="1"/>
              </p:cNvCxnSpPr>
              <p:nvPr/>
            </p:nvCxnSpPr>
            <p:spPr>
              <a:xfrm>
                <a:off x="2627784" y="3681028"/>
                <a:ext cx="1224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3"/>
                <a:endCxn id="17" idx="1"/>
              </p:cNvCxnSpPr>
              <p:nvPr/>
            </p:nvCxnSpPr>
            <p:spPr>
              <a:xfrm>
                <a:off x="5572742" y="3681028"/>
                <a:ext cx="130351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70476" y="3311696"/>
                <a:ext cx="504056" cy="369332"/>
              </a:xfrm>
              <a:prstGeom prst="rect">
                <a:avLst/>
              </a:prstGeom>
              <a:noFill/>
            </p:spPr>
            <p:txBody>
              <a:bodyPr wrap="square" rtlCol="0">
                <a:spAutoFit/>
              </a:bodyPr>
              <a:lstStyle/>
              <a:p>
                <a:r>
                  <a:rPr lang="en-US" dirty="0" smtClean="0"/>
                  <a:t>N</a:t>
                </a:r>
                <a:endParaRPr lang="en-US" dirty="0"/>
              </a:p>
            </p:txBody>
          </p:sp>
        </p:grpSp>
      </p:grpSp>
      <p:sp>
        <p:nvSpPr>
          <p:cNvPr id="25" name="TextBox 24"/>
          <p:cNvSpPr txBox="1"/>
          <p:nvPr/>
        </p:nvSpPr>
        <p:spPr>
          <a:xfrm>
            <a:off x="7762444" y="4376976"/>
            <a:ext cx="1152128" cy="1754326"/>
          </a:xfrm>
          <a:prstGeom prst="rect">
            <a:avLst/>
          </a:prstGeom>
          <a:noFill/>
        </p:spPr>
        <p:txBody>
          <a:bodyPr wrap="square" rtlCol="0">
            <a:spAutoFit/>
          </a:bodyPr>
          <a:lstStyle/>
          <a:p>
            <a:r>
              <a:rPr lang="en-US" sz="10800" dirty="0" smtClean="0">
                <a:solidFill>
                  <a:srgbClr val="FF0000"/>
                </a:solidFill>
              </a:rPr>
              <a:t>X</a:t>
            </a:r>
            <a:endParaRPr lang="en-US" sz="10800" dirty="0">
              <a:solidFill>
                <a:srgbClr val="FF0000"/>
              </a:solidFill>
            </a:endParaRPr>
          </a:p>
        </p:txBody>
      </p:sp>
      <p:grpSp>
        <p:nvGrpSpPr>
          <p:cNvPr id="27" name="Group 26"/>
          <p:cNvGrpSpPr/>
          <p:nvPr/>
        </p:nvGrpSpPr>
        <p:grpSpPr>
          <a:xfrm>
            <a:off x="1064415" y="3305220"/>
            <a:ext cx="7272808" cy="936104"/>
            <a:chOff x="1115616" y="3212976"/>
            <a:chExt cx="7272808" cy="936104"/>
          </a:xfrm>
        </p:grpSpPr>
        <p:grpSp>
          <p:nvGrpSpPr>
            <p:cNvPr id="14" name="Group 13"/>
            <p:cNvGrpSpPr/>
            <p:nvPr/>
          </p:nvGrpSpPr>
          <p:grpSpPr>
            <a:xfrm>
              <a:off x="1115616" y="3212976"/>
              <a:ext cx="7272808" cy="936104"/>
              <a:chOff x="1115616" y="3212976"/>
              <a:chExt cx="7272808" cy="936104"/>
            </a:xfrm>
          </p:grpSpPr>
          <p:sp>
            <p:nvSpPr>
              <p:cNvPr id="4" name="Rectangle 3"/>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Leader</a:t>
                </a:r>
                <a:r>
                  <a:rPr lang="en-US" dirty="0" smtClean="0"/>
                  <a:t> </a:t>
                </a:r>
                <a:endParaRPr lang="en-US" dirty="0"/>
              </a:p>
            </p:txBody>
          </p:sp>
          <p:sp>
            <p:nvSpPr>
              <p:cNvPr id="5" name="Rectangle 4"/>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Member</a:t>
                </a:r>
                <a:endParaRPr lang="en-US" dirty="0">
                  <a:solidFill>
                    <a:schemeClr val="tx1"/>
                  </a:solidFill>
                </a:endParaRPr>
              </a:p>
            </p:txBody>
          </p:sp>
          <p:sp>
            <p:nvSpPr>
              <p:cNvPr id="6" name="Diamond 5"/>
              <p:cNvSpPr/>
              <p:nvPr/>
            </p:nvSpPr>
            <p:spPr>
              <a:xfrm>
                <a:off x="3543081" y="3212976"/>
                <a:ext cx="178500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Leads</a:t>
                </a:r>
                <a:endParaRPr lang="en-US" dirty="0">
                  <a:solidFill>
                    <a:schemeClr val="tx1"/>
                  </a:solidFill>
                </a:endParaRPr>
              </a:p>
            </p:txBody>
          </p:sp>
          <p:cxnSp>
            <p:nvCxnSpPr>
              <p:cNvPr id="8" name="Straight Connector 7"/>
              <p:cNvCxnSpPr>
                <a:endCxn id="6" idx="1"/>
              </p:cNvCxnSpPr>
              <p:nvPr/>
            </p:nvCxnSpPr>
            <p:spPr>
              <a:xfrm>
                <a:off x="2627784" y="3681028"/>
                <a:ext cx="915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5328084" y="3681028"/>
                <a:ext cx="154817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0476" y="3311696"/>
                <a:ext cx="504056" cy="369332"/>
              </a:xfrm>
              <a:prstGeom prst="rect">
                <a:avLst/>
              </a:prstGeom>
              <a:noFill/>
            </p:spPr>
            <p:txBody>
              <a:bodyPr wrap="square" rtlCol="0">
                <a:spAutoFit/>
              </a:bodyPr>
              <a:lstStyle/>
              <a:p>
                <a:r>
                  <a:rPr lang="en-US" dirty="0" smtClean="0"/>
                  <a:t>N</a:t>
                </a:r>
                <a:endParaRPr lang="en-US" dirty="0"/>
              </a:p>
            </p:txBody>
          </p:sp>
        </p:grpSp>
        <p:sp>
          <p:nvSpPr>
            <p:cNvPr id="26" name="TextBox 25"/>
            <p:cNvSpPr txBox="1"/>
            <p:nvPr/>
          </p:nvSpPr>
          <p:spPr>
            <a:xfrm>
              <a:off x="3158462" y="3311696"/>
              <a:ext cx="504056" cy="369332"/>
            </a:xfrm>
            <a:prstGeom prst="rect">
              <a:avLst/>
            </a:prstGeom>
            <a:noFill/>
          </p:spPr>
          <p:txBody>
            <a:bodyPr wrap="square" rtlCol="0">
              <a:spAutoFit/>
            </a:bodyPr>
            <a:lstStyle/>
            <a:p>
              <a:r>
                <a:rPr lang="en-US" dirty="0" smtClean="0"/>
                <a:t>1</a:t>
              </a:r>
              <a:endParaRPr lang="en-US" dirty="0"/>
            </a:p>
          </p:txBody>
        </p:sp>
      </p:grpSp>
    </p:spTree>
    <p:extLst>
      <p:ext uri="{BB962C8B-B14F-4D97-AF65-F5344CB8AC3E}">
        <p14:creationId xmlns:p14="http://schemas.microsoft.com/office/powerpoint/2010/main" val="347847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06730" y="304757"/>
            <a:ext cx="6377940" cy="1293028"/>
          </a:xfrm>
        </p:spPr>
        <p:txBody>
          <a:bodyPr/>
          <a:lstStyle/>
          <a:p>
            <a:r>
              <a:rPr lang="en-US" dirty="0" smtClean="0">
                <a:ln>
                  <a:noFill/>
                </a:ln>
              </a:rPr>
              <a:t>E-R Model (contd.)</a:t>
            </a:r>
          </a:p>
        </p:txBody>
      </p:sp>
      <p:sp>
        <p:nvSpPr>
          <p:cNvPr id="93187" name="Text Box 9"/>
          <p:cNvSpPr txBox="1">
            <a:spLocks noChangeArrowheads="1"/>
          </p:cNvSpPr>
          <p:nvPr/>
        </p:nvSpPr>
        <p:spPr bwMode="auto">
          <a:xfrm>
            <a:off x="3581400" y="48006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93188" name="Line 10"/>
          <p:cNvSpPr>
            <a:spLocks noChangeShapeType="1"/>
          </p:cNvSpPr>
          <p:nvPr/>
        </p:nvSpPr>
        <p:spPr bwMode="auto">
          <a:xfrm flipV="1">
            <a:off x="3581400" y="2514600"/>
            <a:ext cx="2286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9" name="Line 11"/>
          <p:cNvSpPr>
            <a:spLocks noChangeShapeType="1"/>
          </p:cNvSpPr>
          <p:nvPr/>
        </p:nvSpPr>
        <p:spPr bwMode="auto">
          <a:xfrm>
            <a:off x="5181600" y="2514600"/>
            <a:ext cx="3048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0" name="Text Box 12"/>
          <p:cNvSpPr txBox="1">
            <a:spLocks noChangeArrowheads="1"/>
          </p:cNvSpPr>
          <p:nvPr/>
        </p:nvSpPr>
        <p:spPr bwMode="auto">
          <a:xfrm>
            <a:off x="2286000" y="3352800"/>
            <a:ext cx="17988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Group </a:t>
            </a:r>
            <a:r>
              <a:rPr lang="en-US" sz="2400" b="0" dirty="0" smtClean="0">
                <a:latin typeface="Times New Roman" panose="02020603050405020304" pitchFamily="18" charset="0"/>
              </a:rPr>
              <a:t>leader</a:t>
            </a:r>
          </a:p>
          <a:p>
            <a:pPr eaLnBrk="1" hangingPunct="1"/>
            <a:r>
              <a:rPr lang="en-US" sz="2400" b="0" dirty="0">
                <a:latin typeface="Times New Roman" panose="02020603050405020304" pitchFamily="18" charset="0"/>
              </a:rPr>
              <a:t> </a:t>
            </a:r>
            <a:r>
              <a:rPr lang="en-US" sz="2400" b="0" dirty="0" smtClean="0">
                <a:latin typeface="Times New Roman" panose="02020603050405020304" pitchFamily="18" charset="0"/>
              </a:rPr>
              <a:t>            1</a:t>
            </a:r>
            <a:endParaRPr lang="en-US" sz="2400" b="0" dirty="0">
              <a:latin typeface="Times New Roman" panose="02020603050405020304" pitchFamily="18" charset="0"/>
            </a:endParaRPr>
          </a:p>
        </p:txBody>
      </p:sp>
      <p:sp>
        <p:nvSpPr>
          <p:cNvPr id="93191" name="Text Box 13"/>
          <p:cNvSpPr txBox="1">
            <a:spLocks noChangeArrowheads="1"/>
          </p:cNvSpPr>
          <p:nvPr/>
        </p:nvSpPr>
        <p:spPr bwMode="auto">
          <a:xfrm>
            <a:off x="5410200" y="3429000"/>
            <a:ext cx="12266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smtClean="0">
                <a:latin typeface="Times New Roman" panose="02020603050405020304" pitchFamily="18" charset="0"/>
              </a:rPr>
              <a:t>Member</a:t>
            </a:r>
          </a:p>
          <a:p>
            <a:pPr eaLnBrk="1" hangingPunct="1"/>
            <a:r>
              <a:rPr lang="en-US" sz="2400" b="0" dirty="0">
                <a:latin typeface="Times New Roman" panose="02020603050405020304" pitchFamily="18" charset="0"/>
              </a:rPr>
              <a:t> </a:t>
            </a:r>
            <a:r>
              <a:rPr lang="en-US" sz="2400" b="0" dirty="0" smtClean="0">
                <a:latin typeface="Times New Roman" panose="02020603050405020304" pitchFamily="18" charset="0"/>
              </a:rPr>
              <a:t>  N</a:t>
            </a:r>
            <a:endParaRPr lang="en-US" sz="2400" b="0" dirty="0">
              <a:latin typeface="Times New Roman" panose="02020603050405020304" pitchFamily="18" charset="0"/>
            </a:endParaRPr>
          </a:p>
        </p:txBody>
      </p:sp>
      <p:sp>
        <p:nvSpPr>
          <p:cNvPr id="93192" name="AutoShape 9"/>
          <p:cNvSpPr>
            <a:spLocks noChangeArrowheads="1"/>
          </p:cNvSpPr>
          <p:nvPr/>
        </p:nvSpPr>
        <p:spPr bwMode="auto">
          <a:xfrm>
            <a:off x="3810000" y="1981200"/>
            <a:ext cx="13716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leads</a:t>
            </a:r>
          </a:p>
        </p:txBody>
      </p:sp>
      <p:sp>
        <p:nvSpPr>
          <p:cNvPr id="2" name="TextBox 1"/>
          <p:cNvSpPr txBox="1"/>
          <p:nvPr/>
        </p:nvSpPr>
        <p:spPr>
          <a:xfrm>
            <a:off x="611560" y="1356177"/>
            <a:ext cx="8077200" cy="523875"/>
          </a:xfrm>
          <a:prstGeom prst="rect">
            <a:avLst/>
          </a:prstGeom>
          <a:noFill/>
        </p:spPr>
        <p:txBody>
          <a:bodyPr>
            <a:spAutoFit/>
          </a:bodyPr>
          <a:lstStyle/>
          <a:p>
            <a:pPr>
              <a:defRPr/>
            </a:pPr>
            <a:r>
              <a:rPr lang="en-US" sz="2800" dirty="0" smtClean="0">
                <a:latin typeface="+mj-lt"/>
              </a:rPr>
              <a:t>Student </a:t>
            </a:r>
            <a:r>
              <a:rPr lang="en-US" sz="2800" dirty="0">
                <a:latin typeface="+mj-lt"/>
              </a:rPr>
              <a:t>leads set of students in group assignments</a:t>
            </a:r>
            <a:r>
              <a:rPr lang="en-US" dirty="0"/>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72248" y="260982"/>
            <a:ext cx="6377940" cy="1293028"/>
          </a:xfrm>
        </p:spPr>
        <p:txBody>
          <a:bodyPr/>
          <a:lstStyle/>
          <a:p>
            <a:r>
              <a:rPr lang="en-US" dirty="0" smtClean="0">
                <a:ln>
                  <a:noFill/>
                </a:ln>
              </a:rPr>
              <a:t>Recursive Relationship</a:t>
            </a:r>
          </a:p>
        </p:txBody>
      </p:sp>
      <p:sp>
        <p:nvSpPr>
          <p:cNvPr id="92163" name="Rectangle 3"/>
          <p:cNvSpPr>
            <a:spLocks noGrp="1" noChangeArrowheads="1"/>
          </p:cNvSpPr>
          <p:nvPr>
            <p:ph idx="4294967295"/>
          </p:nvPr>
        </p:nvSpPr>
        <p:spPr>
          <a:xfrm>
            <a:off x="471488" y="1773238"/>
            <a:ext cx="8672512" cy="3651250"/>
          </a:xfrm>
          <a:prstGeom prst="rect">
            <a:avLst/>
          </a:prstGeom>
        </p:spPr>
        <p:txBody>
          <a:bodyPr>
            <a:normAutofit/>
          </a:bodyPr>
          <a:lstStyle/>
          <a:p>
            <a:pPr algn="just"/>
            <a:r>
              <a:rPr lang="en-US" dirty="0" smtClean="0"/>
              <a:t>Entities participating in a relationship need not be distinct. Such relationships are called </a:t>
            </a:r>
            <a:r>
              <a:rPr lang="en-US" b="1" dirty="0" smtClean="0">
                <a:solidFill>
                  <a:srgbClr val="FF0066"/>
                </a:solidFill>
              </a:rPr>
              <a:t>recursive relationships</a:t>
            </a:r>
            <a:r>
              <a:rPr lang="en-US" dirty="0" smtClean="0"/>
              <a:t>.</a:t>
            </a:r>
          </a:p>
          <a:p>
            <a:pPr algn="just">
              <a:buFont typeface="Wingdings" panose="05000000000000000000" pitchFamily="2" charset="2"/>
              <a:buNone/>
            </a:pPr>
            <a:endParaRPr lang="en-US" dirty="0" smtClean="0"/>
          </a:p>
          <a:p>
            <a:pPr algn="just"/>
            <a:r>
              <a:rPr lang="en-US" dirty="0" smtClean="0"/>
              <a:t>Each entity in the relationship play a </a:t>
            </a:r>
            <a:r>
              <a:rPr lang="en-US" b="1" dirty="0" smtClean="0">
                <a:solidFill>
                  <a:srgbClr val="FF0066"/>
                </a:solidFill>
              </a:rPr>
              <a:t>role</a:t>
            </a:r>
            <a:r>
              <a:rPr lang="en-US" dirty="0" smtClean="0"/>
              <a:t> in the relationship. It is recommended to state the role in recursive relationships.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33600"/>
            <a:ext cx="7147332" cy="1293028"/>
          </a:xfrm>
        </p:spPr>
        <p:txBody>
          <a:bodyPr/>
          <a:lstStyle/>
          <a:p>
            <a:r>
              <a:rPr lang="en-US" dirty="0" smtClean="0"/>
              <a:t>Recursive Relationships</a:t>
            </a:r>
            <a:endParaRPr lang="en-US" dirty="0"/>
          </a:p>
        </p:txBody>
      </p:sp>
      <p:sp>
        <p:nvSpPr>
          <p:cNvPr id="3" name="Content Placeholder 2"/>
          <p:cNvSpPr>
            <a:spLocks noGrp="1"/>
          </p:cNvSpPr>
          <p:nvPr>
            <p:ph idx="4294967295"/>
          </p:nvPr>
        </p:nvSpPr>
        <p:spPr>
          <a:xfrm>
            <a:off x="413413" y="1576189"/>
            <a:ext cx="8785225" cy="4857750"/>
          </a:xfrm>
          <a:prstGeom prst="rect">
            <a:avLst/>
          </a:prstGeom>
        </p:spPr>
        <p:txBody>
          <a:bodyPr/>
          <a:lstStyle/>
          <a:p>
            <a:r>
              <a:rPr lang="en-US" dirty="0"/>
              <a:t>In most companies, each employee (except the CEO) is supervised by one manager. Of course, not all employees are managers.</a:t>
            </a:r>
          </a:p>
          <a:p>
            <a:pPr marL="0" indent="0">
              <a:buNone/>
            </a:pPr>
            <a:endParaRPr lang="en-US" dirty="0" smtClean="0"/>
          </a:p>
        </p:txBody>
      </p:sp>
      <p:grpSp>
        <p:nvGrpSpPr>
          <p:cNvPr id="71" name="Group 70"/>
          <p:cNvGrpSpPr/>
          <p:nvPr/>
        </p:nvGrpSpPr>
        <p:grpSpPr>
          <a:xfrm>
            <a:off x="71500" y="2754216"/>
            <a:ext cx="8712968" cy="1640350"/>
            <a:chOff x="71500" y="2754216"/>
            <a:chExt cx="8712968" cy="1640350"/>
          </a:xfrm>
        </p:grpSpPr>
        <p:sp>
          <p:nvSpPr>
            <p:cNvPr id="18" name="Oval 17"/>
            <p:cNvSpPr/>
            <p:nvPr/>
          </p:nvSpPr>
          <p:spPr>
            <a:xfrm>
              <a:off x="71500" y="3864125"/>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salary</a:t>
              </a:r>
              <a:endParaRPr lang="en-US" dirty="0">
                <a:solidFill>
                  <a:schemeClr val="tx1"/>
                </a:solidFill>
              </a:endParaRPr>
            </a:p>
          </p:txBody>
        </p:sp>
        <p:sp>
          <p:nvSpPr>
            <p:cNvPr id="23" name="Oval 22"/>
            <p:cNvSpPr/>
            <p:nvPr/>
          </p:nvSpPr>
          <p:spPr>
            <a:xfrm>
              <a:off x="7632340" y="275421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grpSp>
          <p:nvGrpSpPr>
            <p:cNvPr id="4" name="Group 3"/>
            <p:cNvGrpSpPr/>
            <p:nvPr/>
          </p:nvGrpSpPr>
          <p:grpSpPr>
            <a:xfrm>
              <a:off x="935596" y="3068960"/>
              <a:ext cx="7272808" cy="936104"/>
              <a:chOff x="1115616" y="3212976"/>
              <a:chExt cx="7272808" cy="936104"/>
            </a:xfrm>
          </p:grpSpPr>
          <p:grpSp>
            <p:nvGrpSpPr>
              <p:cNvPr id="5" name="Group 4"/>
              <p:cNvGrpSpPr/>
              <p:nvPr/>
            </p:nvGrpSpPr>
            <p:grpSpPr>
              <a:xfrm>
                <a:off x="1115616" y="3212976"/>
                <a:ext cx="7272808" cy="936104"/>
                <a:chOff x="1115616" y="3212976"/>
                <a:chExt cx="7272808" cy="936104"/>
              </a:xfrm>
            </p:grpSpPr>
            <p:sp>
              <p:nvSpPr>
                <p:cNvPr id="7" name="Rectangle 6"/>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Manager </a:t>
                  </a:r>
                  <a:endParaRPr lang="en-US" dirty="0"/>
                </a:p>
              </p:txBody>
            </p:sp>
            <p:sp>
              <p:nvSpPr>
                <p:cNvPr id="8" name="Rectangle 7"/>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a:t>
                  </a:r>
                  <a:endParaRPr lang="en-US" dirty="0">
                    <a:solidFill>
                      <a:schemeClr val="tx1"/>
                    </a:solidFill>
                  </a:endParaRPr>
                </a:p>
              </p:txBody>
            </p:sp>
            <p:sp>
              <p:nvSpPr>
                <p:cNvPr id="9" name="Diamond 8"/>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supervise</a:t>
                  </a:r>
                  <a:endParaRPr lang="en-US" dirty="0">
                    <a:solidFill>
                      <a:schemeClr val="tx1"/>
                    </a:solidFill>
                  </a:endParaRPr>
                </a:p>
              </p:txBody>
            </p:sp>
            <p:cxnSp>
              <p:nvCxnSpPr>
                <p:cNvPr id="10" name="Straight Connector 9"/>
                <p:cNvCxnSpPr>
                  <a:endCxn id="9" idx="1"/>
                </p:cNvCxnSpPr>
                <p:nvPr/>
              </p:nvCxnSpPr>
              <p:spPr>
                <a:xfrm>
                  <a:off x="2627784" y="3681028"/>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1"/>
                </p:cNvCxnSpPr>
                <p:nvPr/>
              </p:nvCxnSpPr>
              <p:spPr>
                <a:xfrm>
                  <a:off x="6022504" y="3681028"/>
                  <a:ext cx="85375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70476" y="3311696"/>
                  <a:ext cx="504056" cy="369332"/>
                </a:xfrm>
                <a:prstGeom prst="rect">
                  <a:avLst/>
                </a:prstGeom>
                <a:noFill/>
              </p:spPr>
              <p:txBody>
                <a:bodyPr wrap="square" rtlCol="0">
                  <a:spAutoFit/>
                </a:bodyPr>
                <a:lstStyle/>
                <a:p>
                  <a:r>
                    <a:rPr lang="en-US" dirty="0" smtClean="0"/>
                    <a:t>N</a:t>
                  </a:r>
                  <a:endParaRPr lang="en-US" dirty="0"/>
                </a:p>
              </p:txBody>
            </p:sp>
          </p:grpSp>
          <p:sp>
            <p:nvSpPr>
              <p:cNvPr id="6" name="TextBox 5"/>
              <p:cNvSpPr txBox="1"/>
              <p:nvPr/>
            </p:nvSpPr>
            <p:spPr>
              <a:xfrm>
                <a:off x="3158462" y="3311696"/>
                <a:ext cx="504056" cy="369332"/>
              </a:xfrm>
              <a:prstGeom prst="rect">
                <a:avLst/>
              </a:prstGeom>
              <a:noFill/>
            </p:spPr>
            <p:txBody>
              <a:bodyPr wrap="square" rtlCol="0">
                <a:spAutoFit/>
              </a:bodyPr>
              <a:lstStyle/>
              <a:p>
                <a:r>
                  <a:rPr lang="en-US" dirty="0" smtClean="0"/>
                  <a:t>1</a:t>
                </a:r>
                <a:endParaRPr lang="en-US" dirty="0"/>
              </a:p>
            </p:txBody>
          </p:sp>
        </p:grpSp>
        <p:sp>
          <p:nvSpPr>
            <p:cNvPr id="15" name="Oval 14"/>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eno</a:t>
              </a:r>
              <a:endParaRPr lang="en-US" u="sng" dirty="0">
                <a:solidFill>
                  <a:schemeClr val="tx1"/>
                </a:solidFill>
              </a:endParaRPr>
            </a:p>
          </p:txBody>
        </p:sp>
        <p:sp>
          <p:nvSpPr>
            <p:cNvPr id="16" name="Oval 15"/>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tittle</a:t>
              </a:r>
              <a:endParaRPr lang="en-US" dirty="0">
                <a:solidFill>
                  <a:schemeClr val="tx1"/>
                </a:solidFill>
              </a:endParaRPr>
            </a:p>
          </p:txBody>
        </p:sp>
        <p:sp>
          <p:nvSpPr>
            <p:cNvPr id="19" name="Oval 18"/>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20" name="Oval 19"/>
            <p:cNvSpPr/>
            <p:nvPr/>
          </p:nvSpPr>
          <p:spPr>
            <a:xfrm>
              <a:off x="6264188" y="2821578"/>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eno</a:t>
              </a:r>
              <a:endParaRPr lang="en-US" u="sng" dirty="0">
                <a:solidFill>
                  <a:schemeClr val="tx1"/>
                </a:solidFill>
              </a:endParaRPr>
            </a:p>
          </p:txBody>
        </p:sp>
        <p:sp>
          <p:nvSpPr>
            <p:cNvPr id="21" name="Oval 20"/>
            <p:cNvSpPr/>
            <p:nvPr/>
          </p:nvSpPr>
          <p:spPr>
            <a:xfrm>
              <a:off x="7204601" y="4010944"/>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tittle</a:t>
              </a:r>
              <a:endParaRPr lang="en-US" dirty="0">
                <a:solidFill>
                  <a:schemeClr val="tx1"/>
                </a:solidFill>
              </a:endParaRPr>
            </a:p>
          </p:txBody>
        </p:sp>
        <p:sp>
          <p:nvSpPr>
            <p:cNvPr id="22" name="Oval 21"/>
            <p:cNvSpPr/>
            <p:nvPr/>
          </p:nvSpPr>
          <p:spPr>
            <a:xfrm>
              <a:off x="5796136" y="3832767"/>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salary</a:t>
              </a:r>
              <a:endParaRPr lang="en-US" dirty="0">
                <a:solidFill>
                  <a:schemeClr val="tx1"/>
                </a:solidFill>
              </a:endParaRPr>
            </a:p>
          </p:txBody>
        </p:sp>
        <p:cxnSp>
          <p:nvCxnSpPr>
            <p:cNvPr id="25" name="Straight Connector 24"/>
            <p:cNvCxnSpPr>
              <a:stCxn id="15" idx="4"/>
              <a:endCxn id="7"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0"/>
              <a:endCxn id="7"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0"/>
              <a:endCxn id="7"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4"/>
              <a:endCxn id="8" idx="0"/>
            </p:cNvCxnSpPr>
            <p:nvPr/>
          </p:nvCxnSpPr>
          <p:spPr>
            <a:xfrm>
              <a:off x="6840252" y="3136322"/>
              <a:ext cx="612068" cy="14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4"/>
              <a:endCxn id="8" idx="0"/>
            </p:cNvCxnSpPr>
            <p:nvPr/>
          </p:nvCxnSpPr>
          <p:spPr>
            <a:xfrm flipH="1">
              <a:off x="7452320" y="3068960"/>
              <a:ext cx="75608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1" idx="0"/>
              <a:endCxn id="8" idx="2"/>
            </p:cNvCxnSpPr>
            <p:nvPr/>
          </p:nvCxnSpPr>
          <p:spPr>
            <a:xfrm flipH="1" flipV="1">
              <a:off x="7452320" y="3789040"/>
              <a:ext cx="472361" cy="221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7"/>
              <a:endCxn id="8" idx="2"/>
            </p:cNvCxnSpPr>
            <p:nvPr/>
          </p:nvCxnSpPr>
          <p:spPr>
            <a:xfrm flipV="1">
              <a:off x="6779539" y="3789040"/>
              <a:ext cx="672781" cy="898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430062" y="3069479"/>
            <a:ext cx="1152128" cy="1754326"/>
          </a:xfrm>
          <a:prstGeom prst="rect">
            <a:avLst/>
          </a:prstGeom>
          <a:noFill/>
        </p:spPr>
        <p:txBody>
          <a:bodyPr wrap="square" rtlCol="0">
            <a:spAutoFit/>
          </a:bodyPr>
          <a:lstStyle/>
          <a:p>
            <a:r>
              <a:rPr lang="en-US" sz="10800" dirty="0" smtClean="0">
                <a:solidFill>
                  <a:srgbClr val="FF0000"/>
                </a:solidFill>
              </a:rPr>
              <a:t>X</a:t>
            </a:r>
            <a:endParaRPr lang="en-US" sz="10800" dirty="0">
              <a:solidFill>
                <a:srgbClr val="FF0000"/>
              </a:solidFill>
            </a:endParaRPr>
          </a:p>
        </p:txBody>
      </p:sp>
      <p:grpSp>
        <p:nvGrpSpPr>
          <p:cNvPr id="73" name="Group 72"/>
          <p:cNvGrpSpPr/>
          <p:nvPr/>
        </p:nvGrpSpPr>
        <p:grpSpPr>
          <a:xfrm>
            <a:off x="356751" y="4670488"/>
            <a:ext cx="6086646" cy="1608992"/>
            <a:chOff x="356751" y="4670488"/>
            <a:chExt cx="6086646" cy="1608992"/>
          </a:xfrm>
        </p:grpSpPr>
        <p:grpSp>
          <p:nvGrpSpPr>
            <p:cNvPr id="72" name="Group 71"/>
            <p:cNvGrpSpPr/>
            <p:nvPr/>
          </p:nvGrpSpPr>
          <p:grpSpPr>
            <a:xfrm>
              <a:off x="356751" y="4670488"/>
              <a:ext cx="6086646" cy="1608992"/>
              <a:chOff x="356751" y="4670488"/>
              <a:chExt cx="6086646" cy="1608992"/>
            </a:xfrm>
          </p:grpSpPr>
          <p:grpSp>
            <p:nvGrpSpPr>
              <p:cNvPr id="42" name="Group 41"/>
              <p:cNvGrpSpPr/>
              <p:nvPr/>
            </p:nvGrpSpPr>
            <p:grpSpPr>
              <a:xfrm>
                <a:off x="1042797" y="4670488"/>
                <a:ext cx="5400600" cy="1608992"/>
                <a:chOff x="539552" y="2785574"/>
                <a:chExt cx="5400600" cy="1608992"/>
              </a:xfrm>
            </p:grpSpPr>
            <p:grpSp>
              <p:nvGrpSpPr>
                <p:cNvPr id="43" name="Group 42"/>
                <p:cNvGrpSpPr/>
                <p:nvPr/>
              </p:nvGrpSpPr>
              <p:grpSpPr>
                <a:xfrm>
                  <a:off x="935596" y="2915652"/>
                  <a:ext cx="5004556" cy="1350732"/>
                  <a:chOff x="1115616" y="3059668"/>
                  <a:chExt cx="5004556" cy="1350732"/>
                </a:xfrm>
              </p:grpSpPr>
              <p:grpSp>
                <p:nvGrpSpPr>
                  <p:cNvPr id="58" name="Group 57"/>
                  <p:cNvGrpSpPr/>
                  <p:nvPr/>
                </p:nvGrpSpPr>
                <p:grpSpPr>
                  <a:xfrm>
                    <a:off x="1115616" y="3212976"/>
                    <a:ext cx="5004556" cy="1197424"/>
                    <a:chOff x="1115616" y="3212976"/>
                    <a:chExt cx="5004556" cy="1197424"/>
                  </a:xfrm>
                </p:grpSpPr>
                <p:sp>
                  <p:nvSpPr>
                    <p:cNvPr id="60" name="Rectangle 59"/>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 </a:t>
                      </a:r>
                      <a:endParaRPr lang="en-US" dirty="0"/>
                    </a:p>
                  </p:txBody>
                </p:sp>
                <p:sp>
                  <p:nvSpPr>
                    <p:cNvPr id="62" name="Diamond 61"/>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supervise</a:t>
                      </a:r>
                      <a:endParaRPr lang="en-US" dirty="0">
                        <a:solidFill>
                          <a:schemeClr val="tx1"/>
                        </a:solidFill>
                      </a:endParaRPr>
                    </a:p>
                  </p:txBody>
                </p:sp>
                <p:cxnSp>
                  <p:nvCxnSpPr>
                    <p:cNvPr id="63" name="Straight Connector 62"/>
                    <p:cNvCxnSpPr>
                      <a:endCxn id="62" idx="0"/>
                    </p:cNvCxnSpPr>
                    <p:nvPr/>
                  </p:nvCxnSpPr>
                  <p:spPr>
                    <a:xfrm flipV="1">
                      <a:off x="2663788" y="3212976"/>
                      <a:ext cx="2322258" cy="18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a:off x="2624419" y="3933056"/>
                      <a:ext cx="2361627"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52173" y="4041068"/>
                      <a:ext cx="504056" cy="369332"/>
                    </a:xfrm>
                    <a:prstGeom prst="rect">
                      <a:avLst/>
                    </a:prstGeom>
                    <a:noFill/>
                  </p:spPr>
                  <p:txBody>
                    <a:bodyPr wrap="square" rtlCol="0">
                      <a:spAutoFit/>
                    </a:bodyPr>
                    <a:lstStyle/>
                    <a:p>
                      <a:r>
                        <a:rPr lang="en-US" dirty="0" smtClean="0"/>
                        <a:t>N</a:t>
                      </a:r>
                      <a:endParaRPr lang="en-US" dirty="0"/>
                    </a:p>
                  </p:txBody>
                </p:sp>
              </p:grpSp>
              <p:sp>
                <p:nvSpPr>
                  <p:cNvPr id="59" name="TextBox 58"/>
                  <p:cNvSpPr txBox="1"/>
                  <p:nvPr/>
                </p:nvSpPr>
                <p:spPr>
                  <a:xfrm>
                    <a:off x="3329067" y="3059668"/>
                    <a:ext cx="504056" cy="369332"/>
                  </a:xfrm>
                  <a:prstGeom prst="rect">
                    <a:avLst/>
                  </a:prstGeom>
                  <a:noFill/>
                </p:spPr>
                <p:txBody>
                  <a:bodyPr wrap="square" rtlCol="0">
                    <a:spAutoFit/>
                  </a:bodyPr>
                  <a:lstStyle/>
                  <a:p>
                    <a:r>
                      <a:rPr lang="en-US" dirty="0" smtClean="0"/>
                      <a:t>1</a:t>
                    </a:r>
                    <a:endParaRPr lang="en-US" dirty="0"/>
                  </a:p>
                </p:txBody>
              </p:sp>
            </p:grpSp>
            <p:sp>
              <p:nvSpPr>
                <p:cNvPr id="44" name="Oval 43"/>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eno</a:t>
                  </a:r>
                  <a:endParaRPr lang="en-US" u="sng" dirty="0">
                    <a:solidFill>
                      <a:schemeClr val="tx1"/>
                    </a:solidFill>
                  </a:endParaRPr>
                </a:p>
              </p:txBody>
            </p:sp>
            <p:sp>
              <p:nvSpPr>
                <p:cNvPr id="45" name="Oval 44"/>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tittle</a:t>
                  </a:r>
                  <a:endParaRPr lang="en-US" dirty="0">
                    <a:solidFill>
                      <a:schemeClr val="tx1"/>
                    </a:solidFill>
                  </a:endParaRPr>
                </a:p>
              </p:txBody>
            </p:sp>
            <p:sp>
              <p:nvSpPr>
                <p:cNvPr id="46" name="Oval 45"/>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cxnSp>
              <p:nvCxnSpPr>
                <p:cNvPr id="50" name="Straight Connector 49"/>
                <p:cNvCxnSpPr>
                  <a:stCxn id="44" idx="4"/>
                  <a:endCxn id="60"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60"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a:endCxn id="60"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356751" y="5738819"/>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salary</a:t>
                </a:r>
                <a:endParaRPr lang="en-US" dirty="0">
                  <a:solidFill>
                    <a:schemeClr val="tx1"/>
                  </a:solidFill>
                </a:endParaRPr>
              </a:p>
            </p:txBody>
          </p:sp>
        </p:grpSp>
        <p:sp>
          <p:nvSpPr>
            <p:cNvPr id="69" name="TextBox 68"/>
            <p:cNvSpPr txBox="1"/>
            <p:nvPr/>
          </p:nvSpPr>
          <p:spPr>
            <a:xfrm>
              <a:off x="3977528" y="4720377"/>
              <a:ext cx="1728192" cy="369332"/>
            </a:xfrm>
            <a:prstGeom prst="rect">
              <a:avLst/>
            </a:prstGeom>
            <a:noFill/>
          </p:spPr>
          <p:txBody>
            <a:bodyPr wrap="square" rtlCol="0">
              <a:spAutoFit/>
            </a:bodyPr>
            <a:lstStyle/>
            <a:p>
              <a:r>
                <a:rPr lang="en-US" dirty="0" smtClean="0"/>
                <a:t>Manager</a:t>
              </a:r>
              <a:endParaRPr lang="en-US" dirty="0"/>
            </a:p>
          </p:txBody>
        </p:sp>
        <p:sp>
          <p:nvSpPr>
            <p:cNvPr id="70" name="TextBox 69"/>
            <p:cNvSpPr txBox="1"/>
            <p:nvPr/>
          </p:nvSpPr>
          <p:spPr>
            <a:xfrm>
              <a:off x="3930791" y="5701706"/>
              <a:ext cx="1714027" cy="369332"/>
            </a:xfrm>
            <a:prstGeom prst="rect">
              <a:avLst/>
            </a:prstGeom>
            <a:noFill/>
          </p:spPr>
          <p:txBody>
            <a:bodyPr wrap="square" rtlCol="0">
              <a:spAutoFit/>
            </a:bodyPr>
            <a:lstStyle/>
            <a:p>
              <a:r>
                <a:rPr lang="en-US" dirty="0" smtClean="0"/>
                <a:t>Subordinates</a:t>
              </a:r>
              <a:endParaRPr lang="en-US" dirty="0"/>
            </a:p>
          </p:txBody>
        </p:sp>
      </p:grpSp>
    </p:spTree>
    <p:extLst>
      <p:ext uri="{BB962C8B-B14F-4D97-AF65-F5344CB8AC3E}">
        <p14:creationId xmlns:p14="http://schemas.microsoft.com/office/powerpoint/2010/main" val="151227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56260" y="188640"/>
            <a:ext cx="6377940" cy="1293028"/>
          </a:xfrm>
        </p:spPr>
        <p:txBody>
          <a:bodyPr/>
          <a:lstStyle/>
          <a:p>
            <a:r>
              <a:rPr lang="en-US" dirty="0" smtClean="0">
                <a:ln>
                  <a:noFill/>
                </a:ln>
              </a:rPr>
              <a:t>Your Turn !</a:t>
            </a:r>
          </a:p>
        </p:txBody>
      </p:sp>
      <p:sp>
        <p:nvSpPr>
          <p:cNvPr id="94211" name="Rectangle 3"/>
          <p:cNvSpPr>
            <a:spLocks noGrp="1" noChangeArrowheads="1"/>
          </p:cNvSpPr>
          <p:nvPr>
            <p:ph idx="4294967295"/>
          </p:nvPr>
        </p:nvSpPr>
        <p:spPr>
          <a:xfrm>
            <a:off x="641350" y="1628800"/>
            <a:ext cx="8502650" cy="4113212"/>
          </a:xfrm>
          <a:prstGeom prst="rect">
            <a:avLst/>
          </a:prstGeom>
        </p:spPr>
        <p:txBody>
          <a:bodyPr>
            <a:normAutofit/>
          </a:bodyPr>
          <a:lstStyle/>
          <a:p>
            <a:pPr algn="just">
              <a:lnSpc>
                <a:spcPct val="90000"/>
              </a:lnSpc>
            </a:pPr>
            <a:r>
              <a:rPr lang="en-US" sz="2600" dirty="0" smtClean="0"/>
              <a:t>Draw an ER diagram for the following requirements.</a:t>
            </a:r>
          </a:p>
          <a:p>
            <a:pPr algn="just">
              <a:lnSpc>
                <a:spcPct val="90000"/>
              </a:lnSpc>
            </a:pPr>
            <a:endParaRPr lang="en-US" sz="2600" dirty="0" smtClean="0"/>
          </a:p>
          <a:p>
            <a:pPr algn="just">
              <a:lnSpc>
                <a:spcPct val="90000"/>
              </a:lnSpc>
            </a:pPr>
            <a:r>
              <a:rPr lang="en-US" dirty="0" smtClean="0"/>
              <a:t>A company database needs to store information about employees (identified by NIC, salary, position, phone, office); </a:t>
            </a:r>
          </a:p>
          <a:p>
            <a:pPr algn="just">
              <a:lnSpc>
                <a:spcPct val="90000"/>
              </a:lnSpc>
            </a:pPr>
            <a:r>
              <a:rPr lang="en-US" dirty="0" smtClean="0">
                <a:solidFill>
                  <a:srgbClr val="008000"/>
                </a:solidFill>
              </a:rPr>
              <a:t>departments (identified by </a:t>
            </a:r>
            <a:r>
              <a:rPr lang="en-US" dirty="0" err="1" smtClean="0">
                <a:solidFill>
                  <a:srgbClr val="008000"/>
                </a:solidFill>
              </a:rPr>
              <a:t>dno</a:t>
            </a:r>
            <a:r>
              <a:rPr lang="en-US" dirty="0" smtClean="0">
                <a:solidFill>
                  <a:srgbClr val="008000"/>
                </a:solidFill>
              </a:rPr>
              <a:t>, with department name and annual budget); </a:t>
            </a:r>
          </a:p>
          <a:p>
            <a:pPr algn="just">
              <a:lnSpc>
                <a:spcPct val="90000"/>
              </a:lnSpc>
            </a:pPr>
            <a:r>
              <a:rPr lang="en-US" dirty="0" smtClean="0">
                <a:solidFill>
                  <a:srgbClr val="008000"/>
                </a:solidFill>
              </a:rPr>
              <a:t>children of employees (with name, and age as attributes). </a:t>
            </a:r>
          </a:p>
          <a:p>
            <a:pPr>
              <a:lnSpc>
                <a:spcPct val="90000"/>
              </a:lnSpc>
            </a:pPr>
            <a:endParaRPr lang="en-US" sz="2600" dirty="0" smtClean="0">
              <a:solidFill>
                <a:srgbClr val="008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467544" y="2057400"/>
            <a:ext cx="8352606" cy="3651250"/>
          </a:xfrm>
          <a:prstGeom prst="rect">
            <a:avLst/>
          </a:prstGeom>
        </p:spPr>
        <p:txBody>
          <a:bodyPr>
            <a:normAutofit fontScale="92500" lnSpcReduction="10000"/>
          </a:bodyPr>
          <a:lstStyle/>
          <a:p>
            <a:pPr algn="just">
              <a:lnSpc>
                <a:spcPct val="150000"/>
              </a:lnSpc>
            </a:pPr>
            <a:r>
              <a:rPr lang="en-US" dirty="0" smtClean="0"/>
              <a:t>Employees work in departments; each department is managed by an employee; a child must be identified uniquely by name when the parent (who is an employee; assume that only parent works for the company) is known. We are not interested about a child once the parent leaves the company. </a:t>
            </a:r>
          </a:p>
          <a:p>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1560" y="404664"/>
            <a:ext cx="8676456" cy="1293028"/>
          </a:xfrm>
        </p:spPr>
        <p:txBody>
          <a:bodyPr>
            <a:normAutofit/>
          </a:bodyPr>
          <a:lstStyle/>
          <a:p>
            <a:r>
              <a:rPr lang="en-GB" dirty="0" smtClean="0">
                <a:ln>
                  <a:noFill/>
                </a:ln>
              </a:rPr>
              <a:t>Alternate Notation – Min: Max</a:t>
            </a:r>
          </a:p>
        </p:txBody>
      </p:sp>
      <p:sp>
        <p:nvSpPr>
          <p:cNvPr id="96259" name="Rectangle 3"/>
          <p:cNvSpPr>
            <a:spLocks noGrp="1" noChangeArrowheads="1"/>
          </p:cNvSpPr>
          <p:nvPr>
            <p:ph idx="4294967295"/>
          </p:nvPr>
        </p:nvSpPr>
        <p:spPr>
          <a:xfrm>
            <a:off x="587785" y="1614958"/>
            <a:ext cx="8229600" cy="4929187"/>
          </a:xfrm>
          <a:prstGeom prst="rect">
            <a:avLst/>
          </a:prstGeom>
        </p:spPr>
        <p:txBody>
          <a:bodyPr>
            <a:normAutofit lnSpcReduction="10000"/>
          </a:bodyPr>
          <a:lstStyle/>
          <a:p>
            <a:pPr>
              <a:lnSpc>
                <a:spcPct val="90000"/>
              </a:lnSpc>
            </a:pPr>
            <a:endParaRPr lang="en-GB" sz="2100" dirty="0" smtClean="0"/>
          </a:p>
          <a:p>
            <a:pPr algn="just">
              <a:lnSpc>
                <a:spcPct val="90000"/>
              </a:lnSpc>
            </a:pPr>
            <a:r>
              <a:rPr lang="en-GB" sz="2400" dirty="0" smtClean="0"/>
              <a:t>Used to specify the </a:t>
            </a:r>
            <a:r>
              <a:rPr lang="en-GB" sz="2400" dirty="0" smtClean="0">
                <a:solidFill>
                  <a:srgbClr val="FF6600"/>
                </a:solidFill>
              </a:rPr>
              <a:t>number of possible occurrences</a:t>
            </a:r>
            <a:r>
              <a:rPr lang="en-GB" sz="2400" dirty="0" smtClean="0"/>
              <a:t> of each participating entity type in a relationship.</a:t>
            </a:r>
          </a:p>
          <a:p>
            <a:pPr algn="just">
              <a:lnSpc>
                <a:spcPct val="90000"/>
              </a:lnSpc>
            </a:pPr>
            <a:endParaRPr lang="en-GB" sz="2400" dirty="0" smtClean="0"/>
          </a:p>
          <a:p>
            <a:pPr algn="just">
              <a:lnSpc>
                <a:spcPct val="90000"/>
              </a:lnSpc>
            </a:pPr>
            <a:r>
              <a:rPr lang="en-GB" sz="2400" dirty="0" smtClean="0"/>
              <a:t>Contains two parts</a:t>
            </a:r>
          </a:p>
          <a:p>
            <a:pPr lvl="1" algn="just">
              <a:lnSpc>
                <a:spcPct val="90000"/>
              </a:lnSpc>
            </a:pPr>
            <a:r>
              <a:rPr lang="en-GB" sz="2400" dirty="0" smtClean="0"/>
              <a:t>Min</a:t>
            </a:r>
          </a:p>
          <a:p>
            <a:pPr lvl="1" algn="just">
              <a:lnSpc>
                <a:spcPct val="90000"/>
              </a:lnSpc>
            </a:pPr>
            <a:r>
              <a:rPr lang="en-GB" sz="2400" dirty="0" smtClean="0"/>
              <a:t>Max </a:t>
            </a:r>
          </a:p>
          <a:p>
            <a:pPr lvl="1" algn="just">
              <a:lnSpc>
                <a:spcPct val="90000"/>
              </a:lnSpc>
            </a:pPr>
            <a:r>
              <a:rPr lang="en-GB" sz="2400" dirty="0" smtClean="0"/>
              <a:t>For example, (0,1) </a:t>
            </a:r>
          </a:p>
          <a:p>
            <a:pPr lvl="2" algn="just">
              <a:lnSpc>
                <a:spcPct val="90000"/>
              </a:lnSpc>
            </a:pPr>
            <a:r>
              <a:rPr lang="en-GB" dirty="0" smtClean="0"/>
              <a:t>Min = 0</a:t>
            </a:r>
          </a:p>
          <a:p>
            <a:pPr lvl="2" algn="just">
              <a:lnSpc>
                <a:spcPct val="90000"/>
              </a:lnSpc>
            </a:pPr>
            <a:r>
              <a:rPr lang="en-GB" dirty="0" smtClean="0"/>
              <a:t>Max = 1</a:t>
            </a:r>
          </a:p>
          <a:p>
            <a:pPr lvl="2" algn="just">
              <a:lnSpc>
                <a:spcPct val="90000"/>
              </a:lnSpc>
              <a:buFont typeface="Wingdings" panose="05000000000000000000" pitchFamily="2" charset="2"/>
              <a:buNone/>
            </a:pPr>
            <a:endParaRPr lang="en-GB" dirty="0" smtClean="0"/>
          </a:p>
          <a:p>
            <a:pPr algn="just">
              <a:lnSpc>
                <a:spcPct val="90000"/>
              </a:lnSpc>
            </a:pPr>
            <a:r>
              <a:rPr lang="en-GB" sz="2400" dirty="0" smtClean="0">
                <a:solidFill>
                  <a:srgbClr val="FF0066"/>
                </a:solidFill>
              </a:rPr>
              <a:t>Max of a multiplicity range denotes Cardinality</a:t>
            </a:r>
          </a:p>
          <a:p>
            <a:pPr algn="just">
              <a:lnSpc>
                <a:spcPct val="90000"/>
              </a:lnSpc>
            </a:pPr>
            <a:r>
              <a:rPr lang="en-GB" sz="2400" dirty="0" smtClean="0">
                <a:solidFill>
                  <a:srgbClr val="008000"/>
                </a:solidFill>
              </a:rPr>
              <a:t>Min of the  range denotes Participation constraint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56259" y="285750"/>
            <a:ext cx="6377940" cy="1293028"/>
          </a:xfrm>
        </p:spPr>
        <p:txBody>
          <a:bodyPr/>
          <a:lstStyle/>
          <a:p>
            <a:r>
              <a:rPr lang="en-GB" dirty="0" smtClean="0">
                <a:ln>
                  <a:noFill/>
                </a:ln>
              </a:rPr>
              <a:t>Entity</a:t>
            </a:r>
          </a:p>
        </p:txBody>
      </p:sp>
      <p:sp>
        <p:nvSpPr>
          <p:cNvPr id="20483" name="Rectangle 3"/>
          <p:cNvSpPr>
            <a:spLocks noGrp="1" noChangeArrowheads="1"/>
          </p:cNvSpPr>
          <p:nvPr>
            <p:ph idx="4294967295"/>
          </p:nvPr>
        </p:nvSpPr>
        <p:spPr>
          <a:xfrm>
            <a:off x="609600" y="1381125"/>
            <a:ext cx="8534400" cy="4784725"/>
          </a:xfrm>
          <a:prstGeom prst="rect">
            <a:avLst/>
          </a:prstGeom>
        </p:spPr>
        <p:txBody>
          <a:bodyPr rtlCol="0">
            <a:normAutofit fontScale="92500" lnSpcReduction="20000"/>
          </a:bodyPr>
          <a:lstStyle/>
          <a:p>
            <a:pPr lvl="1" fontAlgn="auto">
              <a:lnSpc>
                <a:spcPct val="90000"/>
              </a:lnSpc>
              <a:buFont typeface="Wingdings" panose="05000000000000000000" pitchFamily="2" charset="2"/>
              <a:buNone/>
              <a:defRPr/>
            </a:pPr>
            <a:endParaRPr lang="en-GB" sz="2200" dirty="0" smtClean="0">
              <a:solidFill>
                <a:schemeClr val="tx1">
                  <a:lumMod val="85000"/>
                  <a:lumOff val="15000"/>
                </a:schemeClr>
              </a:solidFill>
            </a:endParaRPr>
          </a:p>
          <a:p>
            <a:pPr algn="just" fontAlgn="auto">
              <a:lnSpc>
                <a:spcPct val="160000"/>
              </a:lnSpc>
              <a:buFont typeface="Arial"/>
              <a:buChar char="•"/>
              <a:defRPr/>
            </a:pPr>
            <a:r>
              <a:rPr lang="en-US" sz="2200" dirty="0" smtClean="0">
                <a:solidFill>
                  <a:schemeClr val="tx1">
                    <a:lumMod val="85000"/>
                    <a:lumOff val="15000"/>
                  </a:schemeClr>
                </a:solidFill>
              </a:rPr>
              <a:t>An </a:t>
            </a:r>
            <a:r>
              <a:rPr lang="en-US" sz="2200" b="1" dirty="0" smtClean="0">
                <a:solidFill>
                  <a:srgbClr val="FF0066"/>
                </a:solidFill>
              </a:rPr>
              <a:t>entity</a:t>
            </a:r>
            <a:r>
              <a:rPr lang="en-US" sz="2200" dirty="0" smtClean="0">
                <a:solidFill>
                  <a:schemeClr val="tx1">
                    <a:lumMod val="85000"/>
                    <a:lumOff val="15000"/>
                  </a:schemeClr>
                </a:solidFill>
              </a:rPr>
              <a:t> is an object in the real world with an independent existence (place, person, car, house, company, job, university, </a:t>
            </a:r>
            <a:r>
              <a:rPr lang="en-US" sz="2200" dirty="0" err="1" smtClean="0">
                <a:solidFill>
                  <a:schemeClr val="tx1">
                    <a:lumMod val="85000"/>
                    <a:lumOff val="15000"/>
                  </a:schemeClr>
                </a:solidFill>
              </a:rPr>
              <a:t>etc</a:t>
            </a:r>
            <a:r>
              <a:rPr lang="en-US" sz="2200" dirty="0" smtClean="0">
                <a:solidFill>
                  <a:schemeClr val="tx1">
                    <a:lumMod val="85000"/>
                    <a:lumOff val="15000"/>
                  </a:schemeClr>
                </a:solidFill>
              </a:rPr>
              <a:t>).</a:t>
            </a:r>
          </a:p>
          <a:p>
            <a:pPr marL="0" indent="0" fontAlgn="auto">
              <a:lnSpc>
                <a:spcPct val="90000"/>
              </a:lnSpc>
              <a:buNone/>
              <a:defRPr/>
            </a:pPr>
            <a:endParaRPr lang="en-US" sz="2200" dirty="0" smtClean="0">
              <a:solidFill>
                <a:schemeClr val="tx1">
                  <a:lumMod val="85000"/>
                  <a:lumOff val="15000"/>
                </a:schemeClr>
              </a:solidFill>
            </a:endParaRPr>
          </a:p>
          <a:p>
            <a:pPr fontAlgn="auto">
              <a:lnSpc>
                <a:spcPct val="90000"/>
              </a:lnSpc>
              <a:buFont typeface="Arial"/>
              <a:buChar char="•"/>
              <a:defRPr/>
            </a:pPr>
            <a:r>
              <a:rPr lang="en-US" sz="2200" dirty="0" smtClean="0">
                <a:solidFill>
                  <a:schemeClr val="tx1">
                    <a:lumMod val="85000"/>
                    <a:lumOff val="15000"/>
                  </a:schemeClr>
                </a:solidFill>
              </a:rPr>
              <a:t>A collection of similar entities is called an </a:t>
            </a:r>
            <a:r>
              <a:rPr lang="en-US" sz="2200" b="1" dirty="0" smtClean="0">
                <a:solidFill>
                  <a:srgbClr val="FF0066"/>
                </a:solidFill>
              </a:rPr>
              <a:t>entity set</a:t>
            </a:r>
            <a:r>
              <a:rPr lang="en-US" sz="2200" dirty="0" smtClean="0">
                <a:solidFill>
                  <a:srgbClr val="FF0066"/>
                </a:solidFill>
              </a:rPr>
              <a:t>.</a:t>
            </a:r>
          </a:p>
          <a:p>
            <a:pPr fontAlgn="auto">
              <a:lnSpc>
                <a:spcPct val="90000"/>
              </a:lnSpc>
              <a:buFont typeface="Arial"/>
              <a:buChar char="•"/>
              <a:defRPr/>
            </a:pPr>
            <a:endParaRPr lang="en-US" sz="1800" dirty="0" smtClean="0">
              <a:solidFill>
                <a:schemeClr val="tx1">
                  <a:lumMod val="85000"/>
                  <a:lumOff val="15000"/>
                </a:schemeClr>
              </a:solidFill>
            </a:endParaRPr>
          </a:p>
          <a:p>
            <a:pPr fontAlgn="auto">
              <a:lnSpc>
                <a:spcPct val="90000"/>
              </a:lnSpc>
              <a:buFont typeface="Arial"/>
              <a:buChar char="•"/>
              <a:defRPr/>
            </a:pPr>
            <a:r>
              <a:rPr lang="en-US" sz="1800" dirty="0" smtClean="0">
                <a:solidFill>
                  <a:schemeClr val="tx1">
                    <a:lumMod val="85000"/>
                    <a:lumOff val="15000"/>
                  </a:schemeClr>
                </a:solidFill>
              </a:rPr>
              <a:t>Graphically,</a:t>
            </a:r>
          </a:p>
          <a:p>
            <a:pPr fontAlgn="auto">
              <a:lnSpc>
                <a:spcPct val="90000"/>
              </a:lnSpc>
              <a:buFont typeface="Arial"/>
              <a:buChar char="•"/>
              <a:defRPr/>
            </a:pPr>
            <a:endParaRPr lang="en-US" sz="1800" dirty="0" smtClean="0">
              <a:solidFill>
                <a:schemeClr val="tx1">
                  <a:lumMod val="85000"/>
                  <a:lumOff val="15000"/>
                </a:schemeClr>
              </a:solidFill>
            </a:endParaRPr>
          </a:p>
          <a:p>
            <a:pPr fontAlgn="auto">
              <a:lnSpc>
                <a:spcPct val="90000"/>
              </a:lnSpc>
              <a:buFont typeface="Arial"/>
              <a:buChar char="•"/>
              <a:defRPr/>
            </a:pPr>
            <a:endParaRPr lang="en-US" sz="1800" dirty="0" smtClean="0">
              <a:solidFill>
                <a:schemeClr val="tx1">
                  <a:lumMod val="85000"/>
                  <a:lumOff val="15000"/>
                </a:schemeClr>
              </a:solidFill>
            </a:endParaRPr>
          </a:p>
          <a:p>
            <a:pPr fontAlgn="auto">
              <a:lnSpc>
                <a:spcPct val="90000"/>
              </a:lnSpc>
              <a:buFont typeface="Arial"/>
              <a:buChar char="•"/>
              <a:defRPr/>
            </a:pPr>
            <a:endParaRPr lang="en-GB" sz="2000" dirty="0" smtClean="0">
              <a:solidFill>
                <a:schemeClr val="tx1">
                  <a:lumMod val="85000"/>
                  <a:lumOff val="15000"/>
                </a:schemeClr>
              </a:solidFill>
            </a:endParaRPr>
          </a:p>
          <a:p>
            <a:pPr lvl="1" algn="just" fontAlgn="auto">
              <a:lnSpc>
                <a:spcPct val="90000"/>
              </a:lnSpc>
              <a:buFont typeface="Arial"/>
              <a:buChar char="•"/>
              <a:defRPr/>
            </a:pPr>
            <a:r>
              <a:rPr lang="en-GB" dirty="0" smtClean="0">
                <a:solidFill>
                  <a:schemeClr val="tx1">
                    <a:lumMod val="85000"/>
                    <a:lumOff val="15000"/>
                  </a:schemeClr>
                </a:solidFill>
              </a:rPr>
              <a:t>First letter of each word in the entity name is uppercase</a:t>
            </a:r>
          </a:p>
          <a:p>
            <a:pPr lvl="2" algn="just" fontAlgn="auto">
              <a:lnSpc>
                <a:spcPct val="90000"/>
              </a:lnSpc>
              <a:buFont typeface="Arial"/>
              <a:buChar char="•"/>
              <a:defRPr/>
            </a:pPr>
            <a:r>
              <a:rPr lang="en-GB" sz="2100" dirty="0" smtClean="0">
                <a:solidFill>
                  <a:schemeClr val="tx1">
                    <a:lumMod val="85000"/>
                    <a:lumOff val="15000"/>
                  </a:schemeClr>
                </a:solidFill>
              </a:rPr>
              <a:t>E.g., </a:t>
            </a:r>
            <a:r>
              <a:rPr lang="en-GB" sz="2100" u="sng" dirty="0" smtClean="0">
                <a:solidFill>
                  <a:schemeClr val="tx1">
                    <a:lumMod val="85000"/>
                    <a:lumOff val="15000"/>
                  </a:schemeClr>
                </a:solidFill>
              </a:rPr>
              <a:t>Student</a:t>
            </a:r>
            <a:endParaRPr lang="en-GB" sz="2100" dirty="0" smtClean="0">
              <a:solidFill>
                <a:schemeClr val="tx1">
                  <a:lumMod val="85000"/>
                  <a:lumOff val="15000"/>
                </a:schemeClr>
              </a:solidFill>
            </a:endParaRPr>
          </a:p>
          <a:p>
            <a:pPr lvl="2" algn="just" fontAlgn="auto">
              <a:lnSpc>
                <a:spcPct val="90000"/>
              </a:lnSpc>
              <a:buFont typeface="Arial"/>
              <a:buChar char="•"/>
              <a:defRPr/>
            </a:pPr>
            <a:endParaRPr lang="en-GB" sz="2100" dirty="0" smtClean="0">
              <a:solidFill>
                <a:schemeClr val="tx1">
                  <a:lumMod val="85000"/>
                  <a:lumOff val="15000"/>
                </a:schemeClr>
              </a:solidFill>
            </a:endParaRPr>
          </a:p>
          <a:p>
            <a:pPr lvl="1" algn="just" fontAlgn="auto">
              <a:lnSpc>
                <a:spcPct val="90000"/>
              </a:lnSpc>
              <a:buFont typeface="Arial"/>
              <a:buChar char="•"/>
              <a:defRPr/>
            </a:pPr>
            <a:r>
              <a:rPr lang="en-GB" dirty="0" smtClean="0">
                <a:solidFill>
                  <a:schemeClr val="tx1">
                    <a:lumMod val="85000"/>
                    <a:lumOff val="15000"/>
                  </a:schemeClr>
                </a:solidFill>
              </a:rPr>
              <a:t>Normally an entity is named using a </a:t>
            </a:r>
            <a:r>
              <a:rPr lang="en-GB" u="sng" dirty="0" smtClean="0">
                <a:solidFill>
                  <a:schemeClr val="tx1">
                    <a:lumMod val="85000"/>
                    <a:lumOff val="15000"/>
                  </a:schemeClr>
                </a:solidFill>
              </a:rPr>
              <a:t>‘</a:t>
            </a:r>
            <a:r>
              <a:rPr lang="en-GB" b="1" u="sng" dirty="0" smtClean="0">
                <a:solidFill>
                  <a:srgbClr val="FF0066"/>
                </a:solidFill>
              </a:rPr>
              <a:t>noun</a:t>
            </a:r>
            <a:r>
              <a:rPr lang="en-GB" u="sng" dirty="0" smtClean="0">
                <a:solidFill>
                  <a:schemeClr val="tx1">
                    <a:lumMod val="85000"/>
                    <a:lumOff val="15000"/>
                  </a:schemeClr>
                </a:solidFill>
              </a:rPr>
              <a:t>’</a:t>
            </a:r>
            <a:r>
              <a:rPr lang="en-GB" dirty="0" smtClean="0">
                <a:solidFill>
                  <a:schemeClr val="tx1">
                    <a:lumMod val="85000"/>
                    <a:lumOff val="15000"/>
                  </a:schemeClr>
                </a:solidFill>
              </a:rPr>
              <a:t> or ‘noun phrase’</a:t>
            </a:r>
          </a:p>
          <a:p>
            <a:pPr fontAlgn="auto">
              <a:lnSpc>
                <a:spcPct val="90000"/>
              </a:lnSpc>
              <a:buFont typeface="Arial"/>
              <a:buChar char="•"/>
              <a:defRPr/>
            </a:pPr>
            <a:endParaRPr lang="en-GB" sz="2000" dirty="0" smtClean="0">
              <a:solidFill>
                <a:schemeClr val="tx1">
                  <a:lumMod val="85000"/>
                  <a:lumOff val="15000"/>
                </a:schemeClr>
              </a:solidFill>
            </a:endParaRPr>
          </a:p>
          <a:p>
            <a:pPr fontAlgn="auto">
              <a:lnSpc>
                <a:spcPct val="90000"/>
              </a:lnSpc>
              <a:buFont typeface="Arial"/>
              <a:buChar char="•"/>
              <a:defRPr/>
            </a:pPr>
            <a:endParaRPr lang="en-GB" sz="2000" dirty="0" smtClean="0">
              <a:solidFill>
                <a:schemeClr val="tx1">
                  <a:lumMod val="85000"/>
                  <a:lumOff val="15000"/>
                </a:schemeClr>
              </a:solidFill>
            </a:endParaRPr>
          </a:p>
        </p:txBody>
      </p:sp>
      <p:sp>
        <p:nvSpPr>
          <p:cNvPr id="20484" name="Text Box 5"/>
          <p:cNvSpPr txBox="1">
            <a:spLocks noChangeArrowheads="1"/>
          </p:cNvSpPr>
          <p:nvPr/>
        </p:nvSpPr>
        <p:spPr bwMode="auto">
          <a:xfrm>
            <a:off x="2316163" y="3767678"/>
            <a:ext cx="1997075"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ENTITY</a:t>
            </a:r>
          </a:p>
        </p:txBody>
      </p:sp>
      <p:sp>
        <p:nvSpPr>
          <p:cNvPr id="49157" name="Text Box 6"/>
          <p:cNvSpPr txBox="1">
            <a:spLocks noChangeArrowheads="1"/>
          </p:cNvSpPr>
          <p:nvPr/>
        </p:nvSpPr>
        <p:spPr bwMode="auto">
          <a:xfrm>
            <a:off x="3032125" y="873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20486" name="Rectangle 4"/>
          <p:cNvSpPr>
            <a:spLocks noChangeArrowheads="1"/>
          </p:cNvSpPr>
          <p:nvPr/>
        </p:nvSpPr>
        <p:spPr bwMode="auto">
          <a:xfrm>
            <a:off x="5710237" y="3692444"/>
            <a:ext cx="2447925" cy="863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Student </a:t>
            </a:r>
          </a:p>
        </p:txBody>
      </p:sp>
    </p:spTree>
    <p:extLst>
      <p:ext uri="{BB962C8B-B14F-4D97-AF65-F5344CB8AC3E}">
        <p14:creationId xmlns:p14="http://schemas.microsoft.com/office/powerpoint/2010/main" val="3320081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bg/>
                                          </p:spTgt>
                                        </p:tgtEl>
                                        <p:attrNameLst>
                                          <p:attrName>style.visibility</p:attrName>
                                        </p:attrNameLst>
                                      </p:cBhvr>
                                      <p:to>
                                        <p:strVal val="visible"/>
                                      </p:to>
                                    </p:set>
                                    <p:animEffect transition="in" filter="blinds(horizontal)">
                                      <p:cBhvr>
                                        <p:cTn id="7" dur="500"/>
                                        <p:tgtEl>
                                          <p:spTgt spid="2048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0" end="0"/>
                                            </p:txEl>
                                          </p:spTgt>
                                        </p:tgtEl>
                                        <p:attrNameLst>
                                          <p:attrName>style.visibility</p:attrName>
                                        </p:attrNameLst>
                                      </p:cBhvr>
                                      <p:to>
                                        <p:strVal val="visible"/>
                                      </p:to>
                                    </p:set>
                                    <p:animEffect transition="in" filter="blinds(horizontal)">
                                      <p:cBhvr>
                                        <p:cTn id="12" dur="500"/>
                                        <p:tgtEl>
                                          <p:spTgt spid="204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17" dur="500"/>
                                        <p:tgtEl>
                                          <p:spTgt spid="20483">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20" dur="500"/>
                                        <p:tgtEl>
                                          <p:spTgt spid="20483">
                                            <p:txEl>
                                              <p:pRg st="10" end="1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486"/>
                                        </p:tgtEl>
                                        <p:attrNameLst>
                                          <p:attrName>style.visibility</p:attrName>
                                        </p:attrNameLst>
                                      </p:cBhvr>
                                      <p:to>
                                        <p:strVal val="visible"/>
                                      </p:to>
                                    </p:set>
                                    <p:animEffect transition="in" filter="box(in)">
                                      <p:cBhvr>
                                        <p:cTn id="25" dur="500"/>
                                        <p:tgtEl>
                                          <p:spTgt spid="204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0483">
                                            <p:txEl>
                                              <p:pRg st="12" end="12"/>
                                            </p:txEl>
                                          </p:spTgt>
                                        </p:tgtEl>
                                        <p:attrNameLst>
                                          <p:attrName>style.visibility</p:attrName>
                                        </p:attrNameLst>
                                      </p:cBhvr>
                                      <p:to>
                                        <p:strVal val="visible"/>
                                      </p:to>
                                    </p:set>
                                    <p:animEffect transition="in" filter="blinds(horizontal)">
                                      <p:cBhvr>
                                        <p:cTn id="30" dur="500"/>
                                        <p:tgtEl>
                                          <p:spTgt spid="204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allAtOnce" animBg="1"/>
      <p:bldP spid="2048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539750" y="301750"/>
            <a:ext cx="7772400" cy="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000" b="0" dirty="0" smtClean="0">
                <a:latin typeface="+mj-lt"/>
              </a:rPr>
              <a:t>THE (MIN,MAX) NOTATION</a:t>
            </a:r>
            <a:endParaRPr lang="en-US" sz="4400" b="0" dirty="0">
              <a:latin typeface="+mj-lt"/>
            </a:endParaRPr>
          </a:p>
        </p:txBody>
      </p:sp>
      <p:sp>
        <p:nvSpPr>
          <p:cNvPr id="97283" name="Rectangle 3"/>
          <p:cNvSpPr>
            <a:spLocks noChangeArrowheads="1"/>
          </p:cNvSpPr>
          <p:nvPr/>
        </p:nvSpPr>
        <p:spPr bwMode="auto">
          <a:xfrm>
            <a:off x="685800" y="2133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4" name="Rectangle 4"/>
          <p:cNvSpPr>
            <a:spLocks noChangeArrowheads="1"/>
          </p:cNvSpPr>
          <p:nvPr/>
        </p:nvSpPr>
        <p:spPr bwMode="auto">
          <a:xfrm>
            <a:off x="6400800" y="2057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5" name="WordArt 5"/>
          <p:cNvSpPr>
            <a:spLocks noChangeArrowheads="1" noChangeShapeType="1" noTextEdit="1"/>
          </p:cNvSpPr>
          <p:nvPr/>
        </p:nvSpPr>
        <p:spPr bwMode="auto">
          <a:xfrm>
            <a:off x="1066800" y="2438400"/>
            <a:ext cx="1600200"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7286" name="WordArt 6"/>
          <p:cNvSpPr>
            <a:spLocks noChangeArrowheads="1" noChangeShapeType="1" noTextEdit="1"/>
          </p:cNvSpPr>
          <p:nvPr/>
        </p:nvSpPr>
        <p:spPr bwMode="auto">
          <a:xfrm>
            <a:off x="6858000" y="22860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87" name="AutoShape 7"/>
          <p:cNvSpPr>
            <a:spLocks noChangeArrowheads="1"/>
          </p:cNvSpPr>
          <p:nvPr/>
        </p:nvSpPr>
        <p:spPr bwMode="auto">
          <a:xfrm>
            <a:off x="3810000" y="1905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8" name="WordArt 8"/>
          <p:cNvSpPr>
            <a:spLocks noChangeArrowheads="1" noChangeShapeType="1" noTextEdit="1"/>
          </p:cNvSpPr>
          <p:nvPr/>
        </p:nvSpPr>
        <p:spPr bwMode="auto">
          <a:xfrm>
            <a:off x="4191000" y="2362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
        <p:nvSpPr>
          <p:cNvPr id="97289" name="Line 9"/>
          <p:cNvSpPr>
            <a:spLocks noChangeShapeType="1"/>
          </p:cNvSpPr>
          <p:nvPr/>
        </p:nvSpPr>
        <p:spPr bwMode="auto">
          <a:xfrm>
            <a:off x="2819400" y="26670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0" name="Line 10"/>
          <p:cNvSpPr>
            <a:spLocks noChangeShapeType="1"/>
          </p:cNvSpPr>
          <p:nvPr/>
        </p:nvSpPr>
        <p:spPr bwMode="auto">
          <a:xfrm flipV="1">
            <a:off x="5334000" y="2667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1" name="Text Box 11"/>
          <p:cNvSpPr txBox="1">
            <a:spLocks noChangeArrowheads="1"/>
          </p:cNvSpPr>
          <p:nvPr/>
        </p:nvSpPr>
        <p:spPr bwMode="auto">
          <a:xfrm>
            <a:off x="941388" y="5392738"/>
            <a:ext cx="7275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7292" name="Text Box 12"/>
          <p:cNvSpPr txBox="1">
            <a:spLocks noChangeArrowheads="1"/>
          </p:cNvSpPr>
          <p:nvPr/>
        </p:nvSpPr>
        <p:spPr bwMode="auto">
          <a:xfrm>
            <a:off x="5334000" y="2133600"/>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7293" name="Text Box 13"/>
          <p:cNvSpPr txBox="1">
            <a:spLocks noChangeArrowheads="1"/>
          </p:cNvSpPr>
          <p:nvPr/>
        </p:nvSpPr>
        <p:spPr bwMode="auto">
          <a:xfrm>
            <a:off x="3048000" y="2286000"/>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(0,1)</a:t>
            </a:r>
          </a:p>
        </p:txBody>
      </p:sp>
      <p:sp>
        <p:nvSpPr>
          <p:cNvPr id="86030" name="TextBox 23"/>
          <p:cNvSpPr txBox="1">
            <a:spLocks noChangeArrowheads="1"/>
          </p:cNvSpPr>
          <p:nvPr/>
        </p:nvSpPr>
        <p:spPr bwMode="auto">
          <a:xfrm>
            <a:off x="533400" y="5105400"/>
            <a:ext cx="8358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just" eaLnBrk="1" hangingPunct="1">
              <a:defRPr/>
            </a:pPr>
            <a:r>
              <a:rPr lang="en-US" dirty="0" smtClean="0">
                <a:latin typeface="+mn-lt"/>
              </a:rPr>
              <a:t>Employee may or may not mange a department. He can at most</a:t>
            </a:r>
          </a:p>
          <a:p>
            <a:pPr algn="just" eaLnBrk="1" hangingPunct="1">
              <a:defRPr/>
            </a:pPr>
            <a:r>
              <a:rPr lang="en-US" dirty="0" smtClean="0">
                <a:latin typeface="+mn-lt"/>
              </a:rPr>
              <a:t> manage one department.</a:t>
            </a:r>
          </a:p>
          <a:p>
            <a:pPr algn="just" eaLnBrk="1" hangingPunct="1">
              <a:defRPr/>
            </a:pPr>
            <a:r>
              <a:rPr lang="en-US" dirty="0" smtClean="0">
                <a:latin typeface="+mn-lt"/>
              </a:rPr>
              <a:t>A department must be managed by an employee</a:t>
            </a:r>
          </a:p>
        </p:txBody>
      </p:sp>
      <p:sp>
        <p:nvSpPr>
          <p:cNvPr id="97295" name="Rectangle 3"/>
          <p:cNvSpPr>
            <a:spLocks noChangeArrowheads="1"/>
          </p:cNvSpPr>
          <p:nvPr/>
        </p:nvSpPr>
        <p:spPr bwMode="auto">
          <a:xfrm>
            <a:off x="838200" y="3657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6" name="WordArt 5"/>
          <p:cNvSpPr>
            <a:spLocks noChangeArrowheads="1" noChangeShapeType="1" noTextEdit="1"/>
          </p:cNvSpPr>
          <p:nvPr/>
        </p:nvSpPr>
        <p:spPr bwMode="auto">
          <a:xfrm>
            <a:off x="1219200" y="3733800"/>
            <a:ext cx="1249363" cy="439738"/>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latin typeface="Arial Black" panose="020B0A04020102020204" pitchFamily="34" charset="0"/>
              </a:rPr>
              <a:t>Employee</a:t>
            </a:r>
          </a:p>
        </p:txBody>
      </p:sp>
      <p:sp>
        <p:nvSpPr>
          <p:cNvPr id="97297" name="Rectangle 4"/>
          <p:cNvSpPr>
            <a:spLocks noChangeArrowheads="1"/>
          </p:cNvSpPr>
          <p:nvPr/>
        </p:nvSpPr>
        <p:spPr bwMode="auto">
          <a:xfrm>
            <a:off x="6400800" y="3581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8" name="WordArt 6"/>
          <p:cNvSpPr>
            <a:spLocks noChangeArrowheads="1" noChangeShapeType="1" noTextEdit="1"/>
          </p:cNvSpPr>
          <p:nvPr/>
        </p:nvSpPr>
        <p:spPr bwMode="auto">
          <a:xfrm>
            <a:off x="7010400" y="38862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99" name="Line 9"/>
          <p:cNvSpPr>
            <a:spLocks noChangeShapeType="1"/>
          </p:cNvSpPr>
          <p:nvPr/>
        </p:nvSpPr>
        <p:spPr bwMode="auto">
          <a:xfrm>
            <a:off x="3048000" y="4114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0" name="AutoShape 7"/>
          <p:cNvSpPr>
            <a:spLocks noChangeArrowheads="1"/>
          </p:cNvSpPr>
          <p:nvPr/>
        </p:nvSpPr>
        <p:spPr bwMode="auto">
          <a:xfrm>
            <a:off x="4038600" y="3429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301" name="Line 10"/>
          <p:cNvSpPr>
            <a:spLocks noChangeShapeType="1"/>
          </p:cNvSpPr>
          <p:nvPr/>
        </p:nvSpPr>
        <p:spPr bwMode="auto">
          <a:xfrm flipV="1">
            <a:off x="5486400" y="4191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2" name="Line 10"/>
          <p:cNvSpPr>
            <a:spLocks noChangeShapeType="1"/>
          </p:cNvSpPr>
          <p:nvPr/>
        </p:nvSpPr>
        <p:spPr bwMode="auto">
          <a:xfrm flipV="1">
            <a:off x="5486400" y="40386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3" name="Text Box 12"/>
          <p:cNvSpPr txBox="1">
            <a:spLocks noChangeArrowheads="1"/>
          </p:cNvSpPr>
          <p:nvPr/>
        </p:nvSpPr>
        <p:spPr bwMode="auto">
          <a:xfrm>
            <a:off x="6553200" y="4572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4" name="Text Box 13"/>
          <p:cNvSpPr txBox="1">
            <a:spLocks noChangeArrowheads="1"/>
          </p:cNvSpPr>
          <p:nvPr/>
        </p:nvSpPr>
        <p:spPr bwMode="auto">
          <a:xfrm>
            <a:off x="2362200" y="4648200"/>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5" name="WordArt 8"/>
          <p:cNvSpPr>
            <a:spLocks noChangeArrowheads="1" noChangeShapeType="1" noTextEdit="1"/>
          </p:cNvSpPr>
          <p:nvPr/>
        </p:nvSpPr>
        <p:spPr bwMode="auto">
          <a:xfrm>
            <a:off x="4343400" y="3886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533400" y="399776"/>
            <a:ext cx="7772400" cy="85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000" b="0" dirty="0" smtClean="0">
                <a:latin typeface="+mj-lt"/>
              </a:rPr>
              <a:t>THE (MIN,MAX) NOTATION</a:t>
            </a:r>
            <a:endParaRPr lang="en-US" sz="4400" b="0" dirty="0">
              <a:latin typeface="+mj-lt"/>
            </a:endParaRPr>
          </a:p>
        </p:txBody>
      </p:sp>
      <p:sp>
        <p:nvSpPr>
          <p:cNvPr id="98307" name="Rectangle 3"/>
          <p:cNvSpPr>
            <a:spLocks noChangeArrowheads="1"/>
          </p:cNvSpPr>
          <p:nvPr/>
        </p:nvSpPr>
        <p:spPr bwMode="auto">
          <a:xfrm>
            <a:off x="661988" y="2478088"/>
            <a:ext cx="2163762"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8" name="Rectangle 4"/>
          <p:cNvSpPr>
            <a:spLocks noChangeArrowheads="1"/>
          </p:cNvSpPr>
          <p:nvPr/>
        </p:nvSpPr>
        <p:spPr bwMode="auto">
          <a:xfrm>
            <a:off x="6477000" y="2514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9" name="WordArt 5"/>
          <p:cNvSpPr>
            <a:spLocks noChangeArrowheads="1" noChangeShapeType="1" noTextEdit="1"/>
          </p:cNvSpPr>
          <p:nvPr/>
        </p:nvSpPr>
        <p:spPr bwMode="auto">
          <a:xfrm>
            <a:off x="1112838" y="2667000"/>
            <a:ext cx="1249362"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8310" name="WordArt 6"/>
          <p:cNvSpPr>
            <a:spLocks noChangeArrowheads="1" noChangeShapeType="1" noTextEdit="1"/>
          </p:cNvSpPr>
          <p:nvPr/>
        </p:nvSpPr>
        <p:spPr bwMode="auto">
          <a:xfrm>
            <a:off x="6888163" y="2754313"/>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11" name="AutoShape 7"/>
          <p:cNvSpPr>
            <a:spLocks noChangeArrowheads="1"/>
          </p:cNvSpPr>
          <p:nvPr/>
        </p:nvSpPr>
        <p:spPr bwMode="auto">
          <a:xfrm>
            <a:off x="3836988" y="2363788"/>
            <a:ext cx="1527175" cy="1306512"/>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2" name="Line 9"/>
          <p:cNvSpPr>
            <a:spLocks noChangeShapeType="1"/>
          </p:cNvSpPr>
          <p:nvPr/>
        </p:nvSpPr>
        <p:spPr bwMode="auto">
          <a:xfrm>
            <a:off x="2825750" y="299085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3" name="Line 10"/>
          <p:cNvSpPr>
            <a:spLocks noChangeShapeType="1"/>
          </p:cNvSpPr>
          <p:nvPr/>
        </p:nvSpPr>
        <p:spPr bwMode="auto">
          <a:xfrm flipV="1">
            <a:off x="5364163" y="299085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4" name="Text Box 11"/>
          <p:cNvSpPr txBox="1">
            <a:spLocks noChangeArrowheads="1"/>
          </p:cNvSpPr>
          <p:nvPr/>
        </p:nvSpPr>
        <p:spPr bwMode="auto">
          <a:xfrm>
            <a:off x="914400" y="5867400"/>
            <a:ext cx="7275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8315" name="Text Box 12"/>
          <p:cNvSpPr txBox="1">
            <a:spLocks noChangeArrowheads="1"/>
          </p:cNvSpPr>
          <p:nvPr/>
        </p:nvSpPr>
        <p:spPr bwMode="auto">
          <a:xfrm>
            <a:off x="5562600" y="2286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(0,N)</a:t>
            </a:r>
          </a:p>
        </p:txBody>
      </p:sp>
      <p:sp>
        <p:nvSpPr>
          <p:cNvPr id="98316" name="Text Box 13"/>
          <p:cNvSpPr txBox="1">
            <a:spLocks noChangeArrowheads="1"/>
          </p:cNvSpPr>
          <p:nvPr/>
        </p:nvSpPr>
        <p:spPr bwMode="auto">
          <a:xfrm>
            <a:off x="3070225" y="2478088"/>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8317" name="Rectangle 14"/>
          <p:cNvSpPr>
            <a:spLocks noChangeArrowheads="1"/>
          </p:cNvSpPr>
          <p:nvPr/>
        </p:nvSpPr>
        <p:spPr bwMode="auto">
          <a:xfrm>
            <a:off x="533400" y="3962400"/>
            <a:ext cx="2163763"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8" name="Rectangle 15"/>
          <p:cNvSpPr>
            <a:spLocks noChangeArrowheads="1"/>
          </p:cNvSpPr>
          <p:nvPr/>
        </p:nvSpPr>
        <p:spPr bwMode="auto">
          <a:xfrm>
            <a:off x="6477000" y="4038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9" name="WordArt 16"/>
          <p:cNvSpPr>
            <a:spLocks noChangeArrowheads="1" noChangeShapeType="1" noTextEdit="1"/>
          </p:cNvSpPr>
          <p:nvPr/>
        </p:nvSpPr>
        <p:spPr bwMode="auto">
          <a:xfrm>
            <a:off x="1066800" y="4343400"/>
            <a:ext cx="1249363" cy="439738"/>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Employee</a:t>
            </a:r>
          </a:p>
        </p:txBody>
      </p:sp>
      <p:sp>
        <p:nvSpPr>
          <p:cNvPr id="98320" name="WordArt 17"/>
          <p:cNvSpPr>
            <a:spLocks noChangeArrowheads="1" noChangeShapeType="1" noTextEdit="1"/>
          </p:cNvSpPr>
          <p:nvPr/>
        </p:nvSpPr>
        <p:spPr bwMode="auto">
          <a:xfrm>
            <a:off x="6858000" y="43434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21" name="AutoShape 18"/>
          <p:cNvSpPr>
            <a:spLocks noChangeArrowheads="1"/>
          </p:cNvSpPr>
          <p:nvPr/>
        </p:nvSpPr>
        <p:spPr bwMode="auto">
          <a:xfrm>
            <a:off x="3886200" y="3810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22" name="WordArt 19"/>
          <p:cNvSpPr>
            <a:spLocks noChangeArrowheads="1" noChangeShapeType="1" noTextEdit="1"/>
          </p:cNvSpPr>
          <p:nvPr/>
        </p:nvSpPr>
        <p:spPr bwMode="auto">
          <a:xfrm>
            <a:off x="4191000" y="4267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3" name="Line 20"/>
          <p:cNvSpPr>
            <a:spLocks noChangeShapeType="1"/>
          </p:cNvSpPr>
          <p:nvPr/>
        </p:nvSpPr>
        <p:spPr bwMode="auto">
          <a:xfrm>
            <a:off x="2743200" y="44196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4" name="Line 21"/>
          <p:cNvSpPr>
            <a:spLocks noChangeShapeType="1"/>
          </p:cNvSpPr>
          <p:nvPr/>
        </p:nvSpPr>
        <p:spPr bwMode="auto">
          <a:xfrm flipV="1">
            <a:off x="5410200" y="44958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5" name="Text Box 22"/>
          <p:cNvSpPr txBox="1">
            <a:spLocks noChangeArrowheads="1"/>
          </p:cNvSpPr>
          <p:nvPr/>
        </p:nvSpPr>
        <p:spPr bwMode="auto">
          <a:xfrm>
            <a:off x="6629400" y="50292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8326" name="Text Box 23"/>
          <p:cNvSpPr txBox="1">
            <a:spLocks noChangeArrowheads="1"/>
          </p:cNvSpPr>
          <p:nvPr/>
        </p:nvSpPr>
        <p:spPr bwMode="auto">
          <a:xfrm>
            <a:off x="2438400" y="5410200"/>
            <a:ext cx="1068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solidFill>
                  <a:schemeClr val="bg2"/>
                </a:solidFill>
              </a:rPr>
              <a:t>(NN</a:t>
            </a:r>
            <a:endParaRPr lang="en-US"/>
          </a:p>
        </p:txBody>
      </p:sp>
      <p:sp>
        <p:nvSpPr>
          <p:cNvPr id="98327" name="WordArt 19"/>
          <p:cNvSpPr>
            <a:spLocks noChangeArrowheads="1" noChangeShapeType="1" noTextEdit="1"/>
          </p:cNvSpPr>
          <p:nvPr/>
        </p:nvSpPr>
        <p:spPr bwMode="auto">
          <a:xfrm>
            <a:off x="4191000" y="28194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8" name="Line 20"/>
          <p:cNvSpPr>
            <a:spLocks noChangeShapeType="1"/>
          </p:cNvSpPr>
          <p:nvPr/>
        </p:nvSpPr>
        <p:spPr bwMode="auto">
          <a:xfrm>
            <a:off x="2743200" y="4495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9" name="Text Box 22"/>
          <p:cNvSpPr txBox="1">
            <a:spLocks noChangeArrowheads="1"/>
          </p:cNvSpPr>
          <p:nvPr/>
        </p:nvSpPr>
        <p:spPr bwMode="auto">
          <a:xfrm>
            <a:off x="1676400" y="4953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N</a:t>
            </a:r>
          </a:p>
        </p:txBody>
      </p:sp>
      <p:sp>
        <p:nvSpPr>
          <p:cNvPr id="87066" name="TextBox 26"/>
          <p:cNvSpPr txBox="1">
            <a:spLocks noChangeArrowheads="1"/>
          </p:cNvSpPr>
          <p:nvPr/>
        </p:nvSpPr>
        <p:spPr bwMode="auto">
          <a:xfrm>
            <a:off x="661988" y="5486400"/>
            <a:ext cx="817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defRPr/>
            </a:pPr>
            <a:r>
              <a:rPr lang="en-US" dirty="0" smtClean="0">
                <a:latin typeface="+mn-lt"/>
              </a:rPr>
              <a:t>Employee must work for  a department. .</a:t>
            </a:r>
          </a:p>
          <a:p>
            <a:pPr eaLnBrk="1" hangingPunct="1">
              <a:defRPr/>
            </a:pPr>
            <a:r>
              <a:rPr lang="en-US" dirty="0" smtClean="0">
                <a:latin typeface="+mn-lt"/>
              </a:rPr>
              <a:t>A department may or may not have any employee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7544" y="188640"/>
            <a:ext cx="8136904" cy="1293028"/>
          </a:xfrm>
        </p:spPr>
        <p:txBody>
          <a:bodyPr/>
          <a:lstStyle/>
          <a:p>
            <a:r>
              <a:rPr lang="en-GB" dirty="0" smtClean="0">
                <a:ln>
                  <a:noFill/>
                </a:ln>
              </a:rPr>
              <a:t>Enhanced ER Modelling</a:t>
            </a:r>
          </a:p>
        </p:txBody>
      </p:sp>
      <p:sp>
        <p:nvSpPr>
          <p:cNvPr id="215043" name="Rectangle 3"/>
          <p:cNvSpPr>
            <a:spLocks noGrp="1" noChangeArrowheads="1"/>
          </p:cNvSpPr>
          <p:nvPr>
            <p:ph idx="4294967295"/>
          </p:nvPr>
        </p:nvSpPr>
        <p:spPr>
          <a:xfrm>
            <a:off x="483139" y="1634761"/>
            <a:ext cx="8575675" cy="4445000"/>
          </a:xfrm>
          <a:prstGeom prst="rect">
            <a:avLst/>
          </a:prstGeom>
        </p:spPr>
        <p:txBody>
          <a:bodyPr rtlCol="0">
            <a:normAutofit/>
          </a:bodyPr>
          <a:lstStyle/>
          <a:p>
            <a:pPr fontAlgn="auto">
              <a:lnSpc>
                <a:spcPct val="90000"/>
              </a:lnSpc>
              <a:buFont typeface="Arial"/>
              <a:buChar char="•"/>
              <a:defRPr/>
            </a:pPr>
            <a:endParaRPr lang="en-GB" sz="2100" dirty="0" smtClean="0">
              <a:solidFill>
                <a:schemeClr val="tx1">
                  <a:lumMod val="85000"/>
                  <a:lumOff val="15000"/>
                </a:schemeClr>
              </a:solidFill>
            </a:endParaRPr>
          </a:p>
          <a:p>
            <a:pPr algn="just" fontAlgn="auto">
              <a:lnSpc>
                <a:spcPct val="90000"/>
              </a:lnSpc>
              <a:buFont typeface="Arial"/>
              <a:buChar char="•"/>
              <a:defRPr/>
            </a:pPr>
            <a:r>
              <a:rPr lang="en-GB" dirty="0" smtClean="0">
                <a:solidFill>
                  <a:schemeClr val="tx1">
                    <a:lumMod val="85000"/>
                    <a:lumOff val="15000"/>
                  </a:schemeClr>
                </a:solidFill>
              </a:rPr>
              <a:t>ER modelling does not capture all the semantics of client’s domain, such as</a:t>
            </a:r>
          </a:p>
          <a:p>
            <a:pPr algn="just" fontAlgn="auto">
              <a:lnSpc>
                <a:spcPct val="90000"/>
              </a:lnSpc>
              <a:buFont typeface="Arial"/>
              <a:buChar char="•"/>
              <a:defRPr/>
            </a:pPr>
            <a:endParaRPr lang="en-GB" dirty="0" smtClean="0">
              <a:solidFill>
                <a:schemeClr val="tx1">
                  <a:lumMod val="85000"/>
                  <a:lumOff val="15000"/>
                </a:schemeClr>
              </a:solidFill>
            </a:endParaRPr>
          </a:p>
          <a:p>
            <a:pPr lvl="1" algn="just" fontAlgn="auto">
              <a:lnSpc>
                <a:spcPct val="90000"/>
              </a:lnSpc>
              <a:buFont typeface="Arial"/>
              <a:buChar char="•"/>
              <a:defRPr/>
            </a:pPr>
            <a:r>
              <a:rPr lang="en-GB" sz="2400" dirty="0" smtClean="0">
                <a:solidFill>
                  <a:schemeClr val="tx1">
                    <a:lumMod val="85000"/>
                    <a:lumOff val="15000"/>
                  </a:schemeClr>
                </a:solidFill>
              </a:rPr>
              <a:t>‘</a:t>
            </a:r>
            <a:r>
              <a:rPr lang="en-GB" sz="2400" dirty="0" smtClean="0">
                <a:solidFill>
                  <a:srgbClr val="FF6600"/>
                </a:solidFill>
              </a:rPr>
              <a:t>ISA</a:t>
            </a:r>
            <a:r>
              <a:rPr lang="en-GB" sz="2400" dirty="0" smtClean="0">
                <a:solidFill>
                  <a:schemeClr val="tx1">
                    <a:lumMod val="85000"/>
                    <a:lumOff val="15000"/>
                  </a:schemeClr>
                </a:solidFill>
              </a:rPr>
              <a:t>’ (‘is a’) relationship or specialization-generalization</a:t>
            </a:r>
          </a:p>
          <a:p>
            <a:pPr lvl="2" algn="just" fontAlgn="auto">
              <a:lnSpc>
                <a:spcPct val="90000"/>
              </a:lnSpc>
              <a:buFont typeface="Arial"/>
              <a:buChar char="•"/>
              <a:defRPr/>
            </a:pPr>
            <a:r>
              <a:rPr lang="en-GB" sz="2400" dirty="0" smtClean="0">
                <a:solidFill>
                  <a:schemeClr val="tx1">
                    <a:lumMod val="85000"/>
                    <a:lumOff val="15000"/>
                  </a:schemeClr>
                </a:solidFill>
              </a:rPr>
              <a:t>‘Manager’ entity type ‘is a’ sub entity of ‘Staff’ entity.</a:t>
            </a:r>
          </a:p>
          <a:p>
            <a:pPr lvl="2" algn="just" fontAlgn="auto">
              <a:lnSpc>
                <a:spcPct val="90000"/>
              </a:lnSpc>
              <a:buFont typeface="Arial"/>
              <a:buChar char="•"/>
              <a:defRPr/>
            </a:pPr>
            <a:endParaRPr lang="en-GB" sz="2400" dirty="0" smtClean="0">
              <a:solidFill>
                <a:schemeClr val="tx1">
                  <a:lumMod val="85000"/>
                  <a:lumOff val="15000"/>
                </a:schemeClr>
              </a:solidFill>
            </a:endParaRPr>
          </a:p>
          <a:p>
            <a:pPr lvl="1" algn="just" fontAlgn="auto">
              <a:lnSpc>
                <a:spcPct val="90000"/>
              </a:lnSpc>
              <a:buFont typeface="Wingdings" panose="05000000000000000000" pitchFamily="2" charset="2"/>
              <a:buNone/>
              <a:defRPr/>
            </a:pPr>
            <a:endParaRPr lang="en-GB" sz="2400" dirty="0" smtClean="0">
              <a:solidFill>
                <a:schemeClr val="tx1">
                  <a:lumMod val="85000"/>
                  <a:lumOff val="15000"/>
                </a:schemeClr>
              </a:solidFill>
            </a:endParaRPr>
          </a:p>
          <a:p>
            <a:pPr algn="just" fontAlgn="auto">
              <a:lnSpc>
                <a:spcPct val="90000"/>
              </a:lnSpc>
              <a:buFont typeface="Arial"/>
              <a:buChar char="•"/>
              <a:defRPr/>
            </a:pPr>
            <a:r>
              <a:rPr lang="en-GB" dirty="0" smtClean="0">
                <a:solidFill>
                  <a:schemeClr val="tx1">
                    <a:lumMod val="85000"/>
                    <a:lumOff val="15000"/>
                  </a:schemeClr>
                </a:solidFill>
              </a:rPr>
              <a:t>Enhanced ER models represent the above relationships</a:t>
            </a:r>
          </a:p>
          <a:p>
            <a:pPr lvl="1" algn="just" fontAlgn="auto">
              <a:lnSpc>
                <a:spcPct val="90000"/>
              </a:lnSpc>
              <a:buFont typeface="Arial"/>
              <a:buChar char="•"/>
              <a:defRPr/>
            </a:pPr>
            <a:r>
              <a:rPr lang="en-GB" sz="2400" dirty="0" smtClean="0">
                <a:solidFill>
                  <a:schemeClr val="tx1">
                    <a:lumMod val="85000"/>
                    <a:lumOff val="15000"/>
                  </a:schemeClr>
                </a:solidFill>
              </a:rPr>
              <a:t>Therefore capture client’s domain more comprehensively.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43">
                                            <p:txEl>
                                              <p:pRg st="7" end="7"/>
                                            </p:txEl>
                                          </p:spTgt>
                                        </p:tgtEl>
                                        <p:attrNameLst>
                                          <p:attrName>style.visibility</p:attrName>
                                        </p:attrNameLst>
                                      </p:cBhvr>
                                      <p:to>
                                        <p:strVal val="visible"/>
                                      </p:to>
                                    </p:set>
                                    <p:anim calcmode="lin" valueType="num">
                                      <p:cBhvr additive="base">
                                        <p:cTn id="7" dur="500" fill="hold"/>
                                        <p:tgtEl>
                                          <p:spTgt spid="21504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5043">
                                            <p:txEl>
                                              <p:pRg st="8" end="8"/>
                                            </p:txEl>
                                          </p:spTgt>
                                        </p:tgtEl>
                                        <p:attrNameLst>
                                          <p:attrName>style.visibility</p:attrName>
                                        </p:attrNameLst>
                                      </p:cBhvr>
                                      <p:to>
                                        <p:strVal val="visible"/>
                                      </p:to>
                                    </p:set>
                                    <p:anim calcmode="lin" valueType="num">
                                      <p:cBhvr additive="base">
                                        <p:cTn id="11" dur="500" fill="hold"/>
                                        <p:tgtEl>
                                          <p:spTgt spid="21504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50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560" y="190500"/>
            <a:ext cx="8439804" cy="1523321"/>
          </a:xfrm>
        </p:spPr>
        <p:txBody>
          <a:bodyPr>
            <a:noAutofit/>
          </a:bodyPr>
          <a:lstStyle/>
          <a:p>
            <a:r>
              <a:rPr lang="en-GB" dirty="0" smtClean="0">
                <a:ln>
                  <a:noFill/>
                </a:ln>
              </a:rPr>
              <a:t>Diagrammatic Representation of ‘ISA’ relationship</a:t>
            </a:r>
          </a:p>
        </p:txBody>
      </p:sp>
      <p:sp>
        <p:nvSpPr>
          <p:cNvPr id="100355" name="Line 12"/>
          <p:cNvSpPr>
            <a:spLocks noChangeShapeType="1"/>
          </p:cNvSpPr>
          <p:nvPr/>
        </p:nvSpPr>
        <p:spPr bwMode="auto">
          <a:xfrm flipH="1">
            <a:off x="3124200" y="3693368"/>
            <a:ext cx="1635125" cy="30480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56" name="Text Box 15"/>
          <p:cNvSpPr txBox="1">
            <a:spLocks noChangeArrowheads="1"/>
          </p:cNvSpPr>
          <p:nvPr/>
        </p:nvSpPr>
        <p:spPr bwMode="auto">
          <a:xfrm>
            <a:off x="4806950" y="3540968"/>
            <a:ext cx="433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800" dirty="0">
                <a:solidFill>
                  <a:srgbClr val="FF9900"/>
                </a:solidFill>
              </a:rPr>
              <a:t>Specialization/generalization indicator</a:t>
            </a:r>
          </a:p>
        </p:txBody>
      </p:sp>
      <p:sp>
        <p:nvSpPr>
          <p:cNvPr id="100357" name="Rectangle 25"/>
          <p:cNvSpPr>
            <a:spLocks noChangeArrowheads="1"/>
          </p:cNvSpPr>
          <p:nvPr/>
        </p:nvSpPr>
        <p:spPr bwMode="auto">
          <a:xfrm>
            <a:off x="1828800" y="28551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Staff</a:t>
            </a:r>
          </a:p>
        </p:txBody>
      </p:sp>
      <p:sp>
        <p:nvSpPr>
          <p:cNvPr id="100358" name="Oval 26"/>
          <p:cNvSpPr>
            <a:spLocks noChangeArrowheads="1"/>
          </p:cNvSpPr>
          <p:nvPr/>
        </p:nvSpPr>
        <p:spPr bwMode="auto">
          <a:xfrm>
            <a:off x="3657600" y="2016968"/>
            <a:ext cx="14478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dirty="0" err="1"/>
              <a:t>staffNo</a:t>
            </a:r>
            <a:endParaRPr lang="en-US" u="sng" dirty="0"/>
          </a:p>
        </p:txBody>
      </p:sp>
      <p:sp>
        <p:nvSpPr>
          <p:cNvPr id="100359" name="Oval 27"/>
          <p:cNvSpPr>
            <a:spLocks noChangeArrowheads="1"/>
          </p:cNvSpPr>
          <p:nvPr/>
        </p:nvSpPr>
        <p:spPr bwMode="auto">
          <a:xfrm>
            <a:off x="2133600" y="1635968"/>
            <a:ext cx="1371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100360" name="Oval 28"/>
          <p:cNvSpPr>
            <a:spLocks noChangeArrowheads="1"/>
          </p:cNvSpPr>
          <p:nvPr/>
        </p:nvSpPr>
        <p:spPr bwMode="auto">
          <a:xfrm>
            <a:off x="457200" y="1864568"/>
            <a:ext cx="1600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position</a:t>
            </a:r>
          </a:p>
        </p:txBody>
      </p:sp>
      <p:sp>
        <p:nvSpPr>
          <p:cNvPr id="100361" name="Line 31"/>
          <p:cNvSpPr>
            <a:spLocks noChangeShapeType="1"/>
          </p:cNvSpPr>
          <p:nvPr/>
        </p:nvSpPr>
        <p:spPr bwMode="auto">
          <a:xfrm>
            <a:off x="1295400" y="2397968"/>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Line 32"/>
          <p:cNvSpPr>
            <a:spLocks noChangeShapeType="1"/>
          </p:cNvSpPr>
          <p:nvPr/>
        </p:nvSpPr>
        <p:spPr bwMode="auto">
          <a:xfrm flipH="1">
            <a:off x="2590800" y="2245568"/>
            <a:ext cx="152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33"/>
          <p:cNvSpPr>
            <a:spLocks noChangeShapeType="1"/>
          </p:cNvSpPr>
          <p:nvPr/>
        </p:nvSpPr>
        <p:spPr bwMode="auto">
          <a:xfrm flipH="1">
            <a:off x="3505200" y="255036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Oval 35"/>
          <p:cNvSpPr>
            <a:spLocks noChangeArrowheads="1"/>
          </p:cNvSpPr>
          <p:nvPr/>
        </p:nvSpPr>
        <p:spPr bwMode="auto">
          <a:xfrm>
            <a:off x="228600" y="61317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 rate</a:t>
            </a:r>
          </a:p>
        </p:txBody>
      </p:sp>
      <p:sp>
        <p:nvSpPr>
          <p:cNvPr id="100365" name="Line 36"/>
          <p:cNvSpPr>
            <a:spLocks noChangeShapeType="1"/>
          </p:cNvSpPr>
          <p:nvPr/>
        </p:nvSpPr>
        <p:spPr bwMode="auto">
          <a:xfrm flipH="1">
            <a:off x="1066800" y="5445968"/>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Oval 37"/>
          <p:cNvSpPr>
            <a:spLocks noChangeArrowheads="1"/>
          </p:cNvSpPr>
          <p:nvPr/>
        </p:nvSpPr>
        <p:spPr bwMode="auto">
          <a:xfrm>
            <a:off x="5791200" y="5788868"/>
            <a:ext cx="2286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Contract_ duration</a:t>
            </a:r>
          </a:p>
        </p:txBody>
      </p:sp>
      <p:sp>
        <p:nvSpPr>
          <p:cNvPr id="100367" name="AutoShape 40"/>
          <p:cNvSpPr>
            <a:spLocks noChangeArrowheads="1"/>
          </p:cNvSpPr>
          <p:nvPr/>
        </p:nvSpPr>
        <p:spPr bwMode="auto">
          <a:xfrm>
            <a:off x="2362200" y="3693368"/>
            <a:ext cx="914400" cy="762000"/>
          </a:xfrm>
          <a:prstGeom prst="triangle">
            <a:avLst>
              <a:gd name="adj" fmla="val 50000"/>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ISA</a:t>
            </a:r>
          </a:p>
        </p:txBody>
      </p:sp>
      <p:sp>
        <p:nvSpPr>
          <p:cNvPr id="100368" name="Line 41"/>
          <p:cNvSpPr>
            <a:spLocks noChangeShapeType="1"/>
          </p:cNvSpPr>
          <p:nvPr/>
        </p:nvSpPr>
        <p:spPr bwMode="auto">
          <a:xfrm>
            <a:off x="2819400" y="34647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9" name="Line 42"/>
          <p:cNvSpPr>
            <a:spLocks noChangeShapeType="1"/>
          </p:cNvSpPr>
          <p:nvPr/>
        </p:nvSpPr>
        <p:spPr bwMode="auto">
          <a:xfrm flipH="1">
            <a:off x="1752600" y="4455368"/>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70" name="Line 43"/>
          <p:cNvSpPr>
            <a:spLocks noChangeShapeType="1"/>
          </p:cNvSpPr>
          <p:nvPr/>
        </p:nvSpPr>
        <p:spPr bwMode="auto">
          <a:xfrm>
            <a:off x="3124200" y="4455368"/>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08" name="Text Box 44"/>
          <p:cNvSpPr txBox="1">
            <a:spLocks noChangeArrowheads="1"/>
          </p:cNvSpPr>
          <p:nvPr/>
        </p:nvSpPr>
        <p:spPr bwMode="auto">
          <a:xfrm>
            <a:off x="5410200" y="3998168"/>
            <a:ext cx="3436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Both hourly employees &amp; contract employees </a:t>
            </a:r>
          </a:p>
          <a:p>
            <a:pPr eaLnBrk="1" hangingPunct="1"/>
            <a:r>
              <a:rPr lang="en-US" dirty="0"/>
              <a:t>Belong to the type Staff</a:t>
            </a:r>
          </a:p>
        </p:txBody>
      </p:sp>
      <p:sp>
        <p:nvSpPr>
          <p:cNvPr id="100372" name="Rectangle 25"/>
          <p:cNvSpPr>
            <a:spLocks noChangeArrowheads="1"/>
          </p:cNvSpPr>
          <p:nvPr/>
        </p:nvSpPr>
        <p:spPr bwMode="auto">
          <a:xfrm>
            <a:off x="381000" y="48363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Hourly_Emp</a:t>
            </a:r>
          </a:p>
        </p:txBody>
      </p:sp>
      <p:sp>
        <p:nvSpPr>
          <p:cNvPr id="100373" name="Rectangle 25"/>
          <p:cNvSpPr>
            <a:spLocks noChangeArrowheads="1"/>
          </p:cNvSpPr>
          <p:nvPr/>
        </p:nvSpPr>
        <p:spPr bwMode="auto">
          <a:xfrm>
            <a:off x="3429000" y="4860181"/>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Contract_Emp</a:t>
            </a:r>
          </a:p>
        </p:txBody>
      </p:sp>
      <p:sp>
        <p:nvSpPr>
          <p:cNvPr id="100374" name="Oval 35"/>
          <p:cNvSpPr>
            <a:spLocks noChangeArrowheads="1"/>
          </p:cNvSpPr>
          <p:nvPr/>
        </p:nvSpPr>
        <p:spPr bwMode="auto">
          <a:xfrm>
            <a:off x="1600200" y="55602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Hours worked </a:t>
            </a:r>
          </a:p>
        </p:txBody>
      </p:sp>
      <p:cxnSp>
        <p:nvCxnSpPr>
          <p:cNvPr id="3" name="Straight Connector 2"/>
          <p:cNvCxnSpPr>
            <a:stCxn id="100372" idx="3"/>
            <a:endCxn id="100374" idx="0"/>
          </p:cNvCxnSpPr>
          <p:nvPr/>
        </p:nvCxnSpPr>
        <p:spPr>
          <a:xfrm>
            <a:off x="2362200" y="5141168"/>
            <a:ext cx="3048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100373" idx="3"/>
            <a:endCxn id="100366" idx="0"/>
          </p:cNvCxnSpPr>
          <p:nvPr/>
        </p:nvCxnSpPr>
        <p:spPr>
          <a:xfrm>
            <a:off x="5410200" y="5164981"/>
            <a:ext cx="1524000" cy="6238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108"/>
                                        </p:tgtEl>
                                        <p:attrNameLst>
                                          <p:attrName>style.visibility</p:attrName>
                                        </p:attrNameLst>
                                      </p:cBhvr>
                                      <p:to>
                                        <p:strVal val="visible"/>
                                      </p:to>
                                    </p:set>
                                    <p:anim calcmode="lin" valueType="num">
                                      <p:cBhvr additive="base">
                                        <p:cTn id="7" dur="500" fill="hold"/>
                                        <p:tgtEl>
                                          <p:spTgt spid="216108"/>
                                        </p:tgtEl>
                                        <p:attrNameLst>
                                          <p:attrName>ppt_x</p:attrName>
                                        </p:attrNameLst>
                                      </p:cBhvr>
                                      <p:tavLst>
                                        <p:tav tm="0">
                                          <p:val>
                                            <p:strVal val="#ppt_x"/>
                                          </p:val>
                                        </p:tav>
                                        <p:tav tm="100000">
                                          <p:val>
                                            <p:strVal val="#ppt_x"/>
                                          </p:val>
                                        </p:tav>
                                      </p:tavLst>
                                    </p:anim>
                                    <p:anim calcmode="lin" valueType="num">
                                      <p:cBhvr additive="base">
                                        <p:cTn id="8" dur="500" fill="hold"/>
                                        <p:tgtEl>
                                          <p:spTgt spid="216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0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91264" y="174212"/>
            <a:ext cx="6377940" cy="1293028"/>
          </a:xfrm>
        </p:spPr>
        <p:txBody>
          <a:bodyPr/>
          <a:lstStyle/>
          <a:p>
            <a:r>
              <a:rPr lang="en-US" dirty="0" smtClean="0">
                <a:ln>
                  <a:noFill/>
                </a:ln>
              </a:rPr>
              <a:t>Attributes</a:t>
            </a:r>
          </a:p>
        </p:txBody>
      </p:sp>
      <p:sp>
        <p:nvSpPr>
          <p:cNvPr id="21507" name="Rectangle 3"/>
          <p:cNvSpPr>
            <a:spLocks noGrp="1" noChangeArrowheads="1"/>
          </p:cNvSpPr>
          <p:nvPr>
            <p:ph idx="4294967295"/>
          </p:nvPr>
        </p:nvSpPr>
        <p:spPr>
          <a:xfrm>
            <a:off x="587375" y="1530628"/>
            <a:ext cx="9036050" cy="4659312"/>
          </a:xfrm>
          <a:prstGeom prst="rect">
            <a:avLst/>
          </a:prstGeom>
        </p:spPr>
        <p:txBody>
          <a:bodyPr rtlCol="0">
            <a:normAutofit/>
          </a:bodyPr>
          <a:lstStyle/>
          <a:p>
            <a:pPr>
              <a:defRPr/>
            </a:pPr>
            <a:r>
              <a:rPr lang="en-US" sz="2600" dirty="0" smtClean="0">
                <a:solidFill>
                  <a:schemeClr val="tx1">
                    <a:lumMod val="85000"/>
                    <a:lumOff val="15000"/>
                  </a:schemeClr>
                </a:solidFill>
              </a:rPr>
              <a:t>An entity is described using a set of </a:t>
            </a:r>
            <a:r>
              <a:rPr lang="en-US" sz="2600" b="1" dirty="0" smtClean="0">
                <a:solidFill>
                  <a:srgbClr val="FF0066"/>
                </a:solidFill>
              </a:rPr>
              <a:t>attributes        </a:t>
            </a:r>
          </a:p>
          <a:p>
            <a:pPr>
              <a:defRPr/>
            </a:pPr>
            <a:r>
              <a:rPr lang="en-US" sz="2600" dirty="0" smtClean="0">
                <a:solidFill>
                  <a:schemeClr val="tx1">
                    <a:lumMod val="85000"/>
                    <a:lumOff val="15000"/>
                  </a:schemeClr>
                </a:solidFill>
              </a:rPr>
              <a:t>Graphically, </a:t>
            </a:r>
            <a:r>
              <a:rPr lang="en-US" sz="2600" b="1" dirty="0" smtClean="0">
                <a:solidFill>
                  <a:srgbClr val="008000"/>
                </a:solidFill>
              </a:rPr>
              <a:t>Oval</a:t>
            </a:r>
            <a:r>
              <a:rPr lang="en-US" sz="2600" dirty="0" smtClean="0">
                <a:solidFill>
                  <a:srgbClr val="008000"/>
                </a:solidFill>
              </a:rPr>
              <a:t>.</a:t>
            </a:r>
          </a:p>
          <a:p>
            <a:pPr marL="609600" indent="-609600" fontAlgn="auto">
              <a:lnSpc>
                <a:spcPct val="90000"/>
              </a:lnSpc>
              <a:buFont typeface="Arial"/>
              <a:buChar char="•"/>
              <a:defRPr/>
            </a:pPr>
            <a:endParaRPr lang="en-US" sz="2600" dirty="0" smtClean="0">
              <a:solidFill>
                <a:schemeClr val="tx1">
                  <a:lumMod val="85000"/>
                  <a:lumOff val="15000"/>
                </a:schemeClr>
              </a:solidFill>
            </a:endParaRPr>
          </a:p>
          <a:p>
            <a:pPr marL="609600" indent="-609600" fontAlgn="auto">
              <a:lnSpc>
                <a:spcPct val="90000"/>
              </a:lnSpc>
              <a:buFont typeface="Arial"/>
              <a:buChar char="•"/>
              <a:defRPr/>
            </a:pPr>
            <a:endParaRPr lang="en-US" sz="2600" dirty="0" smtClean="0">
              <a:solidFill>
                <a:schemeClr val="tx1">
                  <a:lumMod val="85000"/>
                  <a:lumOff val="15000"/>
                </a:schemeClr>
              </a:solidFill>
            </a:endParaRPr>
          </a:p>
          <a:p>
            <a:pPr marL="609600" indent="-609600" fontAlgn="auto">
              <a:lnSpc>
                <a:spcPct val="90000"/>
              </a:lnSpc>
              <a:buFont typeface="Arial"/>
              <a:buChar char="•"/>
              <a:defRPr/>
            </a:pPr>
            <a:endParaRPr lang="en-US" sz="2600" dirty="0" smtClean="0">
              <a:solidFill>
                <a:schemeClr val="tx1">
                  <a:lumMod val="85000"/>
                  <a:lumOff val="15000"/>
                </a:schemeClr>
              </a:solidFill>
            </a:endParaRPr>
          </a:p>
          <a:p>
            <a:pPr>
              <a:defRPr/>
            </a:pPr>
            <a:r>
              <a:rPr lang="en-US" sz="2600" dirty="0" smtClean="0">
                <a:solidFill>
                  <a:schemeClr val="tx1">
                    <a:lumMod val="85000"/>
                    <a:lumOff val="15000"/>
                  </a:schemeClr>
                </a:solidFill>
              </a:rPr>
              <a:t>For example staff has 3 attributes</a:t>
            </a:r>
          </a:p>
          <a:p>
            <a:pPr lvl="1" fontAlgn="auto">
              <a:lnSpc>
                <a:spcPct val="90000"/>
              </a:lnSpc>
              <a:buFont typeface="Arial"/>
              <a:buChar char="•"/>
              <a:defRPr/>
            </a:pPr>
            <a:r>
              <a:rPr lang="en-US" sz="2200" dirty="0" smtClean="0">
                <a:solidFill>
                  <a:schemeClr val="tx1">
                    <a:lumMod val="85000"/>
                    <a:lumOff val="15000"/>
                  </a:schemeClr>
                </a:solidFill>
              </a:rPr>
              <a:t>Name</a:t>
            </a:r>
          </a:p>
          <a:p>
            <a:pPr lvl="1" fontAlgn="auto">
              <a:lnSpc>
                <a:spcPct val="90000"/>
              </a:lnSpc>
              <a:buFont typeface="Arial"/>
              <a:buChar char="•"/>
              <a:defRPr/>
            </a:pPr>
            <a:r>
              <a:rPr lang="en-US" sz="2200" dirty="0" smtClean="0">
                <a:solidFill>
                  <a:schemeClr val="tx1">
                    <a:lumMod val="85000"/>
                    <a:lumOff val="15000"/>
                  </a:schemeClr>
                </a:solidFill>
              </a:rPr>
              <a:t>Position</a:t>
            </a:r>
          </a:p>
          <a:p>
            <a:pPr lvl="1" fontAlgn="auto">
              <a:lnSpc>
                <a:spcPct val="90000"/>
              </a:lnSpc>
              <a:buFont typeface="Arial"/>
              <a:buChar char="•"/>
              <a:defRPr/>
            </a:pPr>
            <a:r>
              <a:rPr lang="en-US" sz="2200" dirty="0" smtClean="0">
                <a:solidFill>
                  <a:schemeClr val="tx1">
                    <a:lumMod val="85000"/>
                    <a:lumOff val="15000"/>
                  </a:schemeClr>
                </a:solidFill>
              </a:rPr>
              <a:t>Salary</a:t>
            </a:r>
          </a:p>
          <a:p>
            <a:pPr marL="609600" indent="-609600" fontAlgn="auto">
              <a:lnSpc>
                <a:spcPct val="90000"/>
              </a:lnSpc>
              <a:buFont typeface="Wingdings" panose="05000000000000000000" pitchFamily="2" charset="2"/>
              <a:buNone/>
              <a:defRPr/>
            </a:pPr>
            <a:endParaRPr lang="en-US" sz="2600" dirty="0" smtClean="0">
              <a:solidFill>
                <a:schemeClr val="tx1">
                  <a:lumMod val="85000"/>
                  <a:lumOff val="15000"/>
                </a:schemeClr>
              </a:solidFill>
            </a:endParaRPr>
          </a:p>
        </p:txBody>
      </p:sp>
      <p:sp>
        <p:nvSpPr>
          <p:cNvPr id="21508" name="Oval 4"/>
          <p:cNvSpPr>
            <a:spLocks noChangeArrowheads="1"/>
          </p:cNvSpPr>
          <p:nvPr/>
        </p:nvSpPr>
        <p:spPr bwMode="auto">
          <a:xfrm>
            <a:off x="3505200" y="2514600"/>
            <a:ext cx="1600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a:t>attribute</a:t>
            </a:r>
          </a:p>
        </p:txBody>
      </p:sp>
      <p:grpSp>
        <p:nvGrpSpPr>
          <p:cNvPr id="2" name="Group 7"/>
          <p:cNvGrpSpPr>
            <a:grpSpLocks/>
          </p:cNvGrpSpPr>
          <p:nvPr/>
        </p:nvGrpSpPr>
        <p:grpSpPr bwMode="auto">
          <a:xfrm>
            <a:off x="4779176" y="3522940"/>
            <a:ext cx="4419600" cy="2667000"/>
            <a:chOff x="2352" y="2448"/>
            <a:chExt cx="2784" cy="1680"/>
          </a:xfrm>
        </p:grpSpPr>
        <p:sp>
          <p:nvSpPr>
            <p:cNvPr id="5018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student</a:t>
              </a:r>
            </a:p>
          </p:txBody>
        </p:sp>
        <p:sp>
          <p:nvSpPr>
            <p:cNvPr id="5018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5018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address</a:t>
              </a:r>
            </a:p>
          </p:txBody>
        </p:sp>
        <p:sp>
          <p:nvSpPr>
            <p:cNvPr id="5018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age</a:t>
              </a:r>
            </a:p>
          </p:txBody>
        </p:sp>
        <p:sp>
          <p:nvSpPr>
            <p:cNvPr id="5018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62670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12" dur="500"/>
                                        <p:tgtEl>
                                          <p:spTgt spid="21507">
                                            <p:txEl>
                                              <p:pRg st="5" end="5"/>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15" dur="500"/>
                                        <p:tgtEl>
                                          <p:spTgt spid="21507">
                                            <p:txEl>
                                              <p:pRg st="6" end="6"/>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18" dur="500"/>
                                        <p:tgtEl>
                                          <p:spTgt spid="21507">
                                            <p:txEl>
                                              <p:pRg st="7" end="7"/>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21" dur="500"/>
                                        <p:tgtEl>
                                          <p:spTgt spid="21507">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amond(in)">
                                      <p:cBhvr>
                                        <p:cTn id="2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6377940" cy="1293028"/>
          </a:xfrm>
        </p:spPr>
        <p:txBody>
          <a:bodyPr/>
          <a:lstStyle/>
          <a:p>
            <a:r>
              <a:rPr lang="en-US" dirty="0" smtClean="0"/>
              <a:t>BOC Network </a:t>
            </a:r>
            <a:endParaRPr lang="en-US" dirty="0"/>
          </a:p>
        </p:txBody>
      </p:sp>
      <p:sp>
        <p:nvSpPr>
          <p:cNvPr id="3" name="Content Placeholder 2"/>
          <p:cNvSpPr>
            <a:spLocks noGrp="1"/>
          </p:cNvSpPr>
          <p:nvPr>
            <p:ph idx="4294967295"/>
          </p:nvPr>
        </p:nvSpPr>
        <p:spPr>
          <a:xfrm>
            <a:off x="467544" y="1772816"/>
            <a:ext cx="8964612" cy="4389437"/>
          </a:xfrm>
          <a:prstGeom prst="rect">
            <a:avLst/>
          </a:prstGeom>
        </p:spPr>
        <p:txBody>
          <a:bodyPr/>
          <a:lstStyle/>
          <a:p>
            <a:r>
              <a:rPr lang="en-US" dirty="0" smtClean="0"/>
              <a:t>BOC is the largest bank network having over 5,000 branches and over 500,000 customers. Customers can open accounts in any bank branch. </a:t>
            </a:r>
          </a:p>
          <a:p>
            <a:r>
              <a:rPr lang="en-US" dirty="0" smtClean="0"/>
              <a:t>Identify </a:t>
            </a:r>
          </a:p>
          <a:p>
            <a:pPr lvl="1" algn="just">
              <a:lnSpc>
                <a:spcPct val="120000"/>
              </a:lnSpc>
              <a:buFont typeface="Arial"/>
              <a:buChar char="•"/>
              <a:defRPr/>
            </a:pPr>
            <a:r>
              <a:rPr lang="en-US" dirty="0" smtClean="0">
                <a:solidFill>
                  <a:schemeClr val="tx1">
                    <a:lumMod val="85000"/>
                    <a:lumOff val="15000"/>
                  </a:schemeClr>
                </a:solidFill>
              </a:rPr>
              <a:t>Entities </a:t>
            </a:r>
          </a:p>
          <a:p>
            <a:pPr lvl="1" algn="just">
              <a:lnSpc>
                <a:spcPct val="120000"/>
              </a:lnSpc>
              <a:buFont typeface="Arial"/>
              <a:buChar char="•"/>
              <a:defRPr/>
            </a:pPr>
            <a:r>
              <a:rPr lang="en-US" dirty="0" smtClean="0">
                <a:solidFill>
                  <a:schemeClr val="tx1">
                    <a:lumMod val="85000"/>
                    <a:lumOff val="15000"/>
                  </a:schemeClr>
                </a:solidFill>
              </a:rPr>
              <a:t>At least 3 attributes /entity</a:t>
            </a:r>
            <a:endParaRPr lang="en-US"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4011010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Updated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1568</TotalTime>
  <Words>2443</Words>
  <Application>Microsoft Office PowerPoint</Application>
  <PresentationFormat>On-screen Show (4:3)</PresentationFormat>
  <Paragraphs>792</Paragraphs>
  <Slides>73</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73</vt:i4>
      </vt:variant>
    </vt:vector>
  </HeadingPairs>
  <TitlesOfParts>
    <vt:vector size="83" baseType="lpstr">
      <vt:lpstr>Arial</vt:lpstr>
      <vt:lpstr>Arial Black</vt:lpstr>
      <vt:lpstr>Calibri</vt:lpstr>
      <vt:lpstr>Calibri Light</vt:lpstr>
      <vt:lpstr>Monotype Sorts</vt:lpstr>
      <vt:lpstr>Tahoma</vt:lpstr>
      <vt:lpstr>Times New Roman</vt:lpstr>
      <vt:lpstr>Wingdings</vt:lpstr>
      <vt:lpstr>Updated Design</vt:lpstr>
      <vt:lpstr>Custom Design</vt:lpstr>
      <vt:lpstr>Database Design and  Data Modelling </vt:lpstr>
      <vt:lpstr>Objectives</vt:lpstr>
      <vt:lpstr>Conceptual Modeling - ER Diagrams</vt:lpstr>
      <vt:lpstr>Entity-Relationship  (ER) Model </vt:lpstr>
      <vt:lpstr>ER Diagrams</vt:lpstr>
      <vt:lpstr> E-r Notation</vt:lpstr>
      <vt:lpstr>Entity</vt:lpstr>
      <vt:lpstr>Attributes</vt:lpstr>
      <vt:lpstr>BOC Network </vt:lpstr>
      <vt:lpstr>  SLIIT Student Registration </vt:lpstr>
      <vt:lpstr>Entity Set</vt:lpstr>
      <vt:lpstr>Example</vt:lpstr>
      <vt:lpstr>Domain of an Attribute  </vt:lpstr>
      <vt:lpstr>Composite Attributes </vt:lpstr>
      <vt:lpstr>Your Turn!!</vt:lpstr>
      <vt:lpstr>Multi valued Attributes </vt:lpstr>
      <vt:lpstr>Your Turn!!</vt:lpstr>
      <vt:lpstr>Derived Attributes</vt:lpstr>
      <vt:lpstr>An exercise</vt:lpstr>
      <vt:lpstr>Tick where applicable</vt:lpstr>
      <vt:lpstr>Key Attributes</vt:lpstr>
      <vt:lpstr>Primary Key</vt:lpstr>
      <vt:lpstr>Composite Key</vt:lpstr>
      <vt:lpstr>Super Key</vt:lpstr>
      <vt:lpstr>PowerPoint Presentation</vt:lpstr>
      <vt:lpstr>PowerPoint Presentation</vt:lpstr>
      <vt:lpstr>Relationship </vt:lpstr>
      <vt:lpstr>Example: Relationships</vt:lpstr>
      <vt:lpstr>Degree of a Relationship </vt:lpstr>
      <vt:lpstr>Degree of Relationship  </vt:lpstr>
      <vt:lpstr>Ternary Relationships</vt:lpstr>
      <vt:lpstr>A Typical Relationship Set</vt:lpstr>
      <vt:lpstr>Ternary Relationship</vt:lpstr>
      <vt:lpstr>Ternary relationship</vt:lpstr>
      <vt:lpstr>Cardinality</vt:lpstr>
      <vt:lpstr>One-to-One relationship</vt:lpstr>
      <vt:lpstr>Your Turn !!</vt:lpstr>
      <vt:lpstr>PowerPoint Presentation</vt:lpstr>
      <vt:lpstr>Example: One - Many Relationship</vt:lpstr>
      <vt:lpstr>Your Turn !!</vt:lpstr>
      <vt:lpstr>Many-to-many relationship</vt:lpstr>
      <vt:lpstr>Example: MANY - Many Relationship</vt:lpstr>
      <vt:lpstr>Your Turn !!</vt:lpstr>
      <vt:lpstr>Exercise</vt:lpstr>
      <vt:lpstr>PowerPoint Presentation</vt:lpstr>
      <vt:lpstr>Descriptive Attributes</vt:lpstr>
      <vt:lpstr>Descriptive Attributes</vt:lpstr>
      <vt:lpstr>Attribute on Relationship</vt:lpstr>
      <vt:lpstr>ER Diagram </vt:lpstr>
      <vt:lpstr>Your Turn !</vt:lpstr>
      <vt:lpstr>Your Turn !!!</vt:lpstr>
      <vt:lpstr>Restrictions- constraints </vt:lpstr>
      <vt:lpstr>PowerPoint Presentation</vt:lpstr>
      <vt:lpstr>Participating Constraints</vt:lpstr>
      <vt:lpstr>Participation Constraints</vt:lpstr>
      <vt:lpstr>E-R Model (contd.)</vt:lpstr>
      <vt:lpstr>Participation Constraints </vt:lpstr>
      <vt:lpstr>Weak Entity</vt:lpstr>
      <vt:lpstr>Weak Entity</vt:lpstr>
      <vt:lpstr>Weak Entity</vt:lpstr>
      <vt:lpstr>PowerPoint Presentation</vt:lpstr>
      <vt:lpstr>EXAMPLE- Weak Entity</vt:lpstr>
      <vt:lpstr>Recursive Relationship</vt:lpstr>
      <vt:lpstr>E-R Model (contd.)</vt:lpstr>
      <vt:lpstr>Recursive Relationship</vt:lpstr>
      <vt:lpstr>Recursive Relationships</vt:lpstr>
      <vt:lpstr>Your Turn !</vt:lpstr>
      <vt:lpstr>PowerPoint Presentation</vt:lpstr>
      <vt:lpstr>Alternate Notation – Min: Max</vt:lpstr>
      <vt:lpstr>PowerPoint Presentation</vt:lpstr>
      <vt:lpstr>PowerPoint Presentation</vt:lpstr>
      <vt:lpstr>Enhanced ER Modelling</vt:lpstr>
      <vt:lpstr>Diagrammatic Representation of ‘ISA’ relationship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104 Internet Technology And Applications</dc:title>
  <dc:creator>pumudu.f</dc:creator>
  <cp:lastModifiedBy>Pradeepa Bandara</cp:lastModifiedBy>
  <cp:revision>184</cp:revision>
  <dcterms:created xsi:type="dcterms:W3CDTF">2006-08-16T00:00:00Z</dcterms:created>
  <dcterms:modified xsi:type="dcterms:W3CDTF">2017-07-11T10:47:28Z</dcterms:modified>
</cp:coreProperties>
</file>