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0" r:id="rId1"/>
    <p:sldMasterId id="2147484163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449" r:id="rId8"/>
    <p:sldId id="469" r:id="rId9"/>
    <p:sldId id="448" r:id="rId10"/>
    <p:sldId id="450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51" r:id="rId24"/>
    <p:sldId id="452" r:id="rId25"/>
    <p:sldId id="453" r:id="rId26"/>
    <p:sldId id="454" r:id="rId27"/>
    <p:sldId id="470" r:id="rId28"/>
    <p:sldId id="455" r:id="rId29"/>
    <p:sldId id="456" r:id="rId30"/>
    <p:sldId id="457" r:id="rId31"/>
    <p:sldId id="458" r:id="rId32"/>
    <p:sldId id="459" r:id="rId33"/>
    <p:sldId id="460" r:id="rId34"/>
    <p:sldId id="461" r:id="rId35"/>
    <p:sldId id="462" r:id="rId36"/>
    <p:sldId id="46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66"/>
    <a:srgbClr val="0A3FB6"/>
    <a:srgbClr val="CCDBFC"/>
    <a:srgbClr val="6995F7"/>
    <a:srgbClr val="EFB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434" autoAdjust="0"/>
  </p:normalViewPr>
  <p:slideViewPr>
    <p:cSldViewPr>
      <p:cViewPr varScale="1">
        <p:scale>
          <a:sx n="70" d="100"/>
          <a:sy n="70" d="100"/>
        </p:scale>
        <p:origin x="14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B9279-37E6-4BE8-9088-DA5B9C48A802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D5136-5326-4EDC-84B0-531B5BE474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87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D5136-5326-4EDC-84B0-531B5BE4744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9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9B138F-0784-42C8-B6E2-2DC5051CE0D8}" type="slidenum">
              <a:rPr lang="en-US" smtClean="0"/>
              <a:pPr>
                <a:spcBef>
                  <a:spcPct val="0"/>
                </a:spcBef>
              </a:pPr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6958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29C526-8AA2-4916-851B-EDFD81D85F59}" type="slidenum">
              <a:rPr lang="en-US" smtClean="0"/>
              <a:pPr>
                <a:spcBef>
                  <a:spcPct val="0"/>
                </a:spcBef>
              </a:pPr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37561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2E24EF-4EA8-4772-9BC4-76B88919C3C1}" type="slidenum">
              <a:rPr lang="en-US" smtClean="0"/>
              <a:pPr>
                <a:spcBef>
                  <a:spcPct val="0"/>
                </a:spcBef>
              </a:pPr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3094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05E377-FCF6-4AAF-870E-FCFDE0BC67B6}" type="slidenum">
              <a:rPr lang="en-US" smtClean="0"/>
              <a:pPr>
                <a:spcBef>
                  <a:spcPct val="0"/>
                </a:spcBef>
              </a:pPr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3405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6B09A3-C93D-42F2-B3B5-2311170D770C}" type="slidenum">
              <a:rPr lang="en-US" smtClean="0"/>
              <a:pPr>
                <a:spcBef>
                  <a:spcPct val="0"/>
                </a:spcBef>
              </a:pPr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8593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i="1"/>
              <a:t>7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235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355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76675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585F17-659B-4089-9F4A-FC0F892335E1}" type="slidenum">
              <a:rPr lang="en-US" smtClean="0"/>
              <a:pPr>
                <a:spcBef>
                  <a:spcPct val="0"/>
                </a:spcBef>
              </a:pPr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2706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CA1C7D-5C7B-48DB-8774-4111ACA64D79}" type="slidenum">
              <a:rPr lang="en-US" smtClean="0"/>
              <a:pPr>
                <a:spcBef>
                  <a:spcPct val="0"/>
                </a:spcBef>
              </a:pPr>
              <a:t>10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980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E31EA4-9495-4B34-92C1-9CBD944340A7}" type="slidenum">
              <a:rPr lang="en-US" smtClean="0"/>
              <a:pPr>
                <a:spcBef>
                  <a:spcPct val="0"/>
                </a:spcBef>
              </a:pPr>
              <a:t>11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52475"/>
            <a:ext cx="4943475" cy="37084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6" rIns="91433" bIns="45716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9623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9769F2-251D-4E2E-9019-87B35EDCB15E}" type="slidenum">
              <a:rPr lang="en-US" smtClean="0"/>
              <a:pPr>
                <a:spcBef>
                  <a:spcPct val="0"/>
                </a:spcBef>
              </a:pPr>
              <a:t>12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52475"/>
            <a:ext cx="4943475" cy="37084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6" rIns="91433" bIns="45716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6358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8A5529-37FB-4DA5-9BB1-0E4AD5894DAC}" type="slidenum">
              <a:rPr lang="en-US" smtClean="0"/>
              <a:pPr>
                <a:spcBef>
                  <a:spcPct val="0"/>
                </a:spcBef>
              </a:pPr>
              <a:t>13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52475"/>
            <a:ext cx="4943475" cy="37084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6" rIns="91433" bIns="45716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56235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C2B7BA-61E0-47DF-BE16-C0EBCE698FEB}" type="slidenum">
              <a:rPr lang="en-US" smtClean="0"/>
              <a:pPr>
                <a:spcBef>
                  <a:spcPct val="0"/>
                </a:spcBef>
              </a:pPr>
              <a:t>14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52475"/>
            <a:ext cx="4943475" cy="37084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4716463"/>
            <a:ext cx="581660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6" rIns="91433" bIns="45716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8213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87FE28-D870-4E73-A89A-A34F460067E4}" type="slidenum">
              <a:rPr lang="en-US" smtClean="0"/>
              <a:pPr>
                <a:spcBef>
                  <a:spcPct val="0"/>
                </a:spcBef>
              </a:pPr>
              <a:t>15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52475"/>
            <a:ext cx="4943475" cy="37084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6" rIns="91433" bIns="45716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57020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B847E7-D9B9-473C-B08D-27AC74D4F490}" type="slidenum">
              <a:rPr lang="en-US" smtClean="0"/>
              <a:pPr>
                <a:spcBef>
                  <a:spcPct val="0"/>
                </a:spcBef>
              </a:pPr>
              <a:t>16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52475"/>
            <a:ext cx="4943475" cy="37084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6" rIns="91433" bIns="45716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9063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85719"/>
            <a:ext cx="4572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7544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03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39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23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57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5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5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8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371600" y="6400800"/>
            <a:ext cx="7620000" cy="320675"/>
          </a:xfrm>
          <a:prstGeom prst="rect">
            <a:avLst/>
          </a:prstGeom>
          <a:solidFill>
            <a:srgbClr val="CCDBFC"/>
          </a:solidFill>
        </p:spPr>
        <p:txBody>
          <a:bodyPr vert="horz" lIns="91440" tIns="45720" rIns="91440" bIns="45720" rtlCol="0" anchor="ctr"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New Logo_RGB cop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6324600"/>
            <a:ext cx="1219200" cy="46623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305800" y="641246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6F15528-21DE-4FAA-801E-634DDDAF4B2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algn="l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9615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28600" y="4114800"/>
            <a:ext cx="8915400" cy="838200"/>
          </a:xfrm>
          <a:prstGeom prst="rect">
            <a:avLst/>
          </a:prstGeom>
          <a:solidFill>
            <a:srgbClr val="CCD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 userDrawn="1">
            <p:ph type="ctrTitle"/>
          </p:nvPr>
        </p:nvSpPr>
        <p:spPr>
          <a:xfrm>
            <a:off x="0" y="1371599"/>
            <a:ext cx="9144000" cy="1295401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</p:spPr>
        <p:txBody>
          <a:bodyPr>
            <a:normAutofit/>
          </a:bodyPr>
          <a:lstStyle/>
          <a:p>
            <a:endParaRPr lang="en-US" sz="3600" b="1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"/>
          </p:nvPr>
        </p:nvSpPr>
        <p:spPr>
          <a:xfrm>
            <a:off x="228600" y="4114800"/>
            <a:ext cx="9144000" cy="14478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>
              <a:buNone/>
              <a:defRPr/>
            </a:lvl1pPr>
          </a:lstStyle>
          <a:p>
            <a:endParaRPr lang="en-US" sz="3600" b="1" dirty="0" smtClean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11" name="Picture 10" descr="New Logo_RGB cop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152400"/>
            <a:ext cx="1697738" cy="649229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828800" y="228600"/>
            <a:ext cx="7315200" cy="457200"/>
          </a:xfrm>
          <a:prstGeom prst="rect">
            <a:avLst/>
          </a:prstGeom>
          <a:solidFill>
            <a:srgbClr val="0A3FB6"/>
          </a:solidFill>
          <a:ln>
            <a:solidFill>
              <a:srgbClr val="0A3F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3429000"/>
            <a:ext cx="2133600" cy="523220"/>
          </a:xfrm>
          <a:prstGeom prst="rect">
            <a:avLst/>
          </a:prstGeom>
          <a:solidFill>
            <a:srgbClr val="CCDBFC"/>
          </a:solidFill>
        </p:spPr>
        <p:txBody>
          <a:bodyPr wrap="square">
            <a:spAutoFit/>
          </a:bodyPr>
          <a:lstStyle/>
          <a:p>
            <a:endParaRPr lang="en-US" sz="2800" b="1" dirty="0" smtClean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0" y="3352800"/>
            <a:ext cx="2514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>
              <a:buNone/>
              <a:defRPr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2969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61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3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99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38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9"/>
          <a:stretch/>
        </p:blipFill>
        <p:spPr>
          <a:xfrm>
            <a:off x="0" y="5410200"/>
            <a:ext cx="2450123" cy="1447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7"/>
          <a:stretch/>
        </p:blipFill>
        <p:spPr>
          <a:xfrm>
            <a:off x="6690091" y="0"/>
            <a:ext cx="2453909" cy="1561578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-2726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IT1090</a:t>
            </a:r>
            <a:r>
              <a:rPr lang="en-US" sz="1600" b="1" baseline="0" dirty="0" smtClean="0">
                <a:solidFill>
                  <a:schemeClr val="tx1"/>
                </a:solidFill>
              </a:rPr>
              <a:t> – Information Systems and Data Modeling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SLIIT </a:t>
            </a:r>
            <a:r>
              <a:rPr lang="en-US" sz="1600" b="1" baseline="0" dirty="0" smtClean="0">
                <a:solidFill>
                  <a:schemeClr val="tx1"/>
                </a:solidFill>
              </a:rPr>
              <a:t> - Faculty of Computing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8400" y="76200"/>
            <a:ext cx="27432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6248400" y="76200"/>
            <a:ext cx="274285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7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3919" r:id="rId3"/>
    <p:sldLayoutId id="2147483678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0"/>
            <a:ext cx="9144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7620000" y="0"/>
            <a:ext cx="1524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5532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E87A23"/>
                </a:solidFill>
              </a:rPr>
              <a:t>SLIIT </a:t>
            </a:r>
            <a:r>
              <a:rPr lang="en-US" sz="1600" b="1" baseline="0" dirty="0" smtClean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762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-762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IT1090</a:t>
            </a:r>
            <a:r>
              <a:rPr lang="en-US" sz="1600" b="1" baseline="0" dirty="0" smtClean="0">
                <a:solidFill>
                  <a:schemeClr val="bg1"/>
                </a:solidFill>
              </a:rPr>
              <a:t> – Information Systems and Data Modeling</a:t>
            </a:r>
            <a:endParaRPr lang="en-US" sz="1600" b="1" dirty="0" smtClean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28650" y="1447800"/>
            <a:ext cx="78867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5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467" y="1700184"/>
            <a:ext cx="7786086" cy="3349641"/>
          </a:xfrm>
        </p:spPr>
        <p:txBody>
          <a:bodyPr>
            <a:normAutofit/>
          </a:bodyPr>
          <a:lstStyle/>
          <a:p>
            <a:r>
              <a:rPr lang="en-GB" b="1" dirty="0"/>
              <a:t>Introduction to Database and DBMS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910" y="3573016"/>
            <a:ext cx="7315200" cy="685800"/>
          </a:xfrm>
        </p:spPr>
        <p:txBody>
          <a:bodyPr>
            <a:normAutofit/>
          </a:bodyPr>
          <a:lstStyle/>
          <a:p>
            <a:r>
              <a:rPr lang="en-US" b="1" dirty="0"/>
              <a:t>Lecture 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3986" y="256889"/>
            <a:ext cx="7094357" cy="1293028"/>
          </a:xfrm>
        </p:spPr>
        <p:txBody>
          <a:bodyPr>
            <a:normAutofit fontScale="90000"/>
          </a:bodyPr>
          <a:lstStyle/>
          <a:p>
            <a:pPr algn="just" eaLnBrk="1" hangingPunct="1"/>
            <a:r>
              <a:rPr lang="en-US" dirty="0" smtClean="0">
                <a:ln>
                  <a:noFill/>
                </a:ln>
              </a:rPr>
              <a:t>Data Storage &amp; Retrieval Options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3568" y="1700808"/>
            <a:ext cx="7956550" cy="4070350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en-US" dirty="0" smtClean="0">
              <a:solidFill>
                <a:srgbClr val="FF6600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FF6600"/>
                </a:solidFill>
              </a:rPr>
              <a:t>Manual Processing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dirty="0" smtClean="0"/>
              <a:t>Time Consuming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dirty="0" smtClean="0"/>
              <a:t>Does not support large volume of data</a:t>
            </a:r>
          </a:p>
          <a:p>
            <a:pPr eaLnBrk="1" hangingPunct="1"/>
            <a:r>
              <a:rPr lang="en-US" dirty="0" smtClean="0">
                <a:solidFill>
                  <a:srgbClr val="FF6600"/>
                </a:solidFill>
              </a:rPr>
              <a:t>File based Processing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dirty="0" smtClean="0"/>
              <a:t>Traditional  Computer Files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dirty="0" smtClean="0"/>
              <a:t>Inadequate</a:t>
            </a:r>
          </a:p>
          <a:p>
            <a:pPr eaLnBrk="1" hangingPunct="1"/>
            <a:r>
              <a:rPr lang="en-US" b="1" dirty="0" smtClean="0">
                <a:solidFill>
                  <a:srgbClr val="FF6600"/>
                </a:solidFill>
              </a:rPr>
              <a:t>Database Processing</a:t>
            </a:r>
          </a:p>
        </p:txBody>
      </p:sp>
      <p:pic>
        <p:nvPicPr>
          <p:cNvPr id="28676" name="Picture 5" descr="images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4077072"/>
            <a:ext cx="24955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3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3838" y="2057400"/>
          <a:ext cx="76676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Clip" r:id="rId4" imgW="1315341" imgH="996807" progId="MS_ClipArt_Gallery.2">
                  <p:embed/>
                </p:oleObj>
              </mc:Choice>
              <mc:Fallback>
                <p:oleObj name="Clip" r:id="rId4" imgW="1315341" imgH="996807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2057400"/>
                        <a:ext cx="76676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18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801135" y="4298950"/>
          <a:ext cx="79216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Clip" r:id="rId6" imgW="1315341" imgH="996807" progId="MS_ClipArt_Gallery.2">
                  <p:embed/>
                </p:oleObj>
              </mc:Choice>
              <mc:Fallback>
                <p:oleObj name="Clip" r:id="rId6" imgW="1315341" imgH="996807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135" y="4298950"/>
                        <a:ext cx="79216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Rectangle 26"/>
          <p:cNvSpPr>
            <a:spLocks noChangeArrowheads="1"/>
          </p:cNvSpPr>
          <p:nvPr/>
        </p:nvSpPr>
        <p:spPr bwMode="auto">
          <a:xfrm>
            <a:off x="5900806" y="5818433"/>
            <a:ext cx="23209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1800" dirty="0">
                <a:solidFill>
                  <a:srgbClr val="FF6600"/>
                </a:solidFill>
                <a:latin typeface="Times New Roman" panose="02020603050405020304" pitchFamily="18" charset="0"/>
              </a:rPr>
              <a:t>Library System Files</a:t>
            </a:r>
          </a:p>
        </p:txBody>
      </p:sp>
      <p:sp>
        <p:nvSpPr>
          <p:cNvPr id="30725" name="Rectangle 34"/>
          <p:cNvSpPr>
            <a:spLocks noGrp="1" noChangeArrowheads="1"/>
          </p:cNvSpPr>
          <p:nvPr>
            <p:ph type="title"/>
          </p:nvPr>
        </p:nvSpPr>
        <p:spPr>
          <a:xfrm>
            <a:off x="556260" y="236491"/>
            <a:ext cx="6377940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>
                <a:ln>
                  <a:noFill/>
                </a:ln>
              </a:rPr>
              <a:t>File Based Processing</a:t>
            </a:r>
          </a:p>
        </p:txBody>
      </p:sp>
      <p:graphicFrame>
        <p:nvGraphicFramePr>
          <p:cNvPr id="1077" name="Group 53"/>
          <p:cNvGraphicFramePr>
            <a:graphicFrameLocks noGrp="1"/>
          </p:cNvGraphicFramePr>
          <p:nvPr>
            <p:ph sz="half" idx="4294967295"/>
            <p:extLst/>
          </p:nvPr>
        </p:nvGraphicFramePr>
        <p:xfrm>
          <a:off x="0" y="3521075"/>
          <a:ext cx="4810125" cy="1616075"/>
        </p:xfrm>
        <a:graphic>
          <a:graphicData uri="http://schemas.openxmlformats.org/drawingml/2006/table">
            <a:tbl>
              <a:tblPr/>
              <a:tblGrid>
                <a:gridCol w="2426067"/>
                <a:gridCol w="2384058"/>
              </a:tblGrid>
              <a:tr h="70131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Data Entry &amp; Reports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File Handling Routines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7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File Definitions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8" name="Group 54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0" y="1398588"/>
          <a:ext cx="8448261" cy="1616075"/>
        </p:xfrm>
        <a:graphic>
          <a:graphicData uri="http://schemas.openxmlformats.org/drawingml/2006/table">
            <a:tbl>
              <a:tblPr/>
              <a:tblGrid>
                <a:gridCol w="2241760"/>
                <a:gridCol w="6206501"/>
              </a:tblGrid>
              <a:tr h="70131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Data Entry &amp; Reports</a:t>
                      </a:r>
                    </a:p>
                  </a:txBody>
                  <a:tcPr marL="199170" marR="19917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File Handling Routines</a:t>
                      </a:r>
                    </a:p>
                  </a:txBody>
                  <a:tcPr marL="199170" marR="199170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7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File Definitions</a:t>
                      </a:r>
                    </a:p>
                  </a:txBody>
                  <a:tcPr marL="199170" marR="199170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46" name="AutoShape 88"/>
          <p:cNvSpPr>
            <a:spLocks noChangeArrowheads="1"/>
          </p:cNvSpPr>
          <p:nvPr/>
        </p:nvSpPr>
        <p:spPr bwMode="auto">
          <a:xfrm>
            <a:off x="990600" y="2209800"/>
            <a:ext cx="685800" cy="257175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47" name="AutoShape 89"/>
          <p:cNvSpPr>
            <a:spLocks noChangeArrowheads="1"/>
          </p:cNvSpPr>
          <p:nvPr/>
        </p:nvSpPr>
        <p:spPr bwMode="auto">
          <a:xfrm>
            <a:off x="1709530" y="4639952"/>
            <a:ext cx="685800" cy="257175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48" name="AutoShape 90"/>
          <p:cNvSpPr>
            <a:spLocks noChangeArrowheads="1"/>
          </p:cNvSpPr>
          <p:nvPr/>
        </p:nvSpPr>
        <p:spPr bwMode="auto">
          <a:xfrm>
            <a:off x="5732462" y="2209800"/>
            <a:ext cx="685800" cy="257175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49" name="AutoShape 91"/>
          <p:cNvSpPr>
            <a:spLocks noChangeArrowheads="1"/>
          </p:cNvSpPr>
          <p:nvPr/>
        </p:nvSpPr>
        <p:spPr bwMode="auto">
          <a:xfrm>
            <a:off x="5779396" y="5282889"/>
            <a:ext cx="685800" cy="257175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50" name="AutoShape 92"/>
          <p:cNvSpPr>
            <a:spLocks noChangeArrowheads="1"/>
          </p:cNvSpPr>
          <p:nvPr/>
        </p:nvSpPr>
        <p:spPr bwMode="auto">
          <a:xfrm>
            <a:off x="8132762" y="2030762"/>
            <a:ext cx="914400" cy="1214438"/>
          </a:xfrm>
          <a:prstGeom prst="can">
            <a:avLst>
              <a:gd name="adj" fmla="val 3320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51" name="AutoShape 93"/>
          <p:cNvSpPr>
            <a:spLocks noChangeArrowheads="1"/>
          </p:cNvSpPr>
          <p:nvPr/>
        </p:nvSpPr>
        <p:spPr bwMode="auto">
          <a:xfrm>
            <a:off x="8161061" y="5054290"/>
            <a:ext cx="914400" cy="1214437"/>
          </a:xfrm>
          <a:prstGeom prst="can">
            <a:avLst>
              <a:gd name="adj" fmla="val 3320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2" name="Group 158"/>
          <p:cNvGrpSpPr>
            <a:grpSpLocks/>
          </p:cNvGrpSpPr>
          <p:nvPr/>
        </p:nvGrpSpPr>
        <p:grpSpPr bwMode="auto">
          <a:xfrm>
            <a:off x="6075362" y="103498"/>
            <a:ext cx="2971800" cy="1676400"/>
            <a:chOff x="2976" y="432"/>
            <a:chExt cx="1872" cy="1056"/>
          </a:xfrm>
        </p:grpSpPr>
        <p:sp>
          <p:nvSpPr>
            <p:cNvPr id="30764" name="AutoShape 100"/>
            <p:cNvSpPr>
              <a:spLocks noChangeArrowheads="1"/>
            </p:cNvSpPr>
            <p:nvPr/>
          </p:nvSpPr>
          <p:spPr bwMode="auto">
            <a:xfrm flipH="1">
              <a:off x="2976" y="432"/>
              <a:ext cx="1872" cy="1056"/>
            </a:xfrm>
            <a:prstGeom prst="wedgeRectCallout">
              <a:avLst>
                <a:gd name="adj1" fmla="val -45838"/>
                <a:gd name="adj2" fmla="val 6543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3333CC"/>
                  </a:solidFill>
                  <a:latin typeface="Courier New" panose="02070309020205020404" pitchFamily="49" charset="0"/>
                </a:rPr>
                <a:t>ID		001</a:t>
              </a:r>
            </a:p>
            <a:p>
              <a:pPr eaLnBrk="1" hangingPunct="1"/>
              <a:r>
                <a:rPr lang="en-US" sz="1800">
                  <a:solidFill>
                    <a:srgbClr val="3333CC"/>
                  </a:solidFill>
                  <a:latin typeface="Courier New" panose="02070309020205020404" pitchFamily="49" charset="0"/>
                </a:rPr>
                <a:t>Name		Anne</a:t>
              </a:r>
            </a:p>
            <a:p>
              <a:pPr eaLnBrk="1" hangingPunct="1"/>
              <a:r>
                <a:rPr lang="en-US" sz="1800">
                  <a:solidFill>
                    <a:srgbClr val="3333CC"/>
                  </a:solidFill>
                  <a:latin typeface="Courier New" panose="02070309020205020404" pitchFamily="49" charset="0"/>
                </a:rPr>
                <a:t>Address	Perth</a:t>
              </a:r>
            </a:p>
            <a:p>
              <a:pPr eaLnBrk="1" hangingPunct="1"/>
              <a:r>
                <a:rPr lang="en-US" sz="1800">
                  <a:solidFill>
                    <a:srgbClr val="3333CC"/>
                  </a:solidFill>
                  <a:latin typeface="Courier New" panose="02070309020205020404" pitchFamily="49" charset="0"/>
                </a:rPr>
                <a:t>TelNo		747374</a:t>
              </a:r>
            </a:p>
            <a:p>
              <a:pPr eaLnBrk="1" hangingPunct="1"/>
              <a:r>
                <a:rPr lang="en-US" sz="1800">
                  <a:solidFill>
                    <a:srgbClr val="3333CC"/>
                  </a:solidFill>
                  <a:latin typeface="Courier New" panose="02070309020205020404" pitchFamily="49" charset="0"/>
                </a:rPr>
                <a:t>Marks		75</a:t>
              </a:r>
            </a:p>
          </p:txBody>
        </p:sp>
        <p:grpSp>
          <p:nvGrpSpPr>
            <p:cNvPr id="30765" name="Group 150"/>
            <p:cNvGrpSpPr>
              <a:grpSpLocks/>
            </p:cNvGrpSpPr>
            <p:nvPr/>
          </p:nvGrpSpPr>
          <p:grpSpPr bwMode="auto">
            <a:xfrm>
              <a:off x="2976" y="432"/>
              <a:ext cx="1872" cy="912"/>
              <a:chOff x="2976" y="432"/>
              <a:chExt cx="1872" cy="912"/>
            </a:xfrm>
          </p:grpSpPr>
          <p:sp>
            <p:nvSpPr>
              <p:cNvPr id="30766" name="Line 139"/>
              <p:cNvSpPr>
                <a:spLocks noChangeShapeType="1"/>
              </p:cNvSpPr>
              <p:nvPr/>
            </p:nvSpPr>
            <p:spPr bwMode="auto">
              <a:xfrm>
                <a:off x="2976" y="624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7" name="Line 140"/>
              <p:cNvSpPr>
                <a:spLocks noChangeShapeType="1"/>
              </p:cNvSpPr>
              <p:nvPr/>
            </p:nvSpPr>
            <p:spPr bwMode="auto">
              <a:xfrm>
                <a:off x="2976" y="816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8" name="Line 141"/>
              <p:cNvSpPr>
                <a:spLocks noChangeShapeType="1"/>
              </p:cNvSpPr>
              <p:nvPr/>
            </p:nvSpPr>
            <p:spPr bwMode="auto">
              <a:xfrm>
                <a:off x="2976" y="990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9" name="Line 143"/>
              <p:cNvSpPr>
                <a:spLocks noChangeShapeType="1"/>
              </p:cNvSpPr>
              <p:nvPr/>
            </p:nvSpPr>
            <p:spPr bwMode="auto">
              <a:xfrm>
                <a:off x="2976" y="1164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0" name="Line 145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1" name="Line 149"/>
              <p:cNvSpPr>
                <a:spLocks noChangeShapeType="1"/>
              </p:cNvSpPr>
              <p:nvPr/>
            </p:nvSpPr>
            <p:spPr bwMode="auto">
              <a:xfrm>
                <a:off x="3696" y="432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60"/>
          <p:cNvGrpSpPr>
            <a:grpSpLocks/>
          </p:cNvGrpSpPr>
          <p:nvPr/>
        </p:nvGrpSpPr>
        <p:grpSpPr bwMode="auto">
          <a:xfrm>
            <a:off x="5749925" y="3320740"/>
            <a:ext cx="2971800" cy="1676400"/>
            <a:chOff x="2976" y="1968"/>
            <a:chExt cx="1872" cy="1056"/>
          </a:xfrm>
        </p:grpSpPr>
        <p:sp>
          <p:nvSpPr>
            <p:cNvPr id="30756" name="AutoShape 138"/>
            <p:cNvSpPr>
              <a:spLocks noChangeArrowheads="1"/>
            </p:cNvSpPr>
            <p:nvPr/>
          </p:nvSpPr>
          <p:spPr bwMode="auto">
            <a:xfrm flipH="1">
              <a:off x="2976" y="1968"/>
              <a:ext cx="1872" cy="1056"/>
            </a:xfrm>
            <a:prstGeom prst="wedgeRectCallout">
              <a:avLst>
                <a:gd name="adj1" fmla="val -45838"/>
                <a:gd name="adj2" fmla="val 6543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3333CC"/>
                  </a:solidFill>
                  <a:latin typeface="Courier New" panose="02070309020205020404" pitchFamily="49" charset="0"/>
                </a:rPr>
                <a:t>ID		001</a:t>
              </a:r>
            </a:p>
            <a:p>
              <a:pPr eaLnBrk="1" hangingPunct="1"/>
              <a:r>
                <a:rPr lang="en-US" sz="1800">
                  <a:solidFill>
                    <a:srgbClr val="3333CC"/>
                  </a:solidFill>
                  <a:latin typeface="Courier New" panose="02070309020205020404" pitchFamily="49" charset="0"/>
                </a:rPr>
                <a:t>Name		Anne</a:t>
              </a:r>
            </a:p>
            <a:p>
              <a:pPr eaLnBrk="1" hangingPunct="1"/>
              <a:r>
                <a:rPr lang="en-US" sz="1800">
                  <a:solidFill>
                    <a:srgbClr val="3333CC"/>
                  </a:solidFill>
                  <a:latin typeface="Courier New" panose="02070309020205020404" pitchFamily="49" charset="0"/>
                </a:rPr>
                <a:t>Address	Perth</a:t>
              </a:r>
            </a:p>
            <a:p>
              <a:pPr eaLnBrk="1" hangingPunct="1"/>
              <a:r>
                <a:rPr lang="en-US" sz="1800">
                  <a:solidFill>
                    <a:srgbClr val="3333CC"/>
                  </a:solidFill>
                  <a:latin typeface="Courier New" panose="02070309020205020404" pitchFamily="49" charset="0"/>
                </a:rPr>
                <a:t>TelNo		747374</a:t>
              </a:r>
            </a:p>
            <a:p>
              <a:pPr eaLnBrk="1" hangingPunct="1"/>
              <a:r>
                <a:rPr lang="en-US" sz="1800">
                  <a:solidFill>
                    <a:srgbClr val="3333CC"/>
                  </a:solidFill>
                  <a:latin typeface="Courier New" panose="02070309020205020404" pitchFamily="49" charset="0"/>
                </a:rPr>
                <a:t>Books-Loan   5</a:t>
              </a:r>
            </a:p>
          </p:txBody>
        </p:sp>
        <p:grpSp>
          <p:nvGrpSpPr>
            <p:cNvPr id="30757" name="Group 159"/>
            <p:cNvGrpSpPr>
              <a:grpSpLocks/>
            </p:cNvGrpSpPr>
            <p:nvPr/>
          </p:nvGrpSpPr>
          <p:grpSpPr bwMode="auto">
            <a:xfrm>
              <a:off x="2976" y="1968"/>
              <a:ext cx="1872" cy="912"/>
              <a:chOff x="2976" y="1968"/>
              <a:chExt cx="1872" cy="912"/>
            </a:xfrm>
          </p:grpSpPr>
          <p:sp>
            <p:nvSpPr>
              <p:cNvPr id="30758" name="Line 152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9" name="Line 153"/>
              <p:cNvSpPr>
                <a:spLocks noChangeShapeType="1"/>
              </p:cNvSpPr>
              <p:nvPr/>
            </p:nvSpPr>
            <p:spPr bwMode="auto">
              <a:xfrm>
                <a:off x="2976" y="2352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0" name="Line 154"/>
              <p:cNvSpPr>
                <a:spLocks noChangeShapeType="1"/>
              </p:cNvSpPr>
              <p:nvPr/>
            </p:nvSpPr>
            <p:spPr bwMode="auto">
              <a:xfrm>
                <a:off x="2976" y="2526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1" name="Line 155"/>
              <p:cNvSpPr>
                <a:spLocks noChangeShapeType="1"/>
              </p:cNvSpPr>
              <p:nvPr/>
            </p:nvSpPr>
            <p:spPr bwMode="auto">
              <a:xfrm>
                <a:off x="2976" y="2700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2" name="Line 156"/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3" name="Line 157"/>
              <p:cNvSpPr>
                <a:spLocks noChangeShapeType="1"/>
              </p:cNvSpPr>
              <p:nvPr/>
            </p:nvSpPr>
            <p:spPr bwMode="auto">
              <a:xfrm>
                <a:off x="4032" y="1968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754" name="Rectangle 10"/>
          <p:cNvSpPr>
            <a:spLocks noChangeArrowheads="1"/>
          </p:cNvSpPr>
          <p:nvPr/>
        </p:nvSpPr>
        <p:spPr bwMode="auto">
          <a:xfrm>
            <a:off x="5842068" y="2627622"/>
            <a:ext cx="24384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1800" dirty="0">
                <a:solidFill>
                  <a:srgbClr val="FF6600"/>
                </a:solidFill>
                <a:latin typeface="Times New Roman" panose="02020603050405020304" pitchFamily="18" charset="0"/>
              </a:rPr>
              <a:t>Student System Files</a:t>
            </a:r>
          </a:p>
        </p:txBody>
      </p:sp>
      <p:sp>
        <p:nvSpPr>
          <p:cNvPr id="34977" name="Text Box 161"/>
          <p:cNvSpPr txBox="1">
            <a:spLocks noChangeArrowheads="1"/>
          </p:cNvSpPr>
          <p:nvPr/>
        </p:nvSpPr>
        <p:spPr bwMode="auto">
          <a:xfrm>
            <a:off x="1283804" y="5647293"/>
            <a:ext cx="386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600" dirty="0">
                <a:solidFill>
                  <a:srgbClr val="FF0066"/>
                </a:solidFill>
              </a:rPr>
              <a:t>Data Duplication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10123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7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3838" y="2057400"/>
          <a:ext cx="76676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Clip" r:id="rId4" imgW="1315341" imgH="996807" progId="MS_ClipArt_Gallery.2">
                  <p:embed/>
                </p:oleObj>
              </mc:Choice>
              <mc:Fallback>
                <p:oleObj name="Clip" r:id="rId4" imgW="1315341" imgH="996807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2057400"/>
                        <a:ext cx="76676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769265"/>
              </p:ext>
            </p:extLst>
          </p:nvPr>
        </p:nvGraphicFramePr>
        <p:xfrm>
          <a:off x="274638" y="4313281"/>
          <a:ext cx="79216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Clip" r:id="rId6" imgW="1315341" imgH="996807" progId="MS_ClipArt_Gallery.2">
                  <p:embed/>
                </p:oleObj>
              </mc:Choice>
              <mc:Fallback>
                <p:oleObj name="Clip" r:id="rId6" imgW="1315341" imgH="996807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4313281"/>
                        <a:ext cx="79216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6"/>
          <p:cNvSpPr>
            <a:spLocks noGrp="1" noChangeArrowheads="1"/>
          </p:cNvSpPr>
          <p:nvPr>
            <p:ph type="title"/>
          </p:nvPr>
        </p:nvSpPr>
        <p:spPr>
          <a:xfrm>
            <a:off x="397193" y="257381"/>
            <a:ext cx="6377940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>
                <a:ln>
                  <a:noFill/>
                </a:ln>
              </a:rPr>
              <a:t>File Based Processing</a:t>
            </a:r>
          </a:p>
        </p:txBody>
      </p:sp>
      <p:graphicFrame>
        <p:nvGraphicFramePr>
          <p:cNvPr id="2105" name="Group 5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034953432"/>
              </p:ext>
            </p:extLst>
          </p:nvPr>
        </p:nvGraphicFramePr>
        <p:xfrm>
          <a:off x="-1" y="3379789"/>
          <a:ext cx="5079326" cy="1597024"/>
        </p:xfrm>
        <a:graphic>
          <a:graphicData uri="http://schemas.openxmlformats.org/drawingml/2006/table">
            <a:tbl>
              <a:tblPr/>
              <a:tblGrid>
                <a:gridCol w="1680258"/>
                <a:gridCol w="3399068"/>
              </a:tblGrid>
              <a:tr h="69304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Data Entry &amp; Reports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File Handling Routines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3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File Definitions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06" name="Group 5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71101890"/>
              </p:ext>
            </p:extLst>
          </p:nvPr>
        </p:nvGraphicFramePr>
        <p:xfrm>
          <a:off x="0" y="1560513"/>
          <a:ext cx="8462962" cy="1616075"/>
        </p:xfrm>
        <a:graphic>
          <a:graphicData uri="http://schemas.openxmlformats.org/drawingml/2006/table">
            <a:tbl>
              <a:tblPr/>
              <a:tblGrid>
                <a:gridCol w="2802022"/>
                <a:gridCol w="5660940"/>
              </a:tblGrid>
              <a:tr h="70131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Data Entry &amp; Reports</a:t>
                      </a:r>
                    </a:p>
                  </a:txBody>
                  <a:tcPr marL="199170" marR="19917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File Handling Routines</a:t>
                      </a:r>
                    </a:p>
                  </a:txBody>
                  <a:tcPr marL="199170" marR="199170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7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File Definitions</a:t>
                      </a:r>
                    </a:p>
                  </a:txBody>
                  <a:tcPr marL="199170" marR="199170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95" name="AutoShape 28"/>
          <p:cNvSpPr>
            <a:spLocks noChangeArrowheads="1"/>
          </p:cNvSpPr>
          <p:nvPr/>
        </p:nvSpPr>
        <p:spPr bwMode="auto">
          <a:xfrm>
            <a:off x="1066800" y="4533025"/>
            <a:ext cx="685800" cy="257175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2797" name="AutoShape 30"/>
          <p:cNvSpPr>
            <a:spLocks noChangeArrowheads="1"/>
          </p:cNvSpPr>
          <p:nvPr/>
        </p:nvSpPr>
        <p:spPr bwMode="auto">
          <a:xfrm>
            <a:off x="5715000" y="4848225"/>
            <a:ext cx="685800" cy="257175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2798" name="AutoShape 31"/>
          <p:cNvSpPr>
            <a:spLocks noChangeArrowheads="1"/>
          </p:cNvSpPr>
          <p:nvPr/>
        </p:nvSpPr>
        <p:spPr bwMode="auto">
          <a:xfrm>
            <a:off x="7847925" y="2019496"/>
            <a:ext cx="914400" cy="1214438"/>
          </a:xfrm>
          <a:prstGeom prst="can">
            <a:avLst>
              <a:gd name="adj" fmla="val 3320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2799" name="AutoShape 32"/>
          <p:cNvSpPr>
            <a:spLocks noChangeArrowheads="1"/>
          </p:cNvSpPr>
          <p:nvPr/>
        </p:nvSpPr>
        <p:spPr bwMode="auto">
          <a:xfrm>
            <a:off x="7648713" y="4855169"/>
            <a:ext cx="914400" cy="1214437"/>
          </a:xfrm>
          <a:prstGeom prst="can">
            <a:avLst>
              <a:gd name="adj" fmla="val 3320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32800" name="Group 33"/>
          <p:cNvGrpSpPr>
            <a:grpSpLocks/>
          </p:cNvGrpSpPr>
          <p:nvPr/>
        </p:nvGrpSpPr>
        <p:grpSpPr bwMode="auto">
          <a:xfrm>
            <a:off x="5580111" y="314054"/>
            <a:ext cx="2725013" cy="1464835"/>
            <a:chOff x="2976" y="432"/>
            <a:chExt cx="1872" cy="1056"/>
          </a:xfrm>
        </p:grpSpPr>
        <p:sp>
          <p:nvSpPr>
            <p:cNvPr id="32816" name="AutoShape 34"/>
            <p:cNvSpPr>
              <a:spLocks noChangeArrowheads="1"/>
            </p:cNvSpPr>
            <p:nvPr/>
          </p:nvSpPr>
          <p:spPr bwMode="auto">
            <a:xfrm flipH="1">
              <a:off x="2976" y="432"/>
              <a:ext cx="1872" cy="1056"/>
            </a:xfrm>
            <a:prstGeom prst="wedgeRectCallout">
              <a:avLst>
                <a:gd name="adj1" fmla="val -45838"/>
                <a:gd name="adj2" fmla="val 6543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3333CC"/>
                  </a:solidFill>
                  <a:latin typeface="Courier New" panose="02070309020205020404" pitchFamily="49" charset="0"/>
                </a:rPr>
                <a:t>ID		001</a:t>
              </a:r>
            </a:p>
            <a:p>
              <a:pPr eaLnBrk="1" hangingPunct="1"/>
              <a:r>
                <a:rPr lang="en-US" sz="1800" dirty="0">
                  <a:solidFill>
                    <a:srgbClr val="3333CC"/>
                  </a:solidFill>
                  <a:latin typeface="Courier New" panose="02070309020205020404" pitchFamily="49" charset="0"/>
                </a:rPr>
                <a:t>Name		Anne</a:t>
              </a:r>
            </a:p>
            <a:p>
              <a:pPr eaLnBrk="1" hangingPunct="1"/>
              <a:r>
                <a:rPr lang="en-US" sz="1800" dirty="0">
                  <a:solidFill>
                    <a:srgbClr val="3333CC"/>
                  </a:solidFill>
                  <a:latin typeface="Courier New" panose="02070309020205020404" pitchFamily="49" charset="0"/>
                </a:rPr>
                <a:t>Address	Perth</a:t>
              </a:r>
            </a:p>
            <a:p>
              <a:pPr eaLnBrk="1" hangingPunct="1"/>
              <a:r>
                <a:rPr lang="en-US" sz="1800" dirty="0" err="1">
                  <a:solidFill>
                    <a:srgbClr val="3333CC"/>
                  </a:solidFill>
                  <a:latin typeface="Courier New" panose="02070309020205020404" pitchFamily="49" charset="0"/>
                </a:rPr>
                <a:t>TelNo</a:t>
              </a:r>
              <a:r>
                <a:rPr lang="en-US" sz="1800" dirty="0">
                  <a:solidFill>
                    <a:srgbClr val="3333CC"/>
                  </a:solidFill>
                  <a:latin typeface="Courier New" panose="02070309020205020404" pitchFamily="49" charset="0"/>
                </a:rPr>
                <a:t>		</a:t>
              </a:r>
              <a:r>
                <a:rPr lang="en-US" sz="1600" dirty="0">
                  <a:solidFill>
                    <a:srgbClr val="3333CC"/>
                  </a:solidFill>
                </a:rPr>
                <a:t>747374</a:t>
              </a:r>
              <a:endParaRPr lang="en-US" sz="1600" dirty="0">
                <a:solidFill>
                  <a:srgbClr val="3333CC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en-US" sz="1800" dirty="0">
                  <a:solidFill>
                    <a:srgbClr val="3333CC"/>
                  </a:solidFill>
                  <a:latin typeface="Courier New" panose="02070309020205020404" pitchFamily="49" charset="0"/>
                </a:rPr>
                <a:t>Marks		75</a:t>
              </a:r>
            </a:p>
          </p:txBody>
        </p:sp>
        <p:grpSp>
          <p:nvGrpSpPr>
            <p:cNvPr id="32817" name="Group 35"/>
            <p:cNvGrpSpPr>
              <a:grpSpLocks/>
            </p:cNvGrpSpPr>
            <p:nvPr/>
          </p:nvGrpSpPr>
          <p:grpSpPr bwMode="auto">
            <a:xfrm>
              <a:off x="2976" y="432"/>
              <a:ext cx="1872" cy="912"/>
              <a:chOff x="2976" y="432"/>
              <a:chExt cx="1872" cy="912"/>
            </a:xfrm>
          </p:grpSpPr>
          <p:sp>
            <p:nvSpPr>
              <p:cNvPr id="32818" name="Line 36"/>
              <p:cNvSpPr>
                <a:spLocks noChangeShapeType="1"/>
              </p:cNvSpPr>
              <p:nvPr/>
            </p:nvSpPr>
            <p:spPr bwMode="auto">
              <a:xfrm>
                <a:off x="2976" y="624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9" name="Line 37"/>
              <p:cNvSpPr>
                <a:spLocks noChangeShapeType="1"/>
              </p:cNvSpPr>
              <p:nvPr/>
            </p:nvSpPr>
            <p:spPr bwMode="auto">
              <a:xfrm>
                <a:off x="2976" y="816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0" name="Line 38"/>
              <p:cNvSpPr>
                <a:spLocks noChangeShapeType="1"/>
              </p:cNvSpPr>
              <p:nvPr/>
            </p:nvSpPr>
            <p:spPr bwMode="auto">
              <a:xfrm>
                <a:off x="2976" y="990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1" name="Line 39"/>
              <p:cNvSpPr>
                <a:spLocks noChangeShapeType="1"/>
              </p:cNvSpPr>
              <p:nvPr/>
            </p:nvSpPr>
            <p:spPr bwMode="auto">
              <a:xfrm>
                <a:off x="2976" y="1164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2" name="Line 40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3" name="Line 41"/>
              <p:cNvSpPr>
                <a:spLocks noChangeShapeType="1"/>
              </p:cNvSpPr>
              <p:nvPr/>
            </p:nvSpPr>
            <p:spPr bwMode="auto">
              <a:xfrm>
                <a:off x="3696" y="432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2801" name="Group 42"/>
          <p:cNvGrpSpPr>
            <a:grpSpLocks/>
          </p:cNvGrpSpPr>
          <p:nvPr/>
        </p:nvGrpSpPr>
        <p:grpSpPr bwMode="auto">
          <a:xfrm>
            <a:off x="5079325" y="3148212"/>
            <a:ext cx="2971800" cy="1676400"/>
            <a:chOff x="2976" y="1968"/>
            <a:chExt cx="1872" cy="1056"/>
          </a:xfrm>
        </p:grpSpPr>
        <p:sp>
          <p:nvSpPr>
            <p:cNvPr id="32808" name="AutoShape 43"/>
            <p:cNvSpPr>
              <a:spLocks noChangeArrowheads="1"/>
            </p:cNvSpPr>
            <p:nvPr/>
          </p:nvSpPr>
          <p:spPr bwMode="auto">
            <a:xfrm flipH="1">
              <a:off x="2976" y="1968"/>
              <a:ext cx="1872" cy="1056"/>
            </a:xfrm>
            <a:prstGeom prst="wedgeRectCallout">
              <a:avLst>
                <a:gd name="adj1" fmla="val -45838"/>
                <a:gd name="adj2" fmla="val 6543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3333CC"/>
                  </a:solidFill>
                  <a:latin typeface="Courier New" panose="02070309020205020404" pitchFamily="49" charset="0"/>
                </a:rPr>
                <a:t>ID		001</a:t>
              </a:r>
            </a:p>
            <a:p>
              <a:pPr eaLnBrk="1" hangingPunct="1"/>
              <a:r>
                <a:rPr lang="en-US" sz="1800">
                  <a:solidFill>
                    <a:srgbClr val="3333CC"/>
                  </a:solidFill>
                  <a:latin typeface="Courier New" panose="02070309020205020404" pitchFamily="49" charset="0"/>
                </a:rPr>
                <a:t>Name		Anne</a:t>
              </a:r>
            </a:p>
            <a:p>
              <a:pPr eaLnBrk="1" hangingPunct="1"/>
              <a:r>
                <a:rPr lang="en-US" sz="1800">
                  <a:solidFill>
                    <a:srgbClr val="3333CC"/>
                  </a:solidFill>
                  <a:latin typeface="Courier New" panose="02070309020205020404" pitchFamily="49" charset="0"/>
                </a:rPr>
                <a:t>Address	Perth</a:t>
              </a:r>
            </a:p>
            <a:p>
              <a:pPr eaLnBrk="1" hangingPunct="1"/>
              <a:r>
                <a:rPr lang="en-US" sz="1800">
                  <a:solidFill>
                    <a:srgbClr val="3333CC"/>
                  </a:solidFill>
                  <a:latin typeface="Courier New" panose="02070309020205020404" pitchFamily="49" charset="0"/>
                </a:rPr>
                <a:t>TelNo		747374</a:t>
              </a:r>
            </a:p>
            <a:p>
              <a:pPr eaLnBrk="1" hangingPunct="1"/>
              <a:r>
                <a:rPr lang="en-US" sz="1800">
                  <a:solidFill>
                    <a:srgbClr val="3333CC"/>
                  </a:solidFill>
                  <a:latin typeface="Courier New" panose="02070309020205020404" pitchFamily="49" charset="0"/>
                </a:rPr>
                <a:t>Books-Loan    5</a:t>
              </a:r>
            </a:p>
            <a:p>
              <a:pPr eaLnBrk="1" hangingPunct="1"/>
              <a:endParaRPr lang="en-US" sz="1800">
                <a:solidFill>
                  <a:srgbClr val="3333CC"/>
                </a:solidFill>
                <a:latin typeface="Courier New" panose="02070309020205020404" pitchFamily="49" charset="0"/>
              </a:endParaRPr>
            </a:p>
          </p:txBody>
        </p:sp>
        <p:grpSp>
          <p:nvGrpSpPr>
            <p:cNvPr id="32809" name="Group 44"/>
            <p:cNvGrpSpPr>
              <a:grpSpLocks/>
            </p:cNvGrpSpPr>
            <p:nvPr/>
          </p:nvGrpSpPr>
          <p:grpSpPr bwMode="auto">
            <a:xfrm>
              <a:off x="2976" y="1968"/>
              <a:ext cx="1872" cy="912"/>
              <a:chOff x="2976" y="1968"/>
              <a:chExt cx="1872" cy="912"/>
            </a:xfrm>
          </p:grpSpPr>
          <p:sp>
            <p:nvSpPr>
              <p:cNvPr id="32810" name="Line 45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1" name="Line 46"/>
              <p:cNvSpPr>
                <a:spLocks noChangeShapeType="1"/>
              </p:cNvSpPr>
              <p:nvPr/>
            </p:nvSpPr>
            <p:spPr bwMode="auto">
              <a:xfrm>
                <a:off x="2976" y="2352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2" name="Line 47"/>
              <p:cNvSpPr>
                <a:spLocks noChangeShapeType="1"/>
              </p:cNvSpPr>
              <p:nvPr/>
            </p:nvSpPr>
            <p:spPr bwMode="auto">
              <a:xfrm>
                <a:off x="2976" y="2526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3" name="Line 48"/>
              <p:cNvSpPr>
                <a:spLocks noChangeShapeType="1"/>
              </p:cNvSpPr>
              <p:nvPr/>
            </p:nvSpPr>
            <p:spPr bwMode="auto">
              <a:xfrm>
                <a:off x="2976" y="2700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4" name="Line 49"/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5" name="Line 50"/>
              <p:cNvSpPr>
                <a:spLocks noChangeShapeType="1"/>
              </p:cNvSpPr>
              <p:nvPr/>
            </p:nvSpPr>
            <p:spPr bwMode="auto">
              <a:xfrm>
                <a:off x="4032" y="1968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2802" name="Rectangle 3"/>
          <p:cNvSpPr>
            <a:spLocks noChangeArrowheads="1"/>
          </p:cNvSpPr>
          <p:nvPr/>
        </p:nvSpPr>
        <p:spPr bwMode="auto">
          <a:xfrm>
            <a:off x="5257800" y="2661665"/>
            <a:ext cx="24384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1800" dirty="0">
                <a:solidFill>
                  <a:srgbClr val="FF6600"/>
                </a:solidFill>
                <a:latin typeface="Times New Roman" panose="02020603050405020304" pitchFamily="18" charset="0"/>
              </a:rPr>
              <a:t>Student System Files</a:t>
            </a:r>
          </a:p>
        </p:txBody>
      </p:sp>
      <p:sp>
        <p:nvSpPr>
          <p:cNvPr id="122935" name="AutoShape 55"/>
          <p:cNvSpPr>
            <a:spLocks noChangeArrowheads="1"/>
          </p:cNvSpPr>
          <p:nvPr/>
        </p:nvSpPr>
        <p:spPr bwMode="auto">
          <a:xfrm>
            <a:off x="1396999" y="2255838"/>
            <a:ext cx="685800" cy="257175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2936" name="AutoShape 56"/>
          <p:cNvSpPr>
            <a:spLocks noChangeArrowheads="1"/>
          </p:cNvSpPr>
          <p:nvPr/>
        </p:nvSpPr>
        <p:spPr bwMode="auto">
          <a:xfrm>
            <a:off x="5674625" y="2348267"/>
            <a:ext cx="685800" cy="3048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5079325" y="5172150"/>
            <a:ext cx="23209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1800" dirty="0">
                <a:solidFill>
                  <a:srgbClr val="FF6600"/>
                </a:solidFill>
                <a:latin typeface="Times New Roman" panose="02020603050405020304" pitchFamily="18" charset="0"/>
              </a:rPr>
              <a:t>Library System Files</a:t>
            </a:r>
          </a:p>
        </p:txBody>
      </p:sp>
    </p:spTree>
    <p:extLst>
      <p:ext uri="{BB962C8B-B14F-4D97-AF65-F5344CB8AC3E}">
        <p14:creationId xmlns:p14="http://schemas.microsoft.com/office/powerpoint/2010/main" val="1871337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5" grpId="0" animBg="1"/>
      <p:bldP spid="1229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509658" y="2351588"/>
          <a:ext cx="76676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Clip" r:id="rId4" imgW="1315341" imgH="996807" progId="MS_ClipArt_Gallery.2">
                  <p:embed/>
                </p:oleObj>
              </mc:Choice>
              <mc:Fallback>
                <p:oleObj name="Clip" r:id="rId4" imgW="1315341" imgH="996807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658" y="2351588"/>
                        <a:ext cx="76676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571500" y="4517326"/>
          <a:ext cx="79216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Clip" r:id="rId6" imgW="1315341" imgH="996807" progId="MS_ClipArt_Gallery.2">
                  <p:embed/>
                </p:oleObj>
              </mc:Choice>
              <mc:Fallback>
                <p:oleObj name="Clip" r:id="rId6" imgW="1315341" imgH="996807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517326"/>
                        <a:ext cx="79216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400800" y="5884863"/>
            <a:ext cx="23209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1800">
                <a:solidFill>
                  <a:srgbClr val="FF6600"/>
                </a:solidFill>
                <a:latin typeface="Times New Roman" panose="02020603050405020304" pitchFamily="18" charset="0"/>
              </a:rPr>
              <a:t>Library System Files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title"/>
          </p:nvPr>
        </p:nvSpPr>
        <p:spPr>
          <a:xfrm>
            <a:off x="742636" y="169705"/>
            <a:ext cx="6377940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>
                <a:ln>
                  <a:noFill/>
                </a:ln>
              </a:rPr>
              <a:t>File Based Processing</a:t>
            </a:r>
          </a:p>
        </p:txBody>
      </p:sp>
      <p:graphicFrame>
        <p:nvGraphicFramePr>
          <p:cNvPr id="3128" name="Group 56"/>
          <p:cNvGraphicFramePr>
            <a:graphicFrameLocks noGrp="1"/>
          </p:cNvGraphicFramePr>
          <p:nvPr>
            <p:ph sz="half" idx="4294967295"/>
            <p:extLst/>
          </p:nvPr>
        </p:nvGraphicFramePr>
        <p:xfrm>
          <a:off x="0" y="3778250"/>
          <a:ext cx="4089400" cy="1616075"/>
        </p:xfrm>
        <a:graphic>
          <a:graphicData uri="http://schemas.openxmlformats.org/drawingml/2006/table">
            <a:tbl>
              <a:tblPr/>
              <a:tblGrid>
                <a:gridCol w="1721679"/>
                <a:gridCol w="2367721"/>
              </a:tblGrid>
              <a:tr h="70131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Data Entry &amp; Reports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File Handling Routines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7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File Definitions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29" name="Group 57"/>
          <p:cNvGraphicFramePr>
            <a:graphicFrameLocks noGrp="1"/>
          </p:cNvGraphicFramePr>
          <p:nvPr>
            <p:ph idx="4294967295"/>
          </p:nvPr>
        </p:nvGraphicFramePr>
        <p:xfrm>
          <a:off x="0" y="2193925"/>
          <a:ext cx="7956550" cy="1616075"/>
        </p:xfrm>
        <a:graphic>
          <a:graphicData uri="http://schemas.openxmlformats.org/drawingml/2006/table">
            <a:tbl>
              <a:tblPr/>
              <a:tblGrid>
                <a:gridCol w="2634353"/>
                <a:gridCol w="5322197"/>
              </a:tblGrid>
              <a:tr h="70131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Data Entry &amp; Reports</a:t>
                      </a:r>
                    </a:p>
                  </a:txBody>
                  <a:tcPr marL="192562" marR="192562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File Handling Routines</a:t>
                      </a:r>
                    </a:p>
                  </a:txBody>
                  <a:tcPr marL="192562" marR="192562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7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File Definitions</a:t>
                      </a:r>
                    </a:p>
                  </a:txBody>
                  <a:tcPr marL="192562" marR="192562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1619319" y="2409824"/>
            <a:ext cx="685800" cy="257175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>
              <a:solidFill>
                <a:srgbClr val="FF6600"/>
              </a:solidFill>
            </a:endParaRP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1528279" y="4714873"/>
            <a:ext cx="685800" cy="257175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4844" name="AutoShape 28"/>
          <p:cNvSpPr>
            <a:spLocks noChangeArrowheads="1"/>
          </p:cNvSpPr>
          <p:nvPr/>
        </p:nvSpPr>
        <p:spPr bwMode="auto">
          <a:xfrm>
            <a:off x="5867400" y="2409825"/>
            <a:ext cx="685800" cy="257175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4845" name="AutoShape 29"/>
          <p:cNvSpPr>
            <a:spLocks noChangeArrowheads="1"/>
          </p:cNvSpPr>
          <p:nvPr/>
        </p:nvSpPr>
        <p:spPr bwMode="auto">
          <a:xfrm>
            <a:off x="5715000" y="4848225"/>
            <a:ext cx="685800" cy="257175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4846" name="AutoShape 30"/>
          <p:cNvSpPr>
            <a:spLocks noChangeArrowheads="1"/>
          </p:cNvSpPr>
          <p:nvPr/>
        </p:nvSpPr>
        <p:spPr bwMode="auto">
          <a:xfrm>
            <a:off x="7764255" y="2243744"/>
            <a:ext cx="914400" cy="1214438"/>
          </a:xfrm>
          <a:prstGeom prst="can">
            <a:avLst>
              <a:gd name="adj" fmla="val 3320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4847" name="AutoShape 31"/>
          <p:cNvSpPr>
            <a:spLocks noChangeArrowheads="1"/>
          </p:cNvSpPr>
          <p:nvPr/>
        </p:nvSpPr>
        <p:spPr bwMode="auto">
          <a:xfrm>
            <a:off x="7696200" y="4766704"/>
            <a:ext cx="914400" cy="1214437"/>
          </a:xfrm>
          <a:prstGeom prst="can">
            <a:avLst>
              <a:gd name="adj" fmla="val 3320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067300" y="659078"/>
            <a:ext cx="2971800" cy="1597496"/>
            <a:chOff x="2976" y="432"/>
            <a:chExt cx="1872" cy="1056"/>
          </a:xfrm>
        </p:grpSpPr>
        <p:sp>
          <p:nvSpPr>
            <p:cNvPr id="34863" name="AutoShape 33"/>
            <p:cNvSpPr>
              <a:spLocks noChangeArrowheads="1"/>
            </p:cNvSpPr>
            <p:nvPr/>
          </p:nvSpPr>
          <p:spPr bwMode="auto">
            <a:xfrm flipH="1">
              <a:off x="2976" y="432"/>
              <a:ext cx="1872" cy="1056"/>
            </a:xfrm>
            <a:prstGeom prst="wedgeRectCallout">
              <a:avLst>
                <a:gd name="adj1" fmla="val -45838"/>
                <a:gd name="adj2" fmla="val 6543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3333CC"/>
                  </a:solidFill>
                  <a:latin typeface="Courier New" panose="02070309020205020404" pitchFamily="49" charset="0"/>
                </a:rPr>
                <a:t>ID		001</a:t>
              </a:r>
            </a:p>
            <a:p>
              <a:pPr eaLnBrk="1" hangingPunct="1"/>
              <a:r>
                <a:rPr lang="en-US" sz="1800" dirty="0">
                  <a:solidFill>
                    <a:srgbClr val="3333CC"/>
                  </a:solidFill>
                  <a:latin typeface="Courier New" panose="02070309020205020404" pitchFamily="49" charset="0"/>
                </a:rPr>
                <a:t>Name		Anne</a:t>
              </a:r>
            </a:p>
            <a:p>
              <a:pPr eaLnBrk="1" hangingPunct="1"/>
              <a:r>
                <a:rPr lang="en-US" sz="1800" dirty="0">
                  <a:solidFill>
                    <a:srgbClr val="3333CC"/>
                  </a:solidFill>
                  <a:latin typeface="Courier New" panose="02070309020205020404" pitchFamily="49" charset="0"/>
                </a:rPr>
                <a:t>Address	</a:t>
              </a:r>
              <a:r>
                <a:rPr lang="en-US" sz="1800" dirty="0">
                  <a:solidFill>
                    <a:srgbClr val="FF6600"/>
                  </a:solidFill>
                  <a:latin typeface="Courier New" panose="02070309020205020404" pitchFamily="49" charset="0"/>
                </a:rPr>
                <a:t>Sydney</a:t>
              </a:r>
            </a:p>
            <a:p>
              <a:pPr eaLnBrk="1" hangingPunct="1"/>
              <a:r>
                <a:rPr lang="en-US" sz="1800" dirty="0" err="1">
                  <a:solidFill>
                    <a:srgbClr val="3333CC"/>
                  </a:solidFill>
                  <a:latin typeface="Courier New" panose="02070309020205020404" pitchFamily="49" charset="0"/>
                </a:rPr>
                <a:t>TelNo</a:t>
              </a:r>
              <a:r>
                <a:rPr lang="en-US" sz="1800" dirty="0">
                  <a:solidFill>
                    <a:srgbClr val="3333CC"/>
                  </a:solidFill>
                  <a:latin typeface="Courier New" panose="02070309020205020404" pitchFamily="49" charset="0"/>
                </a:rPr>
                <a:t>		</a:t>
              </a:r>
              <a:r>
                <a:rPr lang="en-US" sz="1800" dirty="0">
                  <a:solidFill>
                    <a:srgbClr val="FF6600"/>
                  </a:solidFill>
                  <a:latin typeface="Courier New" panose="02070309020205020404" pitchFamily="49" charset="0"/>
                </a:rPr>
                <a:t>624875</a:t>
              </a:r>
            </a:p>
            <a:p>
              <a:pPr eaLnBrk="1" hangingPunct="1"/>
              <a:r>
                <a:rPr lang="en-US" sz="1800" dirty="0">
                  <a:solidFill>
                    <a:srgbClr val="3333CC"/>
                  </a:solidFill>
                  <a:latin typeface="Courier New" panose="02070309020205020404" pitchFamily="49" charset="0"/>
                </a:rPr>
                <a:t>Marks		75</a:t>
              </a:r>
            </a:p>
          </p:txBody>
        </p:sp>
        <p:grpSp>
          <p:nvGrpSpPr>
            <p:cNvPr id="34864" name="Group 34"/>
            <p:cNvGrpSpPr>
              <a:grpSpLocks/>
            </p:cNvGrpSpPr>
            <p:nvPr/>
          </p:nvGrpSpPr>
          <p:grpSpPr bwMode="auto">
            <a:xfrm>
              <a:off x="2976" y="432"/>
              <a:ext cx="1872" cy="912"/>
              <a:chOff x="2976" y="432"/>
              <a:chExt cx="1872" cy="912"/>
            </a:xfrm>
          </p:grpSpPr>
          <p:sp>
            <p:nvSpPr>
              <p:cNvPr id="34865" name="Line 35"/>
              <p:cNvSpPr>
                <a:spLocks noChangeShapeType="1"/>
              </p:cNvSpPr>
              <p:nvPr/>
            </p:nvSpPr>
            <p:spPr bwMode="auto">
              <a:xfrm>
                <a:off x="2976" y="624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6" name="Line 36"/>
              <p:cNvSpPr>
                <a:spLocks noChangeShapeType="1"/>
              </p:cNvSpPr>
              <p:nvPr/>
            </p:nvSpPr>
            <p:spPr bwMode="auto">
              <a:xfrm>
                <a:off x="2976" y="816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7" name="Line 37"/>
              <p:cNvSpPr>
                <a:spLocks noChangeShapeType="1"/>
              </p:cNvSpPr>
              <p:nvPr/>
            </p:nvSpPr>
            <p:spPr bwMode="auto">
              <a:xfrm>
                <a:off x="2976" y="990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8" name="Line 38"/>
              <p:cNvSpPr>
                <a:spLocks noChangeShapeType="1"/>
              </p:cNvSpPr>
              <p:nvPr/>
            </p:nvSpPr>
            <p:spPr bwMode="auto">
              <a:xfrm>
                <a:off x="2976" y="1164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9" name="Line 39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0" name="Line 40"/>
              <p:cNvSpPr>
                <a:spLocks noChangeShapeType="1"/>
              </p:cNvSpPr>
              <p:nvPr/>
            </p:nvSpPr>
            <p:spPr bwMode="auto">
              <a:xfrm>
                <a:off x="3696" y="432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5257800" y="3042326"/>
            <a:ext cx="2971800" cy="1676400"/>
            <a:chOff x="2976" y="1968"/>
            <a:chExt cx="1872" cy="1056"/>
          </a:xfrm>
        </p:grpSpPr>
        <p:sp>
          <p:nvSpPr>
            <p:cNvPr id="34855" name="AutoShape 42"/>
            <p:cNvSpPr>
              <a:spLocks noChangeArrowheads="1"/>
            </p:cNvSpPr>
            <p:nvPr/>
          </p:nvSpPr>
          <p:spPr bwMode="auto">
            <a:xfrm flipH="1">
              <a:off x="2976" y="1968"/>
              <a:ext cx="1872" cy="1056"/>
            </a:xfrm>
            <a:prstGeom prst="wedgeRectCallout">
              <a:avLst>
                <a:gd name="adj1" fmla="val -45838"/>
                <a:gd name="adj2" fmla="val 6543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3333CC"/>
                  </a:solidFill>
                  <a:latin typeface="Courier New" panose="02070309020205020404" pitchFamily="49" charset="0"/>
                </a:rPr>
                <a:t>ID		001</a:t>
              </a:r>
            </a:p>
            <a:p>
              <a:pPr eaLnBrk="1" hangingPunct="1"/>
              <a:r>
                <a:rPr lang="en-US" sz="1800">
                  <a:solidFill>
                    <a:srgbClr val="3333CC"/>
                  </a:solidFill>
                  <a:latin typeface="Courier New" panose="02070309020205020404" pitchFamily="49" charset="0"/>
                </a:rPr>
                <a:t>Name		Anne</a:t>
              </a:r>
            </a:p>
            <a:p>
              <a:pPr eaLnBrk="1" hangingPunct="1"/>
              <a:r>
                <a:rPr lang="en-US" sz="1800">
                  <a:solidFill>
                    <a:srgbClr val="3333CC"/>
                  </a:solidFill>
                  <a:latin typeface="Courier New" panose="02070309020205020404" pitchFamily="49" charset="0"/>
                </a:rPr>
                <a:t>Address	Perth</a:t>
              </a:r>
            </a:p>
            <a:p>
              <a:pPr eaLnBrk="1" hangingPunct="1"/>
              <a:r>
                <a:rPr lang="en-US" sz="1800">
                  <a:solidFill>
                    <a:srgbClr val="3333CC"/>
                  </a:solidFill>
                  <a:latin typeface="Courier New" panose="02070309020205020404" pitchFamily="49" charset="0"/>
                </a:rPr>
                <a:t>TelNo		747374</a:t>
              </a:r>
            </a:p>
            <a:p>
              <a:pPr eaLnBrk="1" hangingPunct="1"/>
              <a:r>
                <a:rPr lang="en-US" sz="1800">
                  <a:solidFill>
                    <a:srgbClr val="3333CC"/>
                  </a:solidFill>
                  <a:latin typeface="Courier New" panose="02070309020205020404" pitchFamily="49" charset="0"/>
                </a:rPr>
                <a:t>Books-Loan    5</a:t>
              </a:r>
            </a:p>
            <a:p>
              <a:pPr eaLnBrk="1" hangingPunct="1"/>
              <a:endParaRPr lang="en-US" sz="1800">
                <a:solidFill>
                  <a:srgbClr val="3333CC"/>
                </a:solidFill>
                <a:latin typeface="Courier New" panose="02070309020205020404" pitchFamily="49" charset="0"/>
              </a:endParaRPr>
            </a:p>
          </p:txBody>
        </p:sp>
        <p:grpSp>
          <p:nvGrpSpPr>
            <p:cNvPr id="34856" name="Group 43"/>
            <p:cNvGrpSpPr>
              <a:grpSpLocks/>
            </p:cNvGrpSpPr>
            <p:nvPr/>
          </p:nvGrpSpPr>
          <p:grpSpPr bwMode="auto">
            <a:xfrm>
              <a:off x="2976" y="1968"/>
              <a:ext cx="1872" cy="912"/>
              <a:chOff x="2976" y="1968"/>
              <a:chExt cx="1872" cy="912"/>
            </a:xfrm>
          </p:grpSpPr>
          <p:sp>
            <p:nvSpPr>
              <p:cNvPr id="34857" name="Line 44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8" name="Line 45"/>
              <p:cNvSpPr>
                <a:spLocks noChangeShapeType="1"/>
              </p:cNvSpPr>
              <p:nvPr/>
            </p:nvSpPr>
            <p:spPr bwMode="auto">
              <a:xfrm>
                <a:off x="2976" y="2352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9" name="Line 46"/>
              <p:cNvSpPr>
                <a:spLocks noChangeShapeType="1"/>
              </p:cNvSpPr>
              <p:nvPr/>
            </p:nvSpPr>
            <p:spPr bwMode="auto">
              <a:xfrm>
                <a:off x="2976" y="2526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0" name="Line 47"/>
              <p:cNvSpPr>
                <a:spLocks noChangeShapeType="1"/>
              </p:cNvSpPr>
              <p:nvPr/>
            </p:nvSpPr>
            <p:spPr bwMode="auto">
              <a:xfrm>
                <a:off x="2976" y="2700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1" name="Line 48"/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2" name="Line 49"/>
              <p:cNvSpPr>
                <a:spLocks noChangeShapeType="1"/>
              </p:cNvSpPr>
              <p:nvPr/>
            </p:nvSpPr>
            <p:spPr bwMode="auto">
              <a:xfrm>
                <a:off x="4032" y="1968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4850" name="Rectangle 50"/>
          <p:cNvSpPr>
            <a:spLocks noChangeArrowheads="1"/>
          </p:cNvSpPr>
          <p:nvPr/>
        </p:nvSpPr>
        <p:spPr bwMode="auto">
          <a:xfrm>
            <a:off x="5600700" y="2574808"/>
            <a:ext cx="24384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1800" dirty="0">
                <a:solidFill>
                  <a:srgbClr val="FF6600"/>
                </a:solidFill>
                <a:latin typeface="Times New Roman" panose="02020603050405020304" pitchFamily="18" charset="0"/>
              </a:rPr>
              <a:t>Student System Files</a:t>
            </a:r>
          </a:p>
        </p:txBody>
      </p:sp>
      <p:sp>
        <p:nvSpPr>
          <p:cNvPr id="155699" name="Text Box 51"/>
          <p:cNvSpPr txBox="1">
            <a:spLocks noChangeArrowheads="1"/>
          </p:cNvSpPr>
          <p:nvPr/>
        </p:nvSpPr>
        <p:spPr bwMode="auto">
          <a:xfrm>
            <a:off x="942835" y="5724198"/>
            <a:ext cx="406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600" dirty="0">
                <a:solidFill>
                  <a:srgbClr val="FF0066"/>
                </a:solidFill>
              </a:rPr>
              <a:t>Inconsistent Data</a:t>
            </a:r>
            <a:r>
              <a:rPr lang="en-US" dirty="0"/>
              <a:t> </a:t>
            </a:r>
          </a:p>
        </p:txBody>
      </p:sp>
      <p:grpSp>
        <p:nvGrpSpPr>
          <p:cNvPr id="34852" name="Group 54"/>
          <p:cNvGrpSpPr>
            <a:grpSpLocks/>
          </p:cNvGrpSpPr>
          <p:nvPr/>
        </p:nvGrpSpPr>
        <p:grpSpPr bwMode="auto">
          <a:xfrm>
            <a:off x="107950" y="1182688"/>
            <a:ext cx="2105025" cy="798513"/>
            <a:chOff x="68" y="745"/>
            <a:chExt cx="1326" cy="503"/>
          </a:xfrm>
        </p:grpSpPr>
        <p:sp>
          <p:nvSpPr>
            <p:cNvPr id="34853" name="AutoShape 55"/>
            <p:cNvSpPr>
              <a:spLocks noChangeArrowheads="1"/>
            </p:cNvSpPr>
            <p:nvPr/>
          </p:nvSpPr>
          <p:spPr bwMode="auto">
            <a:xfrm>
              <a:off x="240" y="1008"/>
              <a:ext cx="240" cy="24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4854" name="Text Box 56"/>
            <p:cNvSpPr txBox="1">
              <a:spLocks noChangeArrowheads="1"/>
            </p:cNvSpPr>
            <p:nvPr/>
          </p:nvSpPr>
          <p:spPr bwMode="auto">
            <a:xfrm>
              <a:off x="68" y="745"/>
              <a:ext cx="1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FF6600"/>
                  </a:solidFill>
                </a:rPr>
                <a:t>Change request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271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539552" y="292175"/>
            <a:ext cx="7272808" cy="129302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ln>
                  <a:noFill/>
                </a:ln>
              </a:rPr>
              <a:t>Limitations of File Based Systems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543197" y="1700808"/>
            <a:ext cx="7956550" cy="4070350"/>
          </a:xfrm>
          <a:prstGeom prst="rect">
            <a:avLst/>
          </a:prstGeom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GB" sz="3200" dirty="0" smtClean="0"/>
              <a:t>Data Inconsistency</a:t>
            </a:r>
          </a:p>
          <a:p>
            <a:pPr eaLnBrk="1" hangingPunct="1"/>
            <a:r>
              <a:rPr lang="en-GB" sz="3200" dirty="0" smtClean="0"/>
              <a:t>Duplication of Data</a:t>
            </a:r>
          </a:p>
          <a:p>
            <a:pPr eaLnBrk="1" hangingPunct="1"/>
            <a:r>
              <a:rPr lang="en-GB" sz="3200" dirty="0" smtClean="0"/>
              <a:t>Security – Only password security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sz="3200" dirty="0" smtClean="0"/>
          </a:p>
          <a:p>
            <a:pPr marL="0" indent="0" eaLnBrk="1" hangingPunct="1">
              <a:buNone/>
            </a:pPr>
            <a:r>
              <a:rPr lang="en-GB" sz="3200" dirty="0" smtClean="0"/>
              <a:t>How do we resolve these problems?</a:t>
            </a:r>
          </a:p>
        </p:txBody>
      </p:sp>
    </p:spTree>
    <p:extLst>
      <p:ext uri="{BB962C8B-B14F-4D97-AF65-F5344CB8AC3E}">
        <p14:creationId xmlns:p14="http://schemas.microsoft.com/office/powerpoint/2010/main" val="354001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92138" y="1976438"/>
          <a:ext cx="779462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Clip" r:id="rId4" imgW="1315341" imgH="996807" progId="MS_ClipArt_Gallery.2">
                  <p:embed/>
                </p:oleObj>
              </mc:Choice>
              <mc:Fallback>
                <p:oleObj name="Clip" r:id="rId4" imgW="1315341" imgH="996807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1976438"/>
                        <a:ext cx="779462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2613" y="4572000"/>
          <a:ext cx="7127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Clip" r:id="rId6" imgW="1315341" imgH="996807" progId="MS_ClipArt_Gallery.2">
                  <p:embed/>
                </p:oleObj>
              </mc:Choice>
              <mc:Fallback>
                <p:oleObj name="Clip" r:id="rId6" imgW="1315341" imgH="996807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4572000"/>
                        <a:ext cx="71278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286000" y="1901825"/>
            <a:ext cx="2017713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3333CC"/>
                </a:solidFill>
                <a:latin typeface="Garamond" panose="02020404030301010803" pitchFamily="18" charset="0"/>
              </a:rPr>
              <a:t>Data Entry &amp;</a:t>
            </a:r>
          </a:p>
          <a:p>
            <a:pPr algn="ctr" eaLnBrk="1" hangingPunct="1"/>
            <a:r>
              <a:rPr lang="en-US" sz="1800">
                <a:solidFill>
                  <a:srgbClr val="3333CC"/>
                </a:solidFill>
                <a:latin typeface="Garamond" panose="02020404030301010803" pitchFamily="18" charset="0"/>
              </a:rPr>
              <a:t> Reports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486025" y="4645025"/>
            <a:ext cx="1747838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3333CC"/>
                </a:solidFill>
                <a:latin typeface="Garamond" panose="02020404030301010803" pitchFamily="18" charset="0"/>
              </a:rPr>
              <a:t>Data Entry &amp;</a:t>
            </a:r>
          </a:p>
          <a:p>
            <a:pPr algn="ctr" eaLnBrk="1" hangingPunct="1"/>
            <a:r>
              <a:rPr lang="en-US" sz="1800">
                <a:solidFill>
                  <a:srgbClr val="3333CC"/>
                </a:solidFill>
                <a:latin typeface="Garamond" panose="02020404030301010803" pitchFamily="18" charset="0"/>
              </a:rPr>
              <a:t> Reports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095875" y="3390900"/>
            <a:ext cx="12080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2800">
                <a:solidFill>
                  <a:srgbClr val="3333CC"/>
                </a:solidFill>
                <a:latin typeface="Times New Roman" panose="02020603050405020304" pitchFamily="18" charset="0"/>
              </a:rPr>
              <a:t>DBMS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5089525" y="3273425"/>
            <a:ext cx="1184275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609600" y="2913063"/>
            <a:ext cx="14890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2800">
                <a:solidFill>
                  <a:srgbClr val="3333CC"/>
                </a:solidFill>
                <a:latin typeface="Garamond" panose="02020404030301010803" pitchFamily="18" charset="0"/>
              </a:rPr>
              <a:t>Students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582613" y="5529263"/>
            <a:ext cx="128428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2800">
                <a:solidFill>
                  <a:srgbClr val="3333CC"/>
                </a:solidFill>
                <a:latin typeface="Garamond" panose="02020404030301010803" pitchFamily="18" charset="0"/>
              </a:rPr>
              <a:t>Library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2390775" y="2971800"/>
            <a:ext cx="18002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sz="1600">
                <a:solidFill>
                  <a:srgbClr val="3333CC"/>
                </a:solidFill>
                <a:latin typeface="Times New Roman" panose="02020603050405020304" pitchFamily="18" charset="0"/>
              </a:rPr>
              <a:t>Application</a:t>
            </a:r>
          </a:p>
          <a:p>
            <a:pPr algn="ctr"/>
            <a:r>
              <a:rPr lang="en-GB" sz="1600">
                <a:solidFill>
                  <a:srgbClr val="3333CC"/>
                </a:solidFill>
                <a:latin typeface="Times New Roman" panose="02020603050405020304" pitchFamily="18" charset="0"/>
              </a:rPr>
              <a:t>Programs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2625725" y="5610225"/>
            <a:ext cx="15128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1600">
                <a:solidFill>
                  <a:srgbClr val="3333CC"/>
                </a:solidFill>
                <a:latin typeface="Times New Roman" panose="02020603050405020304" pitchFamily="18" charset="0"/>
              </a:rPr>
              <a:t>App. Programs</a:t>
            </a: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7315200" y="4572000"/>
            <a:ext cx="15843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2800">
                <a:solidFill>
                  <a:srgbClr val="3333CC"/>
                </a:solidFill>
                <a:latin typeface="Times New Roman" panose="02020603050405020304" pitchFamily="18" charset="0"/>
              </a:rPr>
              <a:t>Database</a:t>
            </a:r>
          </a:p>
        </p:txBody>
      </p:sp>
      <p:sp>
        <p:nvSpPr>
          <p:cNvPr id="38925" name="Rectangle 13"/>
          <p:cNvSpPr>
            <a:spLocks noGrp="1" noChangeArrowheads="1"/>
          </p:cNvSpPr>
          <p:nvPr>
            <p:ph type="title"/>
          </p:nvPr>
        </p:nvSpPr>
        <p:spPr>
          <a:xfrm>
            <a:off x="545148" y="126929"/>
            <a:ext cx="6377940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>
                <a:ln>
                  <a:noFill/>
                </a:ln>
              </a:rPr>
              <a:t>Database Processing</a:t>
            </a:r>
          </a:p>
        </p:txBody>
      </p:sp>
      <p:sp>
        <p:nvSpPr>
          <p:cNvPr id="38926" name="AutoShape 14"/>
          <p:cNvSpPr>
            <a:spLocks noChangeArrowheads="1"/>
          </p:cNvSpPr>
          <p:nvPr/>
        </p:nvSpPr>
        <p:spPr bwMode="auto">
          <a:xfrm>
            <a:off x="1447800" y="2209800"/>
            <a:ext cx="685800" cy="3048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>
              <a:solidFill>
                <a:srgbClr val="FF6600"/>
              </a:solidFill>
            </a:endParaRPr>
          </a:p>
        </p:txBody>
      </p:sp>
      <p:sp>
        <p:nvSpPr>
          <p:cNvPr id="38927" name="AutoShape 15"/>
          <p:cNvSpPr>
            <a:spLocks noChangeArrowheads="1"/>
          </p:cNvSpPr>
          <p:nvPr/>
        </p:nvSpPr>
        <p:spPr bwMode="auto">
          <a:xfrm>
            <a:off x="1447800" y="4724400"/>
            <a:ext cx="685800" cy="3048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28" name="AutoShape 16"/>
          <p:cNvSpPr>
            <a:spLocks noChangeArrowheads="1"/>
          </p:cNvSpPr>
          <p:nvPr/>
        </p:nvSpPr>
        <p:spPr bwMode="auto">
          <a:xfrm rot="2001649">
            <a:off x="4572000" y="2362200"/>
            <a:ext cx="685800" cy="3048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29" name="AutoShape 17"/>
          <p:cNvSpPr>
            <a:spLocks noChangeArrowheads="1"/>
          </p:cNvSpPr>
          <p:nvPr/>
        </p:nvSpPr>
        <p:spPr bwMode="auto">
          <a:xfrm rot="-2310477">
            <a:off x="4572000" y="4495800"/>
            <a:ext cx="685800" cy="3048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30" name="AutoShape 18"/>
          <p:cNvSpPr>
            <a:spLocks noChangeArrowheads="1"/>
          </p:cNvSpPr>
          <p:nvPr/>
        </p:nvSpPr>
        <p:spPr bwMode="auto">
          <a:xfrm>
            <a:off x="6400800" y="3429000"/>
            <a:ext cx="685800" cy="3048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31" name="AutoShape 19"/>
          <p:cNvSpPr>
            <a:spLocks noChangeArrowheads="1"/>
          </p:cNvSpPr>
          <p:nvPr/>
        </p:nvSpPr>
        <p:spPr bwMode="auto">
          <a:xfrm>
            <a:off x="7467600" y="2438400"/>
            <a:ext cx="1219200" cy="1600200"/>
          </a:xfrm>
          <a:prstGeom prst="can">
            <a:avLst>
              <a:gd name="adj" fmla="val 3281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665788" y="1263650"/>
            <a:ext cx="2590800" cy="1524000"/>
            <a:chOff x="3600" y="720"/>
            <a:chExt cx="1632" cy="960"/>
          </a:xfrm>
        </p:grpSpPr>
        <p:grpSp>
          <p:nvGrpSpPr>
            <p:cNvPr id="38939" name="Group 21"/>
            <p:cNvGrpSpPr>
              <a:grpSpLocks/>
            </p:cNvGrpSpPr>
            <p:nvPr/>
          </p:nvGrpSpPr>
          <p:grpSpPr bwMode="auto">
            <a:xfrm>
              <a:off x="3600" y="720"/>
              <a:ext cx="1632" cy="960"/>
              <a:chOff x="3600" y="720"/>
              <a:chExt cx="1632" cy="960"/>
            </a:xfrm>
          </p:grpSpPr>
          <p:sp>
            <p:nvSpPr>
              <p:cNvPr id="38942" name="AutoShape 22"/>
              <p:cNvSpPr>
                <a:spLocks noChangeArrowheads="1"/>
              </p:cNvSpPr>
              <p:nvPr/>
            </p:nvSpPr>
            <p:spPr bwMode="auto">
              <a:xfrm>
                <a:off x="3600" y="720"/>
                <a:ext cx="1632" cy="960"/>
              </a:xfrm>
              <a:prstGeom prst="wedgeRoundRectCallout">
                <a:avLst>
                  <a:gd name="adj1" fmla="val 45773"/>
                  <a:gd name="adj2" fmla="val 83231"/>
                  <a:gd name="adj3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600" b="0"/>
                  <a:t/>
                </a:r>
                <a:br>
                  <a:rPr lang="en-US" sz="1600" b="0"/>
                </a:br>
                <a:r>
                  <a:rPr lang="en-US" sz="1600" b="0"/>
                  <a:t>stno     Name   address</a:t>
                </a:r>
              </a:p>
              <a:p>
                <a:pPr eaLnBrk="1" hangingPunct="1"/>
                <a:r>
                  <a:rPr lang="en-US" sz="1600" b="0"/>
                  <a:t>001      Jay       Perth      …………….</a:t>
                </a:r>
              </a:p>
            </p:txBody>
          </p:sp>
          <p:grpSp>
            <p:nvGrpSpPr>
              <p:cNvPr id="38943" name="Group 23"/>
              <p:cNvGrpSpPr>
                <a:grpSpLocks/>
              </p:cNvGrpSpPr>
              <p:nvPr/>
            </p:nvGrpSpPr>
            <p:grpSpPr bwMode="auto">
              <a:xfrm>
                <a:off x="3648" y="912"/>
                <a:ext cx="1488" cy="576"/>
                <a:chOff x="3648" y="912"/>
                <a:chExt cx="1488" cy="576"/>
              </a:xfrm>
            </p:grpSpPr>
            <p:sp>
              <p:nvSpPr>
                <p:cNvPr id="38944" name="Line 24"/>
                <p:cNvSpPr>
                  <a:spLocks noChangeShapeType="1"/>
                </p:cNvSpPr>
                <p:nvPr/>
              </p:nvSpPr>
              <p:spPr bwMode="auto">
                <a:xfrm>
                  <a:off x="3648" y="912"/>
                  <a:ext cx="14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5" name="Line 25"/>
                <p:cNvSpPr>
                  <a:spLocks noChangeShapeType="1"/>
                </p:cNvSpPr>
                <p:nvPr/>
              </p:nvSpPr>
              <p:spPr bwMode="auto">
                <a:xfrm>
                  <a:off x="3648" y="1104"/>
                  <a:ext cx="14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6" name="Line 26"/>
                <p:cNvSpPr>
                  <a:spLocks noChangeShapeType="1"/>
                </p:cNvSpPr>
                <p:nvPr/>
              </p:nvSpPr>
              <p:spPr bwMode="auto">
                <a:xfrm>
                  <a:off x="3648" y="1296"/>
                  <a:ext cx="14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7" name="Line 27"/>
                <p:cNvSpPr>
                  <a:spLocks noChangeShapeType="1"/>
                </p:cNvSpPr>
                <p:nvPr/>
              </p:nvSpPr>
              <p:spPr bwMode="auto">
                <a:xfrm>
                  <a:off x="3648" y="1488"/>
                  <a:ext cx="14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8" name="Line 28"/>
                <p:cNvSpPr>
                  <a:spLocks noChangeShapeType="1"/>
                </p:cNvSpPr>
                <p:nvPr/>
              </p:nvSpPr>
              <p:spPr bwMode="auto">
                <a:xfrm>
                  <a:off x="4080" y="91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9" name="Line 29"/>
                <p:cNvSpPr>
                  <a:spLocks noChangeShapeType="1"/>
                </p:cNvSpPr>
                <p:nvPr/>
              </p:nvSpPr>
              <p:spPr bwMode="auto">
                <a:xfrm>
                  <a:off x="4512" y="91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8940" name="Line 30"/>
            <p:cNvSpPr>
              <a:spLocks noChangeShapeType="1"/>
            </p:cNvSpPr>
            <p:nvPr/>
          </p:nvSpPr>
          <p:spPr bwMode="auto">
            <a:xfrm>
              <a:off x="5136" y="91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Line 31"/>
            <p:cNvSpPr>
              <a:spLocks noChangeShapeType="1"/>
            </p:cNvSpPr>
            <p:nvPr/>
          </p:nvSpPr>
          <p:spPr bwMode="auto">
            <a:xfrm>
              <a:off x="3648" y="91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517525" y="1077913"/>
            <a:ext cx="2190750" cy="750887"/>
            <a:chOff x="326" y="679"/>
            <a:chExt cx="1380" cy="473"/>
          </a:xfrm>
        </p:grpSpPr>
        <p:sp>
          <p:nvSpPr>
            <p:cNvPr id="38937" name="AutoShape 32"/>
            <p:cNvSpPr>
              <a:spLocks noChangeArrowheads="1"/>
            </p:cNvSpPr>
            <p:nvPr/>
          </p:nvSpPr>
          <p:spPr bwMode="auto">
            <a:xfrm>
              <a:off x="528" y="960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8938" name="Text Box 33"/>
            <p:cNvSpPr txBox="1">
              <a:spLocks noChangeArrowheads="1"/>
            </p:cNvSpPr>
            <p:nvPr/>
          </p:nvSpPr>
          <p:spPr bwMode="auto">
            <a:xfrm>
              <a:off x="326" y="679"/>
              <a:ext cx="13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6600"/>
                  </a:solidFill>
                </a:rPr>
                <a:t>Change Request</a:t>
              </a:r>
            </a:p>
          </p:txBody>
        </p:sp>
      </p:grpSp>
      <p:sp>
        <p:nvSpPr>
          <p:cNvPr id="157731" name="AutoShape 35"/>
          <p:cNvSpPr>
            <a:spLocks noChangeArrowheads="1"/>
          </p:cNvSpPr>
          <p:nvPr/>
        </p:nvSpPr>
        <p:spPr bwMode="auto">
          <a:xfrm>
            <a:off x="1447800" y="2209800"/>
            <a:ext cx="685800" cy="3048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>
              <a:solidFill>
                <a:srgbClr val="FF6600"/>
              </a:solidFill>
            </a:endParaRPr>
          </a:p>
        </p:txBody>
      </p:sp>
      <p:sp>
        <p:nvSpPr>
          <p:cNvPr id="157732" name="AutoShape 36"/>
          <p:cNvSpPr>
            <a:spLocks noChangeArrowheads="1"/>
          </p:cNvSpPr>
          <p:nvPr/>
        </p:nvSpPr>
        <p:spPr bwMode="auto">
          <a:xfrm rot="2001649">
            <a:off x="4581525" y="2371725"/>
            <a:ext cx="685800" cy="3048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7733" name="AutoShape 37"/>
          <p:cNvSpPr>
            <a:spLocks noChangeArrowheads="1"/>
          </p:cNvSpPr>
          <p:nvPr/>
        </p:nvSpPr>
        <p:spPr bwMode="auto">
          <a:xfrm>
            <a:off x="6400800" y="3429000"/>
            <a:ext cx="685800" cy="3048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27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31" grpId="0" animBg="1"/>
      <p:bldP spid="157732" grpId="0" animBg="1"/>
      <p:bldP spid="1577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92138" y="1976438"/>
          <a:ext cx="779462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Clip" r:id="rId4" imgW="1315341" imgH="996807" progId="MS_ClipArt_Gallery.2">
                  <p:embed/>
                </p:oleObj>
              </mc:Choice>
              <mc:Fallback>
                <p:oleObj name="Clip" r:id="rId4" imgW="1315341" imgH="996807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1976438"/>
                        <a:ext cx="779462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2613" y="4572000"/>
          <a:ext cx="7127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Clip" r:id="rId6" imgW="1315341" imgH="996807" progId="MS_ClipArt_Gallery.2">
                  <p:embed/>
                </p:oleObj>
              </mc:Choice>
              <mc:Fallback>
                <p:oleObj name="Clip" r:id="rId6" imgW="1315341" imgH="996807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4572000"/>
                        <a:ext cx="71278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286000" y="1901825"/>
            <a:ext cx="2017713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3333CC"/>
                </a:solidFill>
                <a:latin typeface="Garamond" panose="02020404030301010803" pitchFamily="18" charset="0"/>
              </a:rPr>
              <a:t>Data Entry &amp;</a:t>
            </a:r>
          </a:p>
          <a:p>
            <a:pPr algn="ctr" eaLnBrk="1" hangingPunct="1"/>
            <a:r>
              <a:rPr lang="en-US" sz="1800">
                <a:solidFill>
                  <a:srgbClr val="3333CC"/>
                </a:solidFill>
                <a:latin typeface="Garamond" panose="02020404030301010803" pitchFamily="18" charset="0"/>
              </a:rPr>
              <a:t> Reports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486025" y="4645025"/>
            <a:ext cx="1747838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3333CC"/>
                </a:solidFill>
                <a:latin typeface="Garamond" panose="02020404030301010803" pitchFamily="18" charset="0"/>
              </a:rPr>
              <a:t>Data Entry &amp;</a:t>
            </a:r>
          </a:p>
          <a:p>
            <a:pPr algn="ctr" eaLnBrk="1" hangingPunct="1"/>
            <a:r>
              <a:rPr lang="en-US" sz="1800">
                <a:solidFill>
                  <a:srgbClr val="3333CC"/>
                </a:solidFill>
                <a:latin typeface="Garamond" panose="02020404030301010803" pitchFamily="18" charset="0"/>
              </a:rPr>
              <a:t> Reports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5095875" y="3390900"/>
            <a:ext cx="12080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2800">
                <a:solidFill>
                  <a:srgbClr val="3333CC"/>
                </a:solidFill>
                <a:latin typeface="Times New Roman" panose="02020603050405020304" pitchFamily="18" charset="0"/>
              </a:rPr>
              <a:t>DBMS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5089525" y="3273425"/>
            <a:ext cx="1184275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685800" y="2971800"/>
            <a:ext cx="18002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2800">
                <a:solidFill>
                  <a:srgbClr val="3333CC"/>
                </a:solidFill>
                <a:latin typeface="Garamond" panose="02020404030301010803" pitchFamily="18" charset="0"/>
              </a:rPr>
              <a:t>Students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517525" y="5486400"/>
            <a:ext cx="1387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2800">
                <a:solidFill>
                  <a:srgbClr val="3333CC"/>
                </a:solidFill>
                <a:latin typeface="Garamond" panose="02020404030301010803" pitchFamily="18" charset="0"/>
              </a:rPr>
              <a:t>Library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2390775" y="2971800"/>
            <a:ext cx="18002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sz="1600">
                <a:solidFill>
                  <a:srgbClr val="3333CC"/>
                </a:solidFill>
                <a:latin typeface="Times New Roman" panose="02020603050405020304" pitchFamily="18" charset="0"/>
              </a:rPr>
              <a:t>Application</a:t>
            </a:r>
          </a:p>
          <a:p>
            <a:pPr algn="ctr"/>
            <a:r>
              <a:rPr lang="en-GB" sz="1600">
                <a:solidFill>
                  <a:srgbClr val="3333CC"/>
                </a:solidFill>
                <a:latin typeface="Times New Roman" panose="02020603050405020304" pitchFamily="18" charset="0"/>
              </a:rPr>
              <a:t>Programs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2625725" y="5610225"/>
            <a:ext cx="15128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1600">
                <a:solidFill>
                  <a:srgbClr val="3333CC"/>
                </a:solidFill>
                <a:latin typeface="Times New Roman" panose="02020603050405020304" pitchFamily="18" charset="0"/>
              </a:rPr>
              <a:t>App. Programs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7315200" y="4572000"/>
            <a:ext cx="15843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2800">
                <a:solidFill>
                  <a:srgbClr val="3333CC"/>
                </a:solidFill>
                <a:latin typeface="Times New Roman" panose="02020603050405020304" pitchFamily="18" charset="0"/>
              </a:rPr>
              <a:t>Database</a:t>
            </a:r>
          </a:p>
        </p:txBody>
      </p:sp>
      <p:sp>
        <p:nvSpPr>
          <p:cNvPr id="40973" name="Rectangle 13"/>
          <p:cNvSpPr>
            <a:spLocks noGrp="1" noChangeArrowheads="1"/>
          </p:cNvSpPr>
          <p:nvPr>
            <p:ph type="title"/>
          </p:nvPr>
        </p:nvSpPr>
        <p:spPr>
          <a:xfrm>
            <a:off x="517525" y="156621"/>
            <a:ext cx="6377940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>
                <a:ln>
                  <a:noFill/>
                </a:ln>
              </a:rPr>
              <a:t>Database Processing</a:t>
            </a:r>
          </a:p>
        </p:txBody>
      </p:sp>
      <p:sp>
        <p:nvSpPr>
          <p:cNvPr id="40974" name="AutoShape 14"/>
          <p:cNvSpPr>
            <a:spLocks noChangeArrowheads="1"/>
          </p:cNvSpPr>
          <p:nvPr/>
        </p:nvSpPr>
        <p:spPr bwMode="auto">
          <a:xfrm>
            <a:off x="1447800" y="2209800"/>
            <a:ext cx="685800" cy="3048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>
              <a:solidFill>
                <a:srgbClr val="FF6600"/>
              </a:solidFill>
            </a:endParaRPr>
          </a:p>
        </p:txBody>
      </p:sp>
      <p:sp>
        <p:nvSpPr>
          <p:cNvPr id="40975" name="AutoShape 15"/>
          <p:cNvSpPr>
            <a:spLocks noChangeArrowheads="1"/>
          </p:cNvSpPr>
          <p:nvPr/>
        </p:nvSpPr>
        <p:spPr bwMode="auto">
          <a:xfrm>
            <a:off x="1447800" y="4724400"/>
            <a:ext cx="685800" cy="3048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76" name="AutoShape 16"/>
          <p:cNvSpPr>
            <a:spLocks noChangeArrowheads="1"/>
          </p:cNvSpPr>
          <p:nvPr/>
        </p:nvSpPr>
        <p:spPr bwMode="auto">
          <a:xfrm rot="2001649">
            <a:off x="4572000" y="2362200"/>
            <a:ext cx="685800" cy="3048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77" name="AutoShape 17"/>
          <p:cNvSpPr>
            <a:spLocks noChangeArrowheads="1"/>
          </p:cNvSpPr>
          <p:nvPr/>
        </p:nvSpPr>
        <p:spPr bwMode="auto">
          <a:xfrm rot="-2310477">
            <a:off x="4572000" y="4495800"/>
            <a:ext cx="685800" cy="3048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78" name="AutoShape 18"/>
          <p:cNvSpPr>
            <a:spLocks noChangeArrowheads="1"/>
          </p:cNvSpPr>
          <p:nvPr/>
        </p:nvSpPr>
        <p:spPr bwMode="auto">
          <a:xfrm>
            <a:off x="6400800" y="3429000"/>
            <a:ext cx="685800" cy="3048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7467600" y="2438400"/>
            <a:ext cx="1219200" cy="1600200"/>
          </a:xfrm>
          <a:prstGeom prst="can">
            <a:avLst>
              <a:gd name="adj" fmla="val 3281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40980" name="Group 20"/>
          <p:cNvGrpSpPr>
            <a:grpSpLocks/>
          </p:cNvGrpSpPr>
          <p:nvPr/>
        </p:nvGrpSpPr>
        <p:grpSpPr bwMode="auto">
          <a:xfrm>
            <a:off x="5715000" y="1143000"/>
            <a:ext cx="2590800" cy="1524000"/>
            <a:chOff x="3600" y="720"/>
            <a:chExt cx="1632" cy="960"/>
          </a:xfrm>
        </p:grpSpPr>
        <p:grpSp>
          <p:nvGrpSpPr>
            <p:cNvPr id="40985" name="Group 21"/>
            <p:cNvGrpSpPr>
              <a:grpSpLocks/>
            </p:cNvGrpSpPr>
            <p:nvPr/>
          </p:nvGrpSpPr>
          <p:grpSpPr bwMode="auto">
            <a:xfrm>
              <a:off x="3600" y="720"/>
              <a:ext cx="1632" cy="960"/>
              <a:chOff x="3600" y="720"/>
              <a:chExt cx="1632" cy="960"/>
            </a:xfrm>
          </p:grpSpPr>
          <p:sp>
            <p:nvSpPr>
              <p:cNvPr id="40988" name="AutoShape 22"/>
              <p:cNvSpPr>
                <a:spLocks noChangeArrowheads="1"/>
              </p:cNvSpPr>
              <p:nvPr/>
            </p:nvSpPr>
            <p:spPr bwMode="auto">
              <a:xfrm>
                <a:off x="3600" y="720"/>
                <a:ext cx="1632" cy="960"/>
              </a:xfrm>
              <a:prstGeom prst="wedgeRoundRectCallout">
                <a:avLst>
                  <a:gd name="adj1" fmla="val 45773"/>
                  <a:gd name="adj2" fmla="val 83231"/>
                  <a:gd name="adj3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600" b="0"/>
                  <a:t/>
                </a:r>
                <a:br>
                  <a:rPr lang="en-US" sz="1600" b="0"/>
                </a:br>
                <a:r>
                  <a:rPr lang="en-US" sz="1600" b="0"/>
                  <a:t>stno     Name   address</a:t>
                </a:r>
              </a:p>
              <a:p>
                <a:pPr eaLnBrk="1" hangingPunct="1"/>
                <a:r>
                  <a:rPr lang="en-US" sz="1600" b="0"/>
                  <a:t>001      Jay       </a:t>
                </a:r>
                <a:r>
                  <a:rPr lang="en-US" sz="1600" b="0">
                    <a:solidFill>
                      <a:srgbClr val="FF6600"/>
                    </a:solidFill>
                  </a:rPr>
                  <a:t>Sydney</a:t>
                </a:r>
                <a:r>
                  <a:rPr lang="en-US" sz="1600" b="0"/>
                  <a:t>      …………….</a:t>
                </a:r>
              </a:p>
            </p:txBody>
          </p:sp>
          <p:grpSp>
            <p:nvGrpSpPr>
              <p:cNvPr id="40989" name="Group 23"/>
              <p:cNvGrpSpPr>
                <a:grpSpLocks/>
              </p:cNvGrpSpPr>
              <p:nvPr/>
            </p:nvGrpSpPr>
            <p:grpSpPr bwMode="auto">
              <a:xfrm>
                <a:off x="3648" y="912"/>
                <a:ext cx="1488" cy="576"/>
                <a:chOff x="3648" y="912"/>
                <a:chExt cx="1488" cy="576"/>
              </a:xfrm>
            </p:grpSpPr>
            <p:sp>
              <p:nvSpPr>
                <p:cNvPr id="40990" name="Line 24"/>
                <p:cNvSpPr>
                  <a:spLocks noChangeShapeType="1"/>
                </p:cNvSpPr>
                <p:nvPr/>
              </p:nvSpPr>
              <p:spPr bwMode="auto">
                <a:xfrm>
                  <a:off x="3648" y="912"/>
                  <a:ext cx="14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1" name="Line 25"/>
                <p:cNvSpPr>
                  <a:spLocks noChangeShapeType="1"/>
                </p:cNvSpPr>
                <p:nvPr/>
              </p:nvSpPr>
              <p:spPr bwMode="auto">
                <a:xfrm>
                  <a:off x="3648" y="1104"/>
                  <a:ext cx="14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2" name="Line 26"/>
                <p:cNvSpPr>
                  <a:spLocks noChangeShapeType="1"/>
                </p:cNvSpPr>
                <p:nvPr/>
              </p:nvSpPr>
              <p:spPr bwMode="auto">
                <a:xfrm>
                  <a:off x="3648" y="1296"/>
                  <a:ext cx="14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3" name="Line 27"/>
                <p:cNvSpPr>
                  <a:spLocks noChangeShapeType="1"/>
                </p:cNvSpPr>
                <p:nvPr/>
              </p:nvSpPr>
              <p:spPr bwMode="auto">
                <a:xfrm>
                  <a:off x="3648" y="1488"/>
                  <a:ext cx="14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4" name="Line 28"/>
                <p:cNvSpPr>
                  <a:spLocks noChangeShapeType="1"/>
                </p:cNvSpPr>
                <p:nvPr/>
              </p:nvSpPr>
              <p:spPr bwMode="auto">
                <a:xfrm>
                  <a:off x="4080" y="91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5" name="Line 29"/>
                <p:cNvSpPr>
                  <a:spLocks noChangeShapeType="1"/>
                </p:cNvSpPr>
                <p:nvPr/>
              </p:nvSpPr>
              <p:spPr bwMode="auto">
                <a:xfrm>
                  <a:off x="4512" y="91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0986" name="Line 30"/>
            <p:cNvSpPr>
              <a:spLocks noChangeShapeType="1"/>
            </p:cNvSpPr>
            <p:nvPr/>
          </p:nvSpPr>
          <p:spPr bwMode="auto">
            <a:xfrm>
              <a:off x="5136" y="91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Line 31"/>
            <p:cNvSpPr>
              <a:spLocks noChangeShapeType="1"/>
            </p:cNvSpPr>
            <p:nvPr/>
          </p:nvSpPr>
          <p:spPr bwMode="auto">
            <a:xfrm>
              <a:off x="3648" y="91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81" name="Group 32"/>
          <p:cNvGrpSpPr>
            <a:grpSpLocks/>
          </p:cNvGrpSpPr>
          <p:nvPr/>
        </p:nvGrpSpPr>
        <p:grpSpPr bwMode="auto">
          <a:xfrm>
            <a:off x="517525" y="1077913"/>
            <a:ext cx="2190750" cy="750887"/>
            <a:chOff x="326" y="679"/>
            <a:chExt cx="1380" cy="473"/>
          </a:xfrm>
        </p:grpSpPr>
        <p:sp>
          <p:nvSpPr>
            <p:cNvPr id="40983" name="AutoShape 33"/>
            <p:cNvSpPr>
              <a:spLocks noChangeArrowheads="1"/>
            </p:cNvSpPr>
            <p:nvPr/>
          </p:nvSpPr>
          <p:spPr bwMode="auto">
            <a:xfrm>
              <a:off x="528" y="960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984" name="Text Box 34"/>
            <p:cNvSpPr txBox="1">
              <a:spLocks noChangeArrowheads="1"/>
            </p:cNvSpPr>
            <p:nvPr/>
          </p:nvSpPr>
          <p:spPr bwMode="auto">
            <a:xfrm>
              <a:off x="326" y="679"/>
              <a:ext cx="13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6600"/>
                  </a:solidFill>
                </a:rPr>
                <a:t>Change Request</a:t>
              </a:r>
            </a:p>
          </p:txBody>
        </p:sp>
      </p:grpSp>
      <p:sp>
        <p:nvSpPr>
          <p:cNvPr id="40982" name="AutoShape 36"/>
          <p:cNvSpPr>
            <a:spLocks noChangeArrowheads="1"/>
          </p:cNvSpPr>
          <p:nvPr/>
        </p:nvSpPr>
        <p:spPr bwMode="auto">
          <a:xfrm>
            <a:off x="6400800" y="3429000"/>
            <a:ext cx="685800" cy="3048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08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" y="260648"/>
            <a:ext cx="6377940" cy="129302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AU" dirty="0" smtClean="0">
                <a:ln>
                  <a:noFill/>
                </a:ln>
              </a:rPr>
              <a:t>Advantages of using a DBMS</a:t>
            </a:r>
            <a:endParaRPr lang="en-US" dirty="0" smtClean="0">
              <a:ln>
                <a:noFill/>
              </a:ln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56260" y="1628800"/>
            <a:ext cx="7956550" cy="40703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SzPct val="75000"/>
              <a:buNone/>
            </a:pPr>
            <a:endParaRPr lang="en-AU" dirty="0" smtClean="0"/>
          </a:p>
          <a:p>
            <a:pPr>
              <a:buSzPct val="75000"/>
            </a:pPr>
            <a:r>
              <a:rPr lang="en-AU" dirty="0" smtClean="0"/>
              <a:t>Data independence</a:t>
            </a:r>
          </a:p>
          <a:p>
            <a:pPr>
              <a:buSzPct val="75000"/>
            </a:pPr>
            <a:r>
              <a:rPr lang="en-AU" dirty="0" smtClean="0"/>
              <a:t>Efficient data access</a:t>
            </a:r>
          </a:p>
          <a:p>
            <a:pPr>
              <a:buSzPct val="75000"/>
            </a:pPr>
            <a:r>
              <a:rPr lang="en-AU" dirty="0" smtClean="0"/>
              <a:t>Data integrity and security</a:t>
            </a:r>
          </a:p>
          <a:p>
            <a:pPr>
              <a:buSzPct val="75000"/>
            </a:pPr>
            <a:r>
              <a:rPr lang="en-AU" dirty="0" smtClean="0"/>
              <a:t>Data administration</a:t>
            </a:r>
          </a:p>
          <a:p>
            <a:pPr>
              <a:buSzPct val="75000"/>
            </a:pPr>
            <a:r>
              <a:rPr lang="en-AU" dirty="0" smtClean="0"/>
              <a:t>Concurrent access, recovery from crashes</a:t>
            </a:r>
          </a:p>
          <a:p>
            <a:pPr>
              <a:buSzPct val="75000"/>
            </a:pPr>
            <a:r>
              <a:rPr lang="en-AU" dirty="0" smtClean="0"/>
              <a:t>Reduced application development time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2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" y="151598"/>
            <a:ext cx="6377940" cy="1293028"/>
          </a:xfrm>
        </p:spPr>
        <p:txBody>
          <a:bodyPr/>
          <a:lstStyle/>
          <a:p>
            <a:pPr eaLnBrk="1" hangingPunct="1"/>
            <a:r>
              <a:rPr lang="en-AU" dirty="0" smtClean="0">
                <a:ln>
                  <a:noFill/>
                </a:ln>
              </a:rPr>
              <a:t>Data independence</a:t>
            </a:r>
            <a:endParaRPr lang="en-US" dirty="0" smtClean="0">
              <a:ln>
                <a:noFill/>
              </a:ln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56260" y="1562656"/>
            <a:ext cx="7956550" cy="40703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AU" sz="2200" dirty="0" smtClean="0"/>
              <a:t>Application programs are independent from data representation and storage details.</a:t>
            </a:r>
          </a:p>
          <a:p>
            <a:r>
              <a:rPr lang="en-AU" sz="2200" dirty="0" smtClean="0"/>
              <a:t>The structure of data files is stored in the DBMS </a:t>
            </a:r>
            <a:r>
              <a:rPr lang="en-AU" sz="2200" dirty="0" err="1" smtClean="0">
                <a:solidFill>
                  <a:srgbClr val="0000FF"/>
                </a:solidFill>
              </a:rPr>
              <a:t>catalog</a:t>
            </a:r>
            <a:r>
              <a:rPr lang="en-AU" sz="2200" dirty="0" smtClean="0"/>
              <a:t> separately from the access programs.</a:t>
            </a:r>
          </a:p>
          <a:p>
            <a:pPr lvl="1"/>
            <a:r>
              <a:rPr lang="en-AU" sz="2300" dirty="0" smtClean="0"/>
              <a:t>E.g. a file access program may be written in such a way that it can access only STUDENT records of the structure.</a:t>
            </a:r>
            <a:endParaRPr lang="en-US" dirty="0" smtClean="0"/>
          </a:p>
        </p:txBody>
      </p:sp>
      <p:pic>
        <p:nvPicPr>
          <p:cNvPr id="44036" name="Picture 4" descr="a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" y="4132818"/>
            <a:ext cx="7620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69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429910"/>
            <a:ext cx="6877050" cy="1293028"/>
          </a:xfrm>
        </p:spPr>
        <p:txBody>
          <a:bodyPr>
            <a:noAutofit/>
          </a:bodyPr>
          <a:lstStyle/>
          <a:p>
            <a:r>
              <a:rPr kumimoji="0" lang="en-US" altLang="zh-TW" i="0" dirty="0" smtClean="0">
                <a:solidFill>
                  <a:srgbClr val="000000"/>
                </a:solidFill>
              </a:rPr>
              <a:t>Program-data dependence </a:t>
            </a:r>
            <a:r>
              <a:rPr lang="en-US" altLang="zh-TW" sz="2800" dirty="0">
                <a:solidFill>
                  <a:srgbClr val="000000"/>
                </a:solidFill>
              </a:rPr>
              <a:t/>
            </a:r>
            <a:br>
              <a:rPr lang="en-US" altLang="zh-TW" sz="2800" dirty="0">
                <a:solidFill>
                  <a:srgbClr val="000000"/>
                </a:solidFill>
              </a:rPr>
            </a:br>
            <a:endParaRPr kumimoji="0" lang="en-US" altLang="zh-TW" sz="2800" i="0" dirty="0" smtClean="0">
              <a:solidFill>
                <a:srgbClr val="000000"/>
              </a:solidFill>
            </a:endParaRPr>
          </a:p>
        </p:txBody>
      </p:sp>
      <p:pic>
        <p:nvPicPr>
          <p:cNvPr id="15363" name="Picture 5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907602"/>
            <a:ext cx="7345363" cy="3649663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8"/>
          <p:cNvSpPr txBox="1">
            <a:spLocks noChangeArrowheads="1"/>
          </p:cNvSpPr>
          <p:nvPr/>
        </p:nvSpPr>
        <p:spPr bwMode="auto">
          <a:xfrm>
            <a:off x="463901" y="5425205"/>
            <a:ext cx="85375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v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u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File descriptions are stored within each application program that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accesses a given file. Any change to a file structure requires changes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to the file descriptions for all programs that access the file.</a:t>
            </a:r>
          </a:p>
        </p:txBody>
      </p:sp>
      <p:sp>
        <p:nvSpPr>
          <p:cNvPr id="2" name="Rectangle 1"/>
          <p:cNvSpPr/>
          <p:nvPr/>
        </p:nvSpPr>
        <p:spPr>
          <a:xfrm>
            <a:off x="468313" y="1445937"/>
            <a:ext cx="7254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Three file processing systems at Some Company</a:t>
            </a:r>
          </a:p>
        </p:txBody>
      </p:sp>
    </p:spTree>
    <p:extLst>
      <p:ext uri="{BB962C8B-B14F-4D97-AF65-F5344CB8AC3E}">
        <p14:creationId xmlns:p14="http://schemas.microsoft.com/office/powerpoint/2010/main" val="9455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97" y="365438"/>
            <a:ext cx="6673174" cy="1560716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611560" y="1926154"/>
            <a:ext cx="7200900" cy="39608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Identify a DB and a DBMS</a:t>
            </a:r>
            <a:endParaRPr lang="en-US" dirty="0"/>
          </a:p>
          <a:p>
            <a:r>
              <a:rPr lang="en-GB" dirty="0" smtClean="0"/>
              <a:t>Characteristics </a:t>
            </a:r>
            <a:r>
              <a:rPr lang="en-GB" dirty="0"/>
              <a:t>and problems of </a:t>
            </a:r>
            <a:r>
              <a:rPr lang="en-GB" dirty="0" smtClean="0"/>
              <a:t>data storage mechanisms</a:t>
            </a:r>
          </a:p>
          <a:p>
            <a:r>
              <a:rPr lang="en-GB" dirty="0"/>
              <a:t>The advantages and disadvantages of </a:t>
            </a:r>
            <a:r>
              <a:rPr lang="en-GB" dirty="0" smtClean="0"/>
              <a:t>the DB approach</a:t>
            </a:r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major components of a </a:t>
            </a:r>
            <a:r>
              <a:rPr lang="en-GB" dirty="0" smtClean="0"/>
              <a:t>DBMS</a:t>
            </a:r>
          </a:p>
          <a:p>
            <a:r>
              <a:rPr lang="en-GB" dirty="0" smtClean="0"/>
              <a:t>Levels of abstraction in a DBMS</a:t>
            </a:r>
            <a:endParaRPr lang="en-GB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43648" y="185607"/>
            <a:ext cx="6377940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AU" sz="4000" dirty="0" smtClean="0">
                <a:ln>
                  <a:noFill/>
                </a:ln>
              </a:rPr>
              <a:t>Efficient Data access</a:t>
            </a:r>
            <a:endParaRPr lang="en-US" sz="4000" dirty="0" smtClean="0">
              <a:ln>
                <a:noFill/>
              </a:ln>
            </a:endParaRPr>
          </a:p>
        </p:txBody>
      </p:sp>
      <p:sp>
        <p:nvSpPr>
          <p:cNvPr id="45059" name="Rectangle 1027"/>
          <p:cNvSpPr>
            <a:spLocks noGrp="1" noChangeArrowheads="1"/>
          </p:cNvSpPr>
          <p:nvPr>
            <p:ph idx="4294967295"/>
          </p:nvPr>
        </p:nvSpPr>
        <p:spPr>
          <a:xfrm>
            <a:off x="531180" y="1336197"/>
            <a:ext cx="7956550" cy="4070350"/>
          </a:xfrm>
          <a:prstGeom prst="rect">
            <a:avLst/>
          </a:prstGeom>
        </p:spPr>
        <p:txBody>
          <a:bodyPr/>
          <a:lstStyle/>
          <a:p>
            <a:pPr eaLnBrk="1" hangingPunct="1">
              <a:buSzPct val="75000"/>
            </a:pPr>
            <a:endParaRPr lang="en-AU" sz="2600" dirty="0" smtClean="0">
              <a:solidFill>
                <a:srgbClr val="3333CC"/>
              </a:solidFill>
              <a:latin typeface="Arial" panose="020B0604020202020204" pitchFamily="34" charset="0"/>
            </a:endParaRPr>
          </a:p>
          <a:p>
            <a:pPr algn="just" eaLnBrk="1" hangingPunct="1">
              <a:buSzPct val="75000"/>
            </a:pPr>
            <a:r>
              <a:rPr lang="en-AU" sz="2600" dirty="0" smtClean="0">
                <a:solidFill>
                  <a:schemeClr val="tx1"/>
                </a:solidFill>
              </a:rPr>
              <a:t>DBMS utilises sophisticated techniques to store and retrieve data efficiently, including support for very large files, index structures and query optimisation.</a:t>
            </a:r>
          </a:p>
          <a:p>
            <a:pPr eaLnBrk="1" hangingPunct="1">
              <a:buSzPct val="75000"/>
            </a:pPr>
            <a:endParaRPr lang="en-AU" sz="2600" dirty="0" smtClean="0">
              <a:solidFill>
                <a:schemeClr val="tx1"/>
              </a:solidFill>
            </a:endParaRPr>
          </a:p>
          <a:p>
            <a:pPr algn="just" eaLnBrk="1" hangingPunct="1">
              <a:buSzPct val="75000"/>
            </a:pPr>
            <a:r>
              <a:rPr lang="en-AU" sz="2600" dirty="0" smtClean="0">
                <a:solidFill>
                  <a:schemeClr val="tx1"/>
                </a:solidFill>
              </a:rPr>
              <a:t>Storage methods can be improved without changing the application programs.</a:t>
            </a:r>
            <a:endParaRPr lang="en-US" sz="2600" dirty="0" smtClean="0">
              <a:solidFill>
                <a:schemeClr val="tx1"/>
              </a:solidFill>
            </a:endParaRPr>
          </a:p>
        </p:txBody>
      </p:sp>
      <p:pic>
        <p:nvPicPr>
          <p:cNvPr id="4506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385230"/>
            <a:ext cx="24399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3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32240" y="188640"/>
            <a:ext cx="6377940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AU" dirty="0" smtClean="0">
                <a:ln>
                  <a:noFill/>
                </a:ln>
              </a:rPr>
              <a:t>Data integrity and security</a:t>
            </a:r>
            <a:endParaRPr lang="en-US" dirty="0" smtClean="0">
              <a:ln>
                <a:noFill/>
              </a:ln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32240" y="1208088"/>
            <a:ext cx="8229600" cy="564991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eaLnBrk="1" fontAlgn="auto" hangingPunct="1">
              <a:buFont typeface="Arial"/>
              <a:buChar char="•"/>
              <a:defRPr/>
            </a:pPr>
            <a:endParaRPr lang="en-AU" dirty="0" smtClean="0">
              <a:solidFill>
                <a:srgbClr val="3333CC"/>
              </a:solidFill>
              <a:latin typeface="Arial" panose="020B0604020202020204" pitchFamily="34" charset="0"/>
            </a:endParaRPr>
          </a:p>
          <a:p>
            <a:pPr eaLnBrk="1" fontAlgn="auto" hangingPunct="1">
              <a:buFont typeface="Arial"/>
              <a:buChar char="•"/>
              <a:defRPr/>
            </a:pPr>
            <a:r>
              <a:rPr lang="en-AU" sz="2800" dirty="0" smtClean="0">
                <a:solidFill>
                  <a:schemeClr val="tx1"/>
                </a:solidFill>
              </a:rPr>
              <a:t>DBMS can enforce integrity constraints on the data.</a:t>
            </a:r>
          </a:p>
          <a:p>
            <a:pPr lvl="1" eaLnBrk="1" fontAlgn="auto" hangingPunct="1">
              <a:buFontTx/>
              <a:buNone/>
              <a:defRPr/>
            </a:pPr>
            <a:r>
              <a:rPr lang="en-AU" sz="2800" dirty="0" smtClean="0">
                <a:solidFill>
                  <a:schemeClr val="tx1"/>
                </a:solidFill>
              </a:rPr>
              <a:t>e.g., checking account balance against withdrawal. </a:t>
            </a:r>
          </a:p>
          <a:p>
            <a:pPr lvl="1" eaLnBrk="1" fontAlgn="auto" hangingPunct="1">
              <a:buFontTx/>
              <a:buNone/>
              <a:defRPr/>
            </a:pPr>
            <a:r>
              <a:rPr lang="en-AU" sz="2800" dirty="0">
                <a:solidFill>
                  <a:schemeClr val="tx1"/>
                </a:solidFill>
              </a:rPr>
              <a:t>	</a:t>
            </a:r>
            <a:r>
              <a:rPr lang="en-AU" sz="2800" dirty="0" smtClean="0">
                <a:solidFill>
                  <a:schemeClr val="tx1"/>
                </a:solidFill>
              </a:rPr>
              <a:t>	   checking the withdrawal amount against the daily ATM withdrawal limit.</a:t>
            </a:r>
          </a:p>
          <a:p>
            <a:pPr eaLnBrk="1" fontAlgn="auto" hangingPunct="1">
              <a:buFont typeface="Arial"/>
              <a:buChar char="•"/>
              <a:defRPr/>
            </a:pPr>
            <a:r>
              <a:rPr lang="en-AU" sz="2800" dirty="0" smtClean="0">
                <a:solidFill>
                  <a:schemeClr val="tx1"/>
                </a:solidFill>
              </a:rPr>
              <a:t>Access controls govern what data is visible to different class of users.</a:t>
            </a:r>
          </a:p>
          <a:p>
            <a:pPr eaLnBrk="1" fontAlgn="auto" hangingPunct="1">
              <a:buFont typeface="Arial"/>
              <a:buChar char="•"/>
              <a:defRPr/>
            </a:pPr>
            <a:endParaRPr lang="en-US" sz="2800" dirty="0" smtClean="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pic>
        <p:nvPicPr>
          <p:cNvPr id="4608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581128"/>
            <a:ext cx="2155997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58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56260" y="199739"/>
            <a:ext cx="6377940" cy="1293028"/>
          </a:xfrm>
        </p:spPr>
        <p:txBody>
          <a:bodyPr/>
          <a:lstStyle/>
          <a:p>
            <a:pPr eaLnBrk="1" hangingPunct="1"/>
            <a:r>
              <a:rPr lang="en-AU" dirty="0" smtClean="0">
                <a:ln>
                  <a:noFill/>
                </a:ln>
              </a:rPr>
              <a:t>Data administration</a:t>
            </a:r>
            <a:endParaRPr lang="en-US" dirty="0" smtClean="0">
              <a:ln>
                <a:noFill/>
              </a:ln>
            </a:endParaRP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idx="4294967295"/>
          </p:nvPr>
        </p:nvSpPr>
        <p:spPr>
          <a:xfrm>
            <a:off x="719138" y="1735138"/>
            <a:ext cx="8424862" cy="40703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AU" sz="2800" dirty="0" smtClean="0">
                <a:solidFill>
                  <a:schemeClr val="tx1"/>
                </a:solidFill>
              </a:rPr>
              <a:t>Centralising administration of data shared among many users.</a:t>
            </a:r>
          </a:p>
          <a:p>
            <a:pPr lvl="1" algn="just" eaLnBrk="1" hangingPunct="1">
              <a:buFontTx/>
              <a:buChar char="•"/>
            </a:pPr>
            <a:r>
              <a:rPr lang="en-AU" sz="2800" dirty="0" smtClean="0">
                <a:solidFill>
                  <a:schemeClr val="tx1"/>
                </a:solidFill>
              </a:rPr>
              <a:t>data managed by professionals</a:t>
            </a:r>
          </a:p>
          <a:p>
            <a:pPr lvl="1" algn="just" eaLnBrk="1" hangingPunct="1">
              <a:buFontTx/>
              <a:buChar char="•"/>
            </a:pPr>
            <a:endParaRPr lang="en-AU" sz="2800" dirty="0" smtClean="0">
              <a:solidFill>
                <a:schemeClr val="tx1"/>
              </a:solidFill>
            </a:endParaRPr>
          </a:p>
          <a:p>
            <a:pPr algn="just" eaLnBrk="1" hangingPunct="1"/>
            <a:r>
              <a:rPr lang="en-AU" sz="2800" dirty="0" smtClean="0">
                <a:solidFill>
                  <a:schemeClr val="tx1"/>
                </a:solidFill>
              </a:rPr>
              <a:t>Organise data to,</a:t>
            </a:r>
          </a:p>
          <a:p>
            <a:pPr lvl="1" algn="just" eaLnBrk="1" hangingPunct="1">
              <a:buFontTx/>
              <a:buChar char="•"/>
            </a:pPr>
            <a:r>
              <a:rPr lang="en-AU" sz="2800" dirty="0" smtClean="0">
                <a:solidFill>
                  <a:schemeClr val="tx1"/>
                </a:solidFill>
              </a:rPr>
              <a:t>meet user needs</a:t>
            </a:r>
          </a:p>
          <a:p>
            <a:pPr lvl="1" algn="just" eaLnBrk="1" hangingPunct="1">
              <a:buFontTx/>
              <a:buChar char="•"/>
            </a:pPr>
            <a:r>
              <a:rPr lang="en-AU" sz="2800" dirty="0" smtClean="0">
                <a:solidFill>
                  <a:schemeClr val="tx1"/>
                </a:solidFill>
              </a:rPr>
              <a:t>minimise redundancy</a:t>
            </a:r>
          </a:p>
          <a:p>
            <a:pPr lvl="1" algn="just" eaLnBrk="1" hangingPunct="1">
              <a:buFontTx/>
              <a:buChar char="•"/>
            </a:pPr>
            <a:endParaRPr lang="en-AU" sz="2800" dirty="0" smtClean="0">
              <a:solidFill>
                <a:schemeClr val="tx1"/>
              </a:solidFill>
            </a:endParaRPr>
          </a:p>
          <a:p>
            <a:pPr algn="just" eaLnBrk="1" hangingPunct="1"/>
            <a:r>
              <a:rPr lang="en-AU" sz="2800" dirty="0" smtClean="0">
                <a:solidFill>
                  <a:schemeClr val="tx1"/>
                </a:solidFill>
              </a:rPr>
              <a:t>Fine tuning of storage for efficient retrieval.</a:t>
            </a:r>
          </a:p>
        </p:txBody>
      </p:sp>
    </p:spTree>
    <p:extLst>
      <p:ext uri="{BB962C8B-B14F-4D97-AF65-F5344CB8AC3E}">
        <p14:creationId xmlns:p14="http://schemas.microsoft.com/office/powerpoint/2010/main" val="8341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11560" y="286897"/>
            <a:ext cx="8508167" cy="129302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AU" dirty="0" smtClean="0">
                <a:ln>
                  <a:noFill/>
                </a:ln>
              </a:rPr>
              <a:t>Concurrent access and Crash recovery</a:t>
            </a:r>
            <a:endParaRPr lang="en-US" dirty="0" smtClean="0">
              <a:ln>
                <a:noFill/>
              </a:ln>
            </a:endParaRPr>
          </a:p>
        </p:txBody>
      </p:sp>
      <p:sp>
        <p:nvSpPr>
          <p:cNvPr id="48131" name="Rectangle 2051"/>
          <p:cNvSpPr>
            <a:spLocks noGrp="1" noChangeArrowheads="1"/>
          </p:cNvSpPr>
          <p:nvPr>
            <p:ph idx="4294967295"/>
          </p:nvPr>
        </p:nvSpPr>
        <p:spPr>
          <a:xfrm>
            <a:off x="473103" y="1629375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None/>
            </a:pPr>
            <a:endParaRPr lang="en-AU" dirty="0" smtClean="0">
              <a:solidFill>
                <a:srgbClr val="3333CC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AU" dirty="0" smtClean="0">
                <a:solidFill>
                  <a:schemeClr val="tx1"/>
                </a:solidFill>
              </a:rPr>
              <a:t>Concurrent accesses are scheduled by DBMS.</a:t>
            </a:r>
          </a:p>
          <a:p>
            <a:pPr lvl="1" eaLnBrk="1" hangingPunct="1">
              <a:buFontTx/>
              <a:buChar char="-"/>
            </a:pPr>
            <a:r>
              <a:rPr lang="en-AU" sz="2400" dirty="0" smtClean="0">
                <a:solidFill>
                  <a:schemeClr val="tx1"/>
                </a:solidFill>
              </a:rPr>
              <a:t>users can think of the data as being accessed by one user at a time.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AU" sz="24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AU" dirty="0" smtClean="0">
                <a:solidFill>
                  <a:schemeClr val="tx1"/>
                </a:solidFill>
              </a:rPr>
              <a:t>DBMS protects users from the effects of system failure.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81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855" y="4420470"/>
            <a:ext cx="2340939" cy="1887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AutoShape 5" descr="https://encrypted-tbn1.gstatic.com/images?q=tbn:ANd9GcSfXm4k_7OCduPj8j4qHF326hmby7ov5rFS2BtyPP3RJ1qJeqdk"/>
          <p:cNvSpPr>
            <a:spLocks noChangeAspect="1" noChangeArrowheads="1"/>
          </p:cNvSpPr>
          <p:nvPr/>
        </p:nvSpPr>
        <p:spPr bwMode="auto">
          <a:xfrm>
            <a:off x="161925" y="-1096963"/>
            <a:ext cx="3200400" cy="22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8134" name="AutoShape 7" descr="https://encrypted-tbn1.gstatic.com/images?q=tbn:ANd9GcSfXm4k_7OCduPj8j4qHF326hmby7ov5rFS2BtyPP3RJ1qJeqdk"/>
          <p:cNvSpPr>
            <a:spLocks noChangeAspect="1" noChangeArrowheads="1"/>
          </p:cNvSpPr>
          <p:nvPr/>
        </p:nvSpPr>
        <p:spPr bwMode="auto">
          <a:xfrm>
            <a:off x="314325" y="-944563"/>
            <a:ext cx="3200400" cy="22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8135" name="AutoShape 9" descr="https://encrypted-tbn1.gstatic.com/images?q=tbn:ANd9GcSfXm4k_7OCduPj8j4qHF326hmby7ov5rFS2BtyPP3RJ1qJeqdk"/>
          <p:cNvSpPr>
            <a:spLocks noChangeAspect="1" noChangeArrowheads="1"/>
          </p:cNvSpPr>
          <p:nvPr/>
        </p:nvSpPr>
        <p:spPr bwMode="auto">
          <a:xfrm>
            <a:off x="466725" y="-792163"/>
            <a:ext cx="3200400" cy="22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pic>
        <p:nvPicPr>
          <p:cNvPr id="4813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248" y="4420470"/>
            <a:ext cx="2667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66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78" y="262168"/>
            <a:ext cx="8251993" cy="129302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AU" dirty="0" smtClean="0">
                <a:ln>
                  <a:noFill/>
                </a:ln>
              </a:rPr>
              <a:t>Reduced application development time</a:t>
            </a:r>
            <a:endParaRPr lang="en-US" dirty="0" smtClean="0">
              <a:ln>
                <a:noFill/>
              </a:ln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85000" y="1772816"/>
            <a:ext cx="8208962" cy="4070350"/>
          </a:xfrm>
          <a:prstGeom prst="rect">
            <a:avLst/>
          </a:prstGeom>
        </p:spPr>
        <p:txBody>
          <a:bodyPr/>
          <a:lstStyle/>
          <a:p>
            <a:pPr marL="0" indent="0" algn="just" eaLnBrk="1" hangingPunct="1">
              <a:buSzPct val="75000"/>
              <a:buNone/>
            </a:pPr>
            <a:r>
              <a:rPr lang="en-AU" sz="2800" dirty="0" smtClean="0"/>
              <a:t>DBMS supports many functions common to applications that access the database</a:t>
            </a:r>
          </a:p>
          <a:p>
            <a:pPr marL="0" indent="0" algn="just" eaLnBrk="1" hangingPunct="1">
              <a:buSzPct val="75000"/>
              <a:buNone/>
            </a:pPr>
            <a:r>
              <a:rPr lang="en-AU" sz="2800" dirty="0" smtClean="0"/>
              <a:t>High-level interfaces to data also facilitate quick development of applications</a:t>
            </a:r>
          </a:p>
          <a:p>
            <a:pPr marL="0" indent="0" algn="just" eaLnBrk="1" hangingPunct="1">
              <a:buSzPct val="75000"/>
              <a:buNone/>
            </a:pPr>
            <a:r>
              <a:rPr lang="en-AU" sz="2800" dirty="0" smtClean="0"/>
              <a:t>These applications are likely to be more  robust than applications developed from scratch because many important tasks are handled by DBMS instead of being implemented by the application</a:t>
            </a:r>
          </a:p>
          <a:p>
            <a:pPr eaLnBrk="1" hangingPunct="1">
              <a:buSzPct val="75000"/>
              <a:buFont typeface="Wingdings" panose="05000000000000000000" pitchFamily="2" charset="2"/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7295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56778" y="480210"/>
            <a:ext cx="6377940" cy="1293028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When NOT to use a DBMS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49351" y="1916832"/>
            <a:ext cx="8682037" cy="40703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High initial investment (DBMS is an expensive software package)</a:t>
            </a:r>
          </a:p>
          <a:p>
            <a:pPr algn="just">
              <a:defRPr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Applications use small amounts of data</a:t>
            </a:r>
          </a:p>
          <a:p>
            <a:pPr algn="just">
              <a:defRPr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Lack of resources (disk space, memory, etc.) to support a database</a:t>
            </a:r>
          </a:p>
          <a:p>
            <a:pPr algn="just">
              <a:defRPr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Single-user applications</a:t>
            </a:r>
          </a:p>
          <a:p>
            <a:pPr algn="just">
              <a:defRPr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Overhead for flexible querying, security, concurrent access &amp; crash recovery is not required</a:t>
            </a: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17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278" y="764704"/>
            <a:ext cx="6377940" cy="43237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COMPONENTS </a:t>
            </a:r>
            <a:r>
              <a:rPr lang="en-US" altLang="zh-TW" dirty="0"/>
              <a:t>of a DBMS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12" y="1556792"/>
            <a:ext cx="6048672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9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59" y="326222"/>
            <a:ext cx="7138353" cy="129302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Levels of Abstraction in a DBMS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87075" y="1784350"/>
            <a:ext cx="7956550" cy="40703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DBMS is described at three levels of abstraction: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External Schema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AU" sz="1700" dirty="0" smtClean="0">
                <a:latin typeface="Book Antiqua" panose="02040602050305030304" pitchFamily="18" charset="0"/>
              </a:rPr>
              <a:t>	many views describe how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AU" sz="1700" dirty="0" smtClean="0">
                <a:latin typeface="Book Antiqua" panose="02040602050305030304" pitchFamily="18" charset="0"/>
              </a:rPr>
              <a:t>	users see the data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Conceptual Schema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AU" sz="1700" dirty="0" smtClean="0">
                <a:latin typeface="Book Antiqua" panose="02040602050305030304" pitchFamily="18" charset="0"/>
              </a:rPr>
              <a:t>	defines logical structure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Physical Schema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AU" sz="1700" dirty="0" smtClean="0">
                <a:latin typeface="Book Antiqua" panose="02040602050305030304" pitchFamily="18" charset="0"/>
              </a:rPr>
              <a:t>describes the files and indexes used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AU" sz="1700" dirty="0" smtClean="0">
              <a:latin typeface="Book Antiqua" panose="0204060205030503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sz="2100" dirty="0" smtClean="0">
                <a:latin typeface="Book Antiqua" panose="02040602050305030304" pitchFamily="18" charset="0"/>
              </a:rPr>
              <a:t>Note: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sz="2100" dirty="0" smtClean="0">
                <a:latin typeface="Book Antiqua" panose="02040602050305030304" pitchFamily="18" charset="0"/>
              </a:rPr>
              <a:t>Information about the schemas is stored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sz="2100" dirty="0" smtClean="0">
                <a:latin typeface="Book Antiqua" panose="02040602050305030304" pitchFamily="18" charset="0"/>
              </a:rPr>
              <a:t>in the system </a:t>
            </a:r>
            <a:r>
              <a:rPr lang="en-AU" sz="2100" dirty="0" err="1" smtClean="0">
                <a:latin typeface="Book Antiqua" panose="02040602050305030304" pitchFamily="18" charset="0"/>
              </a:rPr>
              <a:t>catalog</a:t>
            </a:r>
            <a:endParaRPr lang="en-US" sz="2100" dirty="0" smtClean="0">
              <a:latin typeface="Book Antiqua" panose="02040602050305030304" pitchFamily="18" charset="0"/>
            </a:endParaRP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5280025" y="2741613"/>
            <a:ext cx="3711575" cy="3278187"/>
            <a:chOff x="3157" y="1239"/>
            <a:chExt cx="2338" cy="2065"/>
          </a:xfrm>
        </p:grpSpPr>
        <p:sp>
          <p:nvSpPr>
            <p:cNvPr id="62469" name="Oval 5"/>
            <p:cNvSpPr>
              <a:spLocks noChangeArrowheads="1"/>
            </p:cNvSpPr>
            <p:nvPr/>
          </p:nvSpPr>
          <p:spPr bwMode="auto">
            <a:xfrm>
              <a:off x="3992" y="2600"/>
              <a:ext cx="656" cy="128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2470" name="Line 6"/>
            <p:cNvSpPr>
              <a:spLocks noChangeShapeType="1"/>
            </p:cNvSpPr>
            <p:nvPr/>
          </p:nvSpPr>
          <p:spPr bwMode="auto">
            <a:xfrm>
              <a:off x="3983" y="2670"/>
              <a:ext cx="1" cy="58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1" name="Oval 7"/>
            <p:cNvSpPr>
              <a:spLocks noChangeArrowheads="1"/>
            </p:cNvSpPr>
            <p:nvPr/>
          </p:nvSpPr>
          <p:spPr bwMode="auto">
            <a:xfrm>
              <a:off x="3992" y="3176"/>
              <a:ext cx="656" cy="128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2472" name="Line 8"/>
            <p:cNvSpPr>
              <a:spLocks noChangeShapeType="1"/>
            </p:cNvSpPr>
            <p:nvPr/>
          </p:nvSpPr>
          <p:spPr bwMode="auto">
            <a:xfrm>
              <a:off x="4656" y="2697"/>
              <a:ext cx="0" cy="51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3" name="Rectangle 9"/>
            <p:cNvSpPr>
              <a:spLocks noChangeArrowheads="1"/>
            </p:cNvSpPr>
            <p:nvPr/>
          </p:nvSpPr>
          <p:spPr bwMode="auto">
            <a:xfrm>
              <a:off x="3590" y="2199"/>
              <a:ext cx="15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AU" sz="2400">
                  <a:solidFill>
                    <a:schemeClr val="tx2"/>
                  </a:solidFill>
                  <a:latin typeface="Book Antiqua" panose="02040602050305030304" pitchFamily="18" charset="0"/>
                </a:rPr>
                <a:t>Physical Schema</a:t>
              </a:r>
            </a:p>
          </p:txBody>
        </p:sp>
        <p:sp>
          <p:nvSpPr>
            <p:cNvPr id="62474" name="Rectangle 10"/>
            <p:cNvSpPr>
              <a:spLocks noChangeArrowheads="1"/>
            </p:cNvSpPr>
            <p:nvPr/>
          </p:nvSpPr>
          <p:spPr bwMode="auto">
            <a:xfrm>
              <a:off x="3441" y="1767"/>
              <a:ext cx="179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AU" sz="2400">
                  <a:solidFill>
                    <a:schemeClr val="tx2"/>
                  </a:solidFill>
                  <a:latin typeface="Book Antiqua" panose="02040602050305030304" pitchFamily="18" charset="0"/>
                </a:rPr>
                <a:t>Conceptual Schema</a:t>
              </a:r>
            </a:p>
          </p:txBody>
        </p:sp>
        <p:sp>
          <p:nvSpPr>
            <p:cNvPr id="62475" name="Rectangle 11"/>
            <p:cNvSpPr>
              <a:spLocks noChangeArrowheads="1"/>
            </p:cNvSpPr>
            <p:nvPr/>
          </p:nvSpPr>
          <p:spPr bwMode="auto">
            <a:xfrm>
              <a:off x="3157" y="1239"/>
              <a:ext cx="70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AU" sz="2400">
                  <a:solidFill>
                    <a:schemeClr val="tx2"/>
                  </a:solidFill>
                  <a:latin typeface="Book Antiqua" panose="02040602050305030304" pitchFamily="18" charset="0"/>
                </a:rPr>
                <a:t>View 1</a:t>
              </a:r>
            </a:p>
          </p:txBody>
        </p:sp>
        <p:sp>
          <p:nvSpPr>
            <p:cNvPr id="62476" name="Rectangle 12"/>
            <p:cNvSpPr>
              <a:spLocks noChangeArrowheads="1"/>
            </p:cNvSpPr>
            <p:nvPr/>
          </p:nvSpPr>
          <p:spPr bwMode="auto">
            <a:xfrm>
              <a:off x="3973" y="1239"/>
              <a:ext cx="70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AU" sz="2400">
                  <a:solidFill>
                    <a:schemeClr val="tx2"/>
                  </a:solidFill>
                  <a:latin typeface="Book Antiqua" panose="02040602050305030304" pitchFamily="18" charset="0"/>
                </a:rPr>
                <a:t>View 2</a:t>
              </a:r>
            </a:p>
          </p:txBody>
        </p:sp>
        <p:sp>
          <p:nvSpPr>
            <p:cNvPr id="62477" name="Rectangle 13"/>
            <p:cNvSpPr>
              <a:spLocks noChangeArrowheads="1"/>
            </p:cNvSpPr>
            <p:nvPr/>
          </p:nvSpPr>
          <p:spPr bwMode="auto">
            <a:xfrm>
              <a:off x="4790" y="1239"/>
              <a:ext cx="70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AU" sz="2400">
                  <a:solidFill>
                    <a:schemeClr val="tx2"/>
                  </a:solidFill>
                  <a:latin typeface="Book Antiqua" panose="02040602050305030304" pitchFamily="18" charset="0"/>
                </a:rPr>
                <a:t>View 3</a:t>
              </a:r>
            </a:p>
          </p:txBody>
        </p:sp>
        <p:sp>
          <p:nvSpPr>
            <p:cNvPr id="62478" name="Rectangle 14"/>
            <p:cNvSpPr>
              <a:spLocks noChangeArrowheads="1"/>
            </p:cNvSpPr>
            <p:nvPr/>
          </p:nvSpPr>
          <p:spPr bwMode="auto">
            <a:xfrm>
              <a:off x="3176" y="1256"/>
              <a:ext cx="656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2479" name="Rectangle 15"/>
            <p:cNvSpPr>
              <a:spLocks noChangeArrowheads="1"/>
            </p:cNvSpPr>
            <p:nvPr/>
          </p:nvSpPr>
          <p:spPr bwMode="auto">
            <a:xfrm>
              <a:off x="3992" y="1256"/>
              <a:ext cx="656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2480" name="Rectangle 16"/>
            <p:cNvSpPr>
              <a:spLocks noChangeArrowheads="1"/>
            </p:cNvSpPr>
            <p:nvPr/>
          </p:nvSpPr>
          <p:spPr bwMode="auto">
            <a:xfrm>
              <a:off x="4808" y="1256"/>
              <a:ext cx="656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2481" name="Rectangle 17"/>
            <p:cNvSpPr>
              <a:spLocks noChangeArrowheads="1"/>
            </p:cNvSpPr>
            <p:nvPr/>
          </p:nvSpPr>
          <p:spPr bwMode="auto">
            <a:xfrm>
              <a:off x="3608" y="2216"/>
              <a:ext cx="1472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2482" name="Line 18"/>
            <p:cNvSpPr>
              <a:spLocks noChangeShapeType="1"/>
            </p:cNvSpPr>
            <p:nvPr/>
          </p:nvSpPr>
          <p:spPr bwMode="auto">
            <a:xfrm>
              <a:off x="3509" y="1493"/>
              <a:ext cx="327" cy="27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3" name="Line 19"/>
            <p:cNvSpPr>
              <a:spLocks noChangeShapeType="1"/>
            </p:cNvSpPr>
            <p:nvPr/>
          </p:nvSpPr>
          <p:spPr bwMode="auto">
            <a:xfrm>
              <a:off x="4320" y="1493"/>
              <a:ext cx="0" cy="27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4" name="Line 20"/>
            <p:cNvSpPr>
              <a:spLocks noChangeShapeType="1"/>
            </p:cNvSpPr>
            <p:nvPr/>
          </p:nvSpPr>
          <p:spPr bwMode="auto">
            <a:xfrm flipH="1">
              <a:off x="4797" y="1493"/>
              <a:ext cx="343" cy="27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5" name="Line 21"/>
            <p:cNvSpPr>
              <a:spLocks noChangeShapeType="1"/>
            </p:cNvSpPr>
            <p:nvPr/>
          </p:nvSpPr>
          <p:spPr bwMode="auto">
            <a:xfrm>
              <a:off x="4320" y="2021"/>
              <a:ext cx="0" cy="18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6" name="Line 22"/>
            <p:cNvSpPr>
              <a:spLocks noChangeShapeType="1"/>
            </p:cNvSpPr>
            <p:nvPr/>
          </p:nvSpPr>
          <p:spPr bwMode="auto">
            <a:xfrm>
              <a:off x="4320" y="2453"/>
              <a:ext cx="0" cy="2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7" name="Rectangle 23"/>
            <p:cNvSpPr>
              <a:spLocks noChangeArrowheads="1"/>
            </p:cNvSpPr>
            <p:nvPr/>
          </p:nvSpPr>
          <p:spPr bwMode="auto">
            <a:xfrm>
              <a:off x="3464" y="1784"/>
              <a:ext cx="1760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2488" name="Rectangle 24"/>
            <p:cNvSpPr>
              <a:spLocks noChangeArrowheads="1"/>
            </p:cNvSpPr>
            <p:nvPr/>
          </p:nvSpPr>
          <p:spPr bwMode="auto">
            <a:xfrm>
              <a:off x="4080" y="2832"/>
              <a:ext cx="4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DISK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884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8597552" cy="129302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Levels of Abstraction in a DBMS(</a:t>
            </a:r>
            <a:r>
              <a:rPr lang="en-US" dirty="0" err="1" smtClean="0">
                <a:ln>
                  <a:noFill/>
                </a:ln>
              </a:rPr>
              <a:t>contd</a:t>
            </a:r>
            <a:r>
              <a:rPr lang="en-US" dirty="0" smtClean="0">
                <a:ln>
                  <a:noFill/>
                </a:ln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12007" y="1856144"/>
            <a:ext cx="8569325" cy="407035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b="1" dirty="0" smtClean="0"/>
              <a:t>Conceptual schema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b="1" dirty="0" smtClean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describes the stored data in terms of the data model of the DBMS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in a relational DBMS, the conceptual schema describes all relations that are stored in the database</a:t>
            </a:r>
          </a:p>
          <a:p>
            <a:pPr algn="just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926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404664"/>
            <a:ext cx="8497887" cy="129302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Levels of Abstraction in a DBMS(</a:t>
            </a:r>
            <a:r>
              <a:rPr lang="en-US" dirty="0" err="1" smtClean="0">
                <a:ln>
                  <a:noFill/>
                </a:ln>
              </a:rPr>
              <a:t>contd</a:t>
            </a:r>
            <a:r>
              <a:rPr lang="en-US" dirty="0" smtClean="0">
                <a:ln>
                  <a:noFill/>
                </a:ln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46113" y="1958975"/>
            <a:ext cx="8497887" cy="407035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b="1" dirty="0" smtClean="0"/>
              <a:t>Physical schema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describe storage details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summarizes how the relations described in the conceptual schema are actually stored on secondary storage devices such as disks and tapes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decide what file organizations used to store the relations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create indexes to speed up data retrieval operations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7131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4937" y="132971"/>
            <a:ext cx="6336704" cy="1560716"/>
          </a:xfrm>
        </p:spPr>
        <p:txBody>
          <a:bodyPr>
            <a:normAutofit/>
          </a:bodyPr>
          <a:lstStyle/>
          <a:p>
            <a:r>
              <a:rPr lang="en-US" dirty="0"/>
              <a:t>How do you produce these information?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65400" y="2438400"/>
            <a:ext cx="6578600" cy="3651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359139"/>
            <a:ext cx="579120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4672" y="1359139"/>
            <a:ext cx="39624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47912" y="3635740"/>
            <a:ext cx="6781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683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466172" cy="129302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Levels of Abstraction in a DBMS(</a:t>
            </a:r>
            <a:r>
              <a:rPr lang="en-US" dirty="0" err="1" smtClean="0">
                <a:ln>
                  <a:noFill/>
                </a:ln>
              </a:rPr>
              <a:t>contd</a:t>
            </a:r>
            <a:r>
              <a:rPr lang="en-US" sz="3100" dirty="0" smtClean="0">
                <a:ln>
                  <a:noFill/>
                </a:ln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9552" y="1844824"/>
            <a:ext cx="7956550" cy="407035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/>
              <a:t>External schemas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allow data access to be customized (and authorized) at the level of individual users or groups of users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any given database has exactly one conceptual schema and one physical schema because it has just one set of stored relations, but it may have several external schemas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572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8394164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Levels of Abstraction in a DBMS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560" y="1844824"/>
            <a:ext cx="7956550" cy="407035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Proposed to support:</a:t>
            </a:r>
          </a:p>
          <a:p>
            <a:pPr marL="609600" indent="-609600" eaLnBrk="1" hangingPunct="1">
              <a:buFont typeface="Wingdings" panose="05000000000000000000" pitchFamily="2" charset="2"/>
              <a:buChar char="q"/>
            </a:pPr>
            <a:endParaRPr lang="en-US" sz="28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990600" lvl="1" indent="-519113" eaLnBrk="1" hangingPunct="1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Program-data independence</a:t>
            </a:r>
            <a:endParaRPr lang="en-US" sz="28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990600" lvl="1" indent="-519113" eaLnBrk="1" hangingPunct="1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Support of </a:t>
            </a:r>
            <a:r>
              <a:rPr lang="en-US" sz="2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multiple views</a:t>
            </a:r>
            <a:r>
              <a:rPr lang="en-US" sz="2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of the data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4859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1215" y="1771934"/>
            <a:ext cx="806489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n-US" sz="2800" b="0" dirty="0">
                <a:latin typeface="+mn-lt"/>
              </a:rPr>
              <a:t>One of the main advantages of DBMS. </a:t>
            </a:r>
          </a:p>
          <a:p>
            <a:pPr algn="just" eaLnBrk="1" hangingPunct="1">
              <a:defRPr/>
            </a:pPr>
            <a:endParaRPr lang="en-US" sz="2800" b="0" dirty="0">
              <a:latin typeface="+mn-lt"/>
            </a:endParaRPr>
          </a:p>
          <a:p>
            <a:pPr algn="just" eaLnBrk="1" hangingPunct="1">
              <a:defRPr/>
            </a:pPr>
            <a:r>
              <a:rPr lang="en-US" sz="2800" b="0" dirty="0">
                <a:latin typeface="+mn-lt"/>
              </a:rPr>
              <a:t>The three-schema architecture provides the concept of data independence,  upper-levels are unaffected by 	changes to lower-levels. </a:t>
            </a:r>
          </a:p>
          <a:p>
            <a:pPr algn="just" eaLnBrk="1" hangingPunct="1">
              <a:defRPr/>
            </a:pPr>
            <a:endParaRPr lang="en-US" sz="2800" b="0" dirty="0">
              <a:solidFill>
                <a:srgbClr val="FF3300"/>
              </a:solidFill>
              <a:latin typeface="+mn-lt"/>
            </a:endParaRPr>
          </a:p>
          <a:p>
            <a:pPr algn="just" eaLnBrk="1" hangingPunct="1">
              <a:defRPr/>
            </a:pPr>
            <a:r>
              <a:rPr lang="en-US" sz="2800" b="0" dirty="0">
                <a:solidFill>
                  <a:srgbClr val="FF3300"/>
                </a:solidFill>
                <a:latin typeface="+mn-lt"/>
              </a:rPr>
              <a:t>Two types:</a:t>
            </a:r>
          </a:p>
          <a:p>
            <a:pPr marL="514350" indent="-514350" eaLnBrk="1" hangingPunct="1">
              <a:defRPr/>
            </a:pPr>
            <a:r>
              <a:rPr lang="en-US" sz="2800" b="0" dirty="0">
                <a:latin typeface="+mn-lt"/>
              </a:rPr>
              <a:t>	</a:t>
            </a:r>
            <a:r>
              <a:rPr lang="en-US" sz="2800" b="0" dirty="0">
                <a:solidFill>
                  <a:srgbClr val="FF0000"/>
                </a:solidFill>
                <a:latin typeface="+mn-lt"/>
              </a:rPr>
              <a:t>Logical data independence</a:t>
            </a:r>
          </a:p>
          <a:p>
            <a:pPr marL="514350" indent="-514350" eaLnBrk="1" hangingPunct="1">
              <a:defRPr/>
            </a:pPr>
            <a:r>
              <a:rPr lang="en-US" sz="2800" b="0" dirty="0">
                <a:solidFill>
                  <a:srgbClr val="FF0000"/>
                </a:solidFill>
                <a:latin typeface="+mn-lt"/>
              </a:rPr>
              <a:t>	Physical data independence</a:t>
            </a:r>
            <a:r>
              <a:rPr lang="en-US" sz="2800" dirty="0">
                <a:latin typeface="Arial" charset="0"/>
              </a:rPr>
              <a:t/>
            </a:r>
            <a:br>
              <a:rPr lang="en-US" sz="2800" dirty="0">
                <a:latin typeface="Arial" charset="0"/>
              </a:rPr>
            </a:br>
            <a:endParaRPr lang="en-US" sz="2800" dirty="0">
              <a:latin typeface="Arial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838200" y="228601"/>
            <a:ext cx="8001000" cy="10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defRPr/>
            </a:pPr>
            <a:endParaRPr lang="en-US" sz="3600" b="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215" y="459572"/>
            <a:ext cx="6377940" cy="1293028"/>
          </a:xfrm>
        </p:spPr>
        <p:txBody>
          <a:bodyPr>
            <a:normAutofit fontScale="90000"/>
          </a:bodyPr>
          <a:lstStyle/>
          <a:p>
            <a:r>
              <a:rPr lang="en-US" kern="0" dirty="0">
                <a:solidFill>
                  <a:schemeClr val="tx2"/>
                </a:solidFill>
              </a:rPr>
              <a:t>Data </a:t>
            </a:r>
            <a:r>
              <a:rPr lang="en-US" kern="0" dirty="0"/>
              <a:t>Independence</a:t>
            </a:r>
            <a:r>
              <a:rPr lang="en-US" kern="0" dirty="0">
                <a:solidFill>
                  <a:schemeClr val="tx2"/>
                </a:solidFill>
              </a:rPr>
              <a:t/>
            </a:r>
            <a:br>
              <a:rPr lang="en-US" kern="0" dirty="0">
                <a:solidFill>
                  <a:schemeClr val="tx2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ChangeArrowheads="1"/>
          </p:cNvSpPr>
          <p:nvPr/>
        </p:nvSpPr>
        <p:spPr bwMode="auto">
          <a:xfrm>
            <a:off x="554224" y="1458138"/>
            <a:ext cx="8568952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sz="2800" dirty="0" smtClean="0">
                <a:latin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</a:rPr>
            </a:br>
            <a:r>
              <a:rPr lang="en-US" sz="2800" dirty="0" smtClean="0">
                <a:latin typeface="+mn-lt"/>
              </a:rPr>
              <a:t>The ability to modify the conceptual schema without having alteration in external schemas or application programs. 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sz="2800" dirty="0" smtClean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sz="2800" dirty="0" err="1" smtClean="0">
                <a:latin typeface="+mn-lt"/>
              </a:rPr>
              <a:t>Eg</a:t>
            </a:r>
            <a:r>
              <a:rPr lang="en-US" sz="2800" dirty="0" smtClean="0">
                <a:latin typeface="+mn-lt"/>
              </a:rPr>
              <a:t>. </a:t>
            </a:r>
            <a:r>
              <a:rPr lang="en-US" sz="2800" b="0" dirty="0" smtClean="0">
                <a:latin typeface="+mn-lt"/>
              </a:rPr>
              <a:t>addition or deletion of fresh entities, attributes or relationships should be possible without having alteration to existing external schemas or having to rewrite application programs.</a:t>
            </a:r>
            <a:r>
              <a:rPr lang="en-US" sz="2800" dirty="0" smtClean="0">
                <a:latin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</a:rPr>
            </a:br>
            <a:endParaRPr lang="en-US" sz="2800" dirty="0" smtClean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838200" y="228601"/>
            <a:ext cx="8001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defRPr/>
            </a:pPr>
            <a:endParaRPr lang="en-US" sz="3600" b="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691837"/>
            <a:ext cx="7362016" cy="1293028"/>
          </a:xfrm>
        </p:spPr>
        <p:txBody>
          <a:bodyPr>
            <a:noAutofit/>
          </a:bodyPr>
          <a:lstStyle/>
          <a:p>
            <a:r>
              <a:rPr lang="en-US" kern="0" dirty="0"/>
              <a:t>Logical Data Independence</a:t>
            </a:r>
            <a:br>
              <a:rPr lang="en-US" kern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ChangeArrowheads="1"/>
          </p:cNvSpPr>
          <p:nvPr/>
        </p:nvSpPr>
        <p:spPr bwMode="auto">
          <a:xfrm>
            <a:off x="539552" y="1248672"/>
            <a:ext cx="8519864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sz="2800" dirty="0" smtClean="0">
                <a:latin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</a:rPr>
            </a:br>
            <a:r>
              <a:rPr lang="en-US" sz="2800" dirty="0" smtClean="0">
                <a:latin typeface="+mn-lt"/>
              </a:rPr>
              <a:t>The ability to modify the inner schema without having alteration to the conceptual schemas.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sz="2800" dirty="0" smtClean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sz="2800" dirty="0" err="1" smtClean="0">
                <a:solidFill>
                  <a:srgbClr val="3333CC"/>
                </a:solidFill>
                <a:latin typeface="+mn-lt"/>
              </a:rPr>
              <a:t>Eg</a:t>
            </a:r>
            <a:r>
              <a:rPr lang="en-US" sz="2800" dirty="0" smtClean="0">
                <a:solidFill>
                  <a:srgbClr val="3333CC"/>
                </a:solidFill>
                <a:latin typeface="+mn-lt"/>
              </a:rPr>
              <a:t>.   Using new storage devices.</a:t>
            </a:r>
            <a:br>
              <a:rPr lang="en-US" sz="2800" dirty="0" smtClean="0">
                <a:solidFill>
                  <a:srgbClr val="3333CC"/>
                </a:solidFill>
                <a:latin typeface="+mn-lt"/>
              </a:rPr>
            </a:br>
            <a:r>
              <a:rPr lang="en-US" sz="2800" dirty="0" smtClean="0">
                <a:solidFill>
                  <a:srgbClr val="3333CC"/>
                </a:solidFill>
                <a:latin typeface="+mn-lt"/>
              </a:rPr>
              <a:t>	Switching from one access method to 	another.</a:t>
            </a:r>
            <a:br>
              <a:rPr lang="en-US" sz="2800" dirty="0" smtClean="0">
                <a:solidFill>
                  <a:srgbClr val="3333CC"/>
                </a:solidFill>
                <a:latin typeface="+mn-lt"/>
              </a:rPr>
            </a:br>
            <a:r>
              <a:rPr lang="en-US" sz="2800" dirty="0" smtClean="0">
                <a:solidFill>
                  <a:srgbClr val="3333CC"/>
                </a:solidFill>
                <a:latin typeface="+mn-lt"/>
              </a:rPr>
              <a:t> 	Modifying indexes.</a:t>
            </a: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endParaRPr lang="en-US" sz="2800" dirty="0" smtClean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sz="2800" dirty="0" smtClean="0">
                <a:latin typeface="+mn-lt"/>
              </a:rPr>
              <a:t>should be possible </a:t>
            </a:r>
            <a:r>
              <a:rPr lang="en-US" sz="2800" dirty="0" smtClean="0">
                <a:solidFill>
                  <a:srgbClr val="FF3300"/>
                </a:solidFill>
                <a:latin typeface="+mn-lt"/>
              </a:rPr>
              <a:t>without having to change the conceptual schema. </a:t>
            </a: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endParaRPr lang="en-US" sz="2800" dirty="0" smtClean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51760" y="395042"/>
            <a:ext cx="666364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defRPr/>
            </a:pPr>
            <a:endParaRPr lang="en-US" sz="3600" b="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12443"/>
            <a:ext cx="7787640" cy="1293028"/>
          </a:xfrm>
        </p:spPr>
        <p:txBody>
          <a:bodyPr>
            <a:noAutofit/>
          </a:bodyPr>
          <a:lstStyle/>
          <a:p>
            <a:r>
              <a:rPr lang="en-US" kern="0" dirty="0"/>
              <a:t>Physical Data Independence</a:t>
            </a:r>
            <a:br>
              <a:rPr lang="en-US" kern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v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u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v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u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575106" y="285000"/>
            <a:ext cx="6377940" cy="1293028"/>
          </a:xfrm>
          <a:noFill/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Example: University Database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19858"/>
            <a:ext cx="8280400" cy="361950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en-US" altLang="zh-TW" sz="2400" dirty="0" smtClean="0"/>
              <a:t>Conceptual schema:                  </a:t>
            </a:r>
          </a:p>
          <a:p>
            <a:pPr lvl="1">
              <a:buSzPct val="75000"/>
            </a:pP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Students(</a:t>
            </a:r>
            <a:r>
              <a:rPr lang="en-US" altLang="zh-TW" sz="2400" i="1" dirty="0" err="1" smtClean="0"/>
              <a:t>sid</a:t>
            </a:r>
            <a:r>
              <a:rPr lang="en-US" altLang="zh-TW" sz="2400" i="1" dirty="0" smtClean="0"/>
              <a:t>: string, name: string, login: string, </a:t>
            </a:r>
          </a:p>
          <a:p>
            <a:pPr lvl="1">
              <a:buFontTx/>
              <a:buNone/>
            </a:pPr>
            <a:r>
              <a:rPr lang="en-US" altLang="zh-TW" sz="2400" i="1" dirty="0" smtClean="0"/>
              <a:t>			  age: integer, </a:t>
            </a:r>
            <a:r>
              <a:rPr lang="en-US" altLang="zh-TW" sz="2400" i="1" dirty="0" err="1" smtClean="0"/>
              <a:t>gpa:real</a:t>
            </a:r>
            <a:r>
              <a:rPr lang="en-US" altLang="zh-TW" sz="2400" i="1" dirty="0" smtClean="0"/>
              <a:t>)</a:t>
            </a:r>
          </a:p>
          <a:p>
            <a:pPr lvl="1">
              <a:buSzPct val="75000"/>
            </a:pPr>
            <a:r>
              <a:rPr lang="en-US" altLang="zh-TW" sz="2400" i="1" dirty="0" smtClean="0"/>
              <a:t> Courses(cid: string, </a:t>
            </a:r>
            <a:r>
              <a:rPr lang="en-US" altLang="zh-TW" sz="2400" i="1" dirty="0" err="1" smtClean="0"/>
              <a:t>cname:string</a:t>
            </a:r>
            <a:r>
              <a:rPr lang="en-US" altLang="zh-TW" sz="2400" i="1" dirty="0" smtClean="0"/>
              <a:t>, </a:t>
            </a:r>
            <a:r>
              <a:rPr lang="en-US" altLang="zh-TW" sz="2400" i="1" dirty="0" err="1" smtClean="0"/>
              <a:t>credits:integer</a:t>
            </a:r>
            <a:r>
              <a:rPr lang="en-US" altLang="zh-TW" sz="2400" i="1" dirty="0" smtClean="0"/>
              <a:t>) </a:t>
            </a:r>
          </a:p>
          <a:p>
            <a:pPr lvl="1">
              <a:buSzPct val="75000"/>
            </a:pPr>
            <a:r>
              <a:rPr lang="en-US" altLang="zh-TW" sz="2400" i="1" dirty="0" smtClean="0"/>
              <a:t> Enrolled(</a:t>
            </a:r>
            <a:r>
              <a:rPr lang="en-US" altLang="zh-TW" sz="2400" i="1" dirty="0" err="1" smtClean="0"/>
              <a:t>sid:string</a:t>
            </a:r>
            <a:r>
              <a:rPr lang="en-US" altLang="zh-TW" sz="2400" i="1" dirty="0" smtClean="0"/>
              <a:t>, cid:string, </a:t>
            </a:r>
            <a:r>
              <a:rPr lang="en-US" altLang="zh-TW" sz="2400" i="1" dirty="0" err="1" smtClean="0"/>
              <a:t>grade:string</a:t>
            </a:r>
            <a:r>
              <a:rPr lang="en-US" altLang="zh-TW" sz="2400" i="1" dirty="0" smtClean="0"/>
              <a:t>)</a:t>
            </a:r>
          </a:p>
          <a:p>
            <a:r>
              <a:rPr lang="en-US" altLang="zh-TW" sz="2400" dirty="0" smtClean="0"/>
              <a:t>Physical schema:</a:t>
            </a:r>
          </a:p>
          <a:p>
            <a:pPr lvl="1">
              <a:buSzPct val="75000"/>
            </a:pPr>
            <a:r>
              <a:rPr lang="en-US" altLang="zh-TW" sz="2400" dirty="0" smtClean="0"/>
              <a:t>Relations stored as unordered files. </a:t>
            </a:r>
          </a:p>
          <a:p>
            <a:pPr lvl="1">
              <a:buSzPct val="75000"/>
            </a:pPr>
            <a:r>
              <a:rPr lang="en-US" altLang="zh-TW" sz="2400" dirty="0" smtClean="0"/>
              <a:t>Index on first column of Students.</a:t>
            </a:r>
          </a:p>
          <a:p>
            <a:r>
              <a:rPr lang="en-US" altLang="zh-TW" sz="2400" dirty="0" smtClean="0"/>
              <a:t>External Schema (View): </a:t>
            </a:r>
          </a:p>
          <a:p>
            <a:pPr lvl="1">
              <a:buSzPct val="75000"/>
            </a:pPr>
            <a:r>
              <a:rPr lang="en-US" altLang="zh-TW" sz="2400" i="1" dirty="0" err="1" smtClean="0"/>
              <a:t>Course_info</a:t>
            </a:r>
            <a:r>
              <a:rPr lang="en-US" altLang="zh-TW" sz="2400" i="1" dirty="0" smtClean="0"/>
              <a:t>(cid:string,enrollment:integer)</a:t>
            </a:r>
          </a:p>
        </p:txBody>
      </p:sp>
    </p:spTree>
    <p:extLst>
      <p:ext uri="{BB962C8B-B14F-4D97-AF65-F5344CB8AC3E}">
        <p14:creationId xmlns:p14="http://schemas.microsoft.com/office/powerpoint/2010/main" val="355401717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91756"/>
            <a:ext cx="6377940" cy="1293028"/>
          </a:xfrm>
        </p:spPr>
        <p:txBody>
          <a:bodyPr/>
          <a:lstStyle/>
          <a:p>
            <a:r>
              <a:rPr lang="en-US" dirty="0" smtClean="0"/>
              <a:t>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1560" y="1814770"/>
            <a:ext cx="7956550" cy="407035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/>
              <a:t>What is a database?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/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Database</a:t>
            </a:r>
            <a:r>
              <a:rPr lang="en-US" sz="2400" dirty="0" smtClean="0"/>
              <a:t> </a:t>
            </a:r>
            <a:r>
              <a:rPr lang="en-US" sz="2400" dirty="0"/>
              <a:t>is a collection of related data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/>
              <a:t>	(examples???)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801" y="260648"/>
            <a:ext cx="7730799" cy="156071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9900"/>
                </a:solidFill>
              </a:rPr>
              <a:t/>
            </a:r>
            <a:br>
              <a:rPr lang="en-US" dirty="0" smtClean="0">
                <a:solidFill>
                  <a:srgbClr val="FF9900"/>
                </a:solidFill>
              </a:rPr>
            </a:br>
            <a:r>
              <a:rPr lang="en-US" sz="4400" dirty="0" smtClean="0"/>
              <a:t>Places </a:t>
            </a:r>
            <a:r>
              <a:rPr lang="en-US" sz="4400" dirty="0"/>
              <a:t>Where databases are used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041" y="1821364"/>
            <a:ext cx="8229600" cy="4525963"/>
          </a:xfrm>
          <a:prstGeom prst="rect">
            <a:avLst/>
          </a:prstGeom>
        </p:spPr>
        <p:txBody>
          <a:bodyPr/>
          <a:lstStyle/>
          <a:p>
            <a:pPr lvl="1" fontAlgn="auto">
              <a:buFont typeface="Arial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Banks: ATM</a:t>
            </a:r>
          </a:p>
          <a:p>
            <a:pPr lvl="1" fontAlgn="auto">
              <a:buFont typeface="Arial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Airlines:     reservations, schedules</a:t>
            </a:r>
          </a:p>
          <a:p>
            <a:pPr lvl="1" fontAlgn="auto">
              <a:buFont typeface="Arial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Universities:  registration, grades</a:t>
            </a:r>
          </a:p>
          <a:p>
            <a:pPr lvl="1" fontAlgn="auto">
              <a:buFont typeface="Arial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Sales:   customers, products, purchases</a:t>
            </a:r>
          </a:p>
          <a:p>
            <a:pPr lvl="1" fontAlgn="auto">
              <a:buFont typeface="Arial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Manufacturing:   production, inventory, orders, supply chain</a:t>
            </a:r>
          </a:p>
          <a:p>
            <a:pPr lvl="1" fontAlgn="auto">
              <a:buFont typeface="Arial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Human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resource Management Systems: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employee records, salaries, tax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deductions</a:t>
            </a:r>
          </a:p>
          <a:p>
            <a:pPr marL="457200" lvl="1" indent="0" fontAlgn="auto">
              <a:buNone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/>
              <a:buChar char="•"/>
              <a:defRPr/>
            </a:pPr>
            <a:r>
              <a:rPr lang="en-US" sz="2800" dirty="0" smtClean="0"/>
              <a:t>Databases </a:t>
            </a:r>
            <a:r>
              <a:rPr lang="en-US" sz="2800" dirty="0"/>
              <a:t>touch all aspects of our </a:t>
            </a:r>
            <a:r>
              <a:rPr lang="en-US" sz="2800" dirty="0" smtClean="0"/>
              <a:t>lives…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252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33460"/>
            <a:ext cx="7334470" cy="1293028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Types  of  Databases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560" y="1825723"/>
            <a:ext cx="7705725" cy="40703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FF0066"/>
                </a:solidFill>
              </a:rPr>
              <a:t>Numeric and Textual Databases</a:t>
            </a:r>
          </a:p>
          <a:p>
            <a:pPr lvl="1" eaLnBrk="1" hangingPunct="1"/>
            <a:r>
              <a:rPr lang="en-US" sz="2800" dirty="0" smtClean="0">
                <a:solidFill>
                  <a:srgbClr val="3333CC"/>
                </a:solidFill>
              </a:rPr>
              <a:t>Banks  </a:t>
            </a:r>
            <a:r>
              <a:rPr lang="en-US" sz="2800" dirty="0" smtClean="0"/>
              <a:t> </a:t>
            </a:r>
          </a:p>
          <a:p>
            <a:pPr eaLnBrk="1" hangingPunct="1"/>
            <a:r>
              <a:rPr lang="en-US" sz="2800" dirty="0" smtClean="0">
                <a:solidFill>
                  <a:srgbClr val="FF0066"/>
                </a:solidFill>
              </a:rPr>
              <a:t>Multimedia Databases</a:t>
            </a:r>
          </a:p>
          <a:p>
            <a:pPr lvl="1" eaLnBrk="1" hangingPunct="1"/>
            <a:r>
              <a:rPr lang="en-US" sz="2800" dirty="0" smtClean="0">
                <a:solidFill>
                  <a:srgbClr val="3333CC"/>
                </a:solidFill>
              </a:rPr>
              <a:t>Amazon. Com</a:t>
            </a:r>
          </a:p>
          <a:p>
            <a:pPr eaLnBrk="1" hangingPunct="1"/>
            <a:r>
              <a:rPr lang="en-US" sz="2800" dirty="0" smtClean="0">
                <a:solidFill>
                  <a:srgbClr val="FF0066"/>
                </a:solidFill>
              </a:rPr>
              <a:t>Geographic Information Systems (GIS)</a:t>
            </a:r>
            <a:endParaRPr lang="en-US" sz="2800" dirty="0" smtClean="0">
              <a:solidFill>
                <a:srgbClr val="3333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b="1" i="1" dirty="0" smtClean="0">
                <a:solidFill>
                  <a:srgbClr val="000000"/>
                </a:solidFill>
              </a:rPr>
              <a:t>	</a:t>
            </a:r>
            <a:endParaRPr lang="en-US" sz="2800" dirty="0" smtClean="0"/>
          </a:p>
        </p:txBody>
      </p:sp>
      <p:pic>
        <p:nvPicPr>
          <p:cNvPr id="48134" name="Picture 6" descr="images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199" y="2161484"/>
            <a:ext cx="1808905" cy="120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7" descr="images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714082"/>
            <a:ext cx="1808905" cy="17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89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" y="319318"/>
            <a:ext cx="6377940" cy="1293028"/>
          </a:xfrm>
        </p:spPr>
        <p:txBody>
          <a:bodyPr/>
          <a:lstStyle/>
          <a:p>
            <a:r>
              <a:rPr lang="en-US" dirty="0" smtClean="0"/>
              <a:t>DBMS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56529" y="1916113"/>
            <a:ext cx="7956550" cy="407035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 smtClean="0"/>
              <a:t> What is a DBMS 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b="1" dirty="0" smtClean="0">
                <a:solidFill>
                  <a:schemeClr val="tx2"/>
                </a:solidFill>
              </a:rPr>
              <a:t>Database Management System)</a:t>
            </a:r>
            <a:endParaRPr lang="en-US" sz="2400" dirty="0" smtClean="0">
              <a:solidFill>
                <a:schemeClr val="tx2"/>
              </a:solidFill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 smtClean="0"/>
              <a:t>    Set of programs to access the data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 smtClean="0"/>
              <a:t>    Is a software package designed to create and maintain databases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 smtClean="0"/>
              <a:t>	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" y="247364"/>
            <a:ext cx="6377940" cy="1293028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DBMS </a:t>
            </a:r>
            <a:r>
              <a:rPr lang="en-US" i="1" dirty="0" smtClean="0">
                <a:ln>
                  <a:noFill/>
                </a:ln>
              </a:rPr>
              <a:t>(</a:t>
            </a:r>
            <a:r>
              <a:rPr lang="en-US" i="1" dirty="0" err="1" smtClean="0">
                <a:ln>
                  <a:noFill/>
                </a:ln>
              </a:rPr>
              <a:t>contd</a:t>
            </a:r>
            <a:r>
              <a:rPr lang="en-US" i="1" dirty="0" smtClean="0">
                <a:ln>
                  <a:noFill/>
                </a:ln>
              </a:rPr>
              <a:t>…)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56260" y="1700808"/>
            <a:ext cx="8353425" cy="40703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2100" b="1" dirty="0" smtClean="0">
                <a:solidFill>
                  <a:srgbClr val="CC00FF"/>
                </a:solidFill>
              </a:rPr>
              <a:t>The DBMS is a general-purpose software system</a:t>
            </a: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endParaRPr lang="en-US" sz="21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fontAlgn="auto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en-US" sz="2100" dirty="0" smtClean="0">
                <a:solidFill>
                  <a:srgbClr val="FF0000"/>
                </a:solidFill>
              </a:rPr>
              <a:t>Defining</a:t>
            </a:r>
          </a:p>
          <a:p>
            <a:pPr lvl="2" eaLnBrk="1" fontAlgn="auto" hangingPunct="1">
              <a:lnSpc>
                <a:spcPct val="90000"/>
              </a:lnSpc>
              <a:buSzPct val="50000"/>
              <a:buFont typeface="Wingdings" panose="05000000000000000000" pitchFamily="2" charset="2"/>
              <a:buChar char="v"/>
              <a:defRPr/>
            </a:pP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Specifying the data types, structures, and constraints for the data to be stored in the database.</a:t>
            </a:r>
          </a:p>
          <a:p>
            <a:pPr lvl="1" eaLnBrk="1" fontAlgn="auto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en-US" sz="2100" dirty="0" smtClean="0">
                <a:solidFill>
                  <a:srgbClr val="00B050"/>
                </a:solidFill>
              </a:rPr>
              <a:t>Constructing</a:t>
            </a:r>
          </a:p>
          <a:p>
            <a:pPr lvl="2" eaLnBrk="1" fontAlgn="auto" hangingPunct="1">
              <a:lnSpc>
                <a:spcPct val="90000"/>
              </a:lnSpc>
              <a:buSzPct val="50000"/>
              <a:buFont typeface="Wingdings" panose="05000000000000000000" pitchFamily="2" charset="2"/>
              <a:buChar char="v"/>
              <a:defRPr/>
            </a:pP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process of storing the data itself on some storage medium that is controlled by the DBMS.</a:t>
            </a:r>
          </a:p>
          <a:p>
            <a:pPr lvl="1" eaLnBrk="1" fontAlgn="auto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en-US" sz="2100" dirty="0" smtClean="0">
                <a:solidFill>
                  <a:srgbClr val="CC00FF"/>
                </a:solidFill>
              </a:rPr>
              <a:t>Manipulating</a:t>
            </a:r>
          </a:p>
          <a:p>
            <a:pPr lvl="2" eaLnBrk="1" fontAlgn="auto" hangingPunct="1">
              <a:lnSpc>
                <a:spcPct val="90000"/>
              </a:lnSpc>
              <a:buSzPct val="50000"/>
              <a:buFont typeface="Wingdings" panose="05000000000000000000" pitchFamily="2" charset="2"/>
              <a:buChar char="v"/>
              <a:defRPr/>
            </a:pP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Manipulating a database includes such functions as querying the database to retrieve specific data, updating the database to reflect changes, and generating reports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207427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6377940" cy="720080"/>
          </a:xfrm>
        </p:spPr>
        <p:txBody>
          <a:bodyPr/>
          <a:lstStyle/>
          <a:p>
            <a:r>
              <a:rPr lang="en-US" dirty="0" smtClean="0"/>
              <a:t>DBMS examples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245118"/>
              </p:ext>
            </p:extLst>
          </p:nvPr>
        </p:nvGraphicFramePr>
        <p:xfrm>
          <a:off x="611560" y="1628800"/>
          <a:ext cx="6912767" cy="4846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560406"/>
                <a:gridCol w="1677856"/>
                <a:gridCol w="1946313"/>
              </a:tblGrid>
              <a:tr h="340903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DBMS</a:t>
                      </a:r>
                      <a:endParaRPr lang="en-US" sz="17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Vendor</a:t>
                      </a:r>
                      <a:endParaRPr lang="en-US" sz="17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Type</a:t>
                      </a:r>
                      <a:endParaRPr lang="en-US" sz="17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Primary Market</a:t>
                      </a:r>
                      <a:endParaRPr lang="en-US" sz="1700" dirty="0"/>
                    </a:p>
                  </a:txBody>
                  <a:tcPr marL="85226" marR="85226" marT="42613" marB="42613"/>
                </a:tc>
              </a:tr>
              <a:tr h="39735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Access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Microsoft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Relational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Desktop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</a:tr>
              <a:tr h="35901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SQL Server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Microsoft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Relational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Enterprise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</a:tr>
              <a:tr h="428143">
                <a:tc>
                  <a:txBody>
                    <a:bodyPr/>
                    <a:lstStyle/>
                    <a:p>
                      <a:r>
                        <a:rPr 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SQLBase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Centura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Software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Relational</a:t>
                      </a:r>
                    </a:p>
                    <a:p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Mobile/Embedded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</a:tr>
              <a:tr h="428143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Teradata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NCR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Relational</a:t>
                      </a:r>
                    </a:p>
                    <a:p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VLDB (Data Warehousing)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</a:tr>
              <a:tr h="428143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DB2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  IBM</a:t>
                      </a:r>
                      <a:endParaRPr lang="en-US" sz="1100" dirty="0"/>
                    </a:p>
                  </a:txBody>
                  <a:tcPr marL="17755" marR="17755" marT="17755" marB="17755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Object Relational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Enterprise/VLDB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</a:tr>
              <a:tr h="480770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Informix Dynamic Server 2000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Informix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Object Relational</a:t>
                      </a:r>
                    </a:p>
                    <a:p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Enterprise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</a:tr>
              <a:tr h="426128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 8I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Object Relational</a:t>
                      </a:r>
                    </a:p>
                    <a:p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Enterprise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</a:tr>
              <a:tr h="426128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 Lite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Object Relational</a:t>
                      </a:r>
                    </a:p>
                    <a:p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</a:tr>
              <a:tr h="446358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Freeware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Relational</a:t>
                      </a:r>
                    </a:p>
                    <a:p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 marL="85226" marR="85226" marT="42613" marB="42613"/>
                </a:tc>
              </a:tr>
              <a:tr h="426128">
                <a:tc>
                  <a:txBody>
                    <a:bodyPr/>
                    <a:lstStyle/>
                    <a:p>
                      <a:r>
                        <a:rPr 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Freeware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Object Relational</a:t>
                      </a:r>
                    </a:p>
                    <a:p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</a:t>
                      </a:r>
                      <a:endParaRPr lang="en-US" sz="1100" dirty="0"/>
                    </a:p>
                  </a:txBody>
                  <a:tcPr marL="85226" marR="85226" marT="42613" marB="42613"/>
                </a:tc>
              </a:tr>
              <a:tr h="255677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Etc…</a:t>
                      </a:r>
                      <a:endParaRPr lang="en-US" sz="1100" b="1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85226" marR="85226" marT="42613" marB="4261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85226" marR="85226" marT="42613" marB="4261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59282"/>
      </p:ext>
    </p:extLst>
  </p:cSld>
  <p:clrMapOvr>
    <a:masterClrMapping/>
  </p:clrMapOvr>
</p:sld>
</file>

<file path=ppt/theme/theme1.xml><?xml version="1.0" encoding="utf-8"?>
<a:theme xmlns:a="http://schemas.openxmlformats.org/drawingml/2006/main" name="Updated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CA49051E-35FD-4162-BB75-12F1D25530D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</TotalTime>
  <Words>1110</Words>
  <Application>Microsoft Office PowerPoint</Application>
  <PresentationFormat>On-screen Show (4:3)</PresentationFormat>
  <Paragraphs>335</Paragraphs>
  <Slides>35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新細明體</vt:lpstr>
      <vt:lpstr>Arial</vt:lpstr>
      <vt:lpstr>Book Antiqua</vt:lpstr>
      <vt:lpstr>Calibri</vt:lpstr>
      <vt:lpstr>Calibri Light</vt:lpstr>
      <vt:lpstr>Courier New</vt:lpstr>
      <vt:lpstr>Garamond</vt:lpstr>
      <vt:lpstr>Times New Roman</vt:lpstr>
      <vt:lpstr>Verdana</vt:lpstr>
      <vt:lpstr>Wingdings</vt:lpstr>
      <vt:lpstr>Updated Design</vt:lpstr>
      <vt:lpstr>Custom Design</vt:lpstr>
      <vt:lpstr>Clip</vt:lpstr>
      <vt:lpstr>Introduction to Database and DBMS</vt:lpstr>
      <vt:lpstr>Objectives</vt:lpstr>
      <vt:lpstr>How do you produce these information?</vt:lpstr>
      <vt:lpstr>Database </vt:lpstr>
      <vt:lpstr> Places Where databases are used </vt:lpstr>
      <vt:lpstr>Types  of  Databases</vt:lpstr>
      <vt:lpstr>DBMS </vt:lpstr>
      <vt:lpstr>DBMS (contd…)</vt:lpstr>
      <vt:lpstr>DBMS examples</vt:lpstr>
      <vt:lpstr>Data Storage &amp; Retrieval Options</vt:lpstr>
      <vt:lpstr>File Based Processing</vt:lpstr>
      <vt:lpstr>File Based Processing</vt:lpstr>
      <vt:lpstr>File Based Processing</vt:lpstr>
      <vt:lpstr>Limitations of File Based Systems</vt:lpstr>
      <vt:lpstr>Database Processing</vt:lpstr>
      <vt:lpstr>Database Processing</vt:lpstr>
      <vt:lpstr>Advantages of using a DBMS</vt:lpstr>
      <vt:lpstr>Data independence</vt:lpstr>
      <vt:lpstr>Program-data dependence  </vt:lpstr>
      <vt:lpstr>Efficient Data access</vt:lpstr>
      <vt:lpstr>Data integrity and security</vt:lpstr>
      <vt:lpstr>Data administration</vt:lpstr>
      <vt:lpstr>Concurrent access and Crash recovery</vt:lpstr>
      <vt:lpstr>Reduced application development time</vt:lpstr>
      <vt:lpstr>When NOT to use a DBMS</vt:lpstr>
      <vt:lpstr>COMPONENTS of a DBMS</vt:lpstr>
      <vt:lpstr>Levels of Abstraction in a DBMS</vt:lpstr>
      <vt:lpstr>Levels of Abstraction in a DBMS(contd)</vt:lpstr>
      <vt:lpstr>Levels of Abstraction in a DBMS(contd)</vt:lpstr>
      <vt:lpstr>Levels of Abstraction in a DBMS(contd)</vt:lpstr>
      <vt:lpstr>Levels of Abstraction in a DBMS</vt:lpstr>
      <vt:lpstr>Data Independence </vt:lpstr>
      <vt:lpstr>Logical Data Independence </vt:lpstr>
      <vt:lpstr>Physical Data Independence </vt:lpstr>
      <vt:lpstr>Example: University Database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104 Internet Technology And Applications</dc:title>
  <dc:creator>pumudu.f</dc:creator>
  <cp:lastModifiedBy>Pradeepa Bandara</cp:lastModifiedBy>
  <cp:revision>200</cp:revision>
  <dcterms:created xsi:type="dcterms:W3CDTF">2006-08-16T00:00:00Z</dcterms:created>
  <dcterms:modified xsi:type="dcterms:W3CDTF">2017-07-11T10:40:03Z</dcterms:modified>
</cp:coreProperties>
</file>